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72" r:id="rId11"/>
    <p:sldId id="273" r:id="rId12"/>
    <p:sldId id="264" r:id="rId13"/>
    <p:sldId id="265" r:id="rId14"/>
    <p:sldId id="266" r:id="rId15"/>
    <p:sldId id="267" r:id="rId16"/>
    <p:sldId id="268" r:id="rId17"/>
    <p:sldId id="277" r:id="rId18"/>
    <p:sldId id="274" r:id="rId19"/>
    <p:sldId id="275" r:id="rId20"/>
    <p:sldId id="269" r:id="rId21"/>
    <p:sldId id="270" r:id="rId22"/>
  </p:sldIdLst>
  <p:sldSz cx="9144000" cy="5143500" type="screen16x9"/>
  <p:notesSz cx="6858000" cy="9144000"/>
  <p:embeddedFontLst>
    <p:embeddedFont>
      <p:font typeface="Merriweather" panose="020B0604020202020204" charset="0"/>
      <p:regular r:id="rId24"/>
      <p:bold r:id="rId25"/>
      <p:italic r:id="rId26"/>
      <p:boldItalic r:id="rId27"/>
    </p:embeddedFont>
    <p:embeddedFont>
      <p:font typeface="Roboto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6b079f7d4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6b079f7d4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6b079f7d4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6b079f7d4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6b079f7d4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6b079f7d4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9117117e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9117117e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6b079f7d4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6b079f7d4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6182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6b079fb9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6b079fb9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6b079fb9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6b079fb9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6b079f7d4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6b079f7d4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6b079f7d4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6b079f7d4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6b079f7d4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6b079f7d4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6b079f7d4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6b079f7d4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6b079f7d4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6b079f7d4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6b079f7d4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6b079f7d4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9117117e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9117117e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6b079f7d4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6b079f7d4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vizzup/mental-health-depression-disorder-data/workspace/file?filename=Mental+health+Depression+disorder+Data.xlsx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/>
        </p:nvSpPr>
        <p:spPr>
          <a:xfrm>
            <a:off x="779625" y="762425"/>
            <a:ext cx="6618000" cy="12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650" b="1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Proyecto visualización</a:t>
            </a:r>
            <a:endParaRPr sz="2650" b="1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8288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650" b="1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Primer entrega.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824050" y="2263700"/>
            <a:ext cx="43350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Roboto"/>
                <a:ea typeface="Roboto"/>
                <a:cs typeface="Roboto"/>
                <a:sym typeface="Roboto"/>
              </a:rPr>
              <a:t>Jeiber Javier Diaz Espitia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Roboto"/>
                <a:ea typeface="Roboto"/>
                <a:cs typeface="Roboto"/>
                <a:sym typeface="Roboto"/>
              </a:rPr>
              <a:t>Daniela Alexandra Herrera Fandiño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918FB89-E3E3-49B5-BBC7-2122C0D21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98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A1CFFE-6E32-43FB-BB3A-7FA58357B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25" y="500925"/>
            <a:ext cx="3569159" cy="623700"/>
          </a:xfrm>
        </p:spPr>
        <p:txBody>
          <a:bodyPr/>
          <a:lstStyle/>
          <a:p>
            <a:r>
              <a:rPr lang="es" dirty="0"/>
              <a:t>¿Por qué?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34E2E1-1BEB-4EA1-9F1E-A01B81369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05700"/>
            <a:ext cx="1666080" cy="3076200"/>
          </a:xfrm>
        </p:spPr>
        <p:txBody>
          <a:bodyPr/>
          <a:lstStyle/>
          <a:p>
            <a:r>
              <a:rPr lang="es-CO" dirty="0"/>
              <a:t>Presentar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pPr marL="146050" indent="0">
              <a:buNone/>
            </a:pP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3DB553-6F66-40E3-848C-15C40DB5852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32400" y="1505700"/>
            <a:ext cx="1971752" cy="3076200"/>
          </a:xfrm>
        </p:spPr>
        <p:txBody>
          <a:bodyPr/>
          <a:lstStyle/>
          <a:p>
            <a:r>
              <a:rPr lang="es-CO" dirty="0"/>
              <a:t>Separar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pPr marL="146050" indent="0">
              <a:buNone/>
            </a:pPr>
            <a:endParaRPr lang="es-CO" dirty="0"/>
          </a:p>
          <a:p>
            <a:pPr marL="146050" indent="0">
              <a:buNone/>
            </a:pPr>
            <a:endParaRPr lang="es-CO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E9D58E5-99E5-4716-808E-A3C267F48F44}"/>
              </a:ext>
            </a:extLst>
          </p:cNvPr>
          <p:cNvSpPr txBox="1">
            <a:spLocks/>
          </p:cNvSpPr>
          <p:nvPr/>
        </p:nvSpPr>
        <p:spPr>
          <a:xfrm>
            <a:off x="5263116" y="466601"/>
            <a:ext cx="3569159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s" dirty="0"/>
              <a:t>¿</a:t>
            </a:r>
            <a:r>
              <a:rPr lang="es-ES" dirty="0"/>
              <a:t>Cómo</a:t>
            </a:r>
            <a:r>
              <a:rPr lang="es" dirty="0"/>
              <a:t>?</a:t>
            </a:r>
            <a:endParaRPr lang="es-E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3A2F17A-262F-400F-9B25-C5296C0DE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35" y="1808199"/>
            <a:ext cx="1201345" cy="881838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6CCA52DE-E143-4648-8BCB-5F93B94D6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644" y="2082430"/>
            <a:ext cx="796893" cy="489320"/>
          </a:xfrm>
          <a:prstGeom prst="rect">
            <a:avLst/>
          </a:prstGeom>
        </p:spPr>
      </p:pic>
      <p:sp>
        <p:nvSpPr>
          <p:cNvPr id="22" name="Marcador de texto 3">
            <a:extLst>
              <a:ext uri="{FF2B5EF4-FFF2-40B4-BE49-F238E27FC236}">
                <a16:creationId xmlns:a16="http://schemas.microsoft.com/office/drawing/2014/main" id="{89B99C02-E7F6-4C80-A733-C1585B2FFACD}"/>
              </a:ext>
            </a:extLst>
          </p:cNvPr>
          <p:cNvSpPr txBox="1">
            <a:spLocks/>
          </p:cNvSpPr>
          <p:nvPr/>
        </p:nvSpPr>
        <p:spPr>
          <a:xfrm>
            <a:off x="6635057" y="1505700"/>
            <a:ext cx="1971752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CO" dirty="0"/>
              <a:t>Filtrar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pPr marL="146050" indent="0">
              <a:buFont typeface="Roboto"/>
              <a:buNone/>
            </a:pPr>
            <a:endParaRPr lang="es-CO" dirty="0"/>
          </a:p>
          <a:p>
            <a:pPr marL="146050" indent="0">
              <a:buFont typeface="Roboto"/>
              <a:buNone/>
            </a:pPr>
            <a:endParaRPr lang="es-CO" dirty="0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2A63A684-1C7C-43E1-9F54-4E93EAC90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393" y="2043887"/>
            <a:ext cx="1407923" cy="566406"/>
          </a:xfrm>
          <a:prstGeom prst="rect">
            <a:avLst/>
          </a:prstGeom>
        </p:spPr>
      </p:pic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3319EA8D-D249-4094-A1A5-56F236613A88}"/>
              </a:ext>
            </a:extLst>
          </p:cNvPr>
          <p:cNvSpPr txBox="1">
            <a:spLocks/>
          </p:cNvSpPr>
          <p:nvPr/>
        </p:nvSpPr>
        <p:spPr>
          <a:xfrm>
            <a:off x="2186231" y="1505700"/>
            <a:ext cx="1772705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CO" dirty="0"/>
              <a:t>Identificar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Tendencias y distribuciones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pPr marL="146050" indent="0">
              <a:buNone/>
            </a:pPr>
            <a:endParaRPr lang="es-CO" dirty="0"/>
          </a:p>
          <a:p>
            <a:pPr marL="146050" indent="0">
              <a:buNone/>
            </a:pPr>
            <a:endParaRPr lang="es-CO" dirty="0"/>
          </a:p>
          <a:p>
            <a:pPr marL="146050" indent="0">
              <a:buFont typeface="Roboto"/>
              <a:buNone/>
            </a:pPr>
            <a:endParaRPr lang="es-ES" dirty="0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65601FE4-9668-4BE0-9498-BA1621D0F4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5886" y="1871605"/>
            <a:ext cx="1015450" cy="881838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3E53D378-42BF-44AE-8450-BFA537E34A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0863" y="3178684"/>
            <a:ext cx="1105495" cy="779516"/>
          </a:xfrm>
          <a:prstGeom prst="rect">
            <a:avLst/>
          </a:prstGeom>
        </p:spPr>
      </p:pic>
      <p:sp>
        <p:nvSpPr>
          <p:cNvPr id="27" name="Título 1">
            <a:extLst>
              <a:ext uri="{FF2B5EF4-FFF2-40B4-BE49-F238E27FC236}">
                <a16:creationId xmlns:a16="http://schemas.microsoft.com/office/drawing/2014/main" id="{6540AC6A-473F-4FC7-83FD-38B80E3DB7D7}"/>
              </a:ext>
            </a:extLst>
          </p:cNvPr>
          <p:cNvSpPr txBox="1">
            <a:spLocks/>
          </p:cNvSpPr>
          <p:nvPr/>
        </p:nvSpPr>
        <p:spPr>
          <a:xfrm>
            <a:off x="401652" y="4260699"/>
            <a:ext cx="3569159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s-ES" dirty="0">
                <a:solidFill>
                  <a:srgbClr val="002060"/>
                </a:solidFill>
              </a:rPr>
              <a:t>Marcas y Canales</a:t>
            </a: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815DA8BE-5376-4EE3-9F3E-877B3E90DA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0811" y="4581900"/>
            <a:ext cx="933450" cy="485775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BB8EB197-5D38-46C1-9430-7D17ACCD3AA8}"/>
              </a:ext>
            </a:extLst>
          </p:cNvPr>
          <p:cNvSpPr txBox="1"/>
          <p:nvPr/>
        </p:nvSpPr>
        <p:spPr>
          <a:xfrm>
            <a:off x="3877856" y="4128912"/>
            <a:ext cx="117906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O" sz="1300" dirty="0">
                <a:latin typeface="Roboto" panose="020B0604020202020204" charset="0"/>
                <a:ea typeface="Roboto" panose="020B0604020202020204" charset="0"/>
              </a:rPr>
              <a:t>Puntos</a:t>
            </a:r>
            <a:endParaRPr lang="es-ES" sz="1300" dirty="0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0D5F821A-7EBE-4B43-8765-58F196B4AE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8193" y="4572549"/>
            <a:ext cx="1228725" cy="485775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35981E01-A442-4BA1-A2C5-E16F5C0B2BD8}"/>
              </a:ext>
            </a:extLst>
          </p:cNvPr>
          <p:cNvSpPr txBox="1"/>
          <p:nvPr/>
        </p:nvSpPr>
        <p:spPr>
          <a:xfrm>
            <a:off x="5636965" y="4128912"/>
            <a:ext cx="117906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O" sz="1300" dirty="0">
                <a:latin typeface="Roboto" panose="020B0604020202020204" charset="0"/>
                <a:ea typeface="Roboto" panose="020B0604020202020204" charset="0"/>
              </a:rPr>
              <a:t>Líneas</a:t>
            </a:r>
            <a:endParaRPr lang="es-ES" sz="1300" dirty="0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82FE4E3E-313E-4257-9D55-317B58980A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65741" y="4532417"/>
            <a:ext cx="630179" cy="611083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0A11702A-58E3-4844-B494-FCEF3DB47C7A}"/>
              </a:ext>
            </a:extLst>
          </p:cNvPr>
          <p:cNvSpPr txBox="1"/>
          <p:nvPr/>
        </p:nvSpPr>
        <p:spPr>
          <a:xfrm>
            <a:off x="7231891" y="4114505"/>
            <a:ext cx="117906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O" sz="1300" dirty="0">
                <a:latin typeface="Roboto" panose="020B0604020202020204" charset="0"/>
                <a:ea typeface="Roboto" panose="020B0604020202020204" charset="0"/>
              </a:rPr>
              <a:t>Ambos</a:t>
            </a:r>
            <a:endParaRPr lang="es-ES" sz="1300" dirty="0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291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1904550" y="1949400"/>
            <a:ext cx="5334900" cy="6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Visualización 3 …</a:t>
            </a:r>
            <a:endParaRPr sz="3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258425" y="882900"/>
            <a:ext cx="34440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¿Por qué?</a:t>
            </a:r>
            <a:endParaRPr/>
          </a:p>
        </p:txBody>
      </p:sp>
      <p:sp>
        <p:nvSpPr>
          <p:cNvPr id="134" name="Google Shape;134;p23"/>
          <p:cNvSpPr txBox="1"/>
          <p:nvPr/>
        </p:nvSpPr>
        <p:spPr>
          <a:xfrm>
            <a:off x="3757675" y="88825"/>
            <a:ext cx="3246300" cy="3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"/>
              <a:buChar char="●"/>
            </a:pPr>
            <a:r>
              <a:rPr lang="es" sz="1800" i="1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Identificar tendencias </a:t>
            </a:r>
            <a:endParaRPr sz="1800" i="1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Descubrir distribuciones</a:t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Identificar asociaciones</a:t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4365" y="309452"/>
            <a:ext cx="629300" cy="726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 rotWithShape="1">
          <a:blip r:embed="rId4">
            <a:alphaModFix/>
          </a:blip>
          <a:srcRect t="19087"/>
          <a:stretch/>
        </p:blipFill>
        <p:spPr>
          <a:xfrm>
            <a:off x="7003825" y="1535938"/>
            <a:ext cx="1017150" cy="66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20975" y="1641900"/>
            <a:ext cx="939625" cy="55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04238" y="2663825"/>
            <a:ext cx="816325" cy="7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20850" y="2758125"/>
            <a:ext cx="816325" cy="530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51000" y="312988"/>
            <a:ext cx="816325" cy="7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258425" y="882900"/>
            <a:ext cx="34440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¿Cómo?</a:t>
            </a:r>
            <a:endParaRPr/>
          </a:p>
        </p:txBody>
      </p:sp>
      <p:sp>
        <p:nvSpPr>
          <p:cNvPr id="146" name="Google Shape;146;p24"/>
          <p:cNvSpPr txBox="1"/>
          <p:nvPr/>
        </p:nvSpPr>
        <p:spPr>
          <a:xfrm>
            <a:off x="4489388" y="882888"/>
            <a:ext cx="4050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Encode: Separar y seleccionar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 rotWithShape="1">
          <a:blip r:embed="rId3">
            <a:alphaModFix/>
          </a:blip>
          <a:srcRect t="29971"/>
          <a:stretch/>
        </p:blipFill>
        <p:spPr>
          <a:xfrm>
            <a:off x="4489400" y="1371036"/>
            <a:ext cx="1386877" cy="684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6277" y="1333665"/>
            <a:ext cx="1242623" cy="75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/>
          <p:nvPr/>
        </p:nvSpPr>
        <p:spPr>
          <a:xfrm>
            <a:off x="5634238" y="1623116"/>
            <a:ext cx="242100" cy="18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 rotWithShape="1">
          <a:blip r:embed="rId5">
            <a:alphaModFix/>
          </a:blip>
          <a:srcRect t="30824"/>
          <a:stretch/>
        </p:blipFill>
        <p:spPr>
          <a:xfrm>
            <a:off x="4217650" y="2746400"/>
            <a:ext cx="1127954" cy="89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/>
        </p:nvSpPr>
        <p:spPr>
          <a:xfrm>
            <a:off x="4489388" y="2431513"/>
            <a:ext cx="4050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Posterior al encode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2" name="Google Shape;152;p24"/>
          <p:cNvPicPr preferRelativeResize="0"/>
          <p:nvPr/>
        </p:nvPicPr>
        <p:blipFill rotWithShape="1">
          <a:blip r:embed="rId6">
            <a:alphaModFix/>
          </a:blip>
          <a:srcRect t="41386"/>
          <a:stretch/>
        </p:blipFill>
        <p:spPr>
          <a:xfrm>
            <a:off x="5784025" y="2883463"/>
            <a:ext cx="1461636" cy="62728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/>
          <p:nvPr/>
        </p:nvSpPr>
        <p:spPr>
          <a:xfrm>
            <a:off x="5454236" y="3098699"/>
            <a:ext cx="255000" cy="212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1904550" y="1949400"/>
            <a:ext cx="5334900" cy="6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Visualización 4 …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3686334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9FB9C1B-9EDC-440C-ABB6-B7868F7F2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104775"/>
            <a:ext cx="7362825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9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C9DBCCA-6AE2-4A2E-9442-A5606E694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279" y="1074606"/>
            <a:ext cx="3704400" cy="926700"/>
          </a:xfrm>
        </p:spPr>
        <p:txBody>
          <a:bodyPr>
            <a:normAutofit/>
          </a:bodyPr>
          <a:lstStyle/>
          <a:p>
            <a:r>
              <a:rPr lang="es" sz="3200" dirty="0"/>
              <a:t>¿Por qué?</a:t>
            </a:r>
            <a:endParaRPr lang="es-ES" sz="3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39C94F6-2EB7-4D52-916B-18ED44EE1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050" y="947406"/>
            <a:ext cx="866775" cy="590550"/>
          </a:xfrm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D6034B-B17F-4E3B-AE75-1B343F3E3A5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79025" y="500925"/>
            <a:ext cx="1553673" cy="1115224"/>
          </a:xfrm>
        </p:spPr>
        <p:txBody>
          <a:bodyPr/>
          <a:lstStyle/>
          <a:p>
            <a:r>
              <a:rPr lang="es-CO" dirty="0"/>
              <a:t>Presentar</a:t>
            </a:r>
            <a:endParaRPr lang="es-ES" dirty="0"/>
          </a:p>
        </p:txBody>
      </p:sp>
      <p:sp>
        <p:nvSpPr>
          <p:cNvPr id="6" name="Marcador de texto 3">
            <a:extLst>
              <a:ext uri="{FF2B5EF4-FFF2-40B4-BE49-F238E27FC236}">
                <a16:creationId xmlns:a16="http://schemas.microsoft.com/office/drawing/2014/main" id="{1B752033-C867-4F76-81B2-94B5B9C69CFF}"/>
              </a:ext>
            </a:extLst>
          </p:cNvPr>
          <p:cNvSpPr txBox="1">
            <a:spLocks/>
          </p:cNvSpPr>
          <p:nvPr/>
        </p:nvSpPr>
        <p:spPr>
          <a:xfrm>
            <a:off x="6573146" y="491487"/>
            <a:ext cx="1553673" cy="1115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CO" dirty="0"/>
              <a:t>Comparar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EE12CDE-D7C2-49F3-A5AE-921EA07A1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044" y="947406"/>
            <a:ext cx="866775" cy="1038225"/>
          </a:xfrm>
          <a:prstGeom prst="rect">
            <a:avLst/>
          </a:prstGeom>
        </p:spPr>
      </p:pic>
      <p:sp>
        <p:nvSpPr>
          <p:cNvPr id="8" name="Marcador de texto 3">
            <a:extLst>
              <a:ext uri="{FF2B5EF4-FFF2-40B4-BE49-F238E27FC236}">
                <a16:creationId xmlns:a16="http://schemas.microsoft.com/office/drawing/2014/main" id="{213223F0-AE93-4832-9498-1F7A6DFD8838}"/>
              </a:ext>
            </a:extLst>
          </p:cNvPr>
          <p:cNvSpPr txBox="1">
            <a:spLocks/>
          </p:cNvSpPr>
          <p:nvPr/>
        </p:nvSpPr>
        <p:spPr>
          <a:xfrm>
            <a:off x="5890437" y="1874500"/>
            <a:ext cx="1553673" cy="1115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CO" dirty="0"/>
              <a:t>Tendencias</a:t>
            </a: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700888F-AF39-4E05-BBFF-DF37C2500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277" y="2292941"/>
            <a:ext cx="1105495" cy="779516"/>
          </a:xfrm>
          <a:prstGeom prst="rect">
            <a:avLst/>
          </a:prstGeom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3C2FCD3A-486C-4083-A427-AABA303C7C4F}"/>
              </a:ext>
            </a:extLst>
          </p:cNvPr>
          <p:cNvSpPr txBox="1">
            <a:spLocks/>
          </p:cNvSpPr>
          <p:nvPr/>
        </p:nvSpPr>
        <p:spPr>
          <a:xfrm>
            <a:off x="347279" y="3605544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" sz="3200" dirty="0"/>
              <a:t>¿</a:t>
            </a:r>
            <a:r>
              <a:rPr lang="es-ES" sz="3200" dirty="0"/>
              <a:t>Cómo</a:t>
            </a:r>
            <a:r>
              <a:rPr lang="es" sz="3200" dirty="0"/>
              <a:t>?</a:t>
            </a:r>
            <a:endParaRPr lang="es-ES" sz="3200" dirty="0"/>
          </a:p>
        </p:txBody>
      </p: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A7ED3EF0-314E-425B-BFF0-E95840DAF676}"/>
              </a:ext>
            </a:extLst>
          </p:cNvPr>
          <p:cNvSpPr txBox="1">
            <a:spLocks/>
          </p:cNvSpPr>
          <p:nvPr/>
        </p:nvSpPr>
        <p:spPr>
          <a:xfrm>
            <a:off x="4879024" y="3638482"/>
            <a:ext cx="1553673" cy="1115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CO" dirty="0"/>
              <a:t>Navegar</a:t>
            </a:r>
          </a:p>
          <a:p>
            <a:endParaRPr lang="es-ES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56774206-4576-49CC-88F7-5DC62C425B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4520" y="4170898"/>
            <a:ext cx="714253" cy="471677"/>
          </a:xfrm>
          <a:prstGeom prst="rect">
            <a:avLst/>
          </a:prstGeom>
        </p:spPr>
      </p:pic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FC12C407-3161-40D0-ADA5-64A59D055B38}"/>
              </a:ext>
            </a:extLst>
          </p:cNvPr>
          <p:cNvSpPr txBox="1">
            <a:spLocks/>
          </p:cNvSpPr>
          <p:nvPr/>
        </p:nvSpPr>
        <p:spPr>
          <a:xfrm>
            <a:off x="6352277" y="3638482"/>
            <a:ext cx="1553673" cy="1115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CO" dirty="0"/>
              <a:t>Color</a:t>
            </a:r>
          </a:p>
          <a:p>
            <a:endParaRPr lang="es-CO" dirty="0"/>
          </a:p>
          <a:p>
            <a:endParaRPr lang="es-ES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FF9F1DEE-9203-437A-A4CC-620D6E8658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9457" y="4169568"/>
            <a:ext cx="642569" cy="28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59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904550" y="1949400"/>
            <a:ext cx="5334900" cy="6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Contexto de los datos …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1904550" y="1949400"/>
            <a:ext cx="5334900" cy="6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Muchas gracias!</a:t>
            </a:r>
            <a:endParaRPr sz="3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Datos obtenidos de:</a:t>
            </a:r>
            <a:endParaRPr/>
          </a:p>
        </p:txBody>
      </p:sp>
      <p:sp>
        <p:nvSpPr>
          <p:cNvPr id="170" name="Google Shape;170;p27"/>
          <p:cNvSpPr txBox="1"/>
          <p:nvPr/>
        </p:nvSpPr>
        <p:spPr>
          <a:xfrm>
            <a:off x="264425" y="1541350"/>
            <a:ext cx="8420100" cy="20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7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Datos recuperados de:</a:t>
            </a:r>
            <a:endParaRPr sz="20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20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https://data.world/vizzup/mental-health-depression-disorder-data/workspace/file?filename=Mental+health+Depression+disorder+Data.xlsx</a:t>
            </a:r>
            <a:endParaRPr sz="2000" u="sng">
              <a:solidFill>
                <a:schemeClr val="hlink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Contexto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25" y="1643550"/>
            <a:ext cx="3444000" cy="23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212121"/>
                </a:solidFill>
                <a:highlight>
                  <a:srgbClr val="FFFFFF"/>
                </a:highlight>
              </a:rPr>
              <a:t>Medición de la prevalencia de enfermedades mentales en diferentes países. </a:t>
            </a:r>
            <a:endParaRPr sz="1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500"/>
              </a:spcAft>
              <a:buNone/>
            </a:pPr>
            <a:r>
              <a:rPr lang="es" sz="1600">
                <a:solidFill>
                  <a:srgbClr val="212121"/>
                </a:solidFill>
                <a:highlight>
                  <a:srgbClr val="FFFFFF"/>
                </a:highlight>
              </a:rPr>
              <a:t>Estas mediciones son tomadas anualmente, encontrándose registros desde 1990 hasta el 2007.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4913925" y="1643550"/>
            <a:ext cx="3114600" cy="29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Roboto"/>
              <a:buChar char="➔"/>
            </a:pPr>
            <a:r>
              <a:rPr lang="es" sz="16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Esquizofrenia,</a:t>
            </a:r>
            <a:endParaRPr sz="16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Roboto"/>
              <a:buChar char="➔"/>
            </a:pPr>
            <a:r>
              <a:rPr lang="es" sz="16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Trastorno de bipolaridad</a:t>
            </a:r>
            <a:endParaRPr sz="16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Roboto"/>
              <a:buChar char="➔"/>
            </a:pPr>
            <a:r>
              <a:rPr lang="es" sz="16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Desórdenes de alimentación</a:t>
            </a:r>
            <a:endParaRPr sz="16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Roboto"/>
              <a:buChar char="➔"/>
            </a:pPr>
            <a:r>
              <a:rPr lang="es" sz="16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Desórdenes de ansiedad</a:t>
            </a:r>
            <a:endParaRPr sz="16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Roboto"/>
              <a:buChar char="➔"/>
            </a:pPr>
            <a:r>
              <a:rPr lang="es" sz="16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Depresión </a:t>
            </a:r>
            <a:endParaRPr sz="16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Roboto"/>
              <a:buChar char="➔"/>
            </a:pPr>
            <a:r>
              <a:rPr lang="es" sz="16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Desorden por el consumo de drogas </a:t>
            </a:r>
            <a:endParaRPr sz="16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Roboto"/>
              <a:buChar char="➔"/>
            </a:pPr>
            <a:r>
              <a:rPr lang="es" sz="16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Desorden por consumo de alcohol.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0" y="168800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¿Qué?...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13425"/>
            <a:ext cx="9143998" cy="423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1904550" y="1949400"/>
            <a:ext cx="5334900" cy="6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Visualización 1 …</a:t>
            </a:r>
            <a:endParaRPr sz="3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436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240650" y="394325"/>
            <a:ext cx="34440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¿Por qué?</a:t>
            </a:r>
            <a:endParaRPr dirty="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4832400" y="394325"/>
            <a:ext cx="34440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¿Cómo?</a:t>
            </a:r>
            <a:endParaRPr dirty="0"/>
          </a:p>
        </p:txBody>
      </p:sp>
      <p:sp>
        <p:nvSpPr>
          <p:cNvPr id="100" name="Google Shape;100;p19"/>
          <p:cNvSpPr txBox="1"/>
          <p:nvPr/>
        </p:nvSpPr>
        <p:spPr>
          <a:xfrm>
            <a:off x="4444963" y="1493363"/>
            <a:ext cx="4050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Encode: Separar y seleccionar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t="29971"/>
          <a:stretch/>
        </p:blipFill>
        <p:spPr>
          <a:xfrm>
            <a:off x="4444975" y="1981511"/>
            <a:ext cx="1386877" cy="684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1852" y="1944140"/>
            <a:ext cx="1242623" cy="75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/>
          <p:nvPr/>
        </p:nvSpPr>
        <p:spPr>
          <a:xfrm>
            <a:off x="5589813" y="2233591"/>
            <a:ext cx="242100" cy="18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5">
            <a:alphaModFix/>
          </a:blip>
          <a:srcRect t="30824"/>
          <a:stretch/>
        </p:blipFill>
        <p:spPr>
          <a:xfrm>
            <a:off x="4173225" y="3356875"/>
            <a:ext cx="1127954" cy="89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4444963" y="3041988"/>
            <a:ext cx="4050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Posterior al encode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 rotWithShape="1">
          <a:blip r:embed="rId6">
            <a:alphaModFix/>
          </a:blip>
          <a:srcRect t="41386"/>
          <a:stretch/>
        </p:blipFill>
        <p:spPr>
          <a:xfrm>
            <a:off x="5739600" y="3493938"/>
            <a:ext cx="1461636" cy="62728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/>
          <p:nvPr/>
        </p:nvSpPr>
        <p:spPr>
          <a:xfrm>
            <a:off x="5409811" y="3709174"/>
            <a:ext cx="255000" cy="212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240651" y="1387100"/>
            <a:ext cx="32916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"/>
              <a:buChar char="●"/>
            </a:pPr>
            <a:r>
              <a:rPr lang="es" sz="1800" i="1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Explorar similaridad</a:t>
            </a:r>
            <a:r>
              <a:rPr lang="es" sz="1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Descubrir características.</a:t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 rotWithShape="1">
          <a:blip r:embed="rId7">
            <a:alphaModFix/>
          </a:blip>
          <a:srcRect t="19087"/>
          <a:stretch/>
        </p:blipFill>
        <p:spPr>
          <a:xfrm>
            <a:off x="750688" y="3484988"/>
            <a:ext cx="1017150" cy="66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50563" y="1929000"/>
            <a:ext cx="892417" cy="66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 rotWithShape="1">
          <a:blip r:embed="rId9">
            <a:alphaModFix/>
          </a:blip>
          <a:srcRect t="28109"/>
          <a:stretch/>
        </p:blipFill>
        <p:spPr>
          <a:xfrm>
            <a:off x="1850575" y="3511100"/>
            <a:ext cx="1017125" cy="66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85275" y="2058000"/>
            <a:ext cx="892400" cy="52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436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/>
        </p:nvSpPr>
        <p:spPr>
          <a:xfrm>
            <a:off x="291025" y="4528975"/>
            <a:ext cx="3722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Canales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8;p17">
            <a:extLst>
              <a:ext uri="{FF2B5EF4-FFF2-40B4-BE49-F238E27FC236}">
                <a16:creationId xmlns:a16="http://schemas.microsoft.com/office/drawing/2014/main" id="{5C0B91B0-2FF2-41DD-9609-4F19AE20E2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550" y="1949400"/>
            <a:ext cx="5334900" cy="6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Visualización 2…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227263932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Presentación en pantalla (16:9)</PresentationFormat>
  <Paragraphs>87</Paragraphs>
  <Slides>21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Merriweather</vt:lpstr>
      <vt:lpstr>Arial</vt:lpstr>
      <vt:lpstr>Roboto</vt:lpstr>
      <vt:lpstr>Wingdings</vt:lpstr>
      <vt:lpstr>Paradigm</vt:lpstr>
      <vt:lpstr>Presentación de PowerPoint</vt:lpstr>
      <vt:lpstr>Contexto de los datos …</vt:lpstr>
      <vt:lpstr>Contexto</vt:lpstr>
      <vt:lpstr>¿Qué?...</vt:lpstr>
      <vt:lpstr>Visualización 1 …</vt:lpstr>
      <vt:lpstr>Presentación de PowerPoint</vt:lpstr>
      <vt:lpstr>¿Por qué?</vt:lpstr>
      <vt:lpstr>Presentación de PowerPoint</vt:lpstr>
      <vt:lpstr>Visualización 2…</vt:lpstr>
      <vt:lpstr>Presentación de PowerPoint</vt:lpstr>
      <vt:lpstr>¿Por qué?</vt:lpstr>
      <vt:lpstr>Visualización 3 …</vt:lpstr>
      <vt:lpstr>Presentación de PowerPoint</vt:lpstr>
      <vt:lpstr>¿Por qué?</vt:lpstr>
      <vt:lpstr>¿Cómo?</vt:lpstr>
      <vt:lpstr>Presentación de PowerPoint</vt:lpstr>
      <vt:lpstr>Visualización 4 …</vt:lpstr>
      <vt:lpstr>Presentación de PowerPoint</vt:lpstr>
      <vt:lpstr>Presentación de PowerPoint</vt:lpstr>
      <vt:lpstr>Muchas gracias!</vt:lpstr>
      <vt:lpstr>Datos obtenidos de: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Daniela Herrera</cp:lastModifiedBy>
  <cp:revision>1</cp:revision>
  <dcterms:modified xsi:type="dcterms:W3CDTF">2022-03-11T16:35:23Z</dcterms:modified>
</cp:coreProperties>
</file>