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79" r:id="rId3"/>
    <p:sldId id="257" r:id="rId4"/>
    <p:sldId id="259" r:id="rId5"/>
    <p:sldId id="280"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 id="289" r:id="rId32"/>
    <p:sldId id="290" r:id="rId33"/>
    <p:sldId id="292"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27" d="100"/>
          <a:sy n="127" d="100"/>
        </p:scale>
        <p:origin x="23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4A13B-0BC8-4146-8C9E-DAF04B74D350}" type="datetimeFigureOut">
              <a:rPr lang="fr-FR" smtClean="0"/>
              <a:t>28/03/2024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BDB326-E000-413F-BB5A-35DC336F2B86}" type="slidenum">
              <a:rPr lang="fr-FR" smtClean="0"/>
              <a:t>‹N°›</a:t>
            </a:fld>
            <a:endParaRPr lang="fr-FR"/>
          </a:p>
        </p:txBody>
      </p:sp>
    </p:spTree>
    <p:extLst>
      <p:ext uri="{BB962C8B-B14F-4D97-AF65-F5344CB8AC3E}">
        <p14:creationId xmlns:p14="http://schemas.microsoft.com/office/powerpoint/2010/main" val="2812817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6DFD8-306F-406C-98B7-2DACCB552659}" type="datetimeFigureOut">
              <a:rPr lang="fr-FR" smtClean="0"/>
              <a:t>28/03/2024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0BF4B-224E-4926-9ED7-9E1007118104}" type="slidenum">
              <a:rPr lang="fr-FR" smtClean="0"/>
              <a:t>‹N°›</a:t>
            </a:fld>
            <a:endParaRPr lang="fr-FR"/>
          </a:p>
        </p:txBody>
      </p:sp>
    </p:spTree>
    <p:extLst>
      <p:ext uri="{BB962C8B-B14F-4D97-AF65-F5344CB8AC3E}">
        <p14:creationId xmlns:p14="http://schemas.microsoft.com/office/powerpoint/2010/main" val="8143199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5055269" y="6356349"/>
            <a:ext cx="2743200" cy="365125"/>
          </a:xfrm>
        </p:spPr>
        <p:txBody>
          <a:bodyPr/>
          <a:lstStyle>
            <a:lvl1pPr>
              <a:defRPr/>
            </a:lvl1pPr>
          </a:lstStyle>
          <a:p>
            <a:r>
              <a:rPr lang="fr-FR" smtClean="0"/>
              <a:t>27/03/2024</a:t>
            </a:r>
            <a:endParaRPr lang="fr-FR" dirty="0"/>
          </a:p>
        </p:txBody>
      </p:sp>
      <p:sp>
        <p:nvSpPr>
          <p:cNvPr id="5" name="Espace réservé du pied de page 4"/>
          <p:cNvSpPr>
            <a:spLocks noGrp="1"/>
          </p:cNvSpPr>
          <p:nvPr>
            <p:ph type="ftr" sz="quarter" idx="11"/>
          </p:nvPr>
        </p:nvSpPr>
        <p:spPr>
          <a:xfrm>
            <a:off x="218574" y="6388266"/>
            <a:ext cx="4521868" cy="365125"/>
          </a:xfrm>
        </p:spPr>
        <p:txBody>
          <a:bodyPr/>
          <a:lstStyle/>
          <a:p>
            <a:r>
              <a:rPr lang="fr-FR" dirty="0" smtClean="0"/>
              <a:t>Cours d'indexation et bases de données PostgreSQL Mahfoudh </a:t>
            </a:r>
            <a:r>
              <a:rPr lang="fr-FR" dirty="0" err="1" smtClean="0"/>
              <a:t>Jeid</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119313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p:txBody>
          <a:body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28790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p:txBody>
          <a:body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46981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p:txBody>
          <a:body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4463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p:txBody>
          <a:body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20394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r>
              <a:rPr lang="fr-FR" smtClean="0"/>
              <a:t>27/03/2024</a:t>
            </a:r>
            <a:endParaRPr lang="fr-FR"/>
          </a:p>
        </p:txBody>
      </p:sp>
      <p:sp>
        <p:nvSpPr>
          <p:cNvPr id="6" name="Espace réservé du pied de page 5"/>
          <p:cNvSpPr>
            <a:spLocks noGrp="1"/>
          </p:cNvSpPr>
          <p:nvPr>
            <p:ph type="ftr" sz="quarter" idx="11"/>
          </p:nvPr>
        </p:nvSpPr>
        <p:spPr/>
        <p:txBody>
          <a:bodyPr/>
          <a:lstStyle/>
          <a:p>
            <a:r>
              <a:rPr lang="fr-FR" smtClean="0"/>
              <a:t>Cours d'indexation et bases de données PostgreSQL Mahfoudh Jeid</a:t>
            </a:r>
            <a:endParaRPr lang="fr-FR"/>
          </a:p>
        </p:txBody>
      </p:sp>
      <p:sp>
        <p:nvSpPr>
          <p:cNvPr id="7" name="Espace réservé du numéro de diapositive 6"/>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196057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r>
              <a:rPr lang="fr-FR" smtClean="0"/>
              <a:t>27/03/2024</a:t>
            </a:r>
            <a:endParaRPr lang="fr-FR"/>
          </a:p>
        </p:txBody>
      </p:sp>
      <p:sp>
        <p:nvSpPr>
          <p:cNvPr id="8" name="Espace réservé du pied de page 7"/>
          <p:cNvSpPr>
            <a:spLocks noGrp="1"/>
          </p:cNvSpPr>
          <p:nvPr>
            <p:ph type="ftr" sz="quarter" idx="11"/>
          </p:nvPr>
        </p:nvSpPr>
        <p:spPr/>
        <p:txBody>
          <a:bodyPr/>
          <a:lstStyle/>
          <a:p>
            <a:r>
              <a:rPr lang="fr-FR" smtClean="0"/>
              <a:t>Cours d'indexation et bases de données PostgreSQL Mahfoudh Jeid</a:t>
            </a:r>
            <a:endParaRPr lang="fr-FR"/>
          </a:p>
        </p:txBody>
      </p:sp>
      <p:sp>
        <p:nvSpPr>
          <p:cNvPr id="9" name="Espace réservé du numéro de diapositive 8"/>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151693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r>
              <a:rPr lang="fr-FR" smtClean="0"/>
              <a:t>27/03/2024</a:t>
            </a:r>
            <a:endParaRPr lang="fr-FR"/>
          </a:p>
        </p:txBody>
      </p:sp>
      <p:sp>
        <p:nvSpPr>
          <p:cNvPr id="4" name="Espace réservé du pied de page 3"/>
          <p:cNvSpPr>
            <a:spLocks noGrp="1"/>
          </p:cNvSpPr>
          <p:nvPr>
            <p:ph type="ftr" sz="quarter" idx="11"/>
          </p:nvPr>
        </p:nvSpPr>
        <p:spPr/>
        <p:txBody>
          <a:bodyPr/>
          <a:lstStyle/>
          <a:p>
            <a:r>
              <a:rPr lang="fr-FR" smtClean="0"/>
              <a:t>Cours d'indexation et bases de données PostgreSQL Mahfoudh Jeid</a:t>
            </a:r>
            <a:endParaRPr lang="fr-FR"/>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142270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27/03/2024</a:t>
            </a:r>
            <a:endParaRPr lang="fr-FR"/>
          </a:p>
        </p:txBody>
      </p:sp>
      <p:sp>
        <p:nvSpPr>
          <p:cNvPr id="3" name="Espace réservé du pied de page 2"/>
          <p:cNvSpPr>
            <a:spLocks noGrp="1"/>
          </p:cNvSpPr>
          <p:nvPr>
            <p:ph type="ftr" sz="quarter" idx="11"/>
          </p:nvPr>
        </p:nvSpPr>
        <p:spPr/>
        <p:txBody>
          <a:bodyPr/>
          <a:lstStyle/>
          <a:p>
            <a:r>
              <a:rPr lang="fr-FR" smtClean="0"/>
              <a:t>Cours d'indexation et bases de données PostgreSQL Mahfoudh Jeid</a:t>
            </a:r>
            <a:endParaRPr lang="fr-FR"/>
          </a:p>
        </p:txBody>
      </p:sp>
      <p:sp>
        <p:nvSpPr>
          <p:cNvPr id="4" name="Espace réservé du numéro de diapositive 3"/>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276676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r>
              <a:rPr lang="fr-FR" smtClean="0"/>
              <a:t>27/03/2024</a:t>
            </a:r>
            <a:endParaRPr lang="fr-FR"/>
          </a:p>
        </p:txBody>
      </p:sp>
      <p:sp>
        <p:nvSpPr>
          <p:cNvPr id="6" name="Espace réservé du pied de page 5"/>
          <p:cNvSpPr>
            <a:spLocks noGrp="1"/>
          </p:cNvSpPr>
          <p:nvPr>
            <p:ph type="ftr" sz="quarter" idx="11"/>
          </p:nvPr>
        </p:nvSpPr>
        <p:spPr/>
        <p:txBody>
          <a:bodyPr/>
          <a:lstStyle/>
          <a:p>
            <a:r>
              <a:rPr lang="fr-FR" smtClean="0"/>
              <a:t>Cours d'indexation et bases de données PostgreSQL Mahfoudh Jeid</a:t>
            </a:r>
            <a:endParaRPr lang="fr-FR"/>
          </a:p>
        </p:txBody>
      </p:sp>
      <p:sp>
        <p:nvSpPr>
          <p:cNvPr id="7" name="Espace réservé du numéro de diapositive 6"/>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282736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r>
              <a:rPr lang="fr-FR" smtClean="0"/>
              <a:t>27/03/2024</a:t>
            </a:r>
            <a:endParaRPr lang="fr-FR"/>
          </a:p>
        </p:txBody>
      </p:sp>
      <p:sp>
        <p:nvSpPr>
          <p:cNvPr id="6" name="Espace réservé du pied de page 5"/>
          <p:cNvSpPr>
            <a:spLocks noGrp="1"/>
          </p:cNvSpPr>
          <p:nvPr>
            <p:ph type="ftr" sz="quarter" idx="11"/>
          </p:nvPr>
        </p:nvSpPr>
        <p:spPr/>
        <p:txBody>
          <a:bodyPr/>
          <a:lstStyle/>
          <a:p>
            <a:r>
              <a:rPr lang="fr-FR" smtClean="0"/>
              <a:t>Cours d'indexation et bases de données PostgreSQL Mahfoudh Jeid</a:t>
            </a:r>
            <a:endParaRPr lang="fr-FR"/>
          </a:p>
        </p:txBody>
      </p:sp>
      <p:sp>
        <p:nvSpPr>
          <p:cNvPr id="7" name="Espace réservé du numéro de diapositive 6"/>
          <p:cNvSpPr>
            <a:spLocks noGrp="1"/>
          </p:cNvSpPr>
          <p:nvPr>
            <p:ph type="sldNum" sz="quarter" idx="12"/>
          </p:nvPr>
        </p:nvSpPr>
        <p:spPr/>
        <p:txBody>
          <a:bodyPr/>
          <a:lstStyle/>
          <a:p>
            <a:fld id="{CC81804D-AE58-4B8D-8186-9CC96E2A9936}" type="slidenum">
              <a:rPr lang="fr-FR" smtClean="0"/>
              <a:t>‹N°›</a:t>
            </a:fld>
            <a:endParaRPr lang="fr-FR"/>
          </a:p>
        </p:txBody>
      </p:sp>
    </p:spTree>
    <p:extLst>
      <p:ext uri="{BB962C8B-B14F-4D97-AF65-F5344CB8AC3E}">
        <p14:creationId xmlns:p14="http://schemas.microsoft.com/office/powerpoint/2010/main" val="357210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27/03/2024</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804D-AE58-4B8D-8186-9CC96E2A9936}" type="slidenum">
              <a:rPr lang="fr-FR" smtClean="0"/>
              <a:t>‹N°›</a:t>
            </a:fld>
            <a:endParaRPr lang="fr-FR"/>
          </a:p>
        </p:txBody>
      </p:sp>
    </p:spTree>
    <p:extLst>
      <p:ext uri="{BB962C8B-B14F-4D97-AF65-F5344CB8AC3E}">
        <p14:creationId xmlns:p14="http://schemas.microsoft.com/office/powerpoint/2010/main" val="168836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Partie 1</a:t>
            </a:r>
            <a:br>
              <a:rPr lang="fr-FR" dirty="0" smtClean="0"/>
            </a:br>
            <a:r>
              <a:rPr lang="fr-FR" dirty="0" smtClean="0"/>
              <a:t>Indexation &amp; PostgreSQL</a:t>
            </a:r>
            <a:endParaRPr lang="fr-FR" dirty="0"/>
          </a:p>
        </p:txBody>
      </p:sp>
      <p:sp>
        <p:nvSpPr>
          <p:cNvPr id="3" name="Sous-titre 2"/>
          <p:cNvSpPr>
            <a:spLocks noGrp="1"/>
          </p:cNvSpPr>
          <p:nvPr>
            <p:ph type="subTitle" idx="1"/>
          </p:nvPr>
        </p:nvSpPr>
        <p:spPr/>
        <p:txBody>
          <a:bodyPr/>
          <a:lstStyle/>
          <a:p>
            <a:r>
              <a:rPr lang="fr-FR" dirty="0" smtClean="0"/>
              <a:t>Mahfoudh JEID</a:t>
            </a:r>
            <a:endParaRPr lang="fr-FR" dirty="0"/>
          </a:p>
        </p:txBody>
      </p:sp>
      <p:sp>
        <p:nvSpPr>
          <p:cNvPr id="4" name="Espace réservé du pied de page 3"/>
          <p:cNvSpPr>
            <a:spLocks noGrp="1"/>
          </p:cNvSpPr>
          <p:nvPr>
            <p:ph type="ftr" sz="quarter" idx="11"/>
          </p:nvPr>
        </p:nvSpPr>
        <p:spPr>
          <a:xfrm>
            <a:off x="4038599" y="6356350"/>
            <a:ext cx="4509837" cy="365125"/>
          </a:xfrm>
        </p:spPr>
        <p:txBody>
          <a:bodyPr/>
          <a:lstStyle/>
          <a:p>
            <a:r>
              <a:rPr lang="fr-FR" dirty="0" smtClean="0"/>
              <a:t>Cours d'indexation et bases de données PostgreSQL | Mahfoudh </a:t>
            </a:r>
            <a:r>
              <a:rPr lang="fr-FR" dirty="0" err="1" smtClean="0"/>
              <a:t>Jeid</a:t>
            </a:r>
            <a:endParaRPr lang="fr-FR" dirty="0"/>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1</a:t>
            </a:fld>
            <a:endParaRPr lang="fr-FR" dirty="0"/>
          </a:p>
        </p:txBody>
      </p:sp>
      <p:sp>
        <p:nvSpPr>
          <p:cNvPr id="6" name="Espace réservé de la date 5"/>
          <p:cNvSpPr>
            <a:spLocks noGrp="1"/>
          </p:cNvSpPr>
          <p:nvPr>
            <p:ph type="dt" sz="half" idx="10"/>
          </p:nvPr>
        </p:nvSpPr>
        <p:spPr>
          <a:xfrm>
            <a:off x="483269" y="6356350"/>
            <a:ext cx="2743200" cy="365125"/>
          </a:xfrm>
        </p:spPr>
        <p:txBody>
          <a:bodyPr/>
          <a:lstStyle/>
          <a:p>
            <a:r>
              <a:rPr lang="fr-FR" dirty="0" smtClean="0"/>
              <a:t>27/03/2024</a:t>
            </a:r>
            <a:endParaRPr lang="fr-FR" dirty="0"/>
          </a:p>
        </p:txBody>
      </p:sp>
    </p:spTree>
    <p:extLst>
      <p:ext uri="{BB962C8B-B14F-4D97-AF65-F5344CB8AC3E}">
        <p14:creationId xmlns:p14="http://schemas.microsoft.com/office/powerpoint/2010/main" val="419415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Index et lectures</a:t>
            </a:r>
            <a:endParaRPr lang="fr-FR" dirty="0"/>
          </a:p>
        </p:txBody>
      </p:sp>
      <p:sp>
        <p:nvSpPr>
          <p:cNvPr id="3" name="Espace réservé du contenu 2"/>
          <p:cNvSpPr>
            <a:spLocks noGrp="1"/>
          </p:cNvSpPr>
          <p:nvPr>
            <p:ph idx="1"/>
          </p:nvPr>
        </p:nvSpPr>
        <p:spPr/>
        <p:txBody>
          <a:bodyPr/>
          <a:lstStyle/>
          <a:p>
            <a:pPr marL="0" indent="0">
              <a:buNone/>
            </a:pPr>
            <a:r>
              <a:rPr lang="en-US" dirty="0" smtClean="0"/>
              <a:t>Un index </a:t>
            </a:r>
            <a:r>
              <a:rPr lang="en-US" dirty="0" err="1" smtClean="0"/>
              <a:t>améliore</a:t>
            </a:r>
            <a:r>
              <a:rPr lang="en-US" dirty="0" smtClean="0"/>
              <a:t> les SELECT</a:t>
            </a:r>
          </a:p>
          <a:p>
            <a:r>
              <a:rPr lang="en-US" dirty="0" smtClean="0"/>
              <a:t>Sans index :</a:t>
            </a:r>
          </a:p>
          <a:p>
            <a:pPr marL="0" indent="0">
              <a:buNone/>
            </a:pPr>
            <a:r>
              <a:rPr lang="en-US" dirty="0"/>
              <a:t>	</a:t>
            </a:r>
            <a:r>
              <a:rPr lang="en-US" dirty="0" smtClean="0">
                <a:solidFill>
                  <a:schemeClr val="accent1"/>
                </a:solidFill>
              </a:rPr>
              <a:t>SELECT * FROM test WHERE id = 10000;</a:t>
            </a:r>
          </a:p>
          <a:p>
            <a:pPr marL="0" indent="0">
              <a:buNone/>
            </a:pPr>
            <a:r>
              <a:rPr lang="en-US" dirty="0" smtClean="0">
                <a:solidFill>
                  <a:srgbClr val="FF0000"/>
                </a:solidFill>
                <a:sym typeface="Wingdings" panose="05000000000000000000" pitchFamily="2" charset="2"/>
              </a:rPr>
              <a:t> </a:t>
            </a:r>
            <a:r>
              <a:rPr lang="en-US" dirty="0" smtClean="0">
                <a:solidFill>
                  <a:srgbClr val="FF0000"/>
                </a:solidFill>
              </a:rPr>
              <a:t>Temps : 1760,017 </a:t>
            </a:r>
            <a:r>
              <a:rPr lang="en-US" dirty="0" err="1" smtClean="0">
                <a:solidFill>
                  <a:srgbClr val="FF0000"/>
                </a:solidFill>
              </a:rPr>
              <a:t>ms</a:t>
            </a:r>
            <a:endParaRPr lang="en-US" dirty="0" smtClean="0">
              <a:solidFill>
                <a:srgbClr val="FF0000"/>
              </a:solidFill>
            </a:endParaRPr>
          </a:p>
          <a:p>
            <a:r>
              <a:rPr lang="en-US" dirty="0" smtClean="0"/>
              <a:t>Avec index :</a:t>
            </a:r>
          </a:p>
          <a:p>
            <a:pPr marL="0" indent="0">
              <a:buNone/>
            </a:pPr>
            <a:r>
              <a:rPr lang="en-US" dirty="0" smtClean="0">
                <a:solidFill>
                  <a:schemeClr val="accent1"/>
                </a:solidFill>
              </a:rPr>
              <a:t>	CREATE INDEX </a:t>
            </a:r>
            <a:r>
              <a:rPr lang="en-US" dirty="0" err="1" smtClean="0">
                <a:solidFill>
                  <a:schemeClr val="accent1"/>
                </a:solidFill>
              </a:rPr>
              <a:t>idx_test_id</a:t>
            </a:r>
            <a:r>
              <a:rPr lang="en-US" dirty="0" smtClean="0">
                <a:solidFill>
                  <a:schemeClr val="accent1"/>
                </a:solidFill>
              </a:rPr>
              <a:t> ON test (id);</a:t>
            </a:r>
          </a:p>
          <a:p>
            <a:pPr marL="0" indent="0">
              <a:buNone/>
            </a:pPr>
            <a:r>
              <a:rPr lang="en-US" dirty="0" smtClean="0">
                <a:solidFill>
                  <a:schemeClr val="accent1"/>
                </a:solidFill>
              </a:rPr>
              <a:t>	SELECT * FROM test WHERE id = 10000;</a:t>
            </a:r>
          </a:p>
          <a:p>
            <a:pPr marL="0" indent="0">
              <a:buNone/>
            </a:pPr>
            <a:r>
              <a:rPr lang="en-US" dirty="0" smtClean="0">
                <a:solidFill>
                  <a:schemeClr val="accent1"/>
                </a:solidFill>
                <a:sym typeface="Wingdings" panose="05000000000000000000" pitchFamily="2" charset="2"/>
              </a:rPr>
              <a:t> </a:t>
            </a:r>
            <a:r>
              <a:rPr lang="en-US" dirty="0" smtClean="0">
                <a:solidFill>
                  <a:srgbClr val="0070C0"/>
                </a:solidFill>
              </a:rPr>
              <a:t>Temps : 27,711 </a:t>
            </a:r>
            <a:r>
              <a:rPr lang="en-US" dirty="0" err="1" smtClean="0">
                <a:solidFill>
                  <a:srgbClr val="0070C0"/>
                </a:solidFill>
              </a:rPr>
              <a:t>ms</a:t>
            </a:r>
            <a:endParaRPr lang="fr-FR" dirty="0">
              <a:solidFill>
                <a:srgbClr val="0070C0"/>
              </a:solidFill>
            </a:endParaRPr>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10</a:t>
            </a:fld>
            <a:endParaRPr lang="fr-FR"/>
          </a:p>
        </p:txBody>
      </p:sp>
    </p:spTree>
    <p:extLst>
      <p:ext uri="{BB962C8B-B14F-4D97-AF65-F5344CB8AC3E}">
        <p14:creationId xmlns:p14="http://schemas.microsoft.com/office/powerpoint/2010/main" val="1807199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407" y="1639754"/>
            <a:ext cx="10843847" cy="3139321"/>
          </a:xfrm>
          <a:prstGeom prst="rect">
            <a:avLst/>
          </a:prstGeom>
        </p:spPr>
        <p:txBody>
          <a:bodyPr wrap="square">
            <a:spAutoFit/>
          </a:bodyPr>
          <a:lstStyle/>
          <a:p>
            <a:r>
              <a:rPr lang="fr-FR" dirty="0" smtClean="0">
                <a:solidFill>
                  <a:schemeClr val="accent1"/>
                </a:solidFill>
              </a:rPr>
              <a:t>EXPLAIN SELECT * FROM test WHERE id = 10000; </a:t>
            </a:r>
          </a:p>
          <a:p>
            <a:endParaRPr lang="fr-FR" dirty="0"/>
          </a:p>
          <a:p>
            <a:r>
              <a:rPr lang="fr-FR" dirty="0" smtClean="0"/>
              <a:t>QUERY PLAN:</a:t>
            </a:r>
          </a:p>
          <a:p>
            <a:r>
              <a:rPr lang="fr-FR" dirty="0"/>
              <a:t>	</a:t>
            </a:r>
            <a:endParaRPr lang="fr-FR" dirty="0" smtClean="0"/>
          </a:p>
          <a:p>
            <a:r>
              <a:rPr lang="fr-FR" dirty="0" err="1" smtClean="0">
                <a:solidFill>
                  <a:schemeClr val="accent2"/>
                </a:solidFill>
              </a:rPr>
              <a:t>Gather</a:t>
            </a:r>
            <a:r>
              <a:rPr lang="fr-FR" dirty="0" smtClean="0">
                <a:solidFill>
                  <a:schemeClr val="accent2"/>
                </a:solidFill>
              </a:rPr>
              <a:t> (</a:t>
            </a:r>
            <a:r>
              <a:rPr lang="fr-FR" dirty="0" err="1" smtClean="0">
                <a:solidFill>
                  <a:schemeClr val="accent2"/>
                </a:solidFill>
              </a:rPr>
              <a:t>cost</a:t>
            </a:r>
            <a:r>
              <a:rPr lang="fr-FR" dirty="0" smtClean="0">
                <a:solidFill>
                  <a:schemeClr val="accent2"/>
                </a:solidFill>
              </a:rPr>
              <a:t>=1000.00..193661.66 </a:t>
            </a:r>
            <a:r>
              <a:rPr lang="fr-FR" dirty="0" err="1" smtClean="0">
                <a:solidFill>
                  <a:schemeClr val="accent2"/>
                </a:solidFill>
              </a:rPr>
              <a:t>rows</a:t>
            </a:r>
            <a:r>
              <a:rPr lang="fr-FR" dirty="0" smtClean="0">
                <a:solidFill>
                  <a:schemeClr val="accent2"/>
                </a:solidFill>
              </a:rPr>
              <a:t>=1 </a:t>
            </a:r>
            <a:r>
              <a:rPr lang="fr-FR" dirty="0" err="1" smtClean="0">
                <a:solidFill>
                  <a:schemeClr val="accent2"/>
                </a:solidFill>
              </a:rPr>
              <a:t>width</a:t>
            </a:r>
            <a:r>
              <a:rPr lang="fr-FR" dirty="0" smtClean="0">
                <a:solidFill>
                  <a:schemeClr val="accent2"/>
                </a:solidFill>
              </a:rPr>
              <a:t>=4) </a:t>
            </a:r>
          </a:p>
          <a:p>
            <a:r>
              <a:rPr lang="fr-FR" dirty="0" err="1" smtClean="0">
                <a:solidFill>
                  <a:schemeClr val="accent2"/>
                </a:solidFill>
              </a:rPr>
              <a:t>Workers</a:t>
            </a:r>
            <a:r>
              <a:rPr lang="fr-FR" dirty="0" smtClean="0">
                <a:solidFill>
                  <a:schemeClr val="accent2"/>
                </a:solidFill>
              </a:rPr>
              <a:t> </a:t>
            </a:r>
            <a:r>
              <a:rPr lang="fr-FR" dirty="0" err="1" smtClean="0">
                <a:solidFill>
                  <a:schemeClr val="accent2"/>
                </a:solidFill>
              </a:rPr>
              <a:t>Planned</a:t>
            </a:r>
            <a:r>
              <a:rPr lang="fr-FR" dirty="0" smtClean="0">
                <a:solidFill>
                  <a:schemeClr val="accent2"/>
                </a:solidFill>
              </a:rPr>
              <a:t>: 2 </a:t>
            </a:r>
          </a:p>
          <a:p>
            <a:r>
              <a:rPr lang="fr-FR" dirty="0" smtClean="0">
                <a:solidFill>
                  <a:schemeClr val="accent2"/>
                </a:solidFill>
              </a:rPr>
              <a:t>-&gt; </a:t>
            </a:r>
            <a:r>
              <a:rPr lang="fr-FR" dirty="0" err="1" smtClean="0">
                <a:solidFill>
                  <a:schemeClr val="accent2"/>
                </a:solidFill>
              </a:rPr>
              <a:t>Parallel</a:t>
            </a:r>
            <a:r>
              <a:rPr lang="fr-FR" dirty="0" smtClean="0">
                <a:solidFill>
                  <a:schemeClr val="accent2"/>
                </a:solidFill>
              </a:rPr>
              <a:t> </a:t>
            </a:r>
            <a:r>
              <a:rPr lang="fr-FR" dirty="0" err="1" smtClean="0">
                <a:solidFill>
                  <a:schemeClr val="accent2"/>
                </a:solidFill>
              </a:rPr>
              <a:t>Seq</a:t>
            </a:r>
            <a:r>
              <a:rPr lang="fr-FR" dirty="0" smtClean="0">
                <a:solidFill>
                  <a:schemeClr val="accent2"/>
                </a:solidFill>
              </a:rPr>
              <a:t> Scan on test (</a:t>
            </a:r>
            <a:r>
              <a:rPr lang="fr-FR" dirty="0" err="1" smtClean="0">
                <a:solidFill>
                  <a:schemeClr val="accent2"/>
                </a:solidFill>
              </a:rPr>
              <a:t>cost</a:t>
            </a:r>
            <a:r>
              <a:rPr lang="fr-FR" dirty="0" smtClean="0">
                <a:solidFill>
                  <a:schemeClr val="accent2"/>
                </a:solidFill>
              </a:rPr>
              <a:t>=0.00..192661.56 </a:t>
            </a:r>
            <a:r>
              <a:rPr lang="fr-FR" dirty="0" err="1" smtClean="0">
                <a:solidFill>
                  <a:schemeClr val="accent2"/>
                </a:solidFill>
              </a:rPr>
              <a:t>rows</a:t>
            </a:r>
            <a:r>
              <a:rPr lang="fr-FR" dirty="0" smtClean="0">
                <a:solidFill>
                  <a:schemeClr val="accent2"/>
                </a:solidFill>
              </a:rPr>
              <a:t>=1 </a:t>
            </a:r>
            <a:r>
              <a:rPr lang="fr-FR" dirty="0" err="1" smtClean="0">
                <a:solidFill>
                  <a:schemeClr val="accent2"/>
                </a:solidFill>
              </a:rPr>
              <a:t>width</a:t>
            </a:r>
            <a:r>
              <a:rPr lang="fr-FR" dirty="0" smtClean="0">
                <a:solidFill>
                  <a:schemeClr val="accent2"/>
                </a:solidFill>
              </a:rPr>
              <a:t>=4) </a:t>
            </a:r>
          </a:p>
          <a:p>
            <a:r>
              <a:rPr lang="fr-FR" dirty="0" err="1" smtClean="0">
                <a:solidFill>
                  <a:schemeClr val="accent2"/>
                </a:solidFill>
              </a:rPr>
              <a:t>Filter</a:t>
            </a:r>
            <a:r>
              <a:rPr lang="fr-FR" dirty="0" smtClean="0">
                <a:solidFill>
                  <a:schemeClr val="accent2"/>
                </a:solidFill>
              </a:rPr>
              <a:t>: (id = 10000) </a:t>
            </a:r>
          </a:p>
          <a:p>
            <a:endParaRPr lang="fr-FR" dirty="0"/>
          </a:p>
          <a:p>
            <a:r>
              <a:rPr lang="fr-FR" dirty="0" smtClean="0"/>
              <a:t>Lorsque l’index est présent, PostgreSQL l’utilise car l’optimiseur estime que son parcours ne récupérera qu’une seule ligne sur les 20 millions que compte la table :</a:t>
            </a:r>
            <a:endParaRPr lang="fr-FR" dirty="0"/>
          </a:p>
        </p:txBody>
      </p:sp>
      <p:sp>
        <p:nvSpPr>
          <p:cNvPr id="3" name="Rectangle 2"/>
          <p:cNvSpPr/>
          <p:nvPr/>
        </p:nvSpPr>
        <p:spPr>
          <a:xfrm>
            <a:off x="673407" y="4942783"/>
            <a:ext cx="10694379" cy="1477328"/>
          </a:xfrm>
          <a:prstGeom prst="rect">
            <a:avLst/>
          </a:prstGeom>
        </p:spPr>
        <p:txBody>
          <a:bodyPr wrap="square">
            <a:spAutoFit/>
          </a:bodyPr>
          <a:lstStyle/>
          <a:p>
            <a:r>
              <a:rPr lang="en-US" dirty="0" smtClean="0">
                <a:solidFill>
                  <a:schemeClr val="accent1"/>
                </a:solidFill>
              </a:rPr>
              <a:t>EXPLAIN SELECT * FROM test WHERE id = 10000; </a:t>
            </a:r>
          </a:p>
          <a:p>
            <a:endParaRPr lang="en-US" dirty="0"/>
          </a:p>
          <a:p>
            <a:r>
              <a:rPr lang="en-US" dirty="0" smtClean="0"/>
              <a:t>QUERY PLAN:</a:t>
            </a:r>
          </a:p>
          <a:p>
            <a:endParaRPr lang="en-US" dirty="0" smtClean="0"/>
          </a:p>
          <a:p>
            <a:r>
              <a:rPr lang="en-US" dirty="0" smtClean="0">
                <a:solidFill>
                  <a:schemeClr val="accent2"/>
                </a:solidFill>
              </a:rPr>
              <a:t>Index Only Scan using </a:t>
            </a:r>
            <a:r>
              <a:rPr lang="en-US" dirty="0" err="1" smtClean="0">
                <a:solidFill>
                  <a:schemeClr val="accent2"/>
                </a:solidFill>
              </a:rPr>
              <a:t>idx_test_id</a:t>
            </a:r>
            <a:r>
              <a:rPr lang="en-US" dirty="0" smtClean="0">
                <a:solidFill>
                  <a:schemeClr val="accent2"/>
                </a:solidFill>
              </a:rPr>
              <a:t> on test (cost=0.44..8.46 rows=1 width=4) Index Cond: (id = 10000)</a:t>
            </a:r>
            <a:endParaRPr lang="fr-FR" dirty="0">
              <a:solidFill>
                <a:schemeClr val="accent2"/>
              </a:solidFill>
            </a:endParaRPr>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11</a:t>
            </a:fld>
            <a:endParaRPr lang="fr-FR"/>
          </a:p>
        </p:txBody>
      </p:sp>
      <p:sp>
        <p:nvSpPr>
          <p:cNvPr id="7" name="Rectangle 6"/>
          <p:cNvSpPr/>
          <p:nvPr/>
        </p:nvSpPr>
        <p:spPr>
          <a:xfrm>
            <a:off x="603739" y="101465"/>
            <a:ext cx="10604192" cy="1477328"/>
          </a:xfrm>
          <a:prstGeom prst="rect">
            <a:avLst/>
          </a:prstGeom>
        </p:spPr>
        <p:txBody>
          <a:bodyPr wrap="square">
            <a:spAutoFit/>
          </a:bodyPr>
          <a:lstStyle/>
          <a:p>
            <a:endParaRPr lang="fr-FR" dirty="0"/>
          </a:p>
          <a:p>
            <a:r>
              <a:rPr lang="fr-FR" dirty="0" smtClean="0"/>
              <a:t>Pour une  requête d’exemple (avec une table de 20 millions de lignes), on remarque que l’optimiseur n’utilise pas le même chemin selon que l’index soit présent ou non. </a:t>
            </a:r>
          </a:p>
          <a:p>
            <a:endParaRPr lang="fr-FR" dirty="0"/>
          </a:p>
          <a:p>
            <a:r>
              <a:rPr lang="fr-FR" dirty="0" smtClean="0"/>
              <a:t>Sans index, PostgreSQL réalise un parcours séquentiel de la table :</a:t>
            </a:r>
            <a:endParaRPr lang="fr-FR" dirty="0"/>
          </a:p>
        </p:txBody>
      </p:sp>
    </p:spTree>
    <p:extLst>
      <p:ext uri="{BB962C8B-B14F-4D97-AF65-F5344CB8AC3E}">
        <p14:creationId xmlns:p14="http://schemas.microsoft.com/office/powerpoint/2010/main" val="3105649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753" y="659312"/>
            <a:ext cx="9903069" cy="1200329"/>
          </a:xfrm>
          <a:prstGeom prst="rect">
            <a:avLst/>
          </a:prstGeom>
        </p:spPr>
        <p:txBody>
          <a:bodyPr wrap="square">
            <a:spAutoFit/>
          </a:bodyPr>
          <a:lstStyle/>
          <a:p>
            <a:r>
              <a:rPr lang="fr-FR" dirty="0" smtClean="0"/>
              <a:t>Mais l’index n’accélère pas seulement la simple lecture de données, il permet également d’accélérer les tris et les agrégations, comme le montre l’exemple suivant sur un tri : </a:t>
            </a:r>
          </a:p>
          <a:p>
            <a:endParaRPr lang="fr-FR" dirty="0"/>
          </a:p>
          <a:p>
            <a:r>
              <a:rPr lang="fr-FR" dirty="0" smtClean="0">
                <a:solidFill>
                  <a:schemeClr val="accent1"/>
                </a:solidFill>
              </a:rPr>
              <a:t>EXPLAIN SELECT id FROM test WHERE id BETWEEN 1000 AND 1200 ORDER BY id DESC; </a:t>
            </a:r>
            <a:endParaRPr lang="fr-FR" dirty="0">
              <a:solidFill>
                <a:schemeClr val="accent1"/>
              </a:solidFill>
            </a:endParaRPr>
          </a:p>
        </p:txBody>
      </p:sp>
      <p:sp>
        <p:nvSpPr>
          <p:cNvPr id="3" name="Rectangle 2"/>
          <p:cNvSpPr/>
          <p:nvPr/>
        </p:nvSpPr>
        <p:spPr>
          <a:xfrm>
            <a:off x="929054" y="2063905"/>
            <a:ext cx="9305192" cy="1200329"/>
          </a:xfrm>
          <a:prstGeom prst="rect">
            <a:avLst/>
          </a:prstGeom>
        </p:spPr>
        <p:txBody>
          <a:bodyPr wrap="square">
            <a:spAutoFit/>
          </a:bodyPr>
          <a:lstStyle/>
          <a:p>
            <a:r>
              <a:rPr lang="en-US" dirty="0" smtClean="0"/>
              <a:t>QUERY PLAN </a:t>
            </a:r>
          </a:p>
          <a:p>
            <a:endParaRPr lang="en-US" dirty="0"/>
          </a:p>
          <a:p>
            <a:r>
              <a:rPr lang="en-US" dirty="0" smtClean="0">
                <a:solidFill>
                  <a:schemeClr val="accent2"/>
                </a:solidFill>
              </a:rPr>
              <a:t>Index Only Scan Backward using </a:t>
            </a:r>
            <a:r>
              <a:rPr lang="en-US" dirty="0" err="1" smtClean="0">
                <a:solidFill>
                  <a:schemeClr val="accent2"/>
                </a:solidFill>
              </a:rPr>
              <a:t>idx_test_id</a:t>
            </a:r>
            <a:r>
              <a:rPr lang="en-US" dirty="0" smtClean="0">
                <a:solidFill>
                  <a:schemeClr val="accent2"/>
                </a:solidFill>
              </a:rPr>
              <a:t> on test (cost=0.44..12.26 rows=191 width=4) </a:t>
            </a:r>
          </a:p>
          <a:p>
            <a:r>
              <a:rPr lang="en-US" dirty="0" smtClean="0">
                <a:solidFill>
                  <a:schemeClr val="accent2"/>
                </a:solidFill>
              </a:rPr>
              <a:t>Index Cond: ((id &gt;= 1000) AND (id &lt;= 1200))</a:t>
            </a:r>
            <a:endParaRPr lang="fr-FR" dirty="0">
              <a:solidFill>
                <a:schemeClr val="accent2"/>
              </a:solidFill>
            </a:endParaRPr>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12</a:t>
            </a:fld>
            <a:endParaRPr lang="fr-FR"/>
          </a:p>
        </p:txBody>
      </p:sp>
    </p:spTree>
    <p:extLst>
      <p:ext uri="{BB962C8B-B14F-4D97-AF65-F5344CB8AC3E}">
        <p14:creationId xmlns:p14="http://schemas.microsoft.com/office/powerpoint/2010/main" val="160286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984" y="567557"/>
            <a:ext cx="2222916" cy="369332"/>
          </a:xfrm>
          <a:prstGeom prst="rect">
            <a:avLst/>
          </a:prstGeom>
        </p:spPr>
        <p:txBody>
          <a:bodyPr wrap="none">
            <a:spAutoFit/>
          </a:bodyPr>
          <a:lstStyle/>
          <a:p>
            <a:r>
              <a:rPr lang="fr-FR" dirty="0" smtClean="0"/>
              <a:t>Index : </a:t>
            </a:r>
            <a:r>
              <a:rPr lang="fr-FR" dirty="0" smtClean="0">
                <a:solidFill>
                  <a:srgbClr val="FF0000"/>
                </a:solidFill>
              </a:rPr>
              <a:t>inconvénients </a:t>
            </a:r>
            <a:endParaRPr lang="fr-FR" dirty="0">
              <a:solidFill>
                <a:srgbClr val="FF0000"/>
              </a:solidFill>
            </a:endParaRPr>
          </a:p>
        </p:txBody>
      </p:sp>
      <p:sp>
        <p:nvSpPr>
          <p:cNvPr id="3" name="Rectangle 2"/>
          <p:cNvSpPr/>
          <p:nvPr/>
        </p:nvSpPr>
        <p:spPr>
          <a:xfrm>
            <a:off x="1203850" y="1048436"/>
            <a:ext cx="5979465" cy="2308324"/>
          </a:xfrm>
          <a:prstGeom prst="rect">
            <a:avLst/>
          </a:prstGeom>
        </p:spPr>
        <p:txBody>
          <a:bodyPr wrap="square">
            <a:spAutoFit/>
          </a:bodyPr>
          <a:lstStyle/>
          <a:p>
            <a:r>
              <a:rPr lang="fr-FR" dirty="0" smtClean="0"/>
              <a:t>L’index n’est pas gratuit !!!!!!! </a:t>
            </a:r>
            <a:endParaRPr lang="fr-FR" dirty="0"/>
          </a:p>
          <a:p>
            <a:endParaRPr lang="fr-FR" dirty="0" smtClean="0"/>
          </a:p>
          <a:p>
            <a:r>
              <a:rPr lang="fr-FR" dirty="0" smtClean="0"/>
              <a:t>	Ralentit les écritures </a:t>
            </a:r>
          </a:p>
          <a:p>
            <a:endParaRPr lang="fr-FR" dirty="0"/>
          </a:p>
          <a:p>
            <a:r>
              <a:rPr lang="fr-FR" dirty="0" smtClean="0"/>
              <a:t>	La maintenance</a:t>
            </a:r>
          </a:p>
          <a:p>
            <a:endParaRPr lang="fr-FR" dirty="0"/>
          </a:p>
          <a:p>
            <a:r>
              <a:rPr lang="fr-FR" dirty="0" smtClean="0"/>
              <a:t>	Place disque </a:t>
            </a:r>
          </a:p>
          <a:p>
            <a:endParaRPr lang="fr-FR" dirty="0"/>
          </a:p>
        </p:txBody>
      </p:sp>
      <p:sp>
        <p:nvSpPr>
          <p:cNvPr id="4" name="Rectangle 3"/>
          <p:cNvSpPr/>
          <p:nvPr/>
        </p:nvSpPr>
        <p:spPr>
          <a:xfrm>
            <a:off x="550984" y="3929970"/>
            <a:ext cx="11230708" cy="2031325"/>
          </a:xfrm>
          <a:prstGeom prst="rect">
            <a:avLst/>
          </a:prstGeom>
        </p:spPr>
        <p:txBody>
          <a:bodyPr wrap="square">
            <a:spAutoFit/>
          </a:bodyPr>
          <a:lstStyle/>
          <a:p>
            <a:r>
              <a:rPr lang="fr-FR" dirty="0" smtClean="0"/>
              <a:t>La présence d’un index ralentit les écritures sur une table. </a:t>
            </a:r>
          </a:p>
          <a:p>
            <a:r>
              <a:rPr lang="fr-FR" dirty="0" smtClean="0"/>
              <a:t>En effet, il faut non seulement ajouter ou modifier les données dans la table, mais il faut également maintenir le ou les index de cette table. </a:t>
            </a:r>
          </a:p>
          <a:p>
            <a:r>
              <a:rPr lang="fr-FR" dirty="0" smtClean="0"/>
              <a:t>Les index dégradent surtout les temps de réponse des insertions. </a:t>
            </a:r>
          </a:p>
          <a:p>
            <a:r>
              <a:rPr lang="fr-FR" dirty="0" smtClean="0"/>
              <a:t>Les mises à jour et les suppressions (UPDATE et DELETE) tirent en général parti des index pour retrouver les lignes concernées par les modifications. </a:t>
            </a:r>
          </a:p>
          <a:p>
            <a:r>
              <a:rPr lang="fr-FR" dirty="0" smtClean="0"/>
              <a:t>Le coût de maintenance de l’index est secondaire par rapport au coût de l’accès aux données</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13</a:t>
            </a:fld>
            <a:endParaRPr lang="fr-FR"/>
          </a:p>
        </p:txBody>
      </p:sp>
      <p:sp>
        <p:nvSpPr>
          <p:cNvPr id="8" name="Rectangle 7"/>
          <p:cNvSpPr/>
          <p:nvPr/>
        </p:nvSpPr>
        <p:spPr>
          <a:xfrm>
            <a:off x="550984" y="3458699"/>
            <a:ext cx="2172326" cy="369332"/>
          </a:xfrm>
          <a:prstGeom prst="rect">
            <a:avLst/>
          </a:prstGeom>
        </p:spPr>
        <p:txBody>
          <a:bodyPr wrap="none">
            <a:spAutoFit/>
          </a:bodyPr>
          <a:lstStyle/>
          <a:p>
            <a:r>
              <a:rPr lang="fr-FR" dirty="0" smtClean="0"/>
              <a:t>Compromis à trouver</a:t>
            </a:r>
            <a:endParaRPr lang="fr-FR" dirty="0"/>
          </a:p>
        </p:txBody>
      </p:sp>
    </p:spTree>
    <p:extLst>
      <p:ext uri="{BB962C8B-B14F-4D97-AF65-F5344CB8AC3E}">
        <p14:creationId xmlns:p14="http://schemas.microsoft.com/office/powerpoint/2010/main" val="2682558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68097"/>
            <a:ext cx="11292254" cy="1200329"/>
          </a:xfrm>
          <a:prstGeom prst="rect">
            <a:avLst/>
          </a:prstGeom>
        </p:spPr>
        <p:txBody>
          <a:bodyPr wrap="square">
            <a:spAutoFit/>
          </a:bodyPr>
          <a:lstStyle/>
          <a:p>
            <a:r>
              <a:rPr lang="en-US" dirty="0" err="1" smtClean="0"/>
              <a:t>Soit</a:t>
            </a:r>
            <a:r>
              <a:rPr lang="en-US" dirty="0" smtClean="0"/>
              <a:t> </a:t>
            </a:r>
            <a:r>
              <a:rPr lang="en-US" dirty="0" err="1" smtClean="0"/>
              <a:t>une</a:t>
            </a:r>
            <a:r>
              <a:rPr lang="en-US" dirty="0" smtClean="0"/>
              <a:t> table test2 </a:t>
            </a:r>
            <a:r>
              <a:rPr lang="en-US" dirty="0" err="1" smtClean="0"/>
              <a:t>telle</a:t>
            </a:r>
            <a:r>
              <a:rPr lang="en-US" dirty="0" smtClean="0"/>
              <a:t> que : </a:t>
            </a:r>
          </a:p>
          <a:p>
            <a:endParaRPr lang="en-US" dirty="0" smtClean="0"/>
          </a:p>
          <a:p>
            <a:r>
              <a:rPr lang="en-US" dirty="0" smtClean="0">
                <a:solidFill>
                  <a:schemeClr val="accent1"/>
                </a:solidFill>
              </a:rPr>
              <a:t>CREATE TABLE test2 ( id INTEGER GENERATED BY DEFAULT AS IDENTITY PRIMARY KEY, </a:t>
            </a:r>
            <a:r>
              <a:rPr lang="en-US" dirty="0" err="1" smtClean="0">
                <a:solidFill>
                  <a:schemeClr val="accent1"/>
                </a:solidFill>
              </a:rPr>
              <a:t>valeur</a:t>
            </a:r>
            <a:r>
              <a:rPr lang="en-US" dirty="0" smtClean="0">
                <a:solidFill>
                  <a:schemeClr val="accent1"/>
                </a:solidFill>
              </a:rPr>
              <a:t> INTEGER, </a:t>
            </a:r>
            <a:r>
              <a:rPr lang="en-US" dirty="0" err="1" smtClean="0">
                <a:solidFill>
                  <a:schemeClr val="accent1"/>
                </a:solidFill>
              </a:rPr>
              <a:t>commentaire</a:t>
            </a:r>
            <a:r>
              <a:rPr lang="en-US" dirty="0" smtClean="0">
                <a:solidFill>
                  <a:schemeClr val="accent1"/>
                </a:solidFill>
              </a:rPr>
              <a:t> TEXT ); </a:t>
            </a:r>
            <a:endParaRPr lang="fr-FR" dirty="0">
              <a:solidFill>
                <a:schemeClr val="accent1"/>
              </a:solidFill>
            </a:endParaRPr>
          </a:p>
        </p:txBody>
      </p:sp>
      <p:sp>
        <p:nvSpPr>
          <p:cNvPr id="5" name="Rectangle 4"/>
          <p:cNvSpPr/>
          <p:nvPr/>
        </p:nvSpPr>
        <p:spPr>
          <a:xfrm>
            <a:off x="647700" y="1661746"/>
            <a:ext cx="10668000" cy="1200329"/>
          </a:xfrm>
          <a:prstGeom prst="rect">
            <a:avLst/>
          </a:prstGeom>
        </p:spPr>
        <p:txBody>
          <a:bodyPr wrap="square">
            <a:spAutoFit/>
          </a:bodyPr>
          <a:lstStyle/>
          <a:p>
            <a:r>
              <a:rPr lang="fr-FR" dirty="0" smtClean="0"/>
              <a:t>La table est chargée avec pour seul index présent celui sur la clé primaire : </a:t>
            </a:r>
          </a:p>
          <a:p>
            <a:endParaRPr lang="fr-FR" dirty="0"/>
          </a:p>
          <a:p>
            <a:r>
              <a:rPr lang="fr-FR" dirty="0" smtClean="0">
                <a:solidFill>
                  <a:schemeClr val="accent1"/>
                </a:solidFill>
              </a:rPr>
              <a:t>INSERT INTO test2 (valeur, commentaire) </a:t>
            </a:r>
          </a:p>
          <a:p>
            <a:r>
              <a:rPr lang="fr-FR" dirty="0" smtClean="0">
                <a:solidFill>
                  <a:schemeClr val="accent1"/>
                </a:solidFill>
              </a:rPr>
              <a:t>SELECT i, 'commentaire ' || i FROM </a:t>
            </a:r>
            <a:r>
              <a:rPr lang="fr-FR" dirty="0" err="1" smtClean="0">
                <a:solidFill>
                  <a:schemeClr val="accent1"/>
                </a:solidFill>
              </a:rPr>
              <a:t>generate_series</a:t>
            </a:r>
            <a:r>
              <a:rPr lang="fr-FR" dirty="0" smtClean="0">
                <a:solidFill>
                  <a:schemeClr val="accent1"/>
                </a:solidFill>
              </a:rPr>
              <a:t>(1, 10000000) i;</a:t>
            </a:r>
            <a:endParaRPr lang="fr-FR" dirty="0">
              <a:solidFill>
                <a:schemeClr val="accent1"/>
              </a:solidFill>
            </a:endParaRPr>
          </a:p>
        </p:txBody>
      </p:sp>
      <p:sp>
        <p:nvSpPr>
          <p:cNvPr id="6" name="Rectangle 5"/>
          <p:cNvSpPr/>
          <p:nvPr/>
        </p:nvSpPr>
        <p:spPr>
          <a:xfrm>
            <a:off x="800923" y="2875057"/>
            <a:ext cx="5155770" cy="646331"/>
          </a:xfrm>
          <a:prstGeom prst="rect">
            <a:avLst/>
          </a:prstGeom>
        </p:spPr>
        <p:txBody>
          <a:bodyPr wrap="none">
            <a:spAutoFit/>
          </a:bodyPr>
          <a:lstStyle/>
          <a:p>
            <a:r>
              <a:rPr lang="fr-FR" dirty="0" smtClean="0"/>
              <a:t>		INSERT 0 10000000 </a:t>
            </a:r>
          </a:p>
          <a:p>
            <a:r>
              <a:rPr lang="fr-FR" dirty="0" smtClean="0"/>
              <a:t>		Durée : 35253,228 ms (00:35,253</a:t>
            </a:r>
            <a:endParaRPr lang="fr-FR" dirty="0"/>
          </a:p>
        </p:txBody>
      </p:sp>
      <p:sp>
        <p:nvSpPr>
          <p:cNvPr id="7" name="Rectangle 6"/>
          <p:cNvSpPr/>
          <p:nvPr/>
        </p:nvSpPr>
        <p:spPr>
          <a:xfrm>
            <a:off x="709245" y="4015799"/>
            <a:ext cx="10870223" cy="1477328"/>
          </a:xfrm>
          <a:prstGeom prst="rect">
            <a:avLst/>
          </a:prstGeom>
        </p:spPr>
        <p:txBody>
          <a:bodyPr wrap="square">
            <a:spAutoFit/>
          </a:bodyPr>
          <a:lstStyle/>
          <a:p>
            <a:r>
              <a:rPr lang="fr-FR" dirty="0" smtClean="0"/>
              <a:t>Un index supplémentaire est créé sur une colonne de type entier : </a:t>
            </a:r>
          </a:p>
          <a:p>
            <a:endParaRPr lang="fr-FR" dirty="0"/>
          </a:p>
          <a:p>
            <a:r>
              <a:rPr lang="fr-FR" dirty="0" smtClean="0">
                <a:solidFill>
                  <a:schemeClr val="accent1"/>
                </a:solidFill>
              </a:rPr>
              <a:t>CREATE INDEX idx_test2_valeur ON test2 (valeur); </a:t>
            </a:r>
          </a:p>
          <a:p>
            <a:r>
              <a:rPr lang="fr-FR" dirty="0" smtClean="0">
                <a:solidFill>
                  <a:schemeClr val="accent1"/>
                </a:solidFill>
              </a:rPr>
              <a:t>INSERT INTO test2 (valeur, commentaire)</a:t>
            </a:r>
          </a:p>
          <a:p>
            <a:r>
              <a:rPr lang="fr-FR" dirty="0" smtClean="0">
                <a:solidFill>
                  <a:schemeClr val="accent1"/>
                </a:solidFill>
              </a:rPr>
              <a:t> SELECT i, 'commentaire ' || i FROM </a:t>
            </a:r>
            <a:r>
              <a:rPr lang="fr-FR" dirty="0" err="1" smtClean="0">
                <a:solidFill>
                  <a:schemeClr val="accent1"/>
                </a:solidFill>
              </a:rPr>
              <a:t>generate_series</a:t>
            </a:r>
            <a:r>
              <a:rPr lang="fr-FR" dirty="0" smtClean="0">
                <a:solidFill>
                  <a:schemeClr val="accent1"/>
                </a:solidFill>
              </a:rPr>
              <a:t>(1, 10000000) i; </a:t>
            </a:r>
            <a:endParaRPr lang="fr-FR" dirty="0">
              <a:solidFill>
                <a:schemeClr val="accent1"/>
              </a:solidFill>
            </a:endParaRPr>
          </a:p>
        </p:txBody>
      </p:sp>
      <p:sp>
        <p:nvSpPr>
          <p:cNvPr id="9" name="Rectangle 8"/>
          <p:cNvSpPr/>
          <p:nvPr/>
        </p:nvSpPr>
        <p:spPr>
          <a:xfrm>
            <a:off x="2284662" y="5601573"/>
            <a:ext cx="3697038" cy="646331"/>
          </a:xfrm>
          <a:prstGeom prst="rect">
            <a:avLst/>
          </a:prstGeom>
        </p:spPr>
        <p:txBody>
          <a:bodyPr wrap="none">
            <a:spAutoFit/>
          </a:bodyPr>
          <a:lstStyle/>
          <a:p>
            <a:r>
              <a:rPr lang="fr-FR" dirty="0" smtClean="0"/>
              <a:t>     INSERT 0 10000000 </a:t>
            </a:r>
          </a:p>
          <a:p>
            <a:r>
              <a:rPr lang="fr-FR" dirty="0" smtClean="0"/>
              <a:t>     Durée : 44410,775 ms (00:44,411)</a:t>
            </a:r>
            <a:endParaRPr lang="fr-FR" dirty="0"/>
          </a:p>
        </p:txBody>
      </p:sp>
      <p:sp>
        <p:nvSpPr>
          <p:cNvPr id="11" name="Espace réservé du numéro de diapositive 10"/>
          <p:cNvSpPr>
            <a:spLocks noGrp="1"/>
          </p:cNvSpPr>
          <p:nvPr>
            <p:ph type="sldNum" sz="quarter" idx="12"/>
          </p:nvPr>
        </p:nvSpPr>
        <p:spPr/>
        <p:txBody>
          <a:bodyPr/>
          <a:lstStyle/>
          <a:p>
            <a:fld id="{CC81804D-AE58-4B8D-8186-9CC96E2A9936}" type="slidenum">
              <a:rPr lang="fr-FR" smtClean="0"/>
              <a:t>14</a:t>
            </a:fld>
            <a:endParaRPr lang="fr-FR"/>
          </a:p>
        </p:txBody>
      </p:sp>
    </p:spTree>
    <p:extLst>
      <p:ext uri="{BB962C8B-B14F-4D97-AF65-F5344CB8AC3E}">
        <p14:creationId xmlns:p14="http://schemas.microsoft.com/office/powerpoint/2010/main" val="1357123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438" y="448296"/>
            <a:ext cx="11520854" cy="1477328"/>
          </a:xfrm>
          <a:prstGeom prst="rect">
            <a:avLst/>
          </a:prstGeom>
        </p:spPr>
        <p:txBody>
          <a:bodyPr wrap="square">
            <a:spAutoFit/>
          </a:bodyPr>
          <a:lstStyle/>
          <a:p>
            <a:r>
              <a:rPr lang="fr-FR" dirty="0" smtClean="0"/>
              <a:t>Un index supplémentaire est encore créé, mais cette fois sur une colonne de type texte : </a:t>
            </a:r>
          </a:p>
          <a:p>
            <a:endParaRPr lang="fr-FR" dirty="0"/>
          </a:p>
          <a:p>
            <a:r>
              <a:rPr lang="fr-FR" dirty="0" smtClean="0">
                <a:solidFill>
                  <a:schemeClr val="accent1"/>
                </a:solidFill>
              </a:rPr>
              <a:t>CREATE INDEX idx_test2_commentaire ON test2 (commentaire); </a:t>
            </a:r>
          </a:p>
          <a:p>
            <a:r>
              <a:rPr lang="fr-FR" dirty="0" smtClean="0">
                <a:solidFill>
                  <a:schemeClr val="accent1"/>
                </a:solidFill>
              </a:rPr>
              <a:t>INSERT INTO test2 (valeur, commentaire) </a:t>
            </a:r>
          </a:p>
          <a:p>
            <a:r>
              <a:rPr lang="fr-FR" dirty="0" smtClean="0">
                <a:solidFill>
                  <a:schemeClr val="accent1"/>
                </a:solidFill>
              </a:rPr>
              <a:t>SELECT i, 'commentaire ' || i FROM </a:t>
            </a:r>
            <a:r>
              <a:rPr lang="fr-FR" dirty="0" err="1" smtClean="0">
                <a:solidFill>
                  <a:schemeClr val="accent1"/>
                </a:solidFill>
              </a:rPr>
              <a:t>generate_series</a:t>
            </a:r>
            <a:r>
              <a:rPr lang="fr-FR" dirty="0" smtClean="0">
                <a:solidFill>
                  <a:schemeClr val="accent1"/>
                </a:solidFill>
              </a:rPr>
              <a:t>(1, 10000000) i;</a:t>
            </a:r>
            <a:endParaRPr lang="fr-FR" dirty="0">
              <a:solidFill>
                <a:schemeClr val="accent1"/>
              </a:solidFill>
            </a:endParaRPr>
          </a:p>
        </p:txBody>
      </p:sp>
      <p:sp>
        <p:nvSpPr>
          <p:cNvPr id="3" name="Rectangle 2"/>
          <p:cNvSpPr/>
          <p:nvPr/>
        </p:nvSpPr>
        <p:spPr>
          <a:xfrm>
            <a:off x="2807355" y="2268003"/>
            <a:ext cx="3549561" cy="646331"/>
          </a:xfrm>
          <a:prstGeom prst="rect">
            <a:avLst/>
          </a:prstGeom>
        </p:spPr>
        <p:txBody>
          <a:bodyPr wrap="none">
            <a:spAutoFit/>
          </a:bodyPr>
          <a:lstStyle/>
          <a:p>
            <a:r>
              <a:rPr lang="fr-FR" dirty="0" smtClean="0"/>
              <a:t>INSERT 0 10000000 </a:t>
            </a:r>
          </a:p>
          <a:p>
            <a:r>
              <a:rPr lang="fr-FR" dirty="0" smtClean="0"/>
              <a:t>Durée : 207075,335 ms (03:27,075) </a:t>
            </a:r>
            <a:endParaRPr lang="fr-FR" dirty="0"/>
          </a:p>
        </p:txBody>
      </p:sp>
      <p:sp>
        <p:nvSpPr>
          <p:cNvPr id="4" name="Rectangle 3"/>
          <p:cNvSpPr/>
          <p:nvPr/>
        </p:nvSpPr>
        <p:spPr>
          <a:xfrm>
            <a:off x="356710" y="3326707"/>
            <a:ext cx="11136176" cy="2308324"/>
          </a:xfrm>
          <a:prstGeom prst="rect">
            <a:avLst/>
          </a:prstGeom>
        </p:spPr>
        <p:txBody>
          <a:bodyPr wrap="square">
            <a:spAutoFit/>
          </a:bodyPr>
          <a:lstStyle/>
          <a:p>
            <a:r>
              <a:rPr lang="fr-FR" dirty="0" smtClean="0"/>
              <a:t>On peut comparer ces temps à l’insertion dans une table similaire dépourvue d’index : </a:t>
            </a:r>
          </a:p>
          <a:p>
            <a:endParaRPr lang="fr-FR" dirty="0"/>
          </a:p>
          <a:p>
            <a:r>
              <a:rPr lang="fr-FR" dirty="0" smtClean="0">
                <a:solidFill>
                  <a:schemeClr val="accent1"/>
                </a:solidFill>
              </a:rPr>
              <a:t>CREATE TABLE test3 AS SELECT * FROM test2; </a:t>
            </a:r>
          </a:p>
          <a:p>
            <a:r>
              <a:rPr lang="fr-FR" dirty="0" smtClean="0">
                <a:solidFill>
                  <a:schemeClr val="accent1"/>
                </a:solidFill>
              </a:rPr>
              <a:t>INSERT INTO test3 (valeur, commentaire) </a:t>
            </a:r>
          </a:p>
          <a:p>
            <a:r>
              <a:rPr lang="fr-FR" dirty="0" smtClean="0">
                <a:solidFill>
                  <a:schemeClr val="accent1"/>
                </a:solidFill>
              </a:rPr>
              <a:t>SELECT i, 'commentaire ' || i FROM </a:t>
            </a:r>
            <a:r>
              <a:rPr lang="fr-FR" dirty="0" err="1" smtClean="0">
                <a:solidFill>
                  <a:schemeClr val="accent1"/>
                </a:solidFill>
              </a:rPr>
              <a:t>generate_series</a:t>
            </a:r>
            <a:r>
              <a:rPr lang="fr-FR" dirty="0" smtClean="0">
                <a:solidFill>
                  <a:schemeClr val="accent1"/>
                </a:solidFill>
              </a:rPr>
              <a:t>(1, 10000000) i; </a:t>
            </a:r>
          </a:p>
          <a:p>
            <a:r>
              <a:rPr lang="fr-FR" dirty="0"/>
              <a:t>	</a:t>
            </a:r>
            <a:r>
              <a:rPr lang="fr-FR" dirty="0" smtClean="0"/>
              <a:t>	</a:t>
            </a:r>
          </a:p>
          <a:p>
            <a:r>
              <a:rPr lang="fr-FR" dirty="0"/>
              <a:t>	</a:t>
            </a:r>
            <a:r>
              <a:rPr lang="fr-FR" dirty="0" smtClean="0"/>
              <a:t>	             INSERT 0 10000000 </a:t>
            </a:r>
          </a:p>
          <a:p>
            <a:r>
              <a:rPr lang="fr-FR" dirty="0"/>
              <a:t>	</a:t>
            </a:r>
            <a:r>
              <a:rPr lang="fr-FR" dirty="0" smtClean="0"/>
              <a:t>	             Durée : 14758,503 ms (00:14,759)</a:t>
            </a:r>
            <a:endParaRPr lang="fr-FR" dirty="0"/>
          </a:p>
        </p:txBody>
      </p:sp>
      <p:sp>
        <p:nvSpPr>
          <p:cNvPr id="5" name="Rectangle 4"/>
          <p:cNvSpPr/>
          <p:nvPr/>
        </p:nvSpPr>
        <p:spPr>
          <a:xfrm>
            <a:off x="489438" y="5912030"/>
            <a:ext cx="5661165" cy="369332"/>
          </a:xfrm>
          <a:prstGeom prst="rect">
            <a:avLst/>
          </a:prstGeom>
        </p:spPr>
        <p:txBody>
          <a:bodyPr wrap="none">
            <a:spAutoFit/>
          </a:bodyPr>
          <a:lstStyle/>
          <a:p>
            <a:r>
              <a:rPr lang="fr-FR" dirty="0" smtClean="0"/>
              <a:t>La table test2 a été vidée préalablement pour chaque test.</a:t>
            </a:r>
            <a:endParaRPr lang="fr-FR" dirty="0"/>
          </a:p>
        </p:txBody>
      </p:sp>
      <p:sp>
        <p:nvSpPr>
          <p:cNvPr id="8" name="Espace réservé du numéro de diapositive 7"/>
          <p:cNvSpPr>
            <a:spLocks noGrp="1"/>
          </p:cNvSpPr>
          <p:nvPr>
            <p:ph type="sldNum" sz="quarter" idx="12"/>
          </p:nvPr>
        </p:nvSpPr>
        <p:spPr/>
        <p:txBody>
          <a:bodyPr/>
          <a:lstStyle/>
          <a:p>
            <a:fld id="{CC81804D-AE58-4B8D-8186-9CC96E2A9936}" type="slidenum">
              <a:rPr lang="fr-FR" smtClean="0"/>
              <a:t>15</a:t>
            </a:fld>
            <a:endParaRPr lang="fr-FR"/>
          </a:p>
        </p:txBody>
      </p:sp>
    </p:spTree>
    <p:extLst>
      <p:ext uri="{BB962C8B-B14F-4D97-AF65-F5344CB8AC3E}">
        <p14:creationId xmlns:p14="http://schemas.microsoft.com/office/powerpoint/2010/main" val="973754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702653" y="1449998"/>
            <a:ext cx="6496050" cy="1390650"/>
          </a:xfrm>
          <a:prstGeom prst="rect">
            <a:avLst/>
          </a:prstGeom>
        </p:spPr>
      </p:pic>
      <p:sp>
        <p:nvSpPr>
          <p:cNvPr id="4" name="Rectangle 3"/>
          <p:cNvSpPr/>
          <p:nvPr/>
        </p:nvSpPr>
        <p:spPr>
          <a:xfrm>
            <a:off x="702653" y="734291"/>
            <a:ext cx="7423639" cy="369332"/>
          </a:xfrm>
          <a:prstGeom prst="rect">
            <a:avLst/>
          </a:prstGeom>
        </p:spPr>
        <p:txBody>
          <a:bodyPr wrap="square">
            <a:spAutoFit/>
          </a:bodyPr>
          <a:lstStyle/>
          <a:p>
            <a:r>
              <a:rPr lang="fr-FR" dirty="0">
                <a:solidFill>
                  <a:srgbClr val="FF0000"/>
                </a:solidFill>
              </a:rPr>
              <a:t>La</a:t>
            </a:r>
            <a:r>
              <a:rPr lang="fr-FR" dirty="0" smtClean="0">
                <a:solidFill>
                  <a:srgbClr val="FF0000"/>
                </a:solidFill>
              </a:rPr>
              <a:t> place disque utilisée par ces index n’est pas négligeable</a:t>
            </a:r>
            <a:r>
              <a:rPr lang="fr-FR" dirty="0" smtClean="0"/>
              <a:t>  </a:t>
            </a:r>
            <a:endParaRPr lang="fr-FR" dirty="0"/>
          </a:p>
        </p:txBody>
      </p:sp>
      <p:pic>
        <p:nvPicPr>
          <p:cNvPr id="5" name="Image 4"/>
          <p:cNvPicPr>
            <a:picLocks noChangeAspect="1"/>
          </p:cNvPicPr>
          <p:nvPr/>
        </p:nvPicPr>
        <p:blipFill>
          <a:blip r:embed="rId3"/>
          <a:stretch>
            <a:fillRect/>
          </a:stretch>
        </p:blipFill>
        <p:spPr>
          <a:xfrm>
            <a:off x="702653" y="3358295"/>
            <a:ext cx="4886325" cy="809625"/>
          </a:xfrm>
          <a:prstGeom prst="rect">
            <a:avLst/>
          </a:prstGeom>
        </p:spPr>
      </p:pic>
      <p:sp>
        <p:nvSpPr>
          <p:cNvPr id="6" name="Rectangle 5"/>
          <p:cNvSpPr/>
          <p:nvPr/>
        </p:nvSpPr>
        <p:spPr>
          <a:xfrm>
            <a:off x="832339" y="4167920"/>
            <a:ext cx="3713284" cy="646331"/>
          </a:xfrm>
          <a:prstGeom prst="rect">
            <a:avLst/>
          </a:prstGeom>
        </p:spPr>
        <p:txBody>
          <a:bodyPr wrap="square">
            <a:spAutoFit/>
          </a:bodyPr>
          <a:lstStyle/>
          <a:p>
            <a:r>
              <a:rPr lang="en-US" dirty="0" err="1" smtClean="0"/>
              <a:t>pg_size_pretty</a:t>
            </a:r>
            <a:r>
              <a:rPr lang="en-US" dirty="0" smtClean="0"/>
              <a:t> | </a:t>
            </a:r>
            <a:r>
              <a:rPr lang="en-US" dirty="0" err="1" smtClean="0"/>
              <a:t>pg_size_pretty</a:t>
            </a:r>
            <a:endParaRPr lang="en-US" dirty="0" smtClean="0"/>
          </a:p>
          <a:p>
            <a:r>
              <a:rPr lang="en-US" dirty="0" smtClean="0"/>
              <a:t>574 MB             |              816 MB</a:t>
            </a:r>
            <a:endParaRPr lang="fr-FR" dirty="0"/>
          </a:p>
        </p:txBody>
      </p:sp>
      <p:sp>
        <p:nvSpPr>
          <p:cNvPr id="7" name="Rectangle 6"/>
          <p:cNvSpPr/>
          <p:nvPr/>
        </p:nvSpPr>
        <p:spPr>
          <a:xfrm>
            <a:off x="702653" y="5270920"/>
            <a:ext cx="10410824" cy="923330"/>
          </a:xfrm>
          <a:prstGeom prst="rect">
            <a:avLst/>
          </a:prstGeom>
        </p:spPr>
        <p:txBody>
          <a:bodyPr wrap="square">
            <a:spAutoFit/>
          </a:bodyPr>
          <a:lstStyle/>
          <a:p>
            <a:r>
              <a:rPr lang="fr-FR" dirty="0" smtClean="0"/>
              <a:t>Pour ces raisons, on ne posera pas des index systématiquement avant de se demander s’ils seront utilisés. </a:t>
            </a:r>
          </a:p>
          <a:p>
            <a:endParaRPr lang="fr-FR" dirty="0"/>
          </a:p>
          <a:p>
            <a:r>
              <a:rPr lang="fr-FR" dirty="0" smtClean="0"/>
              <a:t>L’idéal est d’étudier les plans de ses requêtes et de chercher à optimiser.</a:t>
            </a:r>
            <a:endParaRPr lang="fr-FR" dirty="0"/>
          </a:p>
        </p:txBody>
      </p:sp>
      <p:sp>
        <p:nvSpPr>
          <p:cNvPr id="9" name="Espace réservé du numéro de diapositive 8"/>
          <p:cNvSpPr>
            <a:spLocks noGrp="1"/>
          </p:cNvSpPr>
          <p:nvPr>
            <p:ph type="sldNum" sz="quarter" idx="12"/>
          </p:nvPr>
        </p:nvSpPr>
        <p:spPr/>
        <p:txBody>
          <a:bodyPr/>
          <a:lstStyle/>
          <a:p>
            <a:fld id="{CC81804D-AE58-4B8D-8186-9CC96E2A9936}" type="slidenum">
              <a:rPr lang="fr-FR" smtClean="0"/>
              <a:t>16</a:t>
            </a:fld>
            <a:endParaRPr lang="fr-FR"/>
          </a:p>
        </p:txBody>
      </p:sp>
    </p:spTree>
    <p:extLst>
      <p:ext uri="{BB962C8B-B14F-4D97-AF65-F5344CB8AC3E}">
        <p14:creationId xmlns:p14="http://schemas.microsoft.com/office/powerpoint/2010/main" val="1984142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055" y="544677"/>
            <a:ext cx="4113627" cy="369332"/>
          </a:xfrm>
          <a:prstGeom prst="rect">
            <a:avLst/>
          </a:prstGeom>
        </p:spPr>
        <p:txBody>
          <a:bodyPr wrap="none">
            <a:spAutoFit/>
          </a:bodyPr>
          <a:lstStyle/>
          <a:p>
            <a:r>
              <a:rPr lang="fr-FR" dirty="0" smtClean="0"/>
              <a:t>Index : contraintes pratiques à la création </a:t>
            </a:r>
            <a:endParaRPr lang="fr-FR" dirty="0"/>
          </a:p>
        </p:txBody>
      </p:sp>
      <p:sp>
        <p:nvSpPr>
          <p:cNvPr id="3" name="Rectangle 2"/>
          <p:cNvSpPr/>
          <p:nvPr/>
        </p:nvSpPr>
        <p:spPr>
          <a:xfrm>
            <a:off x="686386" y="1245551"/>
            <a:ext cx="7430003" cy="4524315"/>
          </a:xfrm>
          <a:prstGeom prst="rect">
            <a:avLst/>
          </a:prstGeom>
        </p:spPr>
        <p:txBody>
          <a:bodyPr wrap="square">
            <a:spAutoFit/>
          </a:bodyPr>
          <a:lstStyle/>
          <a:p>
            <a:r>
              <a:rPr lang="fr-FR" dirty="0" smtClean="0"/>
              <a:t>Lourd </a:t>
            </a:r>
          </a:p>
          <a:p>
            <a:r>
              <a:rPr lang="fr-FR" dirty="0" smtClean="0"/>
              <a:t>bloque les écritures ! </a:t>
            </a:r>
          </a:p>
          <a:p>
            <a:endParaRPr lang="fr-FR" dirty="0"/>
          </a:p>
          <a:p>
            <a:r>
              <a:rPr lang="fr-FR" dirty="0" smtClean="0"/>
              <a:t>CREATE INDEX ON </a:t>
            </a:r>
            <a:r>
              <a:rPr lang="fr-FR" dirty="0" err="1" smtClean="0"/>
              <a:t>matable</a:t>
            </a:r>
            <a:r>
              <a:rPr lang="fr-FR" dirty="0" smtClean="0"/>
              <a:t> ( </a:t>
            </a:r>
            <a:r>
              <a:rPr lang="fr-FR" dirty="0" err="1" smtClean="0"/>
              <a:t>macolonne</a:t>
            </a:r>
            <a:r>
              <a:rPr lang="fr-FR" dirty="0" smtClean="0"/>
              <a:t> ) ; </a:t>
            </a:r>
          </a:p>
          <a:p>
            <a:endParaRPr lang="fr-FR" dirty="0"/>
          </a:p>
          <a:p>
            <a:r>
              <a:rPr lang="fr-FR" dirty="0" smtClean="0"/>
              <a:t>ne bloque pas, peut échouer </a:t>
            </a:r>
          </a:p>
          <a:p>
            <a:endParaRPr lang="fr-FR" dirty="0"/>
          </a:p>
          <a:p>
            <a:r>
              <a:rPr lang="fr-FR" dirty="0" smtClean="0"/>
              <a:t>CREATE INDEX CONCURRENTLY ON </a:t>
            </a:r>
            <a:r>
              <a:rPr lang="fr-FR" dirty="0" err="1" smtClean="0"/>
              <a:t>matable</a:t>
            </a:r>
            <a:r>
              <a:rPr lang="fr-FR" dirty="0" smtClean="0"/>
              <a:t> ( </a:t>
            </a:r>
            <a:r>
              <a:rPr lang="fr-FR" dirty="0" err="1" smtClean="0"/>
              <a:t>macolonne</a:t>
            </a:r>
            <a:r>
              <a:rPr lang="fr-FR" dirty="0" smtClean="0"/>
              <a:t> ) ; </a:t>
            </a:r>
          </a:p>
          <a:p>
            <a:endParaRPr lang="fr-FR" dirty="0"/>
          </a:p>
          <a:p>
            <a:r>
              <a:rPr lang="fr-FR" dirty="0" smtClean="0"/>
              <a:t>Si fragmentation :</a:t>
            </a:r>
          </a:p>
          <a:p>
            <a:endParaRPr lang="fr-FR" dirty="0"/>
          </a:p>
          <a:p>
            <a:r>
              <a:rPr lang="fr-FR" dirty="0" smtClean="0"/>
              <a:t> REINDEX INDEX </a:t>
            </a:r>
            <a:r>
              <a:rPr lang="fr-FR" dirty="0" err="1" smtClean="0"/>
              <a:t>nomindex</a:t>
            </a:r>
            <a:r>
              <a:rPr lang="fr-FR" dirty="0" smtClean="0"/>
              <a:t> ; REINDEX TABLE CONCURRENTLY </a:t>
            </a:r>
            <a:r>
              <a:rPr lang="fr-FR" dirty="0" err="1" smtClean="0"/>
              <a:t>nomtable</a:t>
            </a:r>
            <a:r>
              <a:rPr lang="fr-FR" dirty="0" smtClean="0"/>
              <a:t> ; </a:t>
            </a:r>
          </a:p>
          <a:p>
            <a:endParaRPr lang="fr-FR" dirty="0"/>
          </a:p>
          <a:p>
            <a:r>
              <a:rPr lang="fr-FR" dirty="0" smtClean="0"/>
              <a:t>Paramètres : </a:t>
            </a:r>
          </a:p>
          <a:p>
            <a:r>
              <a:rPr lang="fr-FR" dirty="0"/>
              <a:t>	</a:t>
            </a:r>
            <a:r>
              <a:rPr lang="fr-FR" dirty="0" err="1" smtClean="0"/>
              <a:t>maintenance_work_mem</a:t>
            </a:r>
            <a:r>
              <a:rPr lang="fr-FR" dirty="0" smtClean="0"/>
              <a:t> (sinon : fichier temporaire !)  	</a:t>
            </a:r>
            <a:r>
              <a:rPr lang="fr-FR" dirty="0" err="1" smtClean="0"/>
              <a:t>max_parallel_maintenance_workers</a:t>
            </a:r>
            <a:endParaRPr lang="fr-FR" dirty="0"/>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17</a:t>
            </a:fld>
            <a:endParaRPr lang="fr-FR"/>
          </a:p>
        </p:txBody>
      </p:sp>
    </p:spTree>
    <p:extLst>
      <p:ext uri="{BB962C8B-B14F-4D97-AF65-F5344CB8AC3E}">
        <p14:creationId xmlns:p14="http://schemas.microsoft.com/office/powerpoint/2010/main" val="3748299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103" y="620211"/>
            <a:ext cx="11181806" cy="2031325"/>
          </a:xfrm>
          <a:prstGeom prst="rect">
            <a:avLst/>
          </a:prstGeom>
        </p:spPr>
        <p:txBody>
          <a:bodyPr wrap="square">
            <a:spAutoFit/>
          </a:bodyPr>
          <a:lstStyle/>
          <a:p>
            <a:r>
              <a:rPr lang="fr-FR" dirty="0" smtClean="0"/>
              <a:t>Création d’un index : </a:t>
            </a:r>
          </a:p>
          <a:p>
            <a:endParaRPr lang="fr-FR" dirty="0"/>
          </a:p>
          <a:p>
            <a:r>
              <a:rPr lang="fr-FR" dirty="0"/>
              <a:t>L</a:t>
            </a:r>
            <a:r>
              <a:rPr lang="fr-FR" dirty="0" smtClean="0"/>
              <a:t>a durée de création de l’index dépend fortement de la taille de la table. </a:t>
            </a:r>
            <a:endParaRPr lang="fr-FR" dirty="0"/>
          </a:p>
          <a:p>
            <a:r>
              <a:rPr lang="fr-FR" dirty="0" smtClean="0"/>
              <a:t>PostgreSQL va lire toutes les lignes et trier les valeurs rencontrées. </a:t>
            </a:r>
            <a:endParaRPr lang="fr-FR" dirty="0"/>
          </a:p>
          <a:p>
            <a:r>
              <a:rPr lang="fr-FR" dirty="0" smtClean="0"/>
              <a:t>C’est  peut être lourd et impliquer la création de fichiers temporaires. </a:t>
            </a:r>
          </a:p>
          <a:p>
            <a:r>
              <a:rPr lang="fr-FR" dirty="0" smtClean="0"/>
              <a:t>Si l’on utilise la syntaxe classique, toutes les écritures sur la table sont bloquées (mises en attente) pendant la durée de la création de l’index (verrou </a:t>
            </a:r>
            <a:r>
              <a:rPr lang="fr-FR" dirty="0" err="1" smtClean="0"/>
              <a:t>ShareLock</a:t>
            </a:r>
            <a:r>
              <a:rPr lang="fr-FR" dirty="0" smtClean="0"/>
              <a:t>). </a:t>
            </a:r>
          </a:p>
        </p:txBody>
      </p:sp>
      <p:sp>
        <p:nvSpPr>
          <p:cNvPr id="3" name="Rectangle 2"/>
          <p:cNvSpPr/>
          <p:nvPr/>
        </p:nvSpPr>
        <p:spPr>
          <a:xfrm>
            <a:off x="609600" y="3083898"/>
            <a:ext cx="11181806" cy="1477328"/>
          </a:xfrm>
          <a:prstGeom prst="rect">
            <a:avLst/>
          </a:prstGeom>
        </p:spPr>
        <p:txBody>
          <a:bodyPr wrap="square">
            <a:spAutoFit/>
          </a:bodyPr>
          <a:lstStyle/>
          <a:p>
            <a:r>
              <a:rPr lang="fr-FR" dirty="0" smtClean="0"/>
              <a:t>Clause CONCURRENTLY : </a:t>
            </a:r>
          </a:p>
          <a:p>
            <a:r>
              <a:rPr lang="fr-FR" dirty="0" smtClean="0"/>
              <a:t>Ajouter le mot clé CONCURRENTLY permet de rendre la table accessible en écriture. </a:t>
            </a:r>
          </a:p>
          <a:p>
            <a:r>
              <a:rPr lang="fr-FR" dirty="0"/>
              <a:t>C</a:t>
            </a:r>
            <a:r>
              <a:rPr lang="fr-FR" dirty="0" smtClean="0"/>
              <a:t>ela nécessite au minimum deux parcours de la table, et donc alourdit et ralentit la construction de l’index. </a:t>
            </a:r>
          </a:p>
          <a:p>
            <a:r>
              <a:rPr lang="fr-FR" dirty="0" smtClean="0"/>
              <a:t>Dans quelques cas défavorables (entre autres l’interruption de la création de l’index), la création échoue et l’index existe mais est invalide </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18</a:t>
            </a:fld>
            <a:endParaRPr lang="fr-FR"/>
          </a:p>
        </p:txBody>
      </p:sp>
      <p:sp>
        <p:nvSpPr>
          <p:cNvPr id="8" name="Rectangle 7"/>
          <p:cNvSpPr/>
          <p:nvPr/>
        </p:nvSpPr>
        <p:spPr>
          <a:xfrm>
            <a:off x="609600" y="4812456"/>
            <a:ext cx="11504022" cy="646331"/>
          </a:xfrm>
          <a:prstGeom prst="rect">
            <a:avLst/>
          </a:prstGeom>
        </p:spPr>
        <p:txBody>
          <a:bodyPr wrap="square">
            <a:spAutoFit/>
          </a:bodyPr>
          <a:lstStyle/>
          <a:p>
            <a:r>
              <a:rPr lang="fr-FR" dirty="0" smtClean="0"/>
              <a:t>L’index est inutilisable et doit être supprimé et recréé, ou bien réindexé.</a:t>
            </a:r>
          </a:p>
          <a:p>
            <a:r>
              <a:rPr lang="fr-FR" dirty="0" smtClean="0"/>
              <a:t>Une supervision peut détecter des index invalides avec cette requête, qui ne doit jamais rien ramener : </a:t>
            </a:r>
            <a:endParaRPr lang="fr-FR" dirty="0"/>
          </a:p>
        </p:txBody>
      </p:sp>
      <p:sp>
        <p:nvSpPr>
          <p:cNvPr id="10" name="Rectangle 9"/>
          <p:cNvSpPr/>
          <p:nvPr/>
        </p:nvSpPr>
        <p:spPr>
          <a:xfrm>
            <a:off x="714103" y="5458787"/>
            <a:ext cx="6096000" cy="923330"/>
          </a:xfrm>
          <a:prstGeom prst="rect">
            <a:avLst/>
          </a:prstGeom>
        </p:spPr>
        <p:txBody>
          <a:bodyPr>
            <a:spAutoFit/>
          </a:bodyPr>
          <a:lstStyle/>
          <a:p>
            <a:r>
              <a:rPr lang="en-US" dirty="0" smtClean="0">
                <a:solidFill>
                  <a:schemeClr val="accent1"/>
                </a:solidFill>
              </a:rPr>
              <a:t>SELECT </a:t>
            </a:r>
            <a:r>
              <a:rPr lang="en-US" dirty="0" err="1" smtClean="0">
                <a:solidFill>
                  <a:schemeClr val="accent1"/>
                </a:solidFill>
              </a:rPr>
              <a:t>indexrelid</a:t>
            </a:r>
            <a:r>
              <a:rPr lang="en-US" dirty="0" smtClean="0">
                <a:solidFill>
                  <a:schemeClr val="accent1"/>
                </a:solidFill>
              </a:rPr>
              <a:t>::</a:t>
            </a:r>
            <a:r>
              <a:rPr lang="en-US" dirty="0" err="1" smtClean="0">
                <a:solidFill>
                  <a:schemeClr val="accent1"/>
                </a:solidFill>
              </a:rPr>
              <a:t>regclass</a:t>
            </a:r>
            <a:r>
              <a:rPr lang="en-US" dirty="0" smtClean="0">
                <a:solidFill>
                  <a:schemeClr val="accent1"/>
                </a:solidFill>
              </a:rPr>
              <a:t> AS index, </a:t>
            </a:r>
            <a:r>
              <a:rPr lang="en-US" dirty="0" err="1" smtClean="0">
                <a:solidFill>
                  <a:schemeClr val="accent1"/>
                </a:solidFill>
              </a:rPr>
              <a:t>indrelid</a:t>
            </a:r>
            <a:r>
              <a:rPr lang="en-US" dirty="0" smtClean="0">
                <a:solidFill>
                  <a:schemeClr val="accent1"/>
                </a:solidFill>
              </a:rPr>
              <a:t>::</a:t>
            </a:r>
            <a:r>
              <a:rPr lang="en-US" dirty="0" err="1" smtClean="0">
                <a:solidFill>
                  <a:schemeClr val="accent1"/>
                </a:solidFill>
              </a:rPr>
              <a:t>regclass</a:t>
            </a:r>
            <a:r>
              <a:rPr lang="en-US" dirty="0" smtClean="0">
                <a:solidFill>
                  <a:schemeClr val="accent1"/>
                </a:solidFill>
              </a:rPr>
              <a:t> AS table FROM </a:t>
            </a:r>
            <a:r>
              <a:rPr lang="en-US" dirty="0" err="1" smtClean="0">
                <a:solidFill>
                  <a:schemeClr val="accent1"/>
                </a:solidFill>
              </a:rPr>
              <a:t>pg_index</a:t>
            </a:r>
            <a:r>
              <a:rPr lang="en-US" dirty="0" smtClean="0">
                <a:solidFill>
                  <a:schemeClr val="accent1"/>
                </a:solidFill>
              </a:rPr>
              <a:t> </a:t>
            </a:r>
          </a:p>
          <a:p>
            <a:r>
              <a:rPr lang="en-US" dirty="0" smtClean="0">
                <a:solidFill>
                  <a:schemeClr val="accent1"/>
                </a:solidFill>
              </a:rPr>
              <a:t>WHERE </a:t>
            </a:r>
            <a:r>
              <a:rPr lang="en-US" dirty="0" err="1" smtClean="0">
                <a:solidFill>
                  <a:schemeClr val="accent1"/>
                </a:solidFill>
              </a:rPr>
              <a:t>indisvalid</a:t>
            </a:r>
            <a:r>
              <a:rPr lang="en-US" dirty="0" smtClean="0">
                <a:solidFill>
                  <a:schemeClr val="accent1"/>
                </a:solidFill>
              </a:rPr>
              <a:t> = false ;</a:t>
            </a:r>
            <a:endParaRPr lang="fr-FR" dirty="0">
              <a:solidFill>
                <a:schemeClr val="accent1"/>
              </a:solidFill>
            </a:endParaRPr>
          </a:p>
        </p:txBody>
      </p:sp>
    </p:spTree>
    <p:extLst>
      <p:ext uri="{BB962C8B-B14F-4D97-AF65-F5344CB8AC3E}">
        <p14:creationId xmlns:p14="http://schemas.microsoft.com/office/powerpoint/2010/main" val="912554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7" y="899107"/>
            <a:ext cx="10145485" cy="1200329"/>
          </a:xfrm>
          <a:prstGeom prst="rect">
            <a:avLst/>
          </a:prstGeom>
        </p:spPr>
        <p:txBody>
          <a:bodyPr wrap="square">
            <a:spAutoFit/>
          </a:bodyPr>
          <a:lstStyle/>
          <a:p>
            <a:r>
              <a:rPr lang="fr-FR" dirty="0" smtClean="0">
                <a:solidFill>
                  <a:schemeClr val="accent1"/>
                </a:solidFill>
              </a:rPr>
              <a:t>REINDEX INDEX </a:t>
            </a:r>
            <a:r>
              <a:rPr lang="fr-FR" dirty="0" err="1" smtClean="0">
                <a:solidFill>
                  <a:schemeClr val="accent1"/>
                </a:solidFill>
              </a:rPr>
              <a:t>pgbench_accounts_bid_idx</a:t>
            </a:r>
            <a:r>
              <a:rPr lang="fr-FR" dirty="0" smtClean="0">
                <a:solidFill>
                  <a:schemeClr val="accent1"/>
                </a:solidFill>
              </a:rPr>
              <a:t> ; </a:t>
            </a:r>
            <a:r>
              <a:rPr lang="fr-FR" dirty="0" smtClean="0">
                <a:sym typeface="Wingdings" panose="05000000000000000000" pitchFamily="2" charset="2"/>
              </a:rPr>
              <a:t></a:t>
            </a:r>
            <a:r>
              <a:rPr lang="fr-FR" dirty="0" smtClean="0"/>
              <a:t> un seul index </a:t>
            </a:r>
          </a:p>
          <a:p>
            <a:r>
              <a:rPr lang="fr-FR" dirty="0">
                <a:solidFill>
                  <a:schemeClr val="accent1"/>
                </a:solidFill>
              </a:rPr>
              <a:t>REINDEX TABLE </a:t>
            </a:r>
            <a:r>
              <a:rPr lang="fr-FR" dirty="0" err="1">
                <a:solidFill>
                  <a:schemeClr val="accent1"/>
                </a:solidFill>
              </a:rPr>
              <a:t>pgbench_accounts</a:t>
            </a:r>
            <a:r>
              <a:rPr lang="fr-FR" dirty="0">
                <a:solidFill>
                  <a:schemeClr val="accent1"/>
                </a:solidFill>
              </a:rPr>
              <a:t> ; </a:t>
            </a:r>
            <a:r>
              <a:rPr lang="fr-FR" dirty="0" smtClean="0">
                <a:sym typeface="Wingdings" panose="05000000000000000000" pitchFamily="2" charset="2"/>
              </a:rPr>
              <a:t> </a:t>
            </a:r>
            <a:r>
              <a:rPr lang="fr-FR" dirty="0" smtClean="0"/>
              <a:t>tous les index de la table </a:t>
            </a:r>
          </a:p>
          <a:p>
            <a:r>
              <a:rPr lang="fr-FR" dirty="0">
                <a:solidFill>
                  <a:schemeClr val="accent1"/>
                </a:solidFill>
              </a:rPr>
              <a:t>REINDEX (VERBOSE) DATABASE </a:t>
            </a:r>
            <a:r>
              <a:rPr lang="fr-FR" dirty="0" err="1">
                <a:solidFill>
                  <a:schemeClr val="accent1"/>
                </a:solidFill>
              </a:rPr>
              <a:t>pgbench</a:t>
            </a:r>
            <a:r>
              <a:rPr lang="fr-FR" dirty="0">
                <a:solidFill>
                  <a:schemeClr val="accent1"/>
                </a:solidFill>
              </a:rPr>
              <a:t> ;</a:t>
            </a:r>
            <a:r>
              <a:rPr lang="fr-FR" dirty="0"/>
              <a:t> </a:t>
            </a:r>
            <a:r>
              <a:rPr lang="fr-FR" dirty="0" smtClean="0">
                <a:sym typeface="Wingdings" panose="05000000000000000000" pitchFamily="2" charset="2"/>
              </a:rPr>
              <a:t> </a:t>
            </a:r>
            <a:r>
              <a:rPr lang="fr-FR" dirty="0" smtClean="0"/>
              <a:t>tous ceux de la base, avec détails Il existe là aussi une clause </a:t>
            </a:r>
            <a:r>
              <a:rPr lang="fr-FR" dirty="0">
                <a:solidFill>
                  <a:schemeClr val="accent1"/>
                </a:solidFill>
              </a:rPr>
              <a:t>CONCURRENTLY : REINDEX (VERBOSE) INDEX CONCURRENTLY </a:t>
            </a:r>
            <a:r>
              <a:rPr lang="fr-FR" dirty="0" err="1">
                <a:solidFill>
                  <a:schemeClr val="accent1"/>
                </a:solidFill>
              </a:rPr>
              <a:t>pgbench_accounts_bid_idx</a:t>
            </a:r>
            <a:r>
              <a:rPr lang="fr-FR" dirty="0">
                <a:solidFill>
                  <a:schemeClr val="accent1"/>
                </a:solidFill>
              </a:rPr>
              <a:t> ;</a:t>
            </a:r>
          </a:p>
        </p:txBody>
      </p:sp>
      <p:sp>
        <p:nvSpPr>
          <p:cNvPr id="3" name="Rectangle 2"/>
          <p:cNvSpPr/>
          <p:nvPr/>
        </p:nvSpPr>
        <p:spPr>
          <a:xfrm>
            <a:off x="435428" y="503425"/>
            <a:ext cx="9683932" cy="369332"/>
          </a:xfrm>
          <a:prstGeom prst="rect">
            <a:avLst/>
          </a:prstGeom>
        </p:spPr>
        <p:txBody>
          <a:bodyPr wrap="square">
            <a:spAutoFit/>
          </a:bodyPr>
          <a:lstStyle/>
          <a:p>
            <a:r>
              <a:rPr lang="fr-FR" dirty="0" smtClean="0"/>
              <a:t>La  </a:t>
            </a:r>
            <a:r>
              <a:rPr lang="fr-FR" dirty="0" err="1" smtClean="0"/>
              <a:t>réindexation</a:t>
            </a:r>
            <a:r>
              <a:rPr lang="fr-FR" dirty="0" smtClean="0"/>
              <a:t> reconstruit totalement l’index:</a:t>
            </a:r>
            <a:endParaRPr lang="fr-FR" dirty="0"/>
          </a:p>
        </p:txBody>
      </p:sp>
      <p:sp>
        <p:nvSpPr>
          <p:cNvPr id="4" name="Rectangle 3"/>
          <p:cNvSpPr/>
          <p:nvPr/>
        </p:nvSpPr>
        <p:spPr>
          <a:xfrm>
            <a:off x="435427" y="2255134"/>
            <a:ext cx="10833463" cy="646331"/>
          </a:xfrm>
          <a:prstGeom prst="rect">
            <a:avLst/>
          </a:prstGeom>
        </p:spPr>
        <p:txBody>
          <a:bodyPr wrap="square">
            <a:spAutoFit/>
          </a:bodyPr>
          <a:lstStyle/>
          <a:p>
            <a:r>
              <a:rPr lang="fr-FR" dirty="0" smtClean="0"/>
              <a:t>(En cas d’échec, on trouvera là aussi des index invalides, suffixés avec </a:t>
            </a:r>
            <a:r>
              <a:rPr lang="fr-FR" dirty="0" err="1" smtClean="0"/>
              <a:t>ccnew</a:t>
            </a:r>
            <a:r>
              <a:rPr lang="fr-FR" dirty="0" smtClean="0"/>
              <a:t>, à côté des index pré‑ existants toujours fonctionnels et que PostgreSQL n’a pas détruits.) </a:t>
            </a:r>
            <a:endParaRPr lang="fr-FR" dirty="0"/>
          </a:p>
        </p:txBody>
      </p:sp>
      <p:sp>
        <p:nvSpPr>
          <p:cNvPr id="5" name="Rectangle 4"/>
          <p:cNvSpPr/>
          <p:nvPr/>
        </p:nvSpPr>
        <p:spPr>
          <a:xfrm>
            <a:off x="435427" y="3057163"/>
            <a:ext cx="10972801" cy="1200329"/>
          </a:xfrm>
          <a:prstGeom prst="rect">
            <a:avLst/>
          </a:prstGeom>
        </p:spPr>
        <p:txBody>
          <a:bodyPr wrap="square">
            <a:spAutoFit/>
          </a:bodyPr>
          <a:lstStyle/>
          <a:p>
            <a:r>
              <a:rPr lang="fr-FR" dirty="0" smtClean="0"/>
              <a:t>Paramètres : </a:t>
            </a:r>
          </a:p>
          <a:p>
            <a:r>
              <a:rPr lang="fr-FR" dirty="0" smtClean="0"/>
              <a:t>La rapidité de création d’un index dépend essentiellement de la mémoire accordée, définie dans </a:t>
            </a:r>
            <a:r>
              <a:rPr lang="fr-FR" dirty="0" err="1" smtClean="0"/>
              <a:t>maintenance_work_mem</a:t>
            </a:r>
            <a:r>
              <a:rPr lang="fr-FR" dirty="0" smtClean="0"/>
              <a:t>, Si elle ne suffit pas, le tri se fera dans des fichiers temporaires plus lents. </a:t>
            </a:r>
          </a:p>
          <a:p>
            <a:r>
              <a:rPr lang="fr-FR" dirty="0" smtClean="0"/>
              <a:t>Sur les serveurs modernes, le défaut de 64 Mo est ridicule, et on peut monter aisément à :</a:t>
            </a:r>
            <a:endParaRPr lang="fr-FR" dirty="0"/>
          </a:p>
        </p:txBody>
      </p:sp>
      <p:sp>
        <p:nvSpPr>
          <p:cNvPr id="6" name="Rectangle 5"/>
          <p:cNvSpPr/>
          <p:nvPr/>
        </p:nvSpPr>
        <p:spPr>
          <a:xfrm>
            <a:off x="435427" y="4413190"/>
            <a:ext cx="3803926" cy="369332"/>
          </a:xfrm>
          <a:prstGeom prst="rect">
            <a:avLst/>
          </a:prstGeom>
        </p:spPr>
        <p:txBody>
          <a:bodyPr wrap="none">
            <a:spAutoFit/>
          </a:bodyPr>
          <a:lstStyle/>
          <a:p>
            <a:r>
              <a:rPr lang="fr-FR" dirty="0" smtClean="0">
                <a:solidFill>
                  <a:schemeClr val="accent1"/>
                </a:solidFill>
              </a:rPr>
              <a:t>SET </a:t>
            </a:r>
            <a:r>
              <a:rPr lang="fr-FR" dirty="0" err="1" smtClean="0">
                <a:solidFill>
                  <a:schemeClr val="accent1"/>
                </a:solidFill>
              </a:rPr>
              <a:t>maintenance_work_mem</a:t>
            </a:r>
            <a:r>
              <a:rPr lang="fr-FR" dirty="0" smtClean="0">
                <a:solidFill>
                  <a:schemeClr val="accent1"/>
                </a:solidFill>
              </a:rPr>
              <a:t> = '2GB' ;</a:t>
            </a:r>
            <a:endParaRPr lang="fr-FR" dirty="0">
              <a:solidFill>
                <a:schemeClr val="accent1"/>
              </a:solidFill>
            </a:endParaRPr>
          </a:p>
        </p:txBody>
      </p:sp>
      <p:sp>
        <p:nvSpPr>
          <p:cNvPr id="7" name="Rectangle 6"/>
          <p:cNvSpPr/>
          <p:nvPr/>
        </p:nvSpPr>
        <p:spPr>
          <a:xfrm>
            <a:off x="435427" y="4938220"/>
            <a:ext cx="11321144" cy="1477328"/>
          </a:xfrm>
          <a:prstGeom prst="rect">
            <a:avLst/>
          </a:prstGeom>
        </p:spPr>
        <p:txBody>
          <a:bodyPr wrap="square">
            <a:spAutoFit/>
          </a:bodyPr>
          <a:lstStyle/>
          <a:p>
            <a:r>
              <a:rPr lang="fr-FR" dirty="0" smtClean="0"/>
              <a:t>Attention de ne pas saturer la mémoire en cas de création simultanée de nombreux gros index (lors d’une restauration avec </a:t>
            </a:r>
            <a:r>
              <a:rPr lang="fr-FR" dirty="0" err="1" smtClean="0"/>
              <a:t>pg_restore</a:t>
            </a:r>
            <a:r>
              <a:rPr lang="fr-FR" dirty="0" smtClean="0"/>
              <a:t> notamment). </a:t>
            </a:r>
          </a:p>
          <a:p>
            <a:r>
              <a:rPr lang="fr-FR" dirty="0" smtClean="0"/>
              <a:t>Si le serveur est bien doté en CPU, la </a:t>
            </a:r>
            <a:r>
              <a:rPr lang="fr-FR" dirty="0" err="1" smtClean="0"/>
              <a:t>parallélisation</a:t>
            </a:r>
            <a:r>
              <a:rPr lang="fr-FR" dirty="0" smtClean="0"/>
              <a:t> de la création d’index peut apporter un gain en temps appréciable. La valeur par défaut est : </a:t>
            </a:r>
          </a:p>
          <a:p>
            <a:r>
              <a:rPr lang="fr-FR" dirty="0" smtClean="0">
                <a:solidFill>
                  <a:schemeClr val="accent1"/>
                </a:solidFill>
              </a:rPr>
              <a:t>SET </a:t>
            </a:r>
            <a:r>
              <a:rPr lang="fr-FR" dirty="0" err="1" smtClean="0">
                <a:solidFill>
                  <a:schemeClr val="accent1"/>
                </a:solidFill>
              </a:rPr>
              <a:t>max_parallel_maintenance_workers</a:t>
            </a:r>
            <a:r>
              <a:rPr lang="fr-FR" dirty="0" smtClean="0">
                <a:solidFill>
                  <a:schemeClr val="accent1"/>
                </a:solidFill>
              </a:rPr>
              <a:t> = 2 ; </a:t>
            </a:r>
            <a:r>
              <a:rPr lang="fr-FR" dirty="0" smtClean="0"/>
              <a:t>et devrait même être baissée sur les plus petites configurations.</a:t>
            </a:r>
            <a:endParaRPr lang="fr-FR" dirty="0"/>
          </a:p>
        </p:txBody>
      </p:sp>
      <p:sp>
        <p:nvSpPr>
          <p:cNvPr id="9" name="Espace réservé du numéro de diapositive 8"/>
          <p:cNvSpPr>
            <a:spLocks noGrp="1"/>
          </p:cNvSpPr>
          <p:nvPr>
            <p:ph type="sldNum" sz="quarter" idx="12"/>
          </p:nvPr>
        </p:nvSpPr>
        <p:spPr/>
        <p:txBody>
          <a:bodyPr/>
          <a:lstStyle/>
          <a:p>
            <a:fld id="{CC81804D-AE58-4B8D-8186-9CC96E2A9936}" type="slidenum">
              <a:rPr lang="fr-FR" smtClean="0"/>
              <a:t>19</a:t>
            </a:fld>
            <a:endParaRPr lang="fr-FR"/>
          </a:p>
        </p:txBody>
      </p:sp>
    </p:spTree>
    <p:extLst>
      <p:ext uri="{BB962C8B-B14F-4D97-AF65-F5344CB8AC3E}">
        <p14:creationId xmlns:p14="http://schemas.microsoft.com/office/powerpoint/2010/main" val="42621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cours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b="1" dirty="0"/>
              <a:t>Les fondements de </a:t>
            </a:r>
            <a:r>
              <a:rPr lang="fr-FR" b="1" dirty="0" smtClean="0"/>
              <a:t>l'indexation</a:t>
            </a:r>
          </a:p>
          <a:p>
            <a:pPr marL="0" indent="0">
              <a:buNone/>
            </a:pPr>
            <a:endParaRPr lang="fr-FR" sz="2500" dirty="0"/>
          </a:p>
          <a:p>
            <a:pPr marL="927100" lvl="1" indent="-457200">
              <a:lnSpc>
                <a:spcPct val="100000"/>
              </a:lnSpc>
              <a:spcBef>
                <a:spcPts val="90"/>
              </a:spcBef>
              <a:tabLst>
                <a:tab pos="148590" algn="l"/>
              </a:tabLst>
            </a:pPr>
            <a:r>
              <a:rPr lang="fr-FR" sz="2500" dirty="0"/>
              <a:t>Qu’est‑ce qu’un index ?</a:t>
            </a:r>
          </a:p>
          <a:p>
            <a:pPr marL="927100" lvl="1" indent="-457200">
              <a:lnSpc>
                <a:spcPct val="100000"/>
              </a:lnSpc>
              <a:spcBef>
                <a:spcPts val="35"/>
              </a:spcBef>
              <a:tabLst>
                <a:tab pos="148590" algn="l"/>
              </a:tabLst>
            </a:pPr>
            <a:r>
              <a:rPr lang="fr-FR" sz="2500" dirty="0"/>
              <a:t>Comment indexer une base ?</a:t>
            </a:r>
          </a:p>
          <a:p>
            <a:pPr marL="927100" lvl="1" indent="-457200">
              <a:lnSpc>
                <a:spcPct val="100000"/>
              </a:lnSpc>
              <a:spcBef>
                <a:spcPts val="35"/>
              </a:spcBef>
              <a:tabLst>
                <a:tab pos="148590" algn="l"/>
              </a:tabLst>
            </a:pPr>
            <a:r>
              <a:rPr lang="fr-FR" sz="2500" dirty="0"/>
              <a:t>Les différents types </a:t>
            </a:r>
            <a:r>
              <a:rPr lang="fr-FR" sz="2600" dirty="0"/>
              <a:t>d’index(B‑</a:t>
            </a:r>
            <a:r>
              <a:rPr lang="fr-FR" sz="2600" dirty="0" err="1"/>
              <a:t>tree</a:t>
            </a:r>
            <a:r>
              <a:rPr lang="fr-FR" sz="2600" dirty="0"/>
              <a:t>, </a:t>
            </a:r>
            <a:r>
              <a:rPr lang="fr-FR" sz="2600" dirty="0" smtClean="0"/>
              <a:t>hash,…)</a:t>
            </a:r>
            <a:endParaRPr lang="fr-FR" sz="2500" dirty="0" smtClean="0"/>
          </a:p>
          <a:p>
            <a:endParaRPr lang="fr-FR" b="1" dirty="0" smtClean="0"/>
          </a:p>
          <a:p>
            <a:pPr marL="0" indent="0">
              <a:buNone/>
            </a:pPr>
            <a:r>
              <a:rPr lang="fr-FR" b="1" dirty="0" smtClean="0"/>
              <a:t>PostgreSQL</a:t>
            </a:r>
            <a:endParaRPr lang="fr-FR" b="1" dirty="0" smtClean="0"/>
          </a:p>
          <a:p>
            <a:pPr marL="0" indent="0">
              <a:buNone/>
            </a:pPr>
            <a:endParaRPr lang="fr-FR" b="1" dirty="0" smtClean="0"/>
          </a:p>
          <a:p>
            <a:pPr lvl="1"/>
            <a:r>
              <a:rPr lang="fr-FR" dirty="0" smtClean="0"/>
              <a:t>Fonctionnement </a:t>
            </a:r>
            <a:r>
              <a:rPr lang="fr-FR" dirty="0"/>
              <a:t>et téléchargement </a:t>
            </a:r>
            <a:endParaRPr lang="fr-FR" dirty="0" smtClean="0"/>
          </a:p>
          <a:p>
            <a:pPr lvl="1"/>
            <a:r>
              <a:rPr lang="fr-FR" dirty="0" smtClean="0"/>
              <a:t>Bases </a:t>
            </a:r>
            <a:r>
              <a:rPr lang="fr-FR" dirty="0"/>
              <a:t>de données relationnelles </a:t>
            </a:r>
            <a:endParaRPr lang="fr-FR" dirty="0" smtClean="0"/>
          </a:p>
          <a:p>
            <a:pPr lvl="1"/>
            <a:r>
              <a:rPr lang="fr-FR" dirty="0" smtClean="0"/>
              <a:t>Création </a:t>
            </a:r>
            <a:r>
              <a:rPr lang="fr-FR" dirty="0"/>
              <a:t>de bases de données et des schémas </a:t>
            </a:r>
            <a:endParaRPr lang="fr-FR" dirty="0" smtClean="0"/>
          </a:p>
          <a:p>
            <a:pPr lvl="1"/>
            <a:r>
              <a:rPr lang="fr-FR" dirty="0" smtClean="0"/>
              <a:t>Insertion</a:t>
            </a:r>
            <a:r>
              <a:rPr lang="fr-FR" dirty="0"/>
              <a:t>, mise à jour et suppression des données </a:t>
            </a:r>
            <a:endParaRPr lang="fr-FR" dirty="0" smtClean="0"/>
          </a:p>
          <a:p>
            <a:pPr lvl="1"/>
            <a:r>
              <a:rPr lang="fr-FR" dirty="0" smtClean="0"/>
              <a:t>Importation </a:t>
            </a:r>
            <a:r>
              <a:rPr lang="fr-FR" dirty="0"/>
              <a:t>et manipulation des bases de données déjà existantes sur </a:t>
            </a:r>
            <a:r>
              <a:rPr lang="fr-FR" dirty="0" err="1" smtClean="0"/>
              <a:t>PgAdmin</a:t>
            </a:r>
            <a:r>
              <a:rPr lang="fr-FR" dirty="0" smtClean="0"/>
              <a:t>.</a:t>
            </a:r>
          </a:p>
          <a:p>
            <a:pPr lvl="1"/>
            <a:r>
              <a:rPr lang="fr-FR" dirty="0" smtClean="0"/>
              <a:t>2 TP</a:t>
            </a:r>
          </a:p>
          <a:p>
            <a:pPr lvl="1"/>
            <a:r>
              <a:rPr lang="fr-FR" dirty="0"/>
              <a:t>3 mini projets à réaliser</a:t>
            </a:r>
          </a:p>
        </p:txBody>
      </p:sp>
      <p:sp>
        <p:nvSpPr>
          <p:cNvPr id="4" name="Espace réservé du pied de page 3"/>
          <p:cNvSpPr>
            <a:spLocks noGrp="1"/>
          </p:cNvSpPr>
          <p:nvPr>
            <p:ph type="ftr" sz="quarter" idx="11"/>
          </p:nvPr>
        </p:nvSpPr>
        <p:spPr>
          <a:xfrm>
            <a:off x="4038600" y="6356350"/>
            <a:ext cx="4714374" cy="365125"/>
          </a:xfrm>
        </p:spPr>
        <p:txBody>
          <a:bodyPr/>
          <a:lstStyle/>
          <a:p>
            <a:r>
              <a:rPr lang="fr-FR" dirty="0" smtClean="0"/>
              <a:t>Cours d'indexation et bases de données PostgreSQL | Mahfoudh </a:t>
            </a:r>
            <a:r>
              <a:rPr lang="fr-FR" dirty="0" err="1" smtClean="0"/>
              <a:t>Jeid</a:t>
            </a:r>
            <a:endParaRPr lang="fr-FR" dirty="0"/>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2</a:t>
            </a:fld>
            <a:endParaRPr lang="fr-FR"/>
          </a:p>
        </p:txBody>
      </p:sp>
      <p:sp>
        <p:nvSpPr>
          <p:cNvPr id="7" name="Espace réservé de la date 6"/>
          <p:cNvSpPr>
            <a:spLocks noGrp="1"/>
          </p:cNvSpPr>
          <p:nvPr>
            <p:ph type="dt" sz="half" idx="10"/>
          </p:nvPr>
        </p:nvSpPr>
        <p:spPr/>
        <p:txBody>
          <a:bodyPr/>
          <a:lstStyle/>
          <a:p>
            <a:r>
              <a:rPr lang="fr-FR" dirty="0" smtClean="0"/>
              <a:t>27/03/2024</a:t>
            </a:r>
            <a:endParaRPr lang="fr-FR" dirty="0"/>
          </a:p>
        </p:txBody>
      </p:sp>
    </p:spTree>
    <p:extLst>
      <p:ext uri="{BB962C8B-B14F-4D97-AF65-F5344CB8AC3E}">
        <p14:creationId xmlns:p14="http://schemas.microsoft.com/office/powerpoint/2010/main" val="2070720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C81804D-AE58-4B8D-8186-9CC96E2A9936}" type="slidenum">
              <a:rPr lang="fr-FR" smtClean="0"/>
              <a:t>20</a:t>
            </a:fld>
            <a:endParaRPr lang="fr-FR"/>
          </a:p>
        </p:txBody>
      </p:sp>
      <p:sp>
        <p:nvSpPr>
          <p:cNvPr id="5" name="Rectangle 4"/>
          <p:cNvSpPr/>
          <p:nvPr/>
        </p:nvSpPr>
        <p:spPr>
          <a:xfrm>
            <a:off x="842695" y="988140"/>
            <a:ext cx="6096000" cy="1200329"/>
          </a:xfrm>
          <a:prstGeom prst="rect">
            <a:avLst/>
          </a:prstGeom>
        </p:spPr>
        <p:txBody>
          <a:bodyPr>
            <a:spAutoFit/>
          </a:bodyPr>
          <a:lstStyle/>
          <a:p>
            <a:r>
              <a:rPr lang="fr-FR" dirty="0" smtClean="0"/>
              <a:t>B‑</a:t>
            </a:r>
            <a:r>
              <a:rPr lang="fr-FR" dirty="0" err="1" smtClean="0"/>
              <a:t>tree</a:t>
            </a:r>
            <a:r>
              <a:rPr lang="fr-FR" dirty="0" smtClean="0"/>
              <a:t> classique (balancé) </a:t>
            </a:r>
          </a:p>
          <a:p>
            <a:r>
              <a:rPr lang="fr-FR" dirty="0" smtClean="0"/>
              <a:t>UNIQUE (préférer la contrainte) </a:t>
            </a:r>
          </a:p>
          <a:p>
            <a:r>
              <a:rPr lang="fr-FR" dirty="0" smtClean="0"/>
              <a:t>Mais aussi </a:t>
            </a:r>
            <a:r>
              <a:rPr lang="fr-FR" dirty="0" err="1" smtClean="0"/>
              <a:t>multicolonne</a:t>
            </a:r>
            <a:r>
              <a:rPr lang="fr-FR" dirty="0" smtClean="0"/>
              <a:t>, fonctionnel, partiel, couvrant Index spécialisés : hash, </a:t>
            </a:r>
            <a:r>
              <a:rPr lang="fr-FR" dirty="0" err="1" smtClean="0"/>
              <a:t>GiST</a:t>
            </a:r>
            <a:r>
              <a:rPr lang="fr-FR" dirty="0" smtClean="0"/>
              <a:t>, GIN, BRIN… </a:t>
            </a:r>
            <a:endParaRPr lang="fr-FR" dirty="0"/>
          </a:p>
        </p:txBody>
      </p:sp>
      <p:sp>
        <p:nvSpPr>
          <p:cNvPr id="6" name="Rectangle 5"/>
          <p:cNvSpPr/>
          <p:nvPr/>
        </p:nvSpPr>
        <p:spPr>
          <a:xfrm>
            <a:off x="842695" y="428944"/>
            <a:ext cx="3069302" cy="369332"/>
          </a:xfrm>
          <a:prstGeom prst="rect">
            <a:avLst/>
          </a:prstGeom>
        </p:spPr>
        <p:txBody>
          <a:bodyPr wrap="none">
            <a:spAutoFit/>
          </a:bodyPr>
          <a:lstStyle/>
          <a:p>
            <a:r>
              <a:rPr lang="fr-FR" dirty="0" smtClean="0"/>
              <a:t>Types d’index dans PostgreSQL</a:t>
            </a:r>
            <a:endParaRPr lang="fr-FR" dirty="0"/>
          </a:p>
        </p:txBody>
      </p:sp>
      <p:sp>
        <p:nvSpPr>
          <p:cNvPr id="7" name="Rectangle 6"/>
          <p:cNvSpPr/>
          <p:nvPr/>
        </p:nvSpPr>
        <p:spPr>
          <a:xfrm>
            <a:off x="842695" y="2587659"/>
            <a:ext cx="11002394" cy="1754326"/>
          </a:xfrm>
          <a:prstGeom prst="rect">
            <a:avLst/>
          </a:prstGeom>
        </p:spPr>
        <p:txBody>
          <a:bodyPr wrap="square">
            <a:spAutoFit/>
          </a:bodyPr>
          <a:lstStyle/>
          <a:p>
            <a:r>
              <a:rPr lang="fr-FR" dirty="0" smtClean="0"/>
              <a:t>Par défaut un CREATE INDEX créera un index de type B‑</a:t>
            </a:r>
            <a:r>
              <a:rPr lang="fr-FR" dirty="0" err="1" smtClean="0"/>
              <a:t>tree</a:t>
            </a:r>
            <a:r>
              <a:rPr lang="fr-FR" dirty="0" smtClean="0"/>
              <a:t>, le plus courant, il est stocké sous forme d’arbre balancé, avec de nombreux avantages : </a:t>
            </a:r>
          </a:p>
          <a:p>
            <a:endParaRPr lang="fr-FR" dirty="0" smtClean="0"/>
          </a:p>
          <a:p>
            <a:r>
              <a:rPr lang="fr-FR" dirty="0" smtClean="0"/>
              <a:t>	les performances se dégradent peu avec la taille de l’arbre (les temps de recherche sont en O(log(n)), donc 	fonction du logarithme du nombre d’enregistrements dans l’index) ; </a:t>
            </a:r>
          </a:p>
          <a:p>
            <a:r>
              <a:rPr lang="fr-FR" dirty="0" smtClean="0"/>
              <a:t>	l’accès concurrent est excellent, avec très peu de contention entre processus qui insèrent simultanément</a:t>
            </a:r>
            <a:endParaRPr lang="fr-FR" dirty="0"/>
          </a:p>
        </p:txBody>
      </p:sp>
      <p:sp>
        <p:nvSpPr>
          <p:cNvPr id="8" name="Rectangle 7"/>
          <p:cNvSpPr/>
          <p:nvPr/>
        </p:nvSpPr>
        <p:spPr>
          <a:xfrm>
            <a:off x="842695" y="4820062"/>
            <a:ext cx="11002394" cy="646331"/>
          </a:xfrm>
          <a:prstGeom prst="rect">
            <a:avLst/>
          </a:prstGeom>
        </p:spPr>
        <p:txBody>
          <a:bodyPr wrap="square">
            <a:spAutoFit/>
          </a:bodyPr>
          <a:lstStyle/>
          <a:p>
            <a:r>
              <a:rPr lang="fr-FR" dirty="0"/>
              <a:t>L</a:t>
            </a:r>
            <a:r>
              <a:rPr lang="fr-FR" dirty="0" smtClean="0"/>
              <a:t>es B‑</a:t>
            </a:r>
            <a:r>
              <a:rPr lang="fr-FR" dirty="0" err="1" smtClean="0"/>
              <a:t>tree</a:t>
            </a:r>
            <a:r>
              <a:rPr lang="fr-FR" dirty="0" smtClean="0"/>
              <a:t> ne permettent de répondre qu’à des questions très simples, portant sur la colonne indexée, et uniquement sur des opérateurs courants (égalité, comparaison), cela couvre tout de même la majorité des cas.</a:t>
            </a:r>
            <a:endParaRPr lang="fr-FR" dirty="0"/>
          </a:p>
        </p:txBody>
      </p:sp>
    </p:spTree>
    <p:extLst>
      <p:ext uri="{BB962C8B-B14F-4D97-AF65-F5344CB8AC3E}">
        <p14:creationId xmlns:p14="http://schemas.microsoft.com/office/powerpoint/2010/main" val="3274369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C81804D-AE58-4B8D-8186-9CC96E2A9936}" type="slidenum">
              <a:rPr lang="fr-FR" smtClean="0"/>
              <a:t>21</a:t>
            </a:fld>
            <a:endParaRPr lang="fr-FR"/>
          </a:p>
        </p:txBody>
      </p:sp>
      <p:sp>
        <p:nvSpPr>
          <p:cNvPr id="4" name="Rectangle 3"/>
          <p:cNvSpPr/>
          <p:nvPr/>
        </p:nvSpPr>
        <p:spPr>
          <a:xfrm>
            <a:off x="370974" y="211559"/>
            <a:ext cx="11821026" cy="1200329"/>
          </a:xfrm>
          <a:prstGeom prst="rect">
            <a:avLst/>
          </a:prstGeom>
        </p:spPr>
        <p:txBody>
          <a:bodyPr wrap="square">
            <a:spAutoFit/>
          </a:bodyPr>
          <a:lstStyle/>
          <a:p>
            <a:r>
              <a:rPr lang="fr-FR" dirty="0" smtClean="0"/>
              <a:t>Contrainte d’unicité et index : </a:t>
            </a:r>
          </a:p>
          <a:p>
            <a:r>
              <a:rPr lang="fr-FR" dirty="0" smtClean="0"/>
              <a:t>Un index peut être déclaré UNIQUE pour provoquer une erreur en cas d’insertion de doublons, mais on préférera généralement déclarer une contrainte d’unicité (notion fonctionnelle), qui techniquement, entraînera la création d’un index. Par exemple, sur cette table personne : </a:t>
            </a:r>
            <a:r>
              <a:rPr lang="fr-FR" dirty="0" smtClean="0">
                <a:solidFill>
                  <a:schemeClr val="accent1"/>
                </a:solidFill>
              </a:rPr>
              <a:t>$ CREATE TABLE personne (id </a:t>
            </a:r>
            <a:r>
              <a:rPr lang="fr-FR" dirty="0" err="1" smtClean="0">
                <a:solidFill>
                  <a:schemeClr val="accent1"/>
                </a:solidFill>
              </a:rPr>
              <a:t>int</a:t>
            </a:r>
            <a:r>
              <a:rPr lang="fr-FR" dirty="0" smtClean="0">
                <a:solidFill>
                  <a:schemeClr val="accent1"/>
                </a:solidFill>
              </a:rPr>
              <a:t>, nom </a:t>
            </a:r>
            <a:r>
              <a:rPr lang="fr-FR" dirty="0" err="1" smtClean="0">
                <a:solidFill>
                  <a:schemeClr val="accent1"/>
                </a:solidFill>
              </a:rPr>
              <a:t>text</a:t>
            </a:r>
            <a:r>
              <a:rPr lang="fr-FR" dirty="0" smtClean="0">
                <a:solidFill>
                  <a:schemeClr val="accent1"/>
                </a:solidFill>
              </a:rPr>
              <a:t>);</a:t>
            </a:r>
            <a:endParaRPr lang="fr-FR" dirty="0">
              <a:solidFill>
                <a:schemeClr val="accent1"/>
              </a:solidFill>
            </a:endParaRPr>
          </a:p>
        </p:txBody>
      </p:sp>
      <p:pic>
        <p:nvPicPr>
          <p:cNvPr id="5" name="Image 4"/>
          <p:cNvPicPr>
            <a:picLocks noChangeAspect="1"/>
          </p:cNvPicPr>
          <p:nvPr/>
        </p:nvPicPr>
        <p:blipFill>
          <a:blip r:embed="rId2"/>
          <a:stretch>
            <a:fillRect/>
          </a:stretch>
        </p:blipFill>
        <p:spPr>
          <a:xfrm>
            <a:off x="370974" y="1940844"/>
            <a:ext cx="7011654" cy="4138586"/>
          </a:xfrm>
          <a:prstGeom prst="rect">
            <a:avLst/>
          </a:prstGeom>
        </p:spPr>
      </p:pic>
    </p:spTree>
    <p:extLst>
      <p:ext uri="{BB962C8B-B14F-4D97-AF65-F5344CB8AC3E}">
        <p14:creationId xmlns:p14="http://schemas.microsoft.com/office/powerpoint/2010/main" val="3013956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C81804D-AE58-4B8D-8186-9CC96E2A9936}" type="slidenum">
              <a:rPr lang="fr-FR" smtClean="0"/>
              <a:t>22</a:t>
            </a:fld>
            <a:endParaRPr lang="fr-FR"/>
          </a:p>
        </p:txBody>
      </p:sp>
      <p:pic>
        <p:nvPicPr>
          <p:cNvPr id="4" name="Image 3"/>
          <p:cNvPicPr>
            <a:picLocks noChangeAspect="1"/>
          </p:cNvPicPr>
          <p:nvPr/>
        </p:nvPicPr>
        <p:blipFill>
          <a:blip r:embed="rId2"/>
          <a:stretch>
            <a:fillRect/>
          </a:stretch>
        </p:blipFill>
        <p:spPr>
          <a:xfrm>
            <a:off x="466724" y="1518736"/>
            <a:ext cx="6162675" cy="1438275"/>
          </a:xfrm>
          <a:prstGeom prst="rect">
            <a:avLst/>
          </a:prstGeom>
        </p:spPr>
      </p:pic>
      <p:sp>
        <p:nvSpPr>
          <p:cNvPr id="5" name="Rectangle 4"/>
          <p:cNvSpPr/>
          <p:nvPr/>
        </p:nvSpPr>
        <p:spPr>
          <a:xfrm>
            <a:off x="533399" y="259956"/>
            <a:ext cx="11389895" cy="1200329"/>
          </a:xfrm>
          <a:prstGeom prst="rect">
            <a:avLst/>
          </a:prstGeom>
        </p:spPr>
        <p:txBody>
          <a:bodyPr wrap="square">
            <a:spAutoFit/>
          </a:bodyPr>
          <a:lstStyle/>
          <a:p>
            <a:r>
              <a:rPr lang="fr-FR" dirty="0" smtClean="0"/>
              <a:t>La contrainte d’unicité est alors implicite. </a:t>
            </a:r>
          </a:p>
          <a:p>
            <a:r>
              <a:rPr lang="fr-FR" dirty="0" smtClean="0"/>
              <a:t>La suppression de l’index se fait sans bruit </a:t>
            </a:r>
            <a:r>
              <a:rPr lang="fr-FR" dirty="0" smtClean="0">
                <a:solidFill>
                  <a:schemeClr val="accent1"/>
                </a:solidFill>
              </a:rPr>
              <a:t>: DROP INDEX </a:t>
            </a:r>
            <a:r>
              <a:rPr lang="fr-FR" dirty="0" err="1" smtClean="0">
                <a:solidFill>
                  <a:schemeClr val="accent1"/>
                </a:solidFill>
              </a:rPr>
              <a:t>personne_id_idx</a:t>
            </a:r>
            <a:r>
              <a:rPr lang="fr-FR" dirty="0" smtClean="0">
                <a:solidFill>
                  <a:schemeClr val="accent1"/>
                </a:solidFill>
              </a:rPr>
              <a:t>; </a:t>
            </a:r>
          </a:p>
          <a:p>
            <a:r>
              <a:rPr lang="fr-FR" dirty="0" smtClean="0"/>
              <a:t>Définissons une contrainte d’unicité sur la colonne plutôt qu’un index : </a:t>
            </a:r>
          </a:p>
          <a:p>
            <a:r>
              <a:rPr lang="fr-FR" dirty="0" smtClean="0">
                <a:solidFill>
                  <a:schemeClr val="accent1"/>
                </a:solidFill>
              </a:rPr>
              <a:t>ALTER TABLE personne ADD CONSTRAINT </a:t>
            </a:r>
            <a:r>
              <a:rPr lang="fr-FR" dirty="0" err="1" smtClean="0">
                <a:solidFill>
                  <a:schemeClr val="accent1"/>
                </a:solidFill>
              </a:rPr>
              <a:t>unique_id</a:t>
            </a:r>
            <a:r>
              <a:rPr lang="fr-FR" dirty="0" smtClean="0">
                <a:solidFill>
                  <a:schemeClr val="accent1"/>
                </a:solidFill>
              </a:rPr>
              <a:t> UNIQUE (id);</a:t>
            </a:r>
            <a:endParaRPr lang="fr-FR" dirty="0">
              <a:solidFill>
                <a:schemeClr val="accent1"/>
              </a:solidFill>
            </a:endParaRPr>
          </a:p>
        </p:txBody>
      </p:sp>
      <p:sp>
        <p:nvSpPr>
          <p:cNvPr id="6" name="Rectangle 5"/>
          <p:cNvSpPr/>
          <p:nvPr/>
        </p:nvSpPr>
        <p:spPr>
          <a:xfrm>
            <a:off x="466724" y="3779058"/>
            <a:ext cx="10547685" cy="1477328"/>
          </a:xfrm>
          <a:prstGeom prst="rect">
            <a:avLst/>
          </a:prstGeom>
        </p:spPr>
        <p:txBody>
          <a:bodyPr wrap="square">
            <a:spAutoFit/>
          </a:bodyPr>
          <a:lstStyle/>
          <a:p>
            <a:r>
              <a:rPr lang="fr-FR" dirty="0" smtClean="0"/>
              <a:t>La contrainte empêche sa suppression : </a:t>
            </a:r>
          </a:p>
          <a:p>
            <a:r>
              <a:rPr lang="fr-FR" dirty="0" smtClean="0">
                <a:solidFill>
                  <a:schemeClr val="accent1"/>
                </a:solidFill>
              </a:rPr>
              <a:t>DROP INDEX </a:t>
            </a:r>
            <a:r>
              <a:rPr lang="fr-FR" dirty="0" err="1" smtClean="0">
                <a:solidFill>
                  <a:schemeClr val="accent1"/>
                </a:solidFill>
              </a:rPr>
              <a:t>unique_id</a:t>
            </a:r>
            <a:r>
              <a:rPr lang="fr-FR" dirty="0" smtClean="0">
                <a:solidFill>
                  <a:schemeClr val="accent1"/>
                </a:solidFill>
              </a:rPr>
              <a:t> ; </a:t>
            </a:r>
          </a:p>
          <a:p>
            <a:r>
              <a:rPr lang="fr-FR" dirty="0" smtClean="0">
                <a:solidFill>
                  <a:srgbClr val="FF0000"/>
                </a:solidFill>
              </a:rPr>
              <a:t>ERREUR: n'a pas pu supprimer index </a:t>
            </a:r>
            <a:r>
              <a:rPr lang="fr-FR" dirty="0" err="1" smtClean="0">
                <a:solidFill>
                  <a:srgbClr val="FF0000"/>
                </a:solidFill>
              </a:rPr>
              <a:t>unique_id</a:t>
            </a:r>
            <a:r>
              <a:rPr lang="fr-FR" dirty="0" smtClean="0">
                <a:solidFill>
                  <a:srgbClr val="FF0000"/>
                </a:solidFill>
              </a:rPr>
              <a:t> car il est requis par contrainte </a:t>
            </a:r>
            <a:r>
              <a:rPr lang="fr-FR" dirty="0" err="1" smtClean="0">
                <a:solidFill>
                  <a:srgbClr val="FF0000"/>
                </a:solidFill>
              </a:rPr>
              <a:t>unique_id</a:t>
            </a:r>
            <a:r>
              <a:rPr lang="fr-FR" dirty="0" smtClean="0">
                <a:solidFill>
                  <a:srgbClr val="FF0000"/>
                </a:solidFill>
              </a:rPr>
              <a:t> sur table personne </a:t>
            </a:r>
          </a:p>
          <a:p>
            <a:r>
              <a:rPr lang="fr-FR" dirty="0" smtClean="0"/>
              <a:t>ASTUCE : Vous pouvez supprimer contrainte </a:t>
            </a:r>
            <a:r>
              <a:rPr lang="fr-FR" dirty="0" err="1" smtClean="0"/>
              <a:t>unique_id</a:t>
            </a:r>
            <a:r>
              <a:rPr lang="fr-FR" dirty="0" smtClean="0"/>
              <a:t> sur table personne à la place. </a:t>
            </a:r>
          </a:p>
          <a:p>
            <a:r>
              <a:rPr lang="fr-FR" dirty="0" smtClean="0"/>
              <a:t>Le principe est le même pour les clés primaires.</a:t>
            </a:r>
            <a:endParaRPr lang="fr-FR" dirty="0"/>
          </a:p>
        </p:txBody>
      </p:sp>
      <p:sp>
        <p:nvSpPr>
          <p:cNvPr id="7" name="Rectangle 6"/>
          <p:cNvSpPr/>
          <p:nvPr/>
        </p:nvSpPr>
        <p:spPr>
          <a:xfrm>
            <a:off x="533399" y="3073731"/>
            <a:ext cx="2964851" cy="369332"/>
          </a:xfrm>
          <a:prstGeom prst="rect">
            <a:avLst/>
          </a:prstGeom>
        </p:spPr>
        <p:txBody>
          <a:bodyPr wrap="none">
            <a:spAutoFit/>
          </a:bodyPr>
          <a:lstStyle/>
          <a:p>
            <a:r>
              <a:rPr lang="fr-FR" dirty="0" smtClean="0"/>
              <a:t>Un index est également créé. </a:t>
            </a:r>
            <a:endParaRPr lang="fr-FR" dirty="0"/>
          </a:p>
        </p:txBody>
      </p:sp>
    </p:spTree>
    <p:extLst>
      <p:ext uri="{BB962C8B-B14F-4D97-AF65-F5344CB8AC3E}">
        <p14:creationId xmlns:p14="http://schemas.microsoft.com/office/powerpoint/2010/main" val="2529851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23</a:t>
            </a:fld>
            <a:endParaRPr lang="fr-FR"/>
          </a:p>
        </p:txBody>
      </p:sp>
      <p:sp>
        <p:nvSpPr>
          <p:cNvPr id="5" name="Rectangle 4"/>
          <p:cNvSpPr/>
          <p:nvPr/>
        </p:nvSpPr>
        <p:spPr>
          <a:xfrm>
            <a:off x="599946" y="453007"/>
            <a:ext cx="1330749" cy="369332"/>
          </a:xfrm>
          <a:prstGeom prst="rect">
            <a:avLst/>
          </a:prstGeom>
        </p:spPr>
        <p:txBody>
          <a:bodyPr wrap="none">
            <a:spAutoFit/>
          </a:bodyPr>
          <a:lstStyle/>
          <a:p>
            <a:r>
              <a:rPr lang="fr-FR" dirty="0" smtClean="0"/>
              <a:t>Index B‑</a:t>
            </a:r>
            <a:r>
              <a:rPr lang="fr-FR" dirty="0" err="1" smtClean="0"/>
              <a:t>tree</a:t>
            </a:r>
            <a:endParaRPr lang="fr-FR" dirty="0"/>
          </a:p>
        </p:txBody>
      </p:sp>
      <p:sp>
        <p:nvSpPr>
          <p:cNvPr id="6" name="Rectangle 5"/>
          <p:cNvSpPr/>
          <p:nvPr/>
        </p:nvSpPr>
        <p:spPr>
          <a:xfrm>
            <a:off x="599946" y="996414"/>
            <a:ext cx="10517605" cy="1477328"/>
          </a:xfrm>
          <a:prstGeom prst="rect">
            <a:avLst/>
          </a:prstGeom>
        </p:spPr>
        <p:txBody>
          <a:bodyPr wrap="square">
            <a:spAutoFit/>
          </a:bodyPr>
          <a:lstStyle/>
          <a:p>
            <a:r>
              <a:rPr lang="fr-FR" dirty="0" smtClean="0"/>
              <a:t>Le type d’index le plus courant et le plus simple </a:t>
            </a:r>
          </a:p>
          <a:p>
            <a:r>
              <a:rPr lang="fr-FR" dirty="0" smtClean="0"/>
              <a:t>Utilisable pour les contraintes d’unicité </a:t>
            </a:r>
          </a:p>
          <a:p>
            <a:r>
              <a:rPr lang="fr-FR" dirty="0" smtClean="0"/>
              <a:t>Supporte les opérateurs : &lt;=, =, &gt;=, &gt; </a:t>
            </a:r>
          </a:p>
          <a:p>
            <a:r>
              <a:rPr lang="fr-FR" dirty="0" smtClean="0"/>
              <a:t>Supporte le tri </a:t>
            </a:r>
          </a:p>
          <a:p>
            <a:r>
              <a:rPr lang="fr-FR" dirty="0" smtClean="0"/>
              <a:t>Ne peut pas indexer des colonnes de plus de 2,6 ko</a:t>
            </a:r>
            <a:endParaRPr lang="fr-FR" dirty="0"/>
          </a:p>
        </p:txBody>
      </p:sp>
      <p:sp>
        <p:nvSpPr>
          <p:cNvPr id="7" name="Rectangle 6"/>
          <p:cNvSpPr/>
          <p:nvPr/>
        </p:nvSpPr>
        <p:spPr>
          <a:xfrm>
            <a:off x="599946" y="2972670"/>
            <a:ext cx="11082717" cy="923330"/>
          </a:xfrm>
          <a:prstGeom prst="rect">
            <a:avLst/>
          </a:prstGeom>
        </p:spPr>
        <p:txBody>
          <a:bodyPr wrap="square">
            <a:spAutoFit/>
          </a:bodyPr>
          <a:lstStyle/>
          <a:p>
            <a:r>
              <a:rPr lang="fr-FR" dirty="0" smtClean="0"/>
              <a:t>L’index B‑</a:t>
            </a:r>
            <a:r>
              <a:rPr lang="fr-FR" dirty="0" err="1" smtClean="0"/>
              <a:t>tree</a:t>
            </a:r>
            <a:r>
              <a:rPr lang="fr-FR" dirty="0" smtClean="0"/>
              <a:t> est le plus simple conceptuellement parlant, un index B‑ </a:t>
            </a:r>
            <a:r>
              <a:rPr lang="fr-FR" dirty="0" err="1" smtClean="0"/>
              <a:t>tree</a:t>
            </a:r>
            <a:r>
              <a:rPr lang="fr-FR" dirty="0" smtClean="0"/>
              <a:t> est par définition équilibré :</a:t>
            </a:r>
          </a:p>
          <a:p>
            <a:r>
              <a:rPr lang="fr-FR" dirty="0"/>
              <a:t>	Q</a:t>
            </a:r>
            <a:r>
              <a:rPr lang="fr-FR" dirty="0" smtClean="0"/>
              <a:t>uelle que soit la valeur recherchée, le coût est le même lors du parcours d’index. </a:t>
            </a:r>
          </a:p>
          <a:p>
            <a:r>
              <a:rPr lang="fr-FR" dirty="0"/>
              <a:t>	</a:t>
            </a:r>
            <a:r>
              <a:rPr lang="fr-FR" dirty="0" smtClean="0"/>
              <a:t>Ceci ne veut pas dire que toute requête impliquant l’index mettra le même temps ! </a:t>
            </a:r>
          </a:p>
        </p:txBody>
      </p:sp>
      <p:sp>
        <p:nvSpPr>
          <p:cNvPr id="8" name="Rectangle 7"/>
          <p:cNvSpPr/>
          <p:nvPr/>
        </p:nvSpPr>
        <p:spPr>
          <a:xfrm>
            <a:off x="677778" y="4617933"/>
            <a:ext cx="10676021" cy="646331"/>
          </a:xfrm>
          <a:prstGeom prst="rect">
            <a:avLst/>
          </a:prstGeom>
        </p:spPr>
        <p:txBody>
          <a:bodyPr wrap="square">
            <a:spAutoFit/>
          </a:bodyPr>
          <a:lstStyle/>
          <a:p>
            <a:r>
              <a:rPr lang="fr-FR" dirty="0" smtClean="0"/>
              <a:t>En effet, si chaque clé n’est présente qu’une fois dans l’index, celle‑ci peut être associée à une multitude de valeurs, qui devront alors être cherchées dans la table.</a:t>
            </a:r>
            <a:endParaRPr lang="fr-FR" dirty="0"/>
          </a:p>
        </p:txBody>
      </p:sp>
    </p:spTree>
    <p:extLst>
      <p:ext uri="{BB962C8B-B14F-4D97-AF65-F5344CB8AC3E}">
        <p14:creationId xmlns:p14="http://schemas.microsoft.com/office/powerpoint/2010/main" val="13488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24</a:t>
            </a:fld>
            <a:endParaRPr lang="fr-FR"/>
          </a:p>
        </p:txBody>
      </p:sp>
      <p:pic>
        <p:nvPicPr>
          <p:cNvPr id="5" name="Image 4"/>
          <p:cNvPicPr>
            <a:picLocks noChangeAspect="1"/>
          </p:cNvPicPr>
          <p:nvPr/>
        </p:nvPicPr>
        <p:blipFill>
          <a:blip r:embed="rId2"/>
          <a:stretch>
            <a:fillRect/>
          </a:stretch>
        </p:blipFill>
        <p:spPr>
          <a:xfrm>
            <a:off x="309435" y="1322173"/>
            <a:ext cx="5225144" cy="3556958"/>
          </a:xfrm>
          <a:prstGeom prst="rect">
            <a:avLst/>
          </a:prstGeom>
        </p:spPr>
      </p:pic>
      <p:sp>
        <p:nvSpPr>
          <p:cNvPr id="6" name="Rectangle 5"/>
          <p:cNvSpPr/>
          <p:nvPr/>
        </p:nvSpPr>
        <p:spPr>
          <a:xfrm>
            <a:off x="5897370" y="1277677"/>
            <a:ext cx="6096000" cy="4247317"/>
          </a:xfrm>
          <a:prstGeom prst="rect">
            <a:avLst/>
          </a:prstGeom>
        </p:spPr>
        <p:txBody>
          <a:bodyPr>
            <a:spAutoFit/>
          </a:bodyPr>
          <a:lstStyle/>
          <a:p>
            <a:r>
              <a:rPr lang="fr-FR" dirty="0" smtClean="0"/>
              <a:t>Ce schéma présente une vue simplifiée d’une table (en blanc, avec ses champs id et </a:t>
            </a:r>
            <a:r>
              <a:rPr lang="fr-FR" dirty="0" err="1" smtClean="0"/>
              <a:t>name</a:t>
            </a:r>
            <a:r>
              <a:rPr lang="fr-FR" dirty="0" smtClean="0"/>
              <a:t>) et d’un index B‑</a:t>
            </a:r>
            <a:r>
              <a:rPr lang="fr-FR" dirty="0" err="1" smtClean="0"/>
              <a:t>tree</a:t>
            </a:r>
            <a:r>
              <a:rPr lang="fr-FR" dirty="0" smtClean="0"/>
              <a:t> sur id (en bleu), tel que le créerait : </a:t>
            </a:r>
          </a:p>
          <a:p>
            <a:r>
              <a:rPr lang="fr-FR" dirty="0" smtClean="0">
                <a:solidFill>
                  <a:schemeClr val="accent5"/>
                </a:solidFill>
              </a:rPr>
              <a:t>CREATE INDEX </a:t>
            </a:r>
            <a:r>
              <a:rPr lang="fr-FR" dirty="0" err="1" smtClean="0">
                <a:solidFill>
                  <a:schemeClr val="accent5"/>
                </a:solidFill>
              </a:rPr>
              <a:t>mon_index</a:t>
            </a:r>
            <a:r>
              <a:rPr lang="fr-FR" dirty="0" smtClean="0">
                <a:solidFill>
                  <a:schemeClr val="accent5"/>
                </a:solidFill>
              </a:rPr>
              <a:t> ON </a:t>
            </a:r>
            <a:r>
              <a:rPr lang="fr-FR" dirty="0" err="1" smtClean="0">
                <a:solidFill>
                  <a:schemeClr val="accent5"/>
                </a:solidFill>
              </a:rPr>
              <a:t>ma_table</a:t>
            </a:r>
            <a:r>
              <a:rPr lang="fr-FR" dirty="0" smtClean="0">
                <a:solidFill>
                  <a:schemeClr val="accent5"/>
                </a:solidFill>
              </a:rPr>
              <a:t> (id) ; </a:t>
            </a:r>
          </a:p>
          <a:p>
            <a:endParaRPr lang="fr-FR" dirty="0">
              <a:solidFill>
                <a:schemeClr val="accent5"/>
              </a:solidFill>
            </a:endParaRPr>
          </a:p>
          <a:p>
            <a:r>
              <a:rPr lang="fr-FR" dirty="0" smtClean="0"/>
              <a:t>Un index B‑</a:t>
            </a:r>
            <a:r>
              <a:rPr lang="fr-FR" dirty="0" err="1" smtClean="0"/>
              <a:t>tree</a:t>
            </a:r>
            <a:r>
              <a:rPr lang="fr-FR" dirty="0" smtClean="0"/>
              <a:t> peut contenir trois types de nœuds : </a:t>
            </a:r>
          </a:p>
          <a:p>
            <a:r>
              <a:rPr lang="fr-FR" dirty="0">
                <a:solidFill>
                  <a:schemeClr val="accent5"/>
                </a:solidFill>
              </a:rPr>
              <a:t>L</a:t>
            </a:r>
            <a:r>
              <a:rPr lang="fr-FR" dirty="0" smtClean="0">
                <a:solidFill>
                  <a:schemeClr val="accent5"/>
                </a:solidFill>
              </a:rPr>
              <a:t>a racine </a:t>
            </a:r>
            <a:r>
              <a:rPr lang="fr-FR" dirty="0" smtClean="0"/>
              <a:t>: elle est unique c’est la base de l’arbre </a:t>
            </a:r>
          </a:p>
          <a:p>
            <a:r>
              <a:rPr lang="fr-FR" dirty="0">
                <a:solidFill>
                  <a:schemeClr val="accent5"/>
                </a:solidFill>
              </a:rPr>
              <a:t>D</a:t>
            </a:r>
            <a:r>
              <a:rPr lang="fr-FR" dirty="0" smtClean="0">
                <a:solidFill>
                  <a:schemeClr val="accent5"/>
                </a:solidFill>
              </a:rPr>
              <a:t>es nœuds internes </a:t>
            </a:r>
            <a:r>
              <a:rPr lang="fr-FR" dirty="0" smtClean="0"/>
              <a:t>: il peut y en avoir plusieurs niveaux </a:t>
            </a:r>
          </a:p>
          <a:p>
            <a:r>
              <a:rPr lang="fr-FR" dirty="0">
                <a:solidFill>
                  <a:schemeClr val="accent5"/>
                </a:solidFill>
              </a:rPr>
              <a:t>D</a:t>
            </a:r>
            <a:r>
              <a:rPr lang="fr-FR" dirty="0" smtClean="0">
                <a:solidFill>
                  <a:schemeClr val="accent5"/>
                </a:solidFill>
              </a:rPr>
              <a:t>es feuilles </a:t>
            </a:r>
            <a:r>
              <a:rPr lang="fr-FR" dirty="0" smtClean="0"/>
              <a:t>: elles contiennent : </a:t>
            </a:r>
          </a:p>
          <a:p>
            <a:r>
              <a:rPr lang="fr-FR" dirty="0"/>
              <a:t>L</a:t>
            </a:r>
            <a:r>
              <a:rPr lang="fr-FR" dirty="0" smtClean="0"/>
              <a:t>es valeurs indexées (triées !) </a:t>
            </a:r>
          </a:p>
          <a:p>
            <a:r>
              <a:rPr lang="fr-FR" dirty="0" smtClean="0"/>
              <a:t>Les valeurs incluses (si applicable) </a:t>
            </a:r>
          </a:p>
          <a:p>
            <a:r>
              <a:rPr lang="fr-FR" dirty="0" smtClean="0"/>
              <a:t>Les positions physiques (</a:t>
            </a:r>
            <a:r>
              <a:rPr lang="fr-FR" dirty="0" err="1" smtClean="0"/>
              <a:t>ctid</a:t>
            </a:r>
            <a:r>
              <a:rPr lang="fr-FR" dirty="0" smtClean="0"/>
              <a:t>), ici entre parenthèses et sous forme abrégée, car la forme réelle est (numéro de bloc, position de la ligne dans le bloc) </a:t>
            </a:r>
          </a:p>
          <a:p>
            <a:r>
              <a:rPr lang="fr-FR" dirty="0" smtClean="0"/>
              <a:t>L’adresse de la feuille précédente et de la feuille suivante.</a:t>
            </a:r>
            <a:endParaRPr lang="fr-FR" dirty="0"/>
          </a:p>
        </p:txBody>
      </p:sp>
    </p:spTree>
    <p:extLst>
      <p:ext uri="{BB962C8B-B14F-4D97-AF65-F5344CB8AC3E}">
        <p14:creationId xmlns:p14="http://schemas.microsoft.com/office/powerpoint/2010/main" val="18089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25</a:t>
            </a:fld>
            <a:endParaRPr lang="fr-FR"/>
          </a:p>
        </p:txBody>
      </p:sp>
      <p:sp>
        <p:nvSpPr>
          <p:cNvPr id="5" name="Rectangle 4"/>
          <p:cNvSpPr/>
          <p:nvPr/>
        </p:nvSpPr>
        <p:spPr>
          <a:xfrm>
            <a:off x="376990" y="595888"/>
            <a:ext cx="11275594" cy="2031325"/>
          </a:xfrm>
          <a:prstGeom prst="rect">
            <a:avLst/>
          </a:prstGeom>
        </p:spPr>
        <p:txBody>
          <a:bodyPr wrap="square">
            <a:spAutoFit/>
          </a:bodyPr>
          <a:lstStyle/>
          <a:p>
            <a:r>
              <a:rPr lang="fr-FR" dirty="0" smtClean="0"/>
              <a:t>La racine et les nœuds internes contiennent des enregistrements qui décrivent la valeur minimale de chaque bloc du niveau inférieur et leur adresse (</a:t>
            </a:r>
            <a:r>
              <a:rPr lang="fr-FR" dirty="0" err="1" smtClean="0"/>
              <a:t>ctid</a:t>
            </a:r>
            <a:r>
              <a:rPr lang="fr-FR" dirty="0" smtClean="0"/>
              <a:t>). </a:t>
            </a:r>
          </a:p>
          <a:p>
            <a:r>
              <a:rPr lang="fr-FR" dirty="0" smtClean="0"/>
              <a:t>Lors de la création de l’index, il ne contient qu’</a:t>
            </a:r>
            <a:r>
              <a:rPr lang="fr-FR" dirty="0" err="1" smtClean="0"/>
              <a:t>unefeuille,lorsque</a:t>
            </a:r>
            <a:r>
              <a:rPr lang="fr-FR" dirty="0" smtClean="0"/>
              <a:t> </a:t>
            </a:r>
            <a:r>
              <a:rPr lang="fr-FR" dirty="0" err="1" smtClean="0"/>
              <a:t>cettefeuille</a:t>
            </a:r>
            <a:r>
              <a:rPr lang="fr-FR" dirty="0" smtClean="0"/>
              <a:t> se remplit, elle se divise en deux et un nœud racine est créé au‑dessus. </a:t>
            </a:r>
          </a:p>
          <a:p>
            <a:r>
              <a:rPr lang="fr-FR" dirty="0" smtClean="0"/>
              <a:t>Les feuilles se remplissent ensuite progressivement et se séparent en deux quand elles sont pleines. </a:t>
            </a:r>
          </a:p>
          <a:p>
            <a:r>
              <a:rPr lang="fr-FR" dirty="0" smtClean="0"/>
              <a:t>Ce processus remplit progressivement la racine, lorsque la racine est pleine, elle se divise en deux nœuds internes, et une nouvelle racine est crée au‑dessus, ce processus permet de garder un arbre équilibré</a:t>
            </a:r>
            <a:endParaRPr lang="fr-FR" dirty="0"/>
          </a:p>
        </p:txBody>
      </p:sp>
      <p:sp>
        <p:nvSpPr>
          <p:cNvPr id="6" name="Rectangle 5"/>
          <p:cNvSpPr/>
          <p:nvPr/>
        </p:nvSpPr>
        <p:spPr>
          <a:xfrm>
            <a:off x="461209" y="2823092"/>
            <a:ext cx="8213559" cy="369332"/>
          </a:xfrm>
          <a:prstGeom prst="rect">
            <a:avLst/>
          </a:prstGeom>
        </p:spPr>
        <p:txBody>
          <a:bodyPr wrap="square">
            <a:spAutoFit/>
          </a:bodyPr>
          <a:lstStyle/>
          <a:p>
            <a:r>
              <a:rPr lang="fr-FR" dirty="0" smtClean="0"/>
              <a:t>Recherchons le résultat de : </a:t>
            </a:r>
            <a:r>
              <a:rPr lang="fr-FR" dirty="0" smtClean="0">
                <a:solidFill>
                  <a:schemeClr val="accent5"/>
                </a:solidFill>
              </a:rPr>
              <a:t>SELECT </a:t>
            </a:r>
            <a:r>
              <a:rPr lang="fr-FR" dirty="0" err="1" smtClean="0">
                <a:solidFill>
                  <a:schemeClr val="accent5"/>
                </a:solidFill>
              </a:rPr>
              <a:t>name</a:t>
            </a:r>
            <a:r>
              <a:rPr lang="fr-FR" dirty="0" smtClean="0">
                <a:solidFill>
                  <a:schemeClr val="accent5"/>
                </a:solidFill>
              </a:rPr>
              <a:t> FROM </a:t>
            </a:r>
            <a:r>
              <a:rPr lang="fr-FR" dirty="0" err="1" smtClean="0">
                <a:solidFill>
                  <a:schemeClr val="accent5"/>
                </a:solidFill>
              </a:rPr>
              <a:t>ma_table</a:t>
            </a:r>
            <a:r>
              <a:rPr lang="fr-FR" dirty="0" smtClean="0">
                <a:solidFill>
                  <a:schemeClr val="accent5"/>
                </a:solidFill>
              </a:rPr>
              <a:t> WHERE id = 22</a:t>
            </a:r>
            <a:endParaRPr lang="fr-FR" dirty="0">
              <a:solidFill>
                <a:schemeClr val="accent5"/>
              </a:solidFill>
            </a:endParaRPr>
          </a:p>
        </p:txBody>
      </p:sp>
      <p:pic>
        <p:nvPicPr>
          <p:cNvPr id="8" name="Image 7"/>
          <p:cNvPicPr>
            <a:picLocks noChangeAspect="1"/>
          </p:cNvPicPr>
          <p:nvPr/>
        </p:nvPicPr>
        <p:blipFill>
          <a:blip r:embed="rId2"/>
          <a:stretch>
            <a:fillRect/>
          </a:stretch>
        </p:blipFill>
        <p:spPr>
          <a:xfrm>
            <a:off x="461209" y="3388303"/>
            <a:ext cx="5053264" cy="2648227"/>
          </a:xfrm>
          <a:prstGeom prst="rect">
            <a:avLst/>
          </a:prstGeom>
        </p:spPr>
      </p:pic>
    </p:spTree>
    <p:extLst>
      <p:ext uri="{BB962C8B-B14F-4D97-AF65-F5344CB8AC3E}">
        <p14:creationId xmlns:p14="http://schemas.microsoft.com/office/powerpoint/2010/main" val="131666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26</a:t>
            </a:fld>
            <a:endParaRPr lang="fr-FR"/>
          </a:p>
        </p:txBody>
      </p:sp>
      <p:sp>
        <p:nvSpPr>
          <p:cNvPr id="5" name="Rectangle 4"/>
          <p:cNvSpPr/>
          <p:nvPr/>
        </p:nvSpPr>
        <p:spPr>
          <a:xfrm>
            <a:off x="148390" y="884320"/>
            <a:ext cx="9218194" cy="5355312"/>
          </a:xfrm>
          <a:prstGeom prst="rect">
            <a:avLst/>
          </a:prstGeom>
        </p:spPr>
        <p:txBody>
          <a:bodyPr wrap="square">
            <a:spAutoFit/>
          </a:bodyPr>
          <a:lstStyle/>
          <a:p>
            <a:r>
              <a:rPr lang="fr-FR" dirty="0" smtClean="0"/>
              <a:t>En parcourant la racine, on cherche un enregistrement dont </a:t>
            </a:r>
            <a:r>
              <a:rPr lang="fr-FR" dirty="0" smtClean="0">
                <a:solidFill>
                  <a:schemeClr val="accent6"/>
                </a:solidFill>
              </a:rPr>
              <a:t>la valeur est strictement supérieure à la valeur que l’on recherche. </a:t>
            </a:r>
          </a:p>
          <a:p>
            <a:endParaRPr lang="fr-FR" dirty="0" smtClean="0">
              <a:solidFill>
                <a:schemeClr val="accent6"/>
              </a:solidFill>
            </a:endParaRPr>
          </a:p>
          <a:p>
            <a:r>
              <a:rPr lang="fr-FR" dirty="0" smtClean="0">
                <a:solidFill>
                  <a:schemeClr val="accent6"/>
                </a:solidFill>
              </a:rPr>
              <a:t>Ici, 22 est plus petit que 24</a:t>
            </a:r>
            <a:r>
              <a:rPr lang="fr-FR" dirty="0" smtClean="0"/>
              <a:t> : on explore donc le </a:t>
            </a:r>
            <a:r>
              <a:rPr lang="fr-FR" dirty="0" smtClean="0">
                <a:solidFill>
                  <a:schemeClr val="accent6"/>
                </a:solidFill>
              </a:rPr>
              <a:t>nœud de gauche</a:t>
            </a:r>
            <a:r>
              <a:rPr lang="fr-FR" dirty="0" smtClean="0"/>
              <a:t>.  </a:t>
            </a:r>
          </a:p>
          <a:p>
            <a:endParaRPr lang="fr-FR" dirty="0" smtClean="0"/>
          </a:p>
          <a:p>
            <a:r>
              <a:rPr lang="fr-FR" dirty="0" smtClean="0"/>
              <a:t>Ce nœud référence trois nœuds inférieurs (ici des feuilles). </a:t>
            </a:r>
          </a:p>
          <a:p>
            <a:endParaRPr lang="fr-FR" dirty="0" smtClean="0"/>
          </a:p>
          <a:p>
            <a:r>
              <a:rPr lang="fr-FR" dirty="0" smtClean="0"/>
              <a:t>On compare de nouveau la valeur recherchée aux différentes valeurs (triées) du nœud : pour chaque intervalle de valeur, il existe un pointeur vers un autre nœud de l’arbre. </a:t>
            </a:r>
          </a:p>
          <a:p>
            <a:endParaRPr lang="fr-FR" dirty="0" smtClean="0"/>
          </a:p>
          <a:p>
            <a:r>
              <a:rPr lang="fr-FR" dirty="0" smtClean="0">
                <a:solidFill>
                  <a:schemeClr val="accent6"/>
                </a:solidFill>
              </a:rPr>
              <a:t>Ici, 22 est plus grand que 12</a:t>
            </a:r>
            <a:r>
              <a:rPr lang="fr-FR" dirty="0" smtClean="0"/>
              <a:t>, on explore donc </a:t>
            </a:r>
            <a:r>
              <a:rPr lang="fr-FR" dirty="0" smtClean="0">
                <a:solidFill>
                  <a:schemeClr val="accent6"/>
                </a:solidFill>
              </a:rPr>
              <a:t>le nœud de droite </a:t>
            </a:r>
            <a:r>
              <a:rPr lang="fr-FR" dirty="0" smtClean="0"/>
              <a:t>au niveau inférieur. </a:t>
            </a:r>
            <a:endParaRPr lang="fr-FR" dirty="0"/>
          </a:p>
          <a:p>
            <a:r>
              <a:rPr lang="fr-FR" dirty="0" smtClean="0"/>
              <a:t>Un arbre B‑</a:t>
            </a:r>
            <a:r>
              <a:rPr lang="fr-FR" dirty="0" err="1" smtClean="0"/>
              <a:t>tree</a:t>
            </a:r>
            <a:r>
              <a:rPr lang="fr-FR" dirty="0" smtClean="0"/>
              <a:t> peut bien évidemment avoir une profondeur plus grande, auquel cas l’étape précédente est répétée. </a:t>
            </a:r>
          </a:p>
          <a:p>
            <a:endParaRPr lang="fr-FR" dirty="0" smtClean="0"/>
          </a:p>
          <a:p>
            <a:r>
              <a:rPr lang="fr-FR" dirty="0" smtClean="0"/>
              <a:t>Une fois arrivé sur une feuille, il suffit de la parcourir pour récupérer l’ensemble des positions physiques des lignes correspondants au critère. </a:t>
            </a:r>
          </a:p>
          <a:p>
            <a:endParaRPr lang="fr-FR" dirty="0" smtClean="0"/>
          </a:p>
          <a:p>
            <a:r>
              <a:rPr lang="fr-FR" dirty="0" smtClean="0">
                <a:solidFill>
                  <a:schemeClr val="accent6"/>
                </a:solidFill>
              </a:rPr>
              <a:t>Ici, la feuille nous indique qu’à la valeur 22 correspondent deux lignes aux positions 2 et 17</a:t>
            </a:r>
            <a:r>
              <a:rPr lang="fr-FR" dirty="0" smtClean="0"/>
              <a:t>. </a:t>
            </a:r>
          </a:p>
          <a:p>
            <a:endParaRPr lang="fr-FR" dirty="0"/>
          </a:p>
        </p:txBody>
      </p:sp>
      <p:sp>
        <p:nvSpPr>
          <p:cNvPr id="6" name="Rectangle 5"/>
          <p:cNvSpPr/>
          <p:nvPr/>
        </p:nvSpPr>
        <p:spPr>
          <a:xfrm>
            <a:off x="148389" y="284566"/>
            <a:ext cx="2228623" cy="369332"/>
          </a:xfrm>
          <a:prstGeom prst="rect">
            <a:avLst/>
          </a:prstGeom>
        </p:spPr>
        <p:txBody>
          <a:bodyPr wrap="none">
            <a:spAutoFit/>
          </a:bodyPr>
          <a:lstStyle/>
          <a:p>
            <a:r>
              <a:rPr lang="fr-FR" dirty="0"/>
              <a:t>E</a:t>
            </a:r>
            <a:r>
              <a:rPr lang="fr-FR" dirty="0" smtClean="0"/>
              <a:t>n passant par l’index</a:t>
            </a:r>
            <a:endParaRPr lang="fr-FR" dirty="0"/>
          </a:p>
        </p:txBody>
      </p:sp>
    </p:spTree>
    <p:extLst>
      <p:ext uri="{BB962C8B-B14F-4D97-AF65-F5344CB8AC3E}">
        <p14:creationId xmlns:p14="http://schemas.microsoft.com/office/powerpoint/2010/main" val="10622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27</a:t>
            </a:fld>
            <a:endParaRPr lang="fr-FR"/>
          </a:p>
        </p:txBody>
      </p:sp>
      <p:sp>
        <p:nvSpPr>
          <p:cNvPr id="5" name="Rectangle 4"/>
          <p:cNvSpPr/>
          <p:nvPr/>
        </p:nvSpPr>
        <p:spPr>
          <a:xfrm>
            <a:off x="334878" y="294824"/>
            <a:ext cx="10511589" cy="2585323"/>
          </a:xfrm>
          <a:prstGeom prst="rect">
            <a:avLst/>
          </a:prstGeom>
        </p:spPr>
        <p:txBody>
          <a:bodyPr wrap="square">
            <a:spAutoFit/>
          </a:bodyPr>
          <a:lstStyle/>
          <a:p>
            <a:r>
              <a:rPr lang="fr-FR" dirty="0" smtClean="0">
                <a:solidFill>
                  <a:schemeClr val="accent1"/>
                </a:solidFill>
              </a:rPr>
              <a:t>NB</a:t>
            </a:r>
            <a:r>
              <a:rPr lang="fr-FR" dirty="0" smtClean="0"/>
              <a:t>: lorsque la valeur recherchée est supérieure ou égale à la plus grande valeur du bloc, PostgreSQL va également lire le bloc suivant. </a:t>
            </a:r>
          </a:p>
          <a:p>
            <a:r>
              <a:rPr lang="fr-FR" dirty="0" smtClean="0"/>
              <a:t>Ce cas de figure peut se produire si PostgreSQL a divisé une feuille en deux avant ou même pendant la recherche que nous exécutons, ce serait par exemple le cas si on cherchait la valeur 30. </a:t>
            </a:r>
          </a:p>
          <a:p>
            <a:endParaRPr lang="fr-FR" dirty="0" smtClean="0"/>
          </a:p>
          <a:p>
            <a:r>
              <a:rPr lang="fr-FR" dirty="0" smtClean="0">
                <a:solidFill>
                  <a:schemeClr val="accent6"/>
                </a:solidFill>
              </a:rPr>
              <a:t>Pour trouver les valeurs de </a:t>
            </a:r>
            <a:r>
              <a:rPr lang="fr-FR" dirty="0" err="1" smtClean="0">
                <a:solidFill>
                  <a:schemeClr val="accent6"/>
                </a:solidFill>
              </a:rPr>
              <a:t>name</a:t>
            </a:r>
            <a:r>
              <a:rPr lang="fr-FR" dirty="0" smtClean="0"/>
              <a:t>, il faut aller chercher dans la table même les lignes aux positions trouvées dans l’index. </a:t>
            </a:r>
          </a:p>
          <a:p>
            <a:r>
              <a:rPr lang="fr-FR" dirty="0" smtClean="0"/>
              <a:t>D’autre part, les informations de visibilité des lignes doivent aussi être trouvées dans la table. </a:t>
            </a:r>
          </a:p>
          <a:p>
            <a:r>
              <a:rPr lang="fr-FR" dirty="0" smtClean="0"/>
              <a:t>(Il existe des cas où la recherche peut éviter cette dernière étape : ce sont les Index </a:t>
            </a:r>
            <a:r>
              <a:rPr lang="fr-FR" dirty="0" err="1" smtClean="0"/>
              <a:t>Only</a:t>
            </a:r>
            <a:r>
              <a:rPr lang="fr-FR" dirty="0" smtClean="0"/>
              <a:t> Scan.)</a:t>
            </a:r>
            <a:endParaRPr lang="fr-FR" dirty="0"/>
          </a:p>
        </p:txBody>
      </p:sp>
    </p:spTree>
    <p:extLst>
      <p:ext uri="{BB962C8B-B14F-4D97-AF65-F5344CB8AC3E}">
        <p14:creationId xmlns:p14="http://schemas.microsoft.com/office/powerpoint/2010/main" val="2689909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28</a:t>
            </a:fld>
            <a:endParaRPr lang="fr-FR"/>
          </a:p>
        </p:txBody>
      </p:sp>
      <p:sp>
        <p:nvSpPr>
          <p:cNvPr id="5" name="Rectangle 4"/>
          <p:cNvSpPr/>
          <p:nvPr/>
        </p:nvSpPr>
        <p:spPr>
          <a:xfrm>
            <a:off x="551270" y="562094"/>
            <a:ext cx="2142959" cy="369332"/>
          </a:xfrm>
          <a:prstGeom prst="rect">
            <a:avLst/>
          </a:prstGeom>
        </p:spPr>
        <p:txBody>
          <a:bodyPr wrap="none">
            <a:spAutoFit/>
          </a:bodyPr>
          <a:lstStyle/>
          <a:p>
            <a:r>
              <a:rPr lang="fr-FR" dirty="0" smtClean="0"/>
              <a:t>Index </a:t>
            </a:r>
            <a:r>
              <a:rPr lang="fr-FR" dirty="0" err="1" smtClean="0"/>
              <a:t>multicolonnes</a:t>
            </a:r>
            <a:r>
              <a:rPr lang="fr-FR" dirty="0" smtClean="0"/>
              <a:t>:</a:t>
            </a:r>
            <a:endParaRPr lang="fr-FR" dirty="0"/>
          </a:p>
        </p:txBody>
      </p:sp>
      <p:sp>
        <p:nvSpPr>
          <p:cNvPr id="6" name="Rectangle 5"/>
          <p:cNvSpPr/>
          <p:nvPr/>
        </p:nvSpPr>
        <p:spPr>
          <a:xfrm>
            <a:off x="551270" y="1191624"/>
            <a:ext cx="8059330" cy="1200329"/>
          </a:xfrm>
          <a:prstGeom prst="rect">
            <a:avLst/>
          </a:prstGeom>
        </p:spPr>
        <p:txBody>
          <a:bodyPr wrap="square">
            <a:spAutoFit/>
          </a:bodyPr>
          <a:lstStyle/>
          <a:p>
            <a:r>
              <a:rPr lang="fr-FR" dirty="0" smtClean="0"/>
              <a:t>Possibilité d’indexer plusieurs colonnes : CREATE INDEX ON </a:t>
            </a:r>
            <a:r>
              <a:rPr lang="fr-FR" dirty="0" err="1" smtClean="0"/>
              <a:t>ma_table</a:t>
            </a:r>
            <a:r>
              <a:rPr lang="fr-FR" dirty="0" smtClean="0"/>
              <a:t> (id, </a:t>
            </a:r>
            <a:r>
              <a:rPr lang="fr-FR" dirty="0" err="1" smtClean="0"/>
              <a:t>name</a:t>
            </a:r>
            <a:r>
              <a:rPr lang="fr-FR" dirty="0" smtClean="0"/>
              <a:t>) ;  Ordre des colonnes primordial </a:t>
            </a:r>
          </a:p>
          <a:p>
            <a:r>
              <a:rPr lang="fr-FR" dirty="0" smtClean="0"/>
              <a:t>accès direct aux premières colonnes de l’index </a:t>
            </a:r>
          </a:p>
          <a:p>
            <a:r>
              <a:rPr lang="fr-FR" dirty="0" smtClean="0"/>
              <a:t>pour les autres, PostgreSQL lira tout l’index ou ignorera l’index</a:t>
            </a:r>
            <a:endParaRPr lang="fr-FR" dirty="0"/>
          </a:p>
        </p:txBody>
      </p:sp>
      <p:sp>
        <p:nvSpPr>
          <p:cNvPr id="7" name="Rectangle 6"/>
          <p:cNvSpPr/>
          <p:nvPr/>
        </p:nvSpPr>
        <p:spPr>
          <a:xfrm>
            <a:off x="551270" y="2715624"/>
            <a:ext cx="10907033" cy="923330"/>
          </a:xfrm>
          <a:prstGeom prst="rect">
            <a:avLst/>
          </a:prstGeom>
        </p:spPr>
        <p:txBody>
          <a:bodyPr wrap="square">
            <a:spAutoFit/>
          </a:bodyPr>
          <a:lstStyle/>
          <a:p>
            <a:r>
              <a:rPr lang="fr-FR" dirty="0" smtClean="0"/>
              <a:t>Il est possible de créer un index sur plusieurs colonnes, </a:t>
            </a:r>
            <a:r>
              <a:rPr lang="fr-FR" dirty="0"/>
              <a:t>i</a:t>
            </a:r>
            <a:r>
              <a:rPr lang="fr-FR" dirty="0" smtClean="0"/>
              <a:t>l faut néanmoins être conscient des requêtes supportées par un tel index. </a:t>
            </a:r>
          </a:p>
          <a:p>
            <a:r>
              <a:rPr lang="fr-FR" dirty="0" smtClean="0"/>
              <a:t>Admettons que l’on crée une table d’un million de lignes avec un index sur trois champs : </a:t>
            </a:r>
            <a:endParaRPr lang="fr-FR" dirty="0"/>
          </a:p>
        </p:txBody>
      </p:sp>
      <p:sp>
        <p:nvSpPr>
          <p:cNvPr id="8" name="Rectangle 7"/>
          <p:cNvSpPr/>
          <p:nvPr/>
        </p:nvSpPr>
        <p:spPr>
          <a:xfrm>
            <a:off x="644434" y="3949953"/>
            <a:ext cx="6096000" cy="2308324"/>
          </a:xfrm>
          <a:prstGeom prst="rect">
            <a:avLst/>
          </a:prstGeom>
        </p:spPr>
        <p:txBody>
          <a:bodyPr>
            <a:spAutoFit/>
          </a:bodyPr>
          <a:lstStyle/>
          <a:p>
            <a:r>
              <a:rPr lang="fr-FR" dirty="0" smtClean="0">
                <a:solidFill>
                  <a:schemeClr val="accent1"/>
                </a:solidFill>
              </a:rPr>
              <a:t>CREATE TABLE t1 (c1 </a:t>
            </a:r>
            <a:r>
              <a:rPr lang="fr-FR" dirty="0" err="1" smtClean="0">
                <a:solidFill>
                  <a:schemeClr val="accent1"/>
                </a:solidFill>
              </a:rPr>
              <a:t>int</a:t>
            </a:r>
            <a:r>
              <a:rPr lang="fr-FR" dirty="0" smtClean="0">
                <a:solidFill>
                  <a:schemeClr val="accent1"/>
                </a:solidFill>
              </a:rPr>
              <a:t>, c2 </a:t>
            </a:r>
            <a:r>
              <a:rPr lang="fr-FR" dirty="0" err="1" smtClean="0">
                <a:solidFill>
                  <a:schemeClr val="accent1"/>
                </a:solidFill>
              </a:rPr>
              <a:t>int</a:t>
            </a:r>
            <a:r>
              <a:rPr lang="fr-FR" dirty="0" smtClean="0">
                <a:solidFill>
                  <a:schemeClr val="accent1"/>
                </a:solidFill>
              </a:rPr>
              <a:t>, c3 </a:t>
            </a:r>
            <a:r>
              <a:rPr lang="fr-FR" dirty="0" err="1" smtClean="0">
                <a:solidFill>
                  <a:schemeClr val="accent1"/>
                </a:solidFill>
              </a:rPr>
              <a:t>int</a:t>
            </a:r>
            <a:r>
              <a:rPr lang="fr-FR" dirty="0" smtClean="0">
                <a:solidFill>
                  <a:schemeClr val="accent1"/>
                </a:solidFill>
              </a:rPr>
              <a:t>, c4 </a:t>
            </a:r>
            <a:r>
              <a:rPr lang="fr-FR" dirty="0" err="1" smtClean="0">
                <a:solidFill>
                  <a:schemeClr val="accent1"/>
                </a:solidFill>
              </a:rPr>
              <a:t>text</a:t>
            </a:r>
            <a:r>
              <a:rPr lang="fr-FR" dirty="0" smtClean="0">
                <a:solidFill>
                  <a:schemeClr val="accent1"/>
                </a:solidFill>
              </a:rPr>
              <a:t>); </a:t>
            </a:r>
          </a:p>
          <a:p>
            <a:r>
              <a:rPr lang="fr-FR" dirty="0" smtClean="0">
                <a:solidFill>
                  <a:schemeClr val="accent1"/>
                </a:solidFill>
              </a:rPr>
              <a:t>INSERT INTO t1 (c1, c2, c3, c4) </a:t>
            </a:r>
          </a:p>
          <a:p>
            <a:r>
              <a:rPr lang="fr-FR" dirty="0" smtClean="0">
                <a:solidFill>
                  <a:schemeClr val="accent1"/>
                </a:solidFill>
              </a:rPr>
              <a:t>SELECT i*10,j*5,k*20, '</a:t>
            </a:r>
            <a:r>
              <a:rPr lang="fr-FR" dirty="0" err="1" smtClean="0">
                <a:solidFill>
                  <a:schemeClr val="accent1"/>
                </a:solidFill>
              </a:rPr>
              <a:t>text</a:t>
            </a:r>
            <a:r>
              <a:rPr lang="fr-FR" dirty="0" smtClean="0">
                <a:solidFill>
                  <a:schemeClr val="accent1"/>
                </a:solidFill>
              </a:rPr>
              <a:t>'||i||j||k </a:t>
            </a:r>
          </a:p>
          <a:p>
            <a:r>
              <a:rPr lang="fr-FR" dirty="0" smtClean="0">
                <a:solidFill>
                  <a:schemeClr val="accent1"/>
                </a:solidFill>
              </a:rPr>
              <a:t>FROM </a:t>
            </a:r>
            <a:r>
              <a:rPr lang="fr-FR" dirty="0" err="1" smtClean="0">
                <a:solidFill>
                  <a:schemeClr val="accent1"/>
                </a:solidFill>
              </a:rPr>
              <a:t>generate_series</a:t>
            </a:r>
            <a:r>
              <a:rPr lang="fr-FR" dirty="0" smtClean="0">
                <a:solidFill>
                  <a:schemeClr val="accent1"/>
                </a:solidFill>
              </a:rPr>
              <a:t> (1,100) i </a:t>
            </a:r>
          </a:p>
          <a:p>
            <a:r>
              <a:rPr lang="fr-FR" dirty="0" smtClean="0">
                <a:solidFill>
                  <a:schemeClr val="accent1"/>
                </a:solidFill>
              </a:rPr>
              <a:t>CROSS JOIN </a:t>
            </a:r>
            <a:r>
              <a:rPr lang="fr-FR" dirty="0" err="1" smtClean="0">
                <a:solidFill>
                  <a:schemeClr val="accent1"/>
                </a:solidFill>
              </a:rPr>
              <a:t>generate_series</a:t>
            </a:r>
            <a:r>
              <a:rPr lang="fr-FR" dirty="0" smtClean="0">
                <a:solidFill>
                  <a:schemeClr val="accent1"/>
                </a:solidFill>
              </a:rPr>
              <a:t>(1,100) j </a:t>
            </a:r>
          </a:p>
          <a:p>
            <a:r>
              <a:rPr lang="fr-FR" dirty="0" smtClean="0">
                <a:solidFill>
                  <a:schemeClr val="accent1"/>
                </a:solidFill>
              </a:rPr>
              <a:t>CROSS JOIN </a:t>
            </a:r>
            <a:r>
              <a:rPr lang="fr-FR" dirty="0" err="1" smtClean="0">
                <a:solidFill>
                  <a:schemeClr val="accent1"/>
                </a:solidFill>
              </a:rPr>
              <a:t>generate_series</a:t>
            </a:r>
            <a:r>
              <a:rPr lang="fr-FR" dirty="0" smtClean="0">
                <a:solidFill>
                  <a:schemeClr val="accent1"/>
                </a:solidFill>
              </a:rPr>
              <a:t>(1,100) k ; </a:t>
            </a:r>
          </a:p>
          <a:p>
            <a:r>
              <a:rPr lang="fr-FR" dirty="0" smtClean="0">
                <a:solidFill>
                  <a:schemeClr val="accent1"/>
                </a:solidFill>
              </a:rPr>
              <a:t>CREATE INDEX ON t1 (c1, c2, c3) ;</a:t>
            </a:r>
          </a:p>
          <a:p>
            <a:r>
              <a:rPr lang="fr-FR" dirty="0" smtClean="0">
                <a:solidFill>
                  <a:schemeClr val="accent1"/>
                </a:solidFill>
              </a:rPr>
              <a:t>VACUUM ANALYZE t1 ;</a:t>
            </a:r>
            <a:endParaRPr lang="fr-FR" dirty="0">
              <a:solidFill>
                <a:schemeClr val="accent1"/>
              </a:solidFill>
            </a:endParaRPr>
          </a:p>
        </p:txBody>
      </p:sp>
    </p:spTree>
    <p:extLst>
      <p:ext uri="{BB962C8B-B14F-4D97-AF65-F5344CB8AC3E}">
        <p14:creationId xmlns:p14="http://schemas.microsoft.com/office/powerpoint/2010/main" val="596117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C81804D-AE58-4B8D-8186-9CC96E2A9936}" type="slidenum">
              <a:rPr lang="fr-FR" smtClean="0"/>
              <a:t>29</a:t>
            </a:fld>
            <a:endParaRPr lang="fr-FR"/>
          </a:p>
        </p:txBody>
      </p:sp>
      <p:sp>
        <p:nvSpPr>
          <p:cNvPr id="5" name="Rectangle 4"/>
          <p:cNvSpPr/>
          <p:nvPr/>
        </p:nvSpPr>
        <p:spPr>
          <a:xfrm>
            <a:off x="533400" y="644660"/>
            <a:ext cx="7620000" cy="2308324"/>
          </a:xfrm>
          <a:prstGeom prst="rect">
            <a:avLst/>
          </a:prstGeom>
        </p:spPr>
        <p:txBody>
          <a:bodyPr wrap="square">
            <a:spAutoFit/>
          </a:bodyPr>
          <a:lstStyle/>
          <a:p>
            <a:r>
              <a:rPr lang="fr-FR" dirty="0" smtClean="0"/>
              <a:t>Figer des paramètres pour l'exemple SET :</a:t>
            </a:r>
          </a:p>
          <a:p>
            <a:r>
              <a:rPr lang="fr-FR" dirty="0" err="1" smtClean="0">
                <a:solidFill>
                  <a:schemeClr val="accent1"/>
                </a:solidFill>
              </a:rPr>
              <a:t>max_parallel_workers_per_gather</a:t>
            </a:r>
            <a:r>
              <a:rPr lang="fr-FR" dirty="0" smtClean="0">
                <a:solidFill>
                  <a:schemeClr val="accent1"/>
                </a:solidFill>
              </a:rPr>
              <a:t> to 0;</a:t>
            </a:r>
          </a:p>
          <a:p>
            <a:r>
              <a:rPr lang="fr-FR" dirty="0" smtClean="0">
                <a:solidFill>
                  <a:schemeClr val="accent1"/>
                </a:solidFill>
              </a:rPr>
              <a:t>SET </a:t>
            </a:r>
            <a:r>
              <a:rPr lang="fr-FR" dirty="0" err="1" smtClean="0">
                <a:solidFill>
                  <a:schemeClr val="accent1"/>
                </a:solidFill>
              </a:rPr>
              <a:t>seq_page_cost</a:t>
            </a:r>
            <a:r>
              <a:rPr lang="fr-FR" dirty="0" smtClean="0">
                <a:solidFill>
                  <a:schemeClr val="accent1"/>
                </a:solidFill>
              </a:rPr>
              <a:t> TO 1 ; </a:t>
            </a:r>
          </a:p>
          <a:p>
            <a:r>
              <a:rPr lang="fr-FR" dirty="0" smtClean="0">
                <a:solidFill>
                  <a:schemeClr val="accent1"/>
                </a:solidFill>
              </a:rPr>
              <a:t>SET </a:t>
            </a:r>
            <a:r>
              <a:rPr lang="fr-FR" dirty="0" err="1" smtClean="0">
                <a:solidFill>
                  <a:schemeClr val="accent1"/>
                </a:solidFill>
              </a:rPr>
              <a:t>random_page_cost</a:t>
            </a:r>
            <a:r>
              <a:rPr lang="fr-FR" dirty="0" smtClean="0">
                <a:solidFill>
                  <a:schemeClr val="accent1"/>
                </a:solidFill>
              </a:rPr>
              <a:t> TO 4 ; </a:t>
            </a:r>
          </a:p>
          <a:p>
            <a:endParaRPr lang="fr-FR" dirty="0" smtClean="0"/>
          </a:p>
          <a:p>
            <a:r>
              <a:rPr lang="fr-FR" dirty="0" smtClean="0"/>
              <a:t>L’index est optimal pour répondre aux requêtes portant sur les premières colonnes de l’index : </a:t>
            </a:r>
          </a:p>
          <a:p>
            <a:r>
              <a:rPr lang="fr-FR" dirty="0" smtClean="0">
                <a:solidFill>
                  <a:schemeClr val="accent1"/>
                </a:solidFill>
              </a:rPr>
              <a:t>EXPLAIN SELECT * FROM t1 WHERE c1 = 1000 and c2=500 and c3=2000 ;</a:t>
            </a:r>
            <a:endParaRPr lang="fr-FR" dirty="0">
              <a:solidFill>
                <a:schemeClr val="accent1"/>
              </a:solidFill>
            </a:endParaRPr>
          </a:p>
        </p:txBody>
      </p:sp>
      <p:pic>
        <p:nvPicPr>
          <p:cNvPr id="6" name="Image 5"/>
          <p:cNvPicPr>
            <a:picLocks noChangeAspect="1"/>
          </p:cNvPicPr>
          <p:nvPr/>
        </p:nvPicPr>
        <p:blipFill>
          <a:blip r:embed="rId2"/>
          <a:stretch>
            <a:fillRect/>
          </a:stretch>
        </p:blipFill>
        <p:spPr>
          <a:xfrm>
            <a:off x="533400" y="3146493"/>
            <a:ext cx="6991350" cy="828675"/>
          </a:xfrm>
          <a:prstGeom prst="rect">
            <a:avLst/>
          </a:prstGeom>
        </p:spPr>
      </p:pic>
      <p:pic>
        <p:nvPicPr>
          <p:cNvPr id="7" name="Image 6"/>
          <p:cNvPicPr>
            <a:picLocks noChangeAspect="1"/>
          </p:cNvPicPr>
          <p:nvPr/>
        </p:nvPicPr>
        <p:blipFill>
          <a:blip r:embed="rId3"/>
          <a:stretch>
            <a:fillRect/>
          </a:stretch>
        </p:blipFill>
        <p:spPr>
          <a:xfrm>
            <a:off x="533400" y="4702787"/>
            <a:ext cx="7496175" cy="1171575"/>
          </a:xfrm>
          <a:prstGeom prst="rect">
            <a:avLst/>
          </a:prstGeom>
        </p:spPr>
      </p:pic>
      <p:sp>
        <p:nvSpPr>
          <p:cNvPr id="8" name="Rectangle 7"/>
          <p:cNvSpPr/>
          <p:nvPr/>
        </p:nvSpPr>
        <p:spPr>
          <a:xfrm>
            <a:off x="533400" y="4087824"/>
            <a:ext cx="9321709" cy="369332"/>
          </a:xfrm>
          <a:prstGeom prst="rect">
            <a:avLst/>
          </a:prstGeom>
        </p:spPr>
        <p:txBody>
          <a:bodyPr wrap="square">
            <a:spAutoFit/>
          </a:bodyPr>
          <a:lstStyle/>
          <a:p>
            <a:r>
              <a:rPr lang="fr-FR" dirty="0" smtClean="0"/>
              <a:t>Et encore plus quand l’index permet de répondre intégralement au contenu de la requête :</a:t>
            </a:r>
            <a:endParaRPr lang="fr-FR" dirty="0"/>
          </a:p>
        </p:txBody>
      </p:sp>
    </p:spTree>
    <p:extLst>
      <p:ext uri="{BB962C8B-B14F-4D97-AF65-F5344CB8AC3E}">
        <p14:creationId xmlns:p14="http://schemas.microsoft.com/office/powerpoint/2010/main" val="68848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Objectifs</a:t>
            </a:r>
            <a:endParaRPr lang="fr-FR" b="1" dirty="0"/>
          </a:p>
        </p:txBody>
      </p:sp>
      <p:sp>
        <p:nvSpPr>
          <p:cNvPr id="3" name="Espace réservé du contenu 2"/>
          <p:cNvSpPr>
            <a:spLocks noGrp="1"/>
          </p:cNvSpPr>
          <p:nvPr>
            <p:ph idx="1"/>
          </p:nvPr>
        </p:nvSpPr>
        <p:spPr/>
        <p:txBody>
          <a:bodyPr/>
          <a:lstStyle/>
          <a:p>
            <a:r>
              <a:rPr lang="fr-FR" sz="1900" dirty="0"/>
              <a:t>Comprendre</a:t>
            </a:r>
            <a:r>
              <a:rPr lang="fr-FR" dirty="0" smtClean="0"/>
              <a:t> </a:t>
            </a:r>
            <a:r>
              <a:rPr lang="fr-FR" sz="1900" dirty="0"/>
              <a:t>ce qu’est un index </a:t>
            </a:r>
          </a:p>
          <a:p>
            <a:pPr marL="0" indent="0">
              <a:buNone/>
            </a:pPr>
            <a:endParaRPr lang="fr-FR" sz="1900" dirty="0"/>
          </a:p>
          <a:p>
            <a:r>
              <a:rPr lang="fr-FR" sz="1900" dirty="0"/>
              <a:t>Maîtriser le processus de création d’index </a:t>
            </a:r>
          </a:p>
          <a:p>
            <a:endParaRPr lang="fr-FR" sz="1900" dirty="0"/>
          </a:p>
          <a:p>
            <a:r>
              <a:rPr lang="fr-FR" sz="1900" dirty="0"/>
              <a:t>Connaître les différents types d’index et leurs cas d’usages</a:t>
            </a:r>
          </a:p>
          <a:p>
            <a:pPr marL="0" indent="0">
              <a:buNone/>
            </a:pPr>
            <a:endParaRPr lang="fr-FR" sz="1900" dirty="0"/>
          </a:p>
          <a:p>
            <a:r>
              <a:rPr lang="fr-FR" sz="1900" dirty="0" smtClean="0"/>
              <a:t>Pouvoir appliquer ces techniques sur de vraies bases de données</a:t>
            </a:r>
            <a:endParaRPr lang="fr-FR" sz="1900" dirty="0"/>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3</a:t>
            </a:fld>
            <a:endParaRPr lang="fr-FR"/>
          </a:p>
        </p:txBody>
      </p:sp>
    </p:spTree>
    <p:extLst>
      <p:ext uri="{BB962C8B-B14F-4D97-AF65-F5344CB8AC3E}">
        <p14:creationId xmlns:p14="http://schemas.microsoft.com/office/powerpoint/2010/main" val="481934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27/03/2024</a:t>
            </a:r>
            <a:endParaRPr lang="fr-FR"/>
          </a:p>
        </p:txBody>
      </p:sp>
      <p:sp>
        <p:nvSpPr>
          <p:cNvPr id="3" name="Espace réservé du pied de page 2"/>
          <p:cNvSpPr>
            <a:spLocks noGrp="1"/>
          </p:cNvSpPr>
          <p:nvPr>
            <p:ph type="ftr" sz="quarter" idx="11"/>
          </p:nvPr>
        </p:nvSpPr>
        <p:spPr/>
        <p:txBody>
          <a:bodyPr/>
          <a:lstStyle/>
          <a:p>
            <a:r>
              <a:rPr lang="fr-FR" smtClean="0"/>
              <a:t>Cours d'indexation et bases de données PostgreSQL Mahfoudh Jeid</a:t>
            </a:r>
            <a:endParaRPr lang="fr-FR"/>
          </a:p>
        </p:txBody>
      </p:sp>
      <p:sp>
        <p:nvSpPr>
          <p:cNvPr id="4" name="Espace réservé du numéro de diapositive 3"/>
          <p:cNvSpPr>
            <a:spLocks noGrp="1"/>
          </p:cNvSpPr>
          <p:nvPr>
            <p:ph type="sldNum" sz="quarter" idx="12"/>
          </p:nvPr>
        </p:nvSpPr>
        <p:spPr/>
        <p:txBody>
          <a:bodyPr/>
          <a:lstStyle/>
          <a:p>
            <a:fld id="{CC81804D-AE58-4B8D-8186-9CC96E2A9936}" type="slidenum">
              <a:rPr lang="fr-FR" smtClean="0"/>
              <a:t>30</a:t>
            </a:fld>
            <a:endParaRPr lang="fr-FR"/>
          </a:p>
        </p:txBody>
      </p:sp>
      <p:sp>
        <p:nvSpPr>
          <p:cNvPr id="6" name="Rectangle 5"/>
          <p:cNvSpPr/>
          <p:nvPr/>
        </p:nvSpPr>
        <p:spPr>
          <a:xfrm>
            <a:off x="838200" y="729734"/>
            <a:ext cx="992259" cy="369332"/>
          </a:xfrm>
          <a:prstGeom prst="rect">
            <a:avLst/>
          </a:prstGeom>
        </p:spPr>
        <p:txBody>
          <a:bodyPr wrap="none">
            <a:spAutoFit/>
          </a:bodyPr>
          <a:lstStyle/>
          <a:p>
            <a:r>
              <a:rPr lang="fr-FR" dirty="0" smtClean="0"/>
              <a:t>Hachage</a:t>
            </a:r>
            <a:endParaRPr lang="fr-FR" dirty="0"/>
          </a:p>
        </p:txBody>
      </p:sp>
      <p:sp>
        <p:nvSpPr>
          <p:cNvPr id="7" name="Rectangle 6"/>
          <p:cNvSpPr/>
          <p:nvPr/>
        </p:nvSpPr>
        <p:spPr>
          <a:xfrm>
            <a:off x="838200" y="1274857"/>
            <a:ext cx="1816523" cy="369332"/>
          </a:xfrm>
          <a:prstGeom prst="rect">
            <a:avLst/>
          </a:prstGeom>
        </p:spPr>
        <p:txBody>
          <a:bodyPr wrap="none">
            <a:spAutoFit/>
          </a:bodyPr>
          <a:lstStyle/>
          <a:p>
            <a:r>
              <a:rPr lang="fr-FR" dirty="0" smtClean="0"/>
              <a:t>Principes de base</a:t>
            </a:r>
            <a:endParaRPr lang="fr-FR" dirty="0"/>
          </a:p>
        </p:txBody>
      </p:sp>
      <p:sp>
        <p:nvSpPr>
          <p:cNvPr id="8" name="Rectangle 7"/>
          <p:cNvSpPr/>
          <p:nvPr/>
        </p:nvSpPr>
        <p:spPr>
          <a:xfrm>
            <a:off x="838199" y="1894592"/>
            <a:ext cx="10846777" cy="1754326"/>
          </a:xfrm>
          <a:prstGeom prst="rect">
            <a:avLst/>
          </a:prstGeom>
        </p:spPr>
        <p:txBody>
          <a:bodyPr wrap="square">
            <a:spAutoFit/>
          </a:bodyPr>
          <a:lstStyle/>
          <a:p>
            <a:r>
              <a:rPr lang="fr-FR" dirty="0" smtClean="0"/>
              <a:t>L’idée de base du hachage est d’organiser un ensemble d’éléments d’après une clé, et d’utiliser une</a:t>
            </a:r>
          </a:p>
          <a:p>
            <a:r>
              <a:rPr lang="fr-FR" dirty="0" smtClean="0"/>
              <a:t>fonction (dite de hachage) qui, pour chaque valeur de clé c , donne l’adresse ­f(c)  d’un espace de stockage où l’</a:t>
            </a:r>
            <a:r>
              <a:rPr lang="fr-FR" dirty="0" err="1" smtClean="0"/>
              <a:t>élement</a:t>
            </a:r>
            <a:r>
              <a:rPr lang="fr-FR" dirty="0" smtClean="0"/>
              <a:t> doit être placé. </a:t>
            </a:r>
          </a:p>
          <a:p>
            <a:endParaRPr lang="fr-FR" dirty="0"/>
          </a:p>
          <a:p>
            <a:r>
              <a:rPr lang="fr-FR" dirty="0" smtClean="0"/>
              <a:t>En mémoire principale cet espace de stockage est en général une liste chaînée, et en mémoire secondaire un ou plusieurs blocs sur le disque.</a:t>
            </a:r>
            <a:endParaRPr lang="fr-FR" dirty="0"/>
          </a:p>
        </p:txBody>
      </p:sp>
    </p:spTree>
    <p:extLst>
      <p:ext uri="{BB962C8B-B14F-4D97-AF65-F5344CB8AC3E}">
        <p14:creationId xmlns:p14="http://schemas.microsoft.com/office/powerpoint/2010/main" val="339275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27/03/2024</a:t>
            </a:r>
            <a:endParaRPr lang="fr-FR"/>
          </a:p>
        </p:txBody>
      </p:sp>
      <p:sp>
        <p:nvSpPr>
          <p:cNvPr id="3" name="Espace réservé du pied de page 2"/>
          <p:cNvSpPr>
            <a:spLocks noGrp="1"/>
          </p:cNvSpPr>
          <p:nvPr>
            <p:ph type="ftr" sz="quarter" idx="11"/>
          </p:nvPr>
        </p:nvSpPr>
        <p:spPr/>
        <p:txBody>
          <a:bodyPr/>
          <a:lstStyle/>
          <a:p>
            <a:r>
              <a:rPr lang="fr-FR" smtClean="0"/>
              <a:t>Cours d'indexation et bases de données PostgreSQL Mahfoudh Jeid</a:t>
            </a:r>
            <a:endParaRPr lang="fr-FR"/>
          </a:p>
        </p:txBody>
      </p:sp>
      <p:sp>
        <p:nvSpPr>
          <p:cNvPr id="4" name="Espace réservé du numéro de diapositive 3"/>
          <p:cNvSpPr>
            <a:spLocks noGrp="1"/>
          </p:cNvSpPr>
          <p:nvPr>
            <p:ph type="sldNum" sz="quarter" idx="12"/>
          </p:nvPr>
        </p:nvSpPr>
        <p:spPr/>
        <p:txBody>
          <a:bodyPr/>
          <a:lstStyle/>
          <a:p>
            <a:fld id="{CC81804D-AE58-4B8D-8186-9CC96E2A9936}" type="slidenum">
              <a:rPr lang="fr-FR" smtClean="0"/>
              <a:t>31</a:t>
            </a:fld>
            <a:endParaRPr lang="fr-FR"/>
          </a:p>
        </p:txBody>
      </p:sp>
      <p:sp>
        <p:nvSpPr>
          <p:cNvPr id="5" name="Rectangle 4"/>
          <p:cNvSpPr/>
          <p:nvPr/>
        </p:nvSpPr>
        <p:spPr>
          <a:xfrm>
            <a:off x="519426" y="342872"/>
            <a:ext cx="3222485" cy="369332"/>
          </a:xfrm>
          <a:prstGeom prst="rect">
            <a:avLst/>
          </a:prstGeom>
        </p:spPr>
        <p:txBody>
          <a:bodyPr wrap="none">
            <a:spAutoFit/>
          </a:bodyPr>
          <a:lstStyle/>
          <a:p>
            <a:r>
              <a:rPr lang="fr-FR" dirty="0" smtClean="0"/>
              <a:t>Exemple d’une table de hachage</a:t>
            </a:r>
            <a:endParaRPr lang="fr-FR" dirty="0"/>
          </a:p>
        </p:txBody>
      </p:sp>
      <p:sp>
        <p:nvSpPr>
          <p:cNvPr id="6" name="Rectangle 5"/>
          <p:cNvSpPr/>
          <p:nvPr/>
        </p:nvSpPr>
        <p:spPr>
          <a:xfrm>
            <a:off x="519426" y="980192"/>
            <a:ext cx="10725936" cy="1477328"/>
          </a:xfrm>
          <a:prstGeom prst="rect">
            <a:avLst/>
          </a:prstGeom>
        </p:spPr>
        <p:txBody>
          <a:bodyPr wrap="square">
            <a:spAutoFit/>
          </a:bodyPr>
          <a:lstStyle/>
          <a:p>
            <a:r>
              <a:rPr lang="fr-FR" dirty="0" smtClean="0"/>
              <a:t>Prenons l’exemple de notre ensemble de films, et organisons le avec une table de hachage sur le titre.</a:t>
            </a:r>
          </a:p>
          <a:p>
            <a:r>
              <a:rPr lang="fr-FR" dirty="0" smtClean="0"/>
              <a:t>On va supposer que chaque bloc contient au plus quatre films, et que l’ensemble des 16 films occupe donc</a:t>
            </a:r>
          </a:p>
          <a:p>
            <a:r>
              <a:rPr lang="fr-FR" dirty="0" smtClean="0"/>
              <a:t>au moins 4 blocs. </a:t>
            </a:r>
          </a:p>
          <a:p>
            <a:r>
              <a:rPr lang="fr-FR" dirty="0" smtClean="0"/>
              <a:t>Pour garder une marge de manœuvre on va affecter 5 blocs à la collection de films, et on</a:t>
            </a:r>
          </a:p>
          <a:p>
            <a:r>
              <a:rPr lang="fr-FR" dirty="0" smtClean="0"/>
              <a:t>numérote ces blocs de 0 à 4.</a:t>
            </a:r>
            <a:endParaRPr lang="fr-FR" dirty="0"/>
          </a:p>
        </p:txBody>
      </p:sp>
      <p:sp>
        <p:nvSpPr>
          <p:cNvPr id="7" name="Rectangle 6"/>
          <p:cNvSpPr/>
          <p:nvPr/>
        </p:nvSpPr>
        <p:spPr>
          <a:xfrm>
            <a:off x="519426" y="2760569"/>
            <a:ext cx="10834374" cy="923330"/>
          </a:xfrm>
          <a:prstGeom prst="rect">
            <a:avLst/>
          </a:prstGeom>
        </p:spPr>
        <p:txBody>
          <a:bodyPr wrap="square">
            <a:spAutoFit/>
          </a:bodyPr>
          <a:lstStyle/>
          <a:p>
            <a:r>
              <a:rPr lang="fr-FR" dirty="0" smtClean="0"/>
              <a:t>Maintenant il faut définir la règle qui permet d’affecter un film à l’un des blocs, cette règle prend la</a:t>
            </a:r>
          </a:p>
          <a:p>
            <a:r>
              <a:rPr lang="fr-FR" dirty="0" smtClean="0"/>
              <a:t>forme d’une fonction qui, appliquée à un titre, va donner en sortie un numéro de bloc. </a:t>
            </a:r>
          </a:p>
          <a:p>
            <a:r>
              <a:rPr lang="fr-FR" dirty="0" smtClean="0"/>
              <a:t>Cette fonction doit  satisfaire les deux critères suivants:</a:t>
            </a:r>
            <a:endParaRPr lang="fr-FR" dirty="0"/>
          </a:p>
        </p:txBody>
      </p:sp>
      <p:sp>
        <p:nvSpPr>
          <p:cNvPr id="8" name="Rectangle 7"/>
          <p:cNvSpPr/>
          <p:nvPr/>
        </p:nvSpPr>
        <p:spPr>
          <a:xfrm>
            <a:off x="1377462" y="3732327"/>
            <a:ext cx="10043746" cy="1754326"/>
          </a:xfrm>
          <a:prstGeom prst="rect">
            <a:avLst/>
          </a:prstGeom>
        </p:spPr>
        <p:txBody>
          <a:bodyPr wrap="square">
            <a:spAutoFit/>
          </a:bodyPr>
          <a:lstStyle/>
          <a:p>
            <a:r>
              <a:rPr lang="fr-FR" dirty="0"/>
              <a:t>L</a:t>
            </a:r>
            <a:r>
              <a:rPr lang="fr-FR" dirty="0" smtClean="0"/>
              <a:t>e résultat de la fonction, pour n’importe quelle chaîne de caractères, doit être un adresse de bloc,</a:t>
            </a:r>
          </a:p>
          <a:p>
            <a:r>
              <a:rPr lang="fr-FR" dirty="0" smtClean="0"/>
              <a:t>soit pour notre exemple un entier compris entre 0 et 4 </a:t>
            </a:r>
          </a:p>
          <a:p>
            <a:endParaRPr lang="fr-FR" dirty="0" smtClean="0"/>
          </a:p>
          <a:p>
            <a:r>
              <a:rPr lang="fr-FR" dirty="0"/>
              <a:t>L</a:t>
            </a:r>
            <a:r>
              <a:rPr lang="fr-FR" dirty="0" smtClean="0"/>
              <a:t>a distribution des résultats de la fonction doit être uniforme sur l’intervalle [0, 4] </a:t>
            </a:r>
          </a:p>
          <a:p>
            <a:r>
              <a:rPr lang="fr-FR" dirty="0"/>
              <a:t>E</a:t>
            </a:r>
            <a:r>
              <a:rPr lang="fr-FR" dirty="0" smtClean="0"/>
              <a:t>n d’autres termes les probabilités un des 5 chiffres pour une chaîne de caractère quelconque doivent être égales.</a:t>
            </a:r>
            <a:endParaRPr lang="fr-FR" dirty="0"/>
          </a:p>
        </p:txBody>
      </p:sp>
    </p:spTree>
    <p:extLst>
      <p:ext uri="{BB962C8B-B14F-4D97-AF65-F5344CB8AC3E}">
        <p14:creationId xmlns:p14="http://schemas.microsoft.com/office/powerpoint/2010/main" val="3202213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27/03/2024</a:t>
            </a:r>
            <a:endParaRPr lang="fr-FR"/>
          </a:p>
        </p:txBody>
      </p:sp>
      <p:sp>
        <p:nvSpPr>
          <p:cNvPr id="3" name="Espace réservé du pied de page 2"/>
          <p:cNvSpPr>
            <a:spLocks noGrp="1"/>
          </p:cNvSpPr>
          <p:nvPr>
            <p:ph type="ftr" sz="quarter" idx="11"/>
          </p:nvPr>
        </p:nvSpPr>
        <p:spPr/>
        <p:txBody>
          <a:bodyPr/>
          <a:lstStyle/>
          <a:p>
            <a:r>
              <a:rPr lang="fr-FR" smtClean="0"/>
              <a:t>Cours d'indexation et bases de données PostgreSQL Mahfoudh Jeid</a:t>
            </a:r>
            <a:endParaRPr lang="fr-FR"/>
          </a:p>
        </p:txBody>
      </p:sp>
      <p:sp>
        <p:nvSpPr>
          <p:cNvPr id="4" name="Espace réservé du numéro de diapositive 3"/>
          <p:cNvSpPr>
            <a:spLocks noGrp="1"/>
          </p:cNvSpPr>
          <p:nvPr>
            <p:ph type="sldNum" sz="quarter" idx="12"/>
          </p:nvPr>
        </p:nvSpPr>
        <p:spPr/>
        <p:txBody>
          <a:bodyPr/>
          <a:lstStyle/>
          <a:p>
            <a:fld id="{CC81804D-AE58-4B8D-8186-9CC96E2A9936}" type="slidenum">
              <a:rPr lang="fr-FR" smtClean="0"/>
              <a:t>32</a:t>
            </a:fld>
            <a:endParaRPr lang="fr-FR"/>
          </a:p>
        </p:txBody>
      </p:sp>
      <p:sp>
        <p:nvSpPr>
          <p:cNvPr id="5" name="Rectangle 4"/>
          <p:cNvSpPr/>
          <p:nvPr/>
        </p:nvSpPr>
        <p:spPr>
          <a:xfrm>
            <a:off x="838200" y="661408"/>
            <a:ext cx="10196146" cy="2031325"/>
          </a:xfrm>
          <a:prstGeom prst="rect">
            <a:avLst/>
          </a:prstGeom>
        </p:spPr>
        <p:txBody>
          <a:bodyPr wrap="square">
            <a:spAutoFit/>
          </a:bodyPr>
          <a:lstStyle/>
          <a:p>
            <a:r>
              <a:rPr lang="fr-FR" dirty="0" smtClean="0"/>
              <a:t>Si le premier critère est relativement facile à satisfaire, le second soulève quelques problèmes car l’ensemble des chaînes de caractères auxquelles on applique une fonction de hachage possède souvent des</a:t>
            </a:r>
          </a:p>
          <a:p>
            <a:r>
              <a:rPr lang="fr-FR" dirty="0" smtClean="0"/>
              <a:t>propriétés statistiques spécifiques. </a:t>
            </a:r>
          </a:p>
          <a:p>
            <a:endParaRPr lang="fr-FR" dirty="0"/>
          </a:p>
          <a:p>
            <a:r>
              <a:rPr lang="fr-FR" dirty="0" smtClean="0"/>
              <a:t>Dans notre exemple, l’ensemble des titres de film commencera souvent</a:t>
            </a:r>
          </a:p>
          <a:p>
            <a:r>
              <a:rPr lang="fr-FR" dirty="0" smtClean="0"/>
              <a:t>par « Le » ou « La » ce qui risque de perturber la bonne distribution du résultat si on ne tient pas compte de ce facteur.</a:t>
            </a:r>
            <a:endParaRPr lang="fr-FR" dirty="0"/>
          </a:p>
        </p:txBody>
      </p:sp>
      <p:pic>
        <p:nvPicPr>
          <p:cNvPr id="6" name="Image 5"/>
          <p:cNvPicPr>
            <a:picLocks noChangeAspect="1"/>
          </p:cNvPicPr>
          <p:nvPr/>
        </p:nvPicPr>
        <p:blipFill>
          <a:blip r:embed="rId2"/>
          <a:stretch>
            <a:fillRect/>
          </a:stretch>
        </p:blipFill>
        <p:spPr>
          <a:xfrm>
            <a:off x="2571750" y="2701925"/>
            <a:ext cx="6038850" cy="4019550"/>
          </a:xfrm>
          <a:prstGeom prst="rect">
            <a:avLst/>
          </a:prstGeom>
        </p:spPr>
      </p:pic>
    </p:spTree>
    <p:extLst>
      <p:ext uri="{BB962C8B-B14F-4D97-AF65-F5344CB8AC3E}">
        <p14:creationId xmlns:p14="http://schemas.microsoft.com/office/powerpoint/2010/main" val="1846325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1358315"/>
          </a:xfrm>
        </p:spPr>
        <p:txBody>
          <a:bodyPr/>
          <a:lstStyle/>
          <a:p>
            <a:pPr algn="ctr"/>
            <a:r>
              <a:rPr lang="fr-FR" dirty="0" smtClean="0"/>
              <a:t>Partie Pratique </a:t>
            </a:r>
            <a:endParaRPr lang="fr-FR" dirty="0"/>
          </a:p>
        </p:txBody>
      </p:sp>
      <p:sp>
        <p:nvSpPr>
          <p:cNvPr id="3" name="Espace réservé du texte 2"/>
          <p:cNvSpPr>
            <a:spLocks noGrp="1"/>
          </p:cNvSpPr>
          <p:nvPr>
            <p:ph type="body" idx="1"/>
          </p:nvPr>
        </p:nvSpPr>
        <p:spPr>
          <a:xfrm>
            <a:off x="838200" y="3837489"/>
            <a:ext cx="10515600" cy="1500187"/>
          </a:xfrm>
        </p:spPr>
        <p:txBody>
          <a:bodyPr>
            <a:normAutofit fontScale="92500" lnSpcReduction="20000"/>
          </a:bodyPr>
          <a:lstStyle/>
          <a:p>
            <a:r>
              <a:rPr lang="fr-FR" dirty="0" smtClean="0"/>
              <a:t>Téléchargement et configuration:</a:t>
            </a:r>
            <a:endParaRPr lang="fr-FR" dirty="0"/>
          </a:p>
          <a:p>
            <a:r>
              <a:rPr lang="fr-FR" dirty="0" smtClean="0"/>
              <a:t>https</a:t>
            </a:r>
            <a:r>
              <a:rPr lang="fr-FR" dirty="0"/>
              <a:t>://www.postgresql.org/download/</a:t>
            </a:r>
            <a:endParaRPr lang="fr-FR" dirty="0" smtClean="0"/>
          </a:p>
          <a:p>
            <a:r>
              <a:rPr lang="fr-FR" dirty="0" smtClean="0"/>
              <a:t>TP</a:t>
            </a:r>
            <a:endParaRPr lang="fr-FR" dirty="0"/>
          </a:p>
          <a:p>
            <a:r>
              <a:rPr lang="fr-FR" dirty="0" smtClean="0"/>
              <a:t>RDV  mon </a:t>
            </a:r>
            <a:r>
              <a:rPr lang="fr-FR" dirty="0" err="1" smtClean="0"/>
              <a:t>github</a:t>
            </a:r>
            <a:r>
              <a:rPr lang="fr-FR" dirty="0"/>
              <a:t>: https://github.com/Jeid1/Cours_BD_2024/tree/main/TP_PostgreSQL</a:t>
            </a:r>
          </a:p>
        </p:txBody>
      </p:sp>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a:xfrm>
            <a:off x="4038600" y="6356350"/>
            <a:ext cx="4864768" cy="365125"/>
          </a:xfrm>
        </p:spPr>
        <p:txBody>
          <a:bodyPr/>
          <a:lstStyle/>
          <a:p>
            <a:r>
              <a:rPr lang="fr-FR" dirty="0" smtClean="0"/>
              <a:t>Cours d'indexation et bases de données PostgreSQL | Mahfoudh </a:t>
            </a:r>
            <a:r>
              <a:rPr lang="fr-FR" dirty="0" err="1" smtClean="0"/>
              <a:t>Jeid</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33</a:t>
            </a:fld>
            <a:endParaRPr lang="fr-FR"/>
          </a:p>
        </p:txBody>
      </p:sp>
    </p:spTree>
    <p:extLst>
      <p:ext uri="{BB962C8B-B14F-4D97-AF65-F5344CB8AC3E}">
        <p14:creationId xmlns:p14="http://schemas.microsoft.com/office/powerpoint/2010/main" val="393066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pc="-135" dirty="0">
                <a:latin typeface="Tahoma"/>
                <a:cs typeface="Tahoma"/>
              </a:rPr>
              <a:t>Techniques</a:t>
            </a:r>
            <a:r>
              <a:rPr lang="fr-FR" b="1" spc="-165" dirty="0">
                <a:latin typeface="Tahoma"/>
                <a:cs typeface="Tahoma"/>
              </a:rPr>
              <a:t> </a:t>
            </a:r>
            <a:r>
              <a:rPr lang="fr-FR" b="1" spc="-95" dirty="0">
                <a:latin typeface="Tahoma"/>
                <a:cs typeface="Tahoma"/>
              </a:rPr>
              <a:t>d’indexation</a:t>
            </a:r>
            <a:endParaRPr lang="fr-FR" dirty="0"/>
          </a:p>
        </p:txBody>
      </p:sp>
      <p:pic>
        <p:nvPicPr>
          <p:cNvPr id="4" name="object 3"/>
          <p:cNvPicPr>
            <a:picLocks noGrp="1"/>
          </p:cNvPicPr>
          <p:nvPr>
            <p:ph idx="1"/>
          </p:nvPr>
        </p:nvPicPr>
        <p:blipFill>
          <a:blip r:embed="rId2" cstate="print"/>
          <a:stretch>
            <a:fillRect/>
          </a:stretch>
        </p:blipFill>
        <p:spPr>
          <a:xfrm>
            <a:off x="838199" y="1690687"/>
            <a:ext cx="8628017" cy="4727529"/>
          </a:xfrm>
          <a:prstGeom prst="rect">
            <a:avLst/>
          </a:prstGeom>
        </p:spPr>
      </p:pic>
      <p:sp>
        <p:nvSpPr>
          <p:cNvPr id="6" name="Espace réservé du pied de page 5"/>
          <p:cNvSpPr>
            <a:spLocks noGrp="1"/>
          </p:cNvSpPr>
          <p:nvPr>
            <p:ph type="ftr" sz="quarter" idx="11"/>
          </p:nvPr>
        </p:nvSpPr>
        <p:spPr/>
        <p:txBody>
          <a:bodyPr/>
          <a:lstStyle/>
          <a:p>
            <a:r>
              <a:rPr lang="fr-FR" smtClean="0"/>
              <a:t>Cours d'indexation et bases de données PostgreSQL Mahfoudh Jeid</a:t>
            </a:r>
            <a:endParaRPr lang="fr-FR"/>
          </a:p>
        </p:txBody>
      </p:sp>
      <p:sp>
        <p:nvSpPr>
          <p:cNvPr id="7" name="Espace réservé du numéro de diapositive 6"/>
          <p:cNvSpPr>
            <a:spLocks noGrp="1"/>
          </p:cNvSpPr>
          <p:nvPr>
            <p:ph type="sldNum" sz="quarter" idx="12"/>
          </p:nvPr>
        </p:nvSpPr>
        <p:spPr/>
        <p:txBody>
          <a:bodyPr/>
          <a:lstStyle/>
          <a:p>
            <a:fld id="{CC81804D-AE58-4B8D-8186-9CC96E2A9936}" type="slidenum">
              <a:rPr lang="fr-FR" smtClean="0"/>
              <a:t>4</a:t>
            </a:fld>
            <a:endParaRPr lang="fr-FR"/>
          </a:p>
        </p:txBody>
      </p:sp>
      <p:sp>
        <p:nvSpPr>
          <p:cNvPr id="8" name="Espace réservé de la date 7"/>
          <p:cNvSpPr>
            <a:spLocks noGrp="1"/>
          </p:cNvSpPr>
          <p:nvPr>
            <p:ph type="dt" sz="half" idx="10"/>
          </p:nvPr>
        </p:nvSpPr>
        <p:spPr/>
        <p:txBody>
          <a:bodyPr/>
          <a:lstStyle/>
          <a:p>
            <a:r>
              <a:rPr lang="fr-FR" smtClean="0"/>
              <a:t>27/03/2024</a:t>
            </a:r>
            <a:endParaRPr lang="fr-FR"/>
          </a:p>
        </p:txBody>
      </p:sp>
    </p:spTree>
    <p:extLst>
      <p:ext uri="{BB962C8B-B14F-4D97-AF65-F5344CB8AC3E}">
        <p14:creationId xmlns:p14="http://schemas.microsoft.com/office/powerpoint/2010/main" val="3342371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27/03/2024</a:t>
            </a:r>
            <a:endParaRPr lang="fr-FR"/>
          </a:p>
        </p:txBody>
      </p:sp>
      <p:sp>
        <p:nvSpPr>
          <p:cNvPr id="5" name="Espace réservé du pied de page 4"/>
          <p:cNvSpPr>
            <a:spLocks noGrp="1"/>
          </p:cNvSpPr>
          <p:nvPr>
            <p:ph type="ftr" sz="quarter" idx="11"/>
          </p:nvPr>
        </p:nvSpPr>
        <p:spPr/>
        <p:txBody>
          <a:bodyPr/>
          <a:lstStyle/>
          <a:p>
            <a:r>
              <a:rPr lang="fr-FR" smtClean="0"/>
              <a:t>Cours d'indexation et bases de données PostgreSQL Mahfoudh Jeid</a:t>
            </a:r>
            <a:endParaRPr lang="fr-FR"/>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5</a:t>
            </a:fld>
            <a:endParaRPr lang="fr-FR"/>
          </a:p>
        </p:txBody>
      </p:sp>
      <p:sp>
        <p:nvSpPr>
          <p:cNvPr id="7" name="Espace réservé du contenu 6"/>
          <p:cNvSpPr>
            <a:spLocks noGrp="1"/>
          </p:cNvSpPr>
          <p:nvPr>
            <p:ph idx="1"/>
          </p:nvPr>
        </p:nvSpPr>
        <p:spPr>
          <a:xfrm>
            <a:off x="621631" y="1086538"/>
            <a:ext cx="10515600" cy="4999317"/>
          </a:xfrm>
          <a:prstGeom prst="rect">
            <a:avLst/>
          </a:prstGeom>
        </p:spPr>
        <p:txBody>
          <a:bodyPr>
            <a:spAutoFit/>
          </a:bodyPr>
          <a:lstStyle/>
          <a:p>
            <a:pPr marL="0" indent="0">
              <a:buNone/>
            </a:pPr>
            <a:r>
              <a:rPr lang="fr-FR" dirty="0" smtClean="0"/>
              <a:t>Un index est une structure de données qui permet d’accéder rapidement à l’information recherchée. </a:t>
            </a:r>
          </a:p>
          <a:p>
            <a:pPr marL="0" indent="0">
              <a:buNone/>
            </a:pPr>
            <a:r>
              <a:rPr lang="fr-FR" dirty="0" smtClean="0">
                <a:solidFill>
                  <a:schemeClr val="accent5"/>
                </a:solidFill>
              </a:rPr>
              <a:t>À l’image de l’index d’un livre, pour retrouver un thème rapidement, on préférera utiliser l’index du livre plutôt que lire l’intégralité du livre jusqu’à trouver le passage qui nous intéresse. </a:t>
            </a:r>
          </a:p>
          <a:p>
            <a:pPr marL="0" indent="0">
              <a:buNone/>
            </a:pPr>
            <a:endParaRPr lang="fr-FR" dirty="0"/>
          </a:p>
          <a:p>
            <a:pPr marL="0" indent="0">
              <a:buNone/>
            </a:pPr>
            <a:r>
              <a:rPr lang="fr-FR" dirty="0" smtClean="0"/>
              <a:t>Dans une base de données, l’index a un rôle équivalent. </a:t>
            </a:r>
          </a:p>
          <a:p>
            <a:pPr marL="0" indent="0">
              <a:buNone/>
            </a:pPr>
            <a:endParaRPr lang="fr-FR" dirty="0"/>
          </a:p>
          <a:p>
            <a:pPr marL="0" indent="0">
              <a:buNone/>
            </a:pPr>
            <a:r>
              <a:rPr lang="fr-FR" dirty="0" smtClean="0"/>
              <a:t>Plutôt que de lire une table dans son intégralité, la base de données utilisera l’index pour ne lire qu’une faible portion de la table pour retrouver les données recherchées. </a:t>
            </a:r>
            <a:endParaRPr lang="fr-FR" dirty="0"/>
          </a:p>
        </p:txBody>
      </p:sp>
      <p:sp>
        <p:nvSpPr>
          <p:cNvPr id="8" name="Rectangle 7"/>
          <p:cNvSpPr/>
          <p:nvPr/>
        </p:nvSpPr>
        <p:spPr>
          <a:xfrm>
            <a:off x="196417" y="338989"/>
            <a:ext cx="3701911" cy="477054"/>
          </a:xfrm>
          <a:prstGeom prst="rect">
            <a:avLst/>
          </a:prstGeom>
        </p:spPr>
        <p:txBody>
          <a:bodyPr wrap="none">
            <a:spAutoFit/>
          </a:bodyPr>
          <a:lstStyle/>
          <a:p>
            <a:pPr marL="927100" lvl="1" indent="-457200">
              <a:lnSpc>
                <a:spcPct val="100000"/>
              </a:lnSpc>
              <a:spcBef>
                <a:spcPts val="90"/>
              </a:spcBef>
              <a:tabLst>
                <a:tab pos="148590" algn="l"/>
              </a:tabLst>
            </a:pPr>
            <a:r>
              <a:rPr lang="fr-FR" sz="2500" dirty="0" smtClean="0"/>
              <a:t>Qu’est‑ce qu’un index ?</a:t>
            </a:r>
            <a:endParaRPr lang="fr-FR" sz="2500" dirty="0"/>
          </a:p>
        </p:txBody>
      </p:sp>
    </p:spTree>
    <p:extLst>
      <p:ext uri="{BB962C8B-B14F-4D97-AF65-F5344CB8AC3E}">
        <p14:creationId xmlns:p14="http://schemas.microsoft.com/office/powerpoint/2010/main" val="361226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930" y="670365"/>
            <a:ext cx="9094177" cy="1477328"/>
          </a:xfrm>
          <a:prstGeom prst="rect">
            <a:avLst/>
          </a:prstGeom>
        </p:spPr>
        <p:txBody>
          <a:bodyPr wrap="square">
            <a:spAutoFit/>
          </a:bodyPr>
          <a:lstStyle/>
          <a:p>
            <a:r>
              <a:rPr lang="fr-FR" dirty="0" smtClean="0"/>
              <a:t>Uniquement destinés à l’optimisation </a:t>
            </a:r>
          </a:p>
          <a:p>
            <a:endParaRPr lang="fr-FR" dirty="0"/>
          </a:p>
          <a:p>
            <a:r>
              <a:rPr lang="fr-FR" dirty="0" smtClean="0"/>
              <a:t>À gérer d’abord par le développeur de base de données </a:t>
            </a:r>
          </a:p>
          <a:p>
            <a:endParaRPr lang="fr-FR" dirty="0"/>
          </a:p>
          <a:p>
            <a:r>
              <a:rPr lang="fr-FR" dirty="0"/>
              <a:t>D'après Markus </a:t>
            </a:r>
            <a:r>
              <a:rPr lang="fr-FR" dirty="0" err="1"/>
              <a:t>Winand</a:t>
            </a:r>
            <a:r>
              <a:rPr lang="fr-FR" dirty="0"/>
              <a:t> </a:t>
            </a:r>
            <a:r>
              <a:rPr lang="fr-FR" dirty="0" smtClean="0"/>
              <a:t>:</a:t>
            </a:r>
            <a:endParaRPr lang="fr-FR" dirty="0"/>
          </a:p>
        </p:txBody>
      </p:sp>
      <p:sp>
        <p:nvSpPr>
          <p:cNvPr id="3" name="Rectangle 2"/>
          <p:cNvSpPr/>
          <p:nvPr/>
        </p:nvSpPr>
        <p:spPr>
          <a:xfrm>
            <a:off x="1484819" y="2932651"/>
            <a:ext cx="10307515" cy="3416320"/>
          </a:xfrm>
          <a:prstGeom prst="rect">
            <a:avLst/>
          </a:prstGeom>
        </p:spPr>
        <p:txBody>
          <a:bodyPr wrap="square">
            <a:spAutoFit/>
          </a:bodyPr>
          <a:lstStyle/>
          <a:p>
            <a:r>
              <a:rPr lang="fr-FR" dirty="0" smtClean="0"/>
              <a:t>Les index ne sont pas des objets qui font partie de la théorie relationnelle. </a:t>
            </a:r>
          </a:p>
          <a:p>
            <a:endParaRPr lang="fr-FR" dirty="0"/>
          </a:p>
          <a:p>
            <a:r>
              <a:rPr lang="fr-FR" dirty="0" smtClean="0"/>
              <a:t>Ils sont des objets physiques qui permettent d’accélérer l’accès aux données. </a:t>
            </a:r>
          </a:p>
          <a:p>
            <a:endParaRPr lang="fr-FR" dirty="0"/>
          </a:p>
          <a:p>
            <a:r>
              <a:rPr lang="fr-FR" dirty="0" smtClean="0"/>
              <a:t>Et comme ils ne sont que des moyens d’optimisation des accès, les index ne font pas non plus partie de la norme SQL.</a:t>
            </a:r>
          </a:p>
          <a:p>
            <a:endParaRPr lang="fr-FR" dirty="0"/>
          </a:p>
          <a:p>
            <a:r>
              <a:rPr lang="fr-FR" dirty="0" smtClean="0"/>
              <a:t> C’est d’ailleurs pour cette raison que la syntaxe de création d’index est si différente d’une base de données à une autre. </a:t>
            </a:r>
          </a:p>
          <a:p>
            <a:endParaRPr lang="fr-FR" dirty="0"/>
          </a:p>
          <a:p>
            <a:r>
              <a:rPr lang="fr-FR" dirty="0" smtClean="0"/>
              <a:t>La création des index est à la charge du développeur ou du DBA, leur création n’est pas automatique, sauf exception</a:t>
            </a:r>
            <a:endParaRPr lang="fr-FR" dirty="0"/>
          </a:p>
        </p:txBody>
      </p:sp>
      <p:sp>
        <p:nvSpPr>
          <p:cNvPr id="4" name="Rectangle 3"/>
          <p:cNvSpPr/>
          <p:nvPr/>
        </p:nvSpPr>
        <p:spPr>
          <a:xfrm>
            <a:off x="1526930" y="301033"/>
            <a:ext cx="1462644" cy="369332"/>
          </a:xfrm>
          <a:prstGeom prst="rect">
            <a:avLst/>
          </a:prstGeom>
        </p:spPr>
        <p:txBody>
          <a:bodyPr wrap="none">
            <a:spAutoFit/>
          </a:bodyPr>
          <a:lstStyle/>
          <a:p>
            <a:r>
              <a:rPr lang="fr-FR" dirty="0" smtClean="0"/>
              <a:t>Un index est :</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6</a:t>
            </a:fld>
            <a:endParaRPr lang="fr-FR"/>
          </a:p>
        </p:txBody>
      </p:sp>
      <p:pic>
        <p:nvPicPr>
          <p:cNvPr id="1026" name="Picture 2" descr="Markus Winand: SQL Renaissance Ambassad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90589" y="1668719"/>
            <a:ext cx="1856510" cy="8736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43886" y="2537973"/>
            <a:ext cx="1903213" cy="276999"/>
          </a:xfrm>
          <a:prstGeom prst="rect">
            <a:avLst/>
          </a:prstGeom>
        </p:spPr>
        <p:txBody>
          <a:bodyPr wrap="none">
            <a:spAutoFit/>
          </a:bodyPr>
          <a:lstStyle/>
          <a:p>
            <a:r>
              <a:rPr lang="fr-FR" sz="1200" dirty="0" smtClean="0"/>
              <a:t>SQL Performance </a:t>
            </a:r>
            <a:r>
              <a:rPr lang="fr-FR" sz="1200" dirty="0" err="1" smtClean="0"/>
              <a:t>Explained</a:t>
            </a:r>
            <a:endParaRPr lang="fr-FR" sz="1200" dirty="0"/>
          </a:p>
        </p:txBody>
      </p:sp>
    </p:spTree>
    <p:extLst>
      <p:ext uri="{BB962C8B-B14F-4D97-AF65-F5344CB8AC3E}">
        <p14:creationId xmlns:p14="http://schemas.microsoft.com/office/powerpoint/2010/main" val="140485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5745" y="738526"/>
            <a:ext cx="1789464" cy="369332"/>
          </a:xfrm>
          <a:prstGeom prst="rect">
            <a:avLst/>
          </a:prstGeom>
        </p:spPr>
        <p:txBody>
          <a:bodyPr wrap="none">
            <a:spAutoFit/>
          </a:bodyPr>
          <a:lstStyle/>
          <a:p>
            <a:r>
              <a:rPr lang="fr-FR" dirty="0" smtClean="0"/>
              <a:t>Utilité d’un index</a:t>
            </a:r>
            <a:endParaRPr lang="fr-FR" dirty="0"/>
          </a:p>
        </p:txBody>
      </p:sp>
      <p:sp>
        <p:nvSpPr>
          <p:cNvPr id="3" name="Rectangle 2"/>
          <p:cNvSpPr/>
          <p:nvPr/>
        </p:nvSpPr>
        <p:spPr>
          <a:xfrm>
            <a:off x="1455745" y="1495836"/>
            <a:ext cx="9297248" cy="3693319"/>
          </a:xfrm>
          <a:prstGeom prst="rect">
            <a:avLst/>
          </a:prstGeom>
        </p:spPr>
        <p:txBody>
          <a:bodyPr wrap="square">
            <a:spAutoFit/>
          </a:bodyPr>
          <a:lstStyle/>
          <a:p>
            <a:r>
              <a:rPr lang="fr-FR" dirty="0" smtClean="0"/>
              <a:t>Un index permet de : </a:t>
            </a:r>
          </a:p>
          <a:p>
            <a:endParaRPr lang="fr-FR" dirty="0" smtClean="0"/>
          </a:p>
          <a:p>
            <a:pPr marL="1200150" lvl="2" indent="-285750">
              <a:buFont typeface="Arial" panose="020B0604020202020204" pitchFamily="34" charset="0"/>
              <a:buChar char="•"/>
            </a:pPr>
            <a:r>
              <a:rPr lang="fr-FR" dirty="0" smtClean="0"/>
              <a:t>Trouver un enregistrement dans une table directement</a:t>
            </a:r>
          </a:p>
          <a:p>
            <a:pPr marL="1200150" lvl="2" indent="-285750">
              <a:buFont typeface="Arial" panose="020B0604020202020204" pitchFamily="34" charset="0"/>
              <a:buChar char="•"/>
            </a:pPr>
            <a:r>
              <a:rPr lang="fr-FR" dirty="0" smtClean="0"/>
              <a:t>Récupérer une série d’enregistrements dans une table </a:t>
            </a:r>
          </a:p>
          <a:p>
            <a:pPr marL="1200150" lvl="2" indent="-285750">
              <a:buFont typeface="Arial" panose="020B0604020202020204" pitchFamily="34" charset="0"/>
              <a:buChar char="•"/>
            </a:pPr>
            <a:r>
              <a:rPr lang="fr-FR" dirty="0" smtClean="0"/>
              <a:t>Voire tout récupérer dans l’index (Index </a:t>
            </a:r>
            <a:r>
              <a:rPr lang="fr-FR" dirty="0" err="1" smtClean="0"/>
              <a:t>Only</a:t>
            </a:r>
            <a:r>
              <a:rPr lang="fr-FR" dirty="0" smtClean="0"/>
              <a:t> Scan) </a:t>
            </a:r>
          </a:p>
          <a:p>
            <a:endParaRPr lang="fr-FR" dirty="0"/>
          </a:p>
          <a:p>
            <a:endParaRPr lang="fr-FR" dirty="0" smtClean="0"/>
          </a:p>
          <a:p>
            <a:r>
              <a:rPr lang="fr-FR" dirty="0" smtClean="0"/>
              <a:t> Un index facilite : </a:t>
            </a:r>
          </a:p>
          <a:p>
            <a:endParaRPr lang="fr-FR" dirty="0" smtClean="0"/>
          </a:p>
          <a:p>
            <a:pPr marL="1200150" lvl="2" indent="-285750">
              <a:buFont typeface="Arial" panose="020B0604020202020204" pitchFamily="34" charset="0"/>
              <a:buChar char="•"/>
            </a:pPr>
            <a:r>
              <a:rPr lang="fr-FR" dirty="0" smtClean="0"/>
              <a:t>Certains tris </a:t>
            </a:r>
          </a:p>
          <a:p>
            <a:pPr marL="1200150" lvl="2" indent="-285750">
              <a:buFont typeface="Arial" panose="020B0604020202020204" pitchFamily="34" charset="0"/>
              <a:buChar char="•"/>
            </a:pPr>
            <a:r>
              <a:rPr lang="fr-FR" dirty="0" smtClean="0"/>
              <a:t>Certains agrégats </a:t>
            </a:r>
          </a:p>
          <a:p>
            <a:pPr marL="1200150" lvl="2" indent="-285750">
              <a:buFont typeface="Arial" panose="020B0604020202020204" pitchFamily="34" charset="0"/>
              <a:buChar char="•"/>
            </a:pPr>
            <a:r>
              <a:rPr lang="fr-FR" dirty="0" smtClean="0"/>
              <a:t>Obligatoires et automatique pour clés primaires &amp; unicité  </a:t>
            </a:r>
          </a:p>
          <a:p>
            <a:pPr marL="1200150" lvl="2" indent="-285750">
              <a:buFont typeface="Arial" panose="020B0604020202020204" pitchFamily="34" charset="0"/>
              <a:buChar char="•"/>
            </a:pPr>
            <a:r>
              <a:rPr lang="fr-FR" dirty="0" smtClean="0"/>
              <a:t>Conseillé pour clés étrangères (FK)</a:t>
            </a:r>
            <a:endParaRPr lang="fr-FR" dirty="0"/>
          </a:p>
        </p:txBody>
      </p:sp>
      <p:sp>
        <p:nvSpPr>
          <p:cNvPr id="5" name="Espace réservé du numéro de diapositive 4"/>
          <p:cNvSpPr>
            <a:spLocks noGrp="1"/>
          </p:cNvSpPr>
          <p:nvPr>
            <p:ph type="sldNum" sz="quarter" idx="12"/>
          </p:nvPr>
        </p:nvSpPr>
        <p:spPr/>
        <p:txBody>
          <a:bodyPr/>
          <a:lstStyle/>
          <a:p>
            <a:fld id="{CC81804D-AE58-4B8D-8186-9CC96E2A9936}" type="slidenum">
              <a:rPr lang="fr-FR" smtClean="0"/>
              <a:t>7</a:t>
            </a:fld>
            <a:endParaRPr lang="fr-FR"/>
          </a:p>
        </p:txBody>
      </p:sp>
    </p:spTree>
    <p:extLst>
      <p:ext uri="{BB962C8B-B14F-4D97-AF65-F5344CB8AC3E}">
        <p14:creationId xmlns:p14="http://schemas.microsoft.com/office/powerpoint/2010/main" val="128664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430" y="756028"/>
            <a:ext cx="10008577" cy="1754326"/>
          </a:xfrm>
          <a:prstGeom prst="rect">
            <a:avLst/>
          </a:prstGeom>
        </p:spPr>
        <p:txBody>
          <a:bodyPr wrap="square">
            <a:spAutoFit/>
          </a:bodyPr>
          <a:lstStyle/>
          <a:p>
            <a:r>
              <a:rPr lang="fr-FR" dirty="0" smtClean="0"/>
              <a:t>Les index ne changent pas le résultat d’une requête, mais l’accélèrent.</a:t>
            </a:r>
          </a:p>
          <a:p>
            <a:endParaRPr lang="fr-FR" dirty="0" smtClean="0"/>
          </a:p>
          <a:p>
            <a:r>
              <a:rPr lang="fr-FR" dirty="0" smtClean="0"/>
              <a:t>L’index permet de pointer l’endroit de la table où se trouve une donnée, pour y accéder directement. </a:t>
            </a:r>
          </a:p>
          <a:p>
            <a:endParaRPr lang="fr-FR" dirty="0"/>
          </a:p>
          <a:p>
            <a:r>
              <a:rPr lang="fr-FR" dirty="0" smtClean="0"/>
              <a:t>Parfois c’est toute une plage de l’index, voire sa totalité, qui sera lue, ce qui est généralement plus rapide que lire toute la table</a:t>
            </a:r>
            <a:endParaRPr lang="fr-FR" dirty="0"/>
          </a:p>
        </p:txBody>
      </p:sp>
      <p:sp>
        <p:nvSpPr>
          <p:cNvPr id="3" name="Rectangle 2"/>
          <p:cNvSpPr/>
          <p:nvPr/>
        </p:nvSpPr>
        <p:spPr>
          <a:xfrm>
            <a:off x="955430" y="2670463"/>
            <a:ext cx="9797562" cy="1200329"/>
          </a:xfrm>
          <a:prstGeom prst="rect">
            <a:avLst/>
          </a:prstGeom>
        </p:spPr>
        <p:txBody>
          <a:bodyPr wrap="square">
            <a:spAutoFit/>
          </a:bodyPr>
          <a:lstStyle/>
          <a:p>
            <a:r>
              <a:rPr lang="fr-FR" dirty="0" smtClean="0"/>
              <a:t>Le cas le plus favorable est l’Index </a:t>
            </a:r>
            <a:r>
              <a:rPr lang="fr-FR" dirty="0" err="1" smtClean="0"/>
              <a:t>Only</a:t>
            </a:r>
            <a:r>
              <a:rPr lang="fr-FR" dirty="0" smtClean="0"/>
              <a:t> Scan : toutes les données nécessaires sont contenues dans l’index, lui seul sera lu et PostgreSQL ne lira pas la table elle‑même. </a:t>
            </a:r>
          </a:p>
          <a:p>
            <a:endParaRPr lang="fr-FR" dirty="0"/>
          </a:p>
          <a:p>
            <a:r>
              <a:rPr lang="fr-FR" dirty="0" smtClean="0"/>
              <a:t>PostgreSQL propose différentes formes d’index :</a:t>
            </a:r>
            <a:endParaRPr lang="fr-FR" dirty="0"/>
          </a:p>
        </p:txBody>
      </p:sp>
      <p:sp>
        <p:nvSpPr>
          <p:cNvPr id="4" name="Rectangle 3"/>
          <p:cNvSpPr/>
          <p:nvPr/>
        </p:nvSpPr>
        <p:spPr>
          <a:xfrm>
            <a:off x="955430" y="4030901"/>
            <a:ext cx="11054862" cy="1754326"/>
          </a:xfrm>
          <a:prstGeom prst="rect">
            <a:avLst/>
          </a:prstGeom>
        </p:spPr>
        <p:txBody>
          <a:bodyPr wrap="square">
            <a:spAutoFit/>
          </a:bodyPr>
          <a:lstStyle/>
          <a:p>
            <a:r>
              <a:rPr lang="fr-FR" dirty="0" smtClean="0"/>
              <a:t>index classique sur une seule colonne d’une table </a:t>
            </a:r>
          </a:p>
          <a:p>
            <a:r>
              <a:rPr lang="fr-FR" dirty="0" smtClean="0"/>
              <a:t>index composite sur plusieurs colonnes d’une table </a:t>
            </a:r>
          </a:p>
          <a:p>
            <a:r>
              <a:rPr lang="fr-FR" dirty="0" smtClean="0"/>
              <a:t>index partiel, en restreignant les données indexées avec une clause WHERE </a:t>
            </a:r>
          </a:p>
          <a:p>
            <a:r>
              <a:rPr lang="fr-FR" dirty="0" smtClean="0"/>
              <a:t>index fonctionnel, en indexant le résultat d’une fonction appliquée à une ou plusieurs colonnes d’une table  </a:t>
            </a:r>
          </a:p>
          <a:p>
            <a:r>
              <a:rPr lang="fr-FR" dirty="0" smtClean="0"/>
              <a:t>index couvrants, contenant plus de champs que nécessaire au filtrage, pour ne pas avoir besoin de lire la table, et obtenir un Index </a:t>
            </a:r>
            <a:r>
              <a:rPr lang="fr-FR" dirty="0" err="1" smtClean="0"/>
              <a:t>Only</a:t>
            </a:r>
            <a:r>
              <a:rPr lang="fr-FR" dirty="0" smtClean="0"/>
              <a:t> Scan</a:t>
            </a:r>
            <a:endParaRPr lang="fr-FR" dirty="0"/>
          </a:p>
        </p:txBody>
      </p:sp>
      <p:sp>
        <p:nvSpPr>
          <p:cNvPr id="6" name="Espace réservé du numéro de diapositive 5"/>
          <p:cNvSpPr>
            <a:spLocks noGrp="1"/>
          </p:cNvSpPr>
          <p:nvPr>
            <p:ph type="sldNum" sz="quarter" idx="12"/>
          </p:nvPr>
        </p:nvSpPr>
        <p:spPr/>
        <p:txBody>
          <a:bodyPr/>
          <a:lstStyle/>
          <a:p>
            <a:fld id="{CC81804D-AE58-4B8D-8186-9CC96E2A9936}" type="slidenum">
              <a:rPr lang="fr-FR" smtClean="0"/>
              <a:t>8</a:t>
            </a:fld>
            <a:endParaRPr lang="fr-FR"/>
          </a:p>
        </p:txBody>
      </p:sp>
      <p:sp>
        <p:nvSpPr>
          <p:cNvPr id="7" name="Espace réservé de la date 6"/>
          <p:cNvSpPr>
            <a:spLocks noGrp="1"/>
          </p:cNvSpPr>
          <p:nvPr>
            <p:ph type="dt" sz="half" idx="10"/>
          </p:nvPr>
        </p:nvSpPr>
        <p:spPr/>
        <p:txBody>
          <a:bodyPr/>
          <a:lstStyle/>
          <a:p>
            <a:r>
              <a:rPr lang="fr-FR" smtClean="0"/>
              <a:t>27/03/2024</a:t>
            </a:r>
            <a:endParaRPr lang="fr-FR"/>
          </a:p>
        </p:txBody>
      </p:sp>
    </p:spTree>
    <p:extLst>
      <p:ext uri="{BB962C8B-B14F-4D97-AF65-F5344CB8AC3E}">
        <p14:creationId xmlns:p14="http://schemas.microsoft.com/office/powerpoint/2010/main" val="13489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792" y="784582"/>
            <a:ext cx="10193216" cy="1477328"/>
          </a:xfrm>
          <a:prstGeom prst="rect">
            <a:avLst/>
          </a:prstGeom>
        </p:spPr>
        <p:txBody>
          <a:bodyPr wrap="square">
            <a:spAutoFit/>
          </a:bodyPr>
          <a:lstStyle/>
          <a:p>
            <a:r>
              <a:rPr lang="fr-FR" dirty="0" smtClean="0"/>
              <a:t>La création des index est à la charge du développeur, seules exceptions : ceux créés automatiquement quand on déclare des contraintes de clé primaire ou d’unicité. </a:t>
            </a:r>
          </a:p>
          <a:p>
            <a:endParaRPr lang="fr-FR" dirty="0"/>
          </a:p>
          <a:p>
            <a:r>
              <a:rPr lang="fr-FR" dirty="0" smtClean="0"/>
              <a:t>La création est alors automatique, les contraintes de clé étrangère imposent qu’il existe déjà une clé primaire sur la table pointée, mais ne crée pas d’index sur la table portant la clé</a:t>
            </a:r>
            <a:endParaRPr lang="fr-FR" dirty="0"/>
          </a:p>
        </p:txBody>
      </p:sp>
      <p:sp>
        <p:nvSpPr>
          <p:cNvPr id="4" name="Espace réservé du numéro de diapositive 3"/>
          <p:cNvSpPr>
            <a:spLocks noGrp="1"/>
          </p:cNvSpPr>
          <p:nvPr>
            <p:ph type="sldNum" sz="quarter" idx="12"/>
          </p:nvPr>
        </p:nvSpPr>
        <p:spPr/>
        <p:txBody>
          <a:bodyPr/>
          <a:lstStyle/>
          <a:p>
            <a:fld id="{CC81804D-AE58-4B8D-8186-9CC96E2A9936}" type="slidenum">
              <a:rPr lang="fr-FR" smtClean="0"/>
              <a:t>9</a:t>
            </a:fld>
            <a:endParaRPr lang="fr-FR"/>
          </a:p>
        </p:txBody>
      </p:sp>
    </p:spTree>
    <p:extLst>
      <p:ext uri="{BB962C8B-B14F-4D97-AF65-F5344CB8AC3E}">
        <p14:creationId xmlns:p14="http://schemas.microsoft.com/office/powerpoint/2010/main" val="3559881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3471</Words>
  <Application>Microsoft Office PowerPoint</Application>
  <PresentationFormat>Grand écran</PresentationFormat>
  <Paragraphs>379</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Calibri Light</vt:lpstr>
      <vt:lpstr>Tahoma</vt:lpstr>
      <vt:lpstr>Wingdings</vt:lpstr>
      <vt:lpstr>Thème Office</vt:lpstr>
      <vt:lpstr>Partie 1 Indexation &amp; PostgreSQL</vt:lpstr>
      <vt:lpstr>Plan de cours</vt:lpstr>
      <vt:lpstr>Objectifs</vt:lpstr>
      <vt:lpstr>Techniques d’indexation</vt:lpstr>
      <vt:lpstr>Présentation PowerPoint</vt:lpstr>
      <vt:lpstr>Présentation PowerPoint</vt:lpstr>
      <vt:lpstr>Présentation PowerPoint</vt:lpstr>
      <vt:lpstr>Présentation PowerPoint</vt:lpstr>
      <vt:lpstr>Présentation PowerPoint</vt:lpstr>
      <vt:lpstr>Index et lectures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Partie Pratique </vt:lpstr>
    </vt:vector>
  </TitlesOfParts>
  <Company>Hospices Civils de Lyon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Partie 1 Indexation &amp; PostgreSQL</dc:title>
  <dc:creator>JEID, Mahfoudh</dc:creator>
  <cp:lastModifiedBy>JEID, Mahfoudh</cp:lastModifiedBy>
  <cp:revision>170</cp:revision>
  <dcterms:created xsi:type="dcterms:W3CDTF">2024-03-25T22:04:14Z</dcterms:created>
  <dcterms:modified xsi:type="dcterms:W3CDTF">2024-03-28T08:40:23Z</dcterms:modified>
</cp:coreProperties>
</file>