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4" r:id="rId4"/>
    <p:sldId id="265" r:id="rId5"/>
    <p:sldId id="266" r:id="rId6"/>
    <p:sldId id="260" r:id="rId7"/>
    <p:sldId id="261" r:id="rId8"/>
    <p:sldId id="267" r:id="rId9"/>
    <p:sldId id="270" r:id="rId10"/>
    <p:sldId id="268" r:id="rId11"/>
    <p:sldId id="269" r:id="rId12"/>
    <p:sldId id="263" r:id="rId13"/>
    <p:sldId id="272" r:id="rId14"/>
    <p:sldId id="273" r:id="rId15"/>
    <p:sldId id="274" r:id="rId16"/>
    <p:sldId id="271" r:id="rId17"/>
    <p:sldId id="259" r:id="rId18"/>
    <p:sldId id="275" r:id="rId19"/>
    <p:sldId id="276" r:id="rId20"/>
    <p:sldId id="277" r:id="rId21"/>
    <p:sldId id="278"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12623-7300-48B2-B26F-7C86828A5F71}" type="datetimeFigureOut">
              <a:rPr lang="fr-FR" smtClean="0"/>
              <a:t>16/04/2024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F627-2789-4A40-94BD-E2147A9CCB01}" type="slidenum">
              <a:rPr lang="fr-FR" smtClean="0"/>
              <a:t>‹N°›</a:t>
            </a:fld>
            <a:endParaRPr lang="fr-FR"/>
          </a:p>
        </p:txBody>
      </p:sp>
    </p:spTree>
    <p:extLst>
      <p:ext uri="{BB962C8B-B14F-4D97-AF65-F5344CB8AC3E}">
        <p14:creationId xmlns:p14="http://schemas.microsoft.com/office/powerpoint/2010/main" val="44341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200" b="0" i="0" u="none" strike="noStrike" kern="1200" dirty="0" smtClean="0">
                <a:solidFill>
                  <a:schemeClr val="tx1"/>
                </a:solidFill>
                <a:effectLst/>
                <a:latin typeface="+mn-lt"/>
                <a:ea typeface="+mn-ea"/>
                <a:cs typeface="+mn-cs"/>
              </a:rPr>
              <a:t>Par exemple, supposons que vous ayez un grand ensemble de données de ventes réparties dans un cluster </a:t>
            </a:r>
            <a:r>
              <a:rPr lang="fr-FR" sz="1200" b="0" i="0" u="none" strike="noStrike" kern="1200" dirty="0" err="1" smtClean="0">
                <a:solidFill>
                  <a:schemeClr val="tx1"/>
                </a:solidFill>
                <a:effectLst/>
                <a:latin typeface="+mn-lt"/>
                <a:ea typeface="+mn-ea"/>
                <a:cs typeface="+mn-cs"/>
              </a:rPr>
              <a:t>Elasticsearch</a:t>
            </a:r>
            <a:r>
              <a:rPr lang="fr-FR" sz="1200" b="0" i="0" u="none" strike="noStrike" kern="1200" dirty="0" smtClean="0">
                <a:solidFill>
                  <a:schemeClr val="tx1"/>
                </a:solidFill>
                <a:effectLst/>
                <a:latin typeface="+mn-lt"/>
                <a:ea typeface="+mn-ea"/>
                <a:cs typeface="+mn-cs"/>
              </a:rPr>
              <a:t> de plusieurs nœuds. Une analyse distribuée vous permettrait de lancer une requête pour calculer des agrégations, comme le total des ventes ou la moyenne des ventes par produit, à travers tous ces nœuds simultanément. Chaque nœud traite une partie des données et renvoie ses résultats. Ces résultats partiels sont ensuite combinés pour obtenir le résultat final de l'analyse.</a:t>
            </a:r>
            <a:endParaRPr lang="fr-FR" b="0" dirty="0" smtClean="0">
              <a:effectLst/>
            </a:endParaRPr>
          </a:p>
          <a:p>
            <a:pPr rtl="0"/>
            <a:r>
              <a:rPr lang="fr-FR" sz="1200" b="0" i="0" u="none" strike="noStrike" kern="1200" dirty="0" smtClean="0">
                <a:solidFill>
                  <a:schemeClr val="tx1"/>
                </a:solidFill>
                <a:effectLst/>
                <a:latin typeface="+mn-lt"/>
                <a:ea typeface="+mn-ea"/>
                <a:cs typeface="+mn-cs"/>
              </a:rPr>
              <a:t>Cette approche distribuée est particulièrement puissante pour des opérations comme la recherche full-</a:t>
            </a:r>
            <a:r>
              <a:rPr lang="fr-FR" sz="1200" b="0" i="0" u="none" strike="noStrike" kern="1200" dirty="0" err="1" smtClean="0">
                <a:solidFill>
                  <a:schemeClr val="tx1"/>
                </a:solidFill>
                <a:effectLst/>
                <a:latin typeface="+mn-lt"/>
                <a:ea typeface="+mn-ea"/>
                <a:cs typeface="+mn-cs"/>
              </a:rPr>
              <a:t>text</a:t>
            </a:r>
            <a:r>
              <a:rPr lang="fr-FR" sz="1200" b="0" i="0" u="none" strike="noStrike" kern="1200" dirty="0" smtClean="0">
                <a:solidFill>
                  <a:schemeClr val="tx1"/>
                </a:solidFill>
                <a:effectLst/>
                <a:latin typeface="+mn-lt"/>
                <a:ea typeface="+mn-ea"/>
                <a:cs typeface="+mn-cs"/>
              </a:rPr>
              <a:t>, les analyses statistiques, les agrégations de données, et d'autres opérations analytiques complexes, car elle permet de tirer parti de la puissance de calcul de tous les nœuds du cluster, réduisant ainsi le temps nécessaire pour obtenir des insights à partir de grandes quantités de données.</a:t>
            </a:r>
            <a:endParaRPr lang="fr-FR" b="0" dirty="0" smtClean="0">
              <a:effectLst/>
            </a:endParaRPr>
          </a:p>
          <a:p>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41FFF627-2789-4A40-94BD-E2147A9CCB01}" type="slidenum">
              <a:rPr lang="fr-FR" smtClean="0"/>
              <a:t>6</a:t>
            </a:fld>
            <a:endParaRPr lang="fr-FR"/>
          </a:p>
        </p:txBody>
      </p:sp>
    </p:spTree>
    <p:extLst>
      <p:ext uri="{BB962C8B-B14F-4D97-AF65-F5344CB8AC3E}">
        <p14:creationId xmlns:p14="http://schemas.microsoft.com/office/powerpoint/2010/main" val="11931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CD789F7-E424-4F86-BACF-BA1A5D66A5AD}" type="datetime1">
              <a:rPr lang="fr-FR" smtClean="0"/>
              <a:t>17/04/2024</a:t>
            </a:fld>
            <a:endParaRPr lang="fr-FR"/>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
        <p:nvSpPr>
          <p:cNvPr id="6" name="Espace réservé du numéro de diapositive 5"/>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12189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7F4B1A2-09D8-4B84-B211-0406AA7E0BCF}" type="datetime1">
              <a:rPr lang="fr-FR" smtClean="0"/>
              <a:t>17/04/2024</a:t>
            </a:fld>
            <a:endParaRPr lang="fr-FR"/>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
        <p:nvSpPr>
          <p:cNvPr id="6" name="Espace réservé du numéro de diapositive 5"/>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143267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21D5474-354E-4EAF-A8BD-8AFEEBF63063}" type="datetime1">
              <a:rPr lang="fr-FR" smtClean="0"/>
              <a:t>17/04/2024</a:t>
            </a:fld>
            <a:endParaRPr lang="fr-FR"/>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
        <p:nvSpPr>
          <p:cNvPr id="6" name="Espace réservé du numéro de diapositive 5"/>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217887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C86BA18-CE6C-4A34-B053-846C5BF0581C}" type="datetime1">
              <a:rPr lang="fr-FR" smtClean="0"/>
              <a:t>17/04/2024</a:t>
            </a:fld>
            <a:endParaRPr lang="fr-FR"/>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
        <p:nvSpPr>
          <p:cNvPr id="6" name="Espace réservé du numéro de diapositive 5"/>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104129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283A264-6D40-4E54-8D63-35F931F2DC84}" type="datetime1">
              <a:rPr lang="fr-FR" smtClean="0"/>
              <a:t>17/04/2024</a:t>
            </a:fld>
            <a:endParaRPr lang="fr-FR"/>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
        <p:nvSpPr>
          <p:cNvPr id="6" name="Espace réservé du numéro de diapositive 5"/>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132216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3310B75-EC74-4B6D-9217-4FF278EF87D3}" type="datetime1">
              <a:rPr lang="fr-FR" smtClean="0"/>
              <a:t>17/04/2024</a:t>
            </a:fld>
            <a:endParaRPr lang="fr-FR"/>
          </a:p>
        </p:txBody>
      </p:sp>
      <p:sp>
        <p:nvSpPr>
          <p:cNvPr id="6" name="Espace réservé du pied de page 5"/>
          <p:cNvSpPr>
            <a:spLocks noGrp="1"/>
          </p:cNvSpPr>
          <p:nvPr>
            <p:ph type="ftr" sz="quarter" idx="11"/>
          </p:nvPr>
        </p:nvSpPr>
        <p:spPr/>
        <p:txBody>
          <a:bodyPr/>
          <a:lstStyle/>
          <a:p>
            <a:r>
              <a:rPr lang="fr-FR" smtClean="0"/>
              <a:t>Mahfoudh JEID</a:t>
            </a:r>
            <a:endParaRPr lang="fr-FR"/>
          </a:p>
        </p:txBody>
      </p:sp>
      <p:sp>
        <p:nvSpPr>
          <p:cNvPr id="7" name="Espace réservé du numéro de diapositive 6"/>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396509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BE5B5D8-99F0-4B3A-9075-717A083CBDEB}" type="datetime1">
              <a:rPr lang="fr-FR" smtClean="0"/>
              <a:t>17/04/2024</a:t>
            </a:fld>
            <a:endParaRPr lang="fr-FR"/>
          </a:p>
        </p:txBody>
      </p:sp>
      <p:sp>
        <p:nvSpPr>
          <p:cNvPr id="8" name="Espace réservé du pied de page 7"/>
          <p:cNvSpPr>
            <a:spLocks noGrp="1"/>
          </p:cNvSpPr>
          <p:nvPr>
            <p:ph type="ftr" sz="quarter" idx="11"/>
          </p:nvPr>
        </p:nvSpPr>
        <p:spPr/>
        <p:txBody>
          <a:bodyPr/>
          <a:lstStyle/>
          <a:p>
            <a:r>
              <a:rPr lang="fr-FR" smtClean="0"/>
              <a:t>Mahfoudh JEID</a:t>
            </a:r>
            <a:endParaRPr lang="fr-FR"/>
          </a:p>
        </p:txBody>
      </p:sp>
      <p:sp>
        <p:nvSpPr>
          <p:cNvPr id="9" name="Espace réservé du numéro de diapositive 8"/>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371104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3E52670-FC11-4B6D-802E-802A0D6C2538}" type="datetime1">
              <a:rPr lang="fr-FR" smtClean="0"/>
              <a:t>17/04/2024</a:t>
            </a:fld>
            <a:endParaRPr lang="fr-F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
        <p:nvSpPr>
          <p:cNvPr id="5" name="Espace réservé du numéro de diapositive 4"/>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230895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359194-6F31-4310-A720-ADAD5E46160D}" type="datetime1">
              <a:rPr lang="fr-FR" smtClean="0"/>
              <a:t>17/04/2024</a:t>
            </a:fld>
            <a:endParaRPr lang="fr-FR"/>
          </a:p>
        </p:txBody>
      </p:sp>
      <p:sp>
        <p:nvSpPr>
          <p:cNvPr id="3" name="Espace réservé du pied de page 2"/>
          <p:cNvSpPr>
            <a:spLocks noGrp="1"/>
          </p:cNvSpPr>
          <p:nvPr>
            <p:ph type="ftr" sz="quarter" idx="11"/>
          </p:nvPr>
        </p:nvSpPr>
        <p:spPr/>
        <p:txBody>
          <a:bodyPr/>
          <a:lstStyle/>
          <a:p>
            <a:r>
              <a:rPr lang="fr-FR" smtClean="0"/>
              <a:t>Mahfoudh JEID</a:t>
            </a:r>
            <a:endParaRPr lang="fr-FR"/>
          </a:p>
        </p:txBody>
      </p:sp>
      <p:sp>
        <p:nvSpPr>
          <p:cNvPr id="4" name="Espace réservé du numéro de diapositive 3"/>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5687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17D5ED8-F1C2-48F2-98B9-4E861B5D1FF4}" type="datetime1">
              <a:rPr lang="fr-FR" smtClean="0"/>
              <a:t>17/04/2024</a:t>
            </a:fld>
            <a:endParaRPr lang="fr-FR"/>
          </a:p>
        </p:txBody>
      </p:sp>
      <p:sp>
        <p:nvSpPr>
          <p:cNvPr id="6" name="Espace réservé du pied de page 5"/>
          <p:cNvSpPr>
            <a:spLocks noGrp="1"/>
          </p:cNvSpPr>
          <p:nvPr>
            <p:ph type="ftr" sz="quarter" idx="11"/>
          </p:nvPr>
        </p:nvSpPr>
        <p:spPr/>
        <p:txBody>
          <a:bodyPr/>
          <a:lstStyle/>
          <a:p>
            <a:r>
              <a:rPr lang="fr-FR" smtClean="0"/>
              <a:t>Mahfoudh JEID</a:t>
            </a:r>
            <a:endParaRPr lang="fr-FR"/>
          </a:p>
        </p:txBody>
      </p:sp>
      <p:sp>
        <p:nvSpPr>
          <p:cNvPr id="7" name="Espace réservé du numéro de diapositive 6"/>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369229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5F504A6-E724-4261-B933-87A604E441D9}" type="datetime1">
              <a:rPr lang="fr-FR" smtClean="0"/>
              <a:t>17/04/2024</a:t>
            </a:fld>
            <a:endParaRPr lang="fr-FR"/>
          </a:p>
        </p:txBody>
      </p:sp>
      <p:sp>
        <p:nvSpPr>
          <p:cNvPr id="6" name="Espace réservé du pied de page 5"/>
          <p:cNvSpPr>
            <a:spLocks noGrp="1"/>
          </p:cNvSpPr>
          <p:nvPr>
            <p:ph type="ftr" sz="quarter" idx="11"/>
          </p:nvPr>
        </p:nvSpPr>
        <p:spPr/>
        <p:txBody>
          <a:bodyPr/>
          <a:lstStyle/>
          <a:p>
            <a:r>
              <a:rPr lang="fr-FR" smtClean="0"/>
              <a:t>Mahfoudh JEID</a:t>
            </a:r>
            <a:endParaRPr lang="fr-FR"/>
          </a:p>
        </p:txBody>
      </p:sp>
      <p:sp>
        <p:nvSpPr>
          <p:cNvPr id="7" name="Espace réservé du numéro de diapositive 6"/>
          <p:cNvSpPr>
            <a:spLocks noGrp="1"/>
          </p:cNvSpPr>
          <p:nvPr>
            <p:ph type="sldNum" sz="quarter" idx="12"/>
          </p:nvPr>
        </p:nvSpPr>
        <p:spPr/>
        <p:txBody>
          <a:bodyPr/>
          <a:lstStyle/>
          <a:p>
            <a:fld id="{1D8EF4C7-04C6-4AFC-A06E-E29C0D28459F}" type="slidenum">
              <a:rPr lang="fr-FR" smtClean="0"/>
              <a:t>‹N°›</a:t>
            </a:fld>
            <a:endParaRPr lang="fr-FR"/>
          </a:p>
        </p:txBody>
      </p:sp>
    </p:spTree>
    <p:extLst>
      <p:ext uri="{BB962C8B-B14F-4D97-AF65-F5344CB8AC3E}">
        <p14:creationId xmlns:p14="http://schemas.microsoft.com/office/powerpoint/2010/main" val="210312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ADB6C-174D-4728-AA9D-0B2FB4656B2D}" type="datetime1">
              <a:rPr lang="fr-FR" smtClean="0"/>
              <a:t>17/04/2024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Mahfoudh JEID</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EF4C7-04C6-4AFC-A06E-E29C0D28459F}" type="slidenum">
              <a:rPr lang="fr-FR" smtClean="0"/>
              <a:t>‹N°›</a:t>
            </a:fld>
            <a:endParaRPr lang="fr-FR"/>
          </a:p>
        </p:txBody>
      </p:sp>
    </p:spTree>
    <p:extLst>
      <p:ext uri="{BB962C8B-B14F-4D97-AF65-F5344CB8AC3E}">
        <p14:creationId xmlns:p14="http://schemas.microsoft.com/office/powerpoint/2010/main" val="1684731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lasticvue.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eptfod.cnam.fr/bd/tp/datase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err="1" smtClean="0"/>
              <a:t>Elasticsearch</a:t>
            </a:r>
            <a:endParaRPr lang="fr-FR" dirty="0"/>
          </a:p>
        </p:txBody>
      </p:sp>
      <p:sp>
        <p:nvSpPr>
          <p:cNvPr id="3" name="Sous-titre 2"/>
          <p:cNvSpPr>
            <a:spLocks noGrp="1"/>
          </p:cNvSpPr>
          <p:nvPr>
            <p:ph type="subTitle" idx="1"/>
          </p:nvPr>
        </p:nvSpPr>
        <p:spPr/>
        <p:txBody>
          <a:bodyPr>
            <a:normAutofit/>
          </a:bodyPr>
          <a:lstStyle/>
          <a:p>
            <a:r>
              <a:rPr lang="fr-FR" dirty="0" smtClean="0"/>
              <a:t> Utilisation</a:t>
            </a:r>
          </a:p>
          <a:p>
            <a:r>
              <a:rPr lang="fr-FR" dirty="0" smtClean="0"/>
              <a:t>Optimisation</a:t>
            </a:r>
          </a:p>
          <a:p>
            <a:r>
              <a:rPr lang="fr-FR" dirty="0" smtClean="0"/>
              <a:t>Visualisation avec </a:t>
            </a:r>
            <a:r>
              <a:rPr lang="fr-FR" dirty="0" err="1" smtClean="0"/>
              <a:t>Elasticvue</a:t>
            </a:r>
            <a:endParaRPr lang="fr-FR" dirty="0" smtClean="0"/>
          </a:p>
          <a:p>
            <a:endParaRPr lang="fr-FR" dirty="0"/>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47189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Avantages d'</a:t>
            </a:r>
            <a:r>
              <a:rPr lang="fr-FR" b="1" dirty="0" err="1"/>
              <a:t>Elasticsearch</a:t>
            </a:r>
            <a:r>
              <a:rPr lang="fr-FR" b="1" dirty="0" smtClean="0">
                <a:effectLst/>
              </a:rPr>
              <a:t/>
            </a:r>
            <a:br>
              <a:rPr lang="fr-FR" b="1" dirty="0" smtClean="0">
                <a:effectLst/>
              </a:rPr>
            </a:br>
            <a:endParaRPr lang="fr-FR" dirty="0"/>
          </a:p>
        </p:txBody>
      </p:sp>
      <p:sp>
        <p:nvSpPr>
          <p:cNvPr id="3" name="Espace réservé du contenu 2"/>
          <p:cNvSpPr>
            <a:spLocks noGrp="1"/>
          </p:cNvSpPr>
          <p:nvPr>
            <p:ph idx="1"/>
          </p:nvPr>
        </p:nvSpPr>
        <p:spPr/>
        <p:txBody>
          <a:bodyPr/>
          <a:lstStyle/>
          <a:p>
            <a:pPr fontAlgn="base"/>
            <a:r>
              <a:rPr lang="fr-FR" dirty="0"/>
              <a:t>Recherche en temps réel : Capacité à fournir des résultats de recherche en quasi temps réel.</a:t>
            </a:r>
          </a:p>
          <a:p>
            <a:pPr fontAlgn="base"/>
            <a:r>
              <a:rPr lang="fr-FR" dirty="0" err="1"/>
              <a:t>Scalabilité</a:t>
            </a:r>
            <a:r>
              <a:rPr lang="fr-FR" dirty="0"/>
              <a:t> : Facilité à monter en charge horizontalement, ajoutant simplement des nœuds au cluster pour gérer plus de données.</a:t>
            </a:r>
          </a:p>
          <a:p>
            <a:pPr fontAlgn="base"/>
            <a:r>
              <a:rPr lang="fr-FR" dirty="0"/>
              <a:t>Tolérance aux pannes : Capacité à rediriger automatiquement les requêtes en cas de défaillance d'un nœud.</a:t>
            </a:r>
          </a:p>
          <a:p>
            <a:pPr fontAlgn="base"/>
            <a:r>
              <a:rPr lang="fr-FR" dirty="0"/>
              <a:t>Riche API : Large gamme d'APIs pour divers langages de programmation, facilitant l'intégration et le développement d'applications.</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332151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Architecture d'</a:t>
            </a:r>
            <a:r>
              <a:rPr lang="fr-FR" b="1" dirty="0" err="1"/>
              <a:t>Elasticsearch</a:t>
            </a:r>
            <a:endParaRPr lang="fr-FR" dirty="0"/>
          </a:p>
        </p:txBody>
      </p:sp>
      <p:sp>
        <p:nvSpPr>
          <p:cNvPr id="3" name="Espace réservé du contenu 2"/>
          <p:cNvSpPr>
            <a:spLocks noGrp="1"/>
          </p:cNvSpPr>
          <p:nvPr>
            <p:ph idx="1"/>
          </p:nvPr>
        </p:nvSpPr>
        <p:spPr/>
        <p:txBody>
          <a:bodyPr>
            <a:normAutofit fontScale="92500"/>
          </a:bodyPr>
          <a:lstStyle/>
          <a:p>
            <a:pPr fontAlgn="base"/>
            <a:r>
              <a:rPr lang="fr-FR" dirty="0"/>
              <a:t>Cluster : Ensemble de nœuds qui contiennent ensemble l'ensemble des données.</a:t>
            </a:r>
          </a:p>
          <a:p>
            <a:pPr fontAlgn="base"/>
            <a:r>
              <a:rPr lang="fr-FR" dirty="0"/>
              <a:t>Nœud : Instance unique d'</a:t>
            </a:r>
            <a:r>
              <a:rPr lang="fr-FR" dirty="0" err="1"/>
              <a:t>Elasticsearch</a:t>
            </a:r>
            <a:r>
              <a:rPr lang="fr-FR" dirty="0"/>
              <a:t> qui fait partie d'un cluster.</a:t>
            </a:r>
          </a:p>
          <a:p>
            <a:pPr fontAlgn="base"/>
            <a:r>
              <a:rPr lang="fr-FR" dirty="0"/>
              <a:t>Index : Collection de documents ayant des caractéristiques </a:t>
            </a:r>
            <a:r>
              <a:rPr lang="fr-FR" dirty="0" err="1" smtClean="0"/>
              <a:t>similaires,les</a:t>
            </a:r>
            <a:r>
              <a:rPr lang="fr-FR" dirty="0" smtClean="0"/>
              <a:t> </a:t>
            </a:r>
            <a:r>
              <a:rPr lang="fr-FR" dirty="0"/>
              <a:t>index sont identifiés par un nom unique.</a:t>
            </a:r>
          </a:p>
          <a:p>
            <a:pPr fontAlgn="base"/>
            <a:r>
              <a:rPr lang="fr-FR" dirty="0"/>
              <a:t>Document : Unité de base de stockage dans </a:t>
            </a:r>
            <a:r>
              <a:rPr lang="fr-FR" dirty="0" err="1"/>
              <a:t>Elasticsearch</a:t>
            </a:r>
            <a:r>
              <a:rPr lang="fr-FR" dirty="0"/>
              <a:t>, analogue à une ligne dans les bases de données SQL.</a:t>
            </a:r>
          </a:p>
          <a:p>
            <a:pPr fontAlgn="base"/>
            <a:r>
              <a:rPr lang="fr-FR" dirty="0" err="1"/>
              <a:t>Shard</a:t>
            </a:r>
            <a:r>
              <a:rPr lang="fr-FR" dirty="0"/>
              <a:t> : Fragmentation d'un index pour distribuer les données à travers plusieurs </a:t>
            </a:r>
            <a:r>
              <a:rPr lang="fr-FR" dirty="0" smtClean="0"/>
              <a:t>nœuds, cela </a:t>
            </a:r>
            <a:r>
              <a:rPr lang="fr-FR" dirty="0"/>
              <a:t>permet à </a:t>
            </a:r>
            <a:r>
              <a:rPr lang="fr-FR" dirty="0" err="1"/>
              <a:t>Elasticsearch</a:t>
            </a:r>
            <a:r>
              <a:rPr lang="fr-FR" dirty="0"/>
              <a:t> de gérer de grandes quantités de données et d'exécuter des opérations en parallèle.</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994260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t>
            </a:r>
            <a:r>
              <a:rPr lang="fr-FR" dirty="0" smtClean="0"/>
              <a:t>elation entre les éléments de l'architecture d'</a:t>
            </a:r>
            <a:r>
              <a:rPr lang="fr-FR" dirty="0" err="1" smtClean="0"/>
              <a:t>Elasticsearch</a:t>
            </a:r>
            <a:r>
              <a:rPr lang="fr-FR" dirty="0" smtClean="0"/>
              <a: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pour comprendre la relation entre les éléments de l'architecture </a:t>
            </a:r>
            <a:r>
              <a:rPr lang="fr-FR" dirty="0" smtClean="0"/>
              <a:t>d'</a:t>
            </a:r>
            <a:r>
              <a:rPr lang="fr-FR" dirty="0" err="1" smtClean="0"/>
              <a:t>Elasticsearch</a:t>
            </a:r>
            <a:r>
              <a:rPr lang="fr-FR" dirty="0" smtClean="0"/>
              <a:t>:</a:t>
            </a:r>
            <a:endParaRPr lang="fr-FR" b="0" dirty="0" smtClean="0">
              <a:effectLst/>
            </a:endParaRPr>
          </a:p>
          <a:p>
            <a:pPr marL="0" indent="0">
              <a:buNone/>
            </a:pPr>
            <a:r>
              <a:rPr lang="fr-FR" b="0" dirty="0" smtClean="0">
                <a:effectLst/>
              </a:rPr>
              <a:t/>
            </a:r>
            <a:br>
              <a:rPr lang="fr-FR" b="0" dirty="0" smtClean="0">
                <a:effectLst/>
              </a:rPr>
            </a:br>
            <a:r>
              <a:rPr lang="fr-FR" dirty="0"/>
              <a:t>Imaginons que vous avez une grande bibliothèque de livres, et vous souhaitez pouvoir retrouver rapidement n'importe quel livre en fonction de certains critères, comme le titre, l'auteur ou même un sujet spécifique mentionné dans le livre. </a:t>
            </a:r>
            <a:endParaRPr lang="fr-FR" dirty="0" smtClean="0"/>
          </a:p>
          <a:p>
            <a:pPr marL="0" indent="0">
              <a:buNone/>
            </a:pPr>
            <a:r>
              <a:rPr lang="fr-FR" dirty="0" err="1" smtClean="0"/>
              <a:t>Elasticsearch</a:t>
            </a:r>
            <a:r>
              <a:rPr lang="fr-FR" dirty="0" smtClean="0"/>
              <a:t> </a:t>
            </a:r>
            <a:r>
              <a:rPr lang="fr-FR" dirty="0"/>
              <a:t>fonctionne comme un système d'indexation de cette bibliothèque, mais au lieu de livres, nous avons des documents numériques.</a:t>
            </a:r>
            <a:endParaRPr lang="fr-FR" b="0" dirty="0" smtClean="0">
              <a:effectLst/>
            </a:endParaRPr>
          </a:p>
          <a:p>
            <a:pPr marL="0" indent="0">
              <a:buNone/>
            </a:pPr>
            <a:r>
              <a:rPr lang="fr-FR" b="0" dirty="0" smtClean="0">
                <a:effectLst/>
              </a:rPr>
              <a:t/>
            </a:r>
            <a:br>
              <a:rPr lang="fr-FR" b="0" dirty="0" smtClean="0">
                <a:effectLst/>
              </a:rPr>
            </a:br>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133645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376369"/>
            <a:ext cx="11277600" cy="1754326"/>
          </a:xfrm>
          <a:prstGeom prst="rect">
            <a:avLst/>
          </a:prstGeom>
        </p:spPr>
        <p:txBody>
          <a:bodyPr wrap="square">
            <a:spAutoFit/>
          </a:bodyPr>
          <a:lstStyle/>
          <a:p>
            <a:endParaRPr lang="fr-FR" b="0" dirty="0" smtClean="0">
              <a:effectLst/>
            </a:endParaRPr>
          </a:p>
          <a:p>
            <a:r>
              <a:rPr lang="fr-FR" dirty="0">
                <a:solidFill>
                  <a:srgbClr val="000000"/>
                </a:solidFill>
                <a:latin typeface="Arial" panose="020B0604020202020204" pitchFamily="34" charset="0"/>
              </a:rPr>
              <a:t>Dans </a:t>
            </a:r>
            <a:r>
              <a:rPr lang="fr-FR" dirty="0" err="1">
                <a:solidFill>
                  <a:srgbClr val="000000"/>
                </a:solidFill>
                <a:latin typeface="Arial" panose="020B0604020202020204" pitchFamily="34" charset="0"/>
              </a:rPr>
              <a:t>Elasticsearch</a:t>
            </a:r>
            <a:r>
              <a:rPr lang="fr-FR" dirty="0">
                <a:solidFill>
                  <a:srgbClr val="000000"/>
                </a:solidFill>
                <a:latin typeface="Arial" panose="020B0604020202020204" pitchFamily="34" charset="0"/>
              </a:rPr>
              <a:t>, </a:t>
            </a:r>
            <a:r>
              <a:rPr lang="fr-FR" dirty="0" smtClean="0">
                <a:solidFill>
                  <a:srgbClr val="000000"/>
                </a:solidFill>
                <a:latin typeface="Arial" panose="020B0604020202020204" pitchFamily="34" charset="0"/>
              </a:rPr>
              <a:t>un </a:t>
            </a:r>
            <a:r>
              <a:rPr lang="fr-FR" dirty="0" smtClean="0">
                <a:solidFill>
                  <a:schemeClr val="accent1"/>
                </a:solidFill>
                <a:latin typeface="Arial" panose="020B0604020202020204" pitchFamily="34" charset="0"/>
              </a:rPr>
              <a:t>cluster</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est comme la bibliothèque </a:t>
            </a:r>
            <a:r>
              <a:rPr lang="fr-FR" dirty="0" smtClean="0">
                <a:solidFill>
                  <a:srgbClr val="000000"/>
                </a:solidFill>
                <a:latin typeface="Arial" panose="020B0604020202020204" pitchFamily="34" charset="0"/>
              </a:rPr>
              <a:t>entière, c'est </a:t>
            </a:r>
            <a:r>
              <a:rPr lang="fr-FR" dirty="0">
                <a:solidFill>
                  <a:srgbClr val="000000"/>
                </a:solidFill>
                <a:latin typeface="Arial" panose="020B0604020202020204" pitchFamily="34" charset="0"/>
              </a:rPr>
              <a:t>la collection totale de tous les documents que vous pouvez </a:t>
            </a:r>
            <a:r>
              <a:rPr lang="fr-FR" dirty="0" smtClean="0">
                <a:solidFill>
                  <a:srgbClr val="000000"/>
                </a:solidFill>
                <a:latin typeface="Arial" panose="020B0604020202020204" pitchFamily="34" charset="0"/>
              </a:rPr>
              <a:t>rechercher, le </a:t>
            </a:r>
            <a:r>
              <a:rPr lang="fr-FR" dirty="0">
                <a:solidFill>
                  <a:srgbClr val="000000"/>
                </a:solidFill>
                <a:latin typeface="Arial" panose="020B0604020202020204" pitchFamily="34" charset="0"/>
              </a:rPr>
              <a:t>cluster est identifié par un nom unique et regroupe tous les nœuds (serveurs) qui contiennent vos données.</a:t>
            </a:r>
            <a:endParaRPr lang="fr-FR" b="0" dirty="0" smtClean="0">
              <a:effectLst/>
            </a:endParaRPr>
          </a:p>
          <a:p>
            <a:r>
              <a:rPr lang="fr-FR" dirty="0" smtClean="0"/>
              <a:t/>
            </a:r>
            <a:br>
              <a:rPr lang="fr-FR" dirty="0" smtClean="0"/>
            </a:br>
            <a:endParaRPr lang="fr-FR" dirty="0"/>
          </a:p>
        </p:txBody>
      </p:sp>
      <p:sp>
        <p:nvSpPr>
          <p:cNvPr id="3" name="Rectangle 2"/>
          <p:cNvSpPr/>
          <p:nvPr/>
        </p:nvSpPr>
        <p:spPr>
          <a:xfrm>
            <a:off x="470263" y="1789672"/>
            <a:ext cx="10798628" cy="2585323"/>
          </a:xfrm>
          <a:prstGeom prst="rect">
            <a:avLst/>
          </a:prstGeom>
        </p:spPr>
        <p:txBody>
          <a:bodyPr wrap="square">
            <a:spAutoFit/>
          </a:bodyPr>
          <a:lstStyle/>
          <a:p>
            <a:endParaRPr lang="fr-FR" b="0" dirty="0" smtClean="0">
              <a:effectLst/>
            </a:endParaRPr>
          </a:p>
          <a:p>
            <a:r>
              <a:rPr lang="fr-FR" dirty="0" smtClean="0">
                <a:solidFill>
                  <a:srgbClr val="000000"/>
                </a:solidFill>
                <a:latin typeface="Arial" panose="020B0604020202020204" pitchFamily="34" charset="0"/>
              </a:rPr>
              <a:t>Les </a:t>
            </a:r>
            <a:r>
              <a:rPr lang="fr-FR" dirty="0">
                <a:solidFill>
                  <a:schemeClr val="accent1"/>
                </a:solidFill>
                <a:latin typeface="Arial" panose="020B0604020202020204" pitchFamily="34" charset="0"/>
              </a:rPr>
              <a:t>nœuds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sont les étagères individuelles de notre </a:t>
            </a:r>
            <a:r>
              <a:rPr lang="fr-FR" dirty="0" smtClean="0">
                <a:solidFill>
                  <a:srgbClr val="000000"/>
                </a:solidFill>
                <a:latin typeface="Arial" panose="020B0604020202020204" pitchFamily="34" charset="0"/>
              </a:rPr>
              <a:t>bibliothèque, chaque </a:t>
            </a:r>
            <a:r>
              <a:rPr lang="fr-FR" dirty="0">
                <a:solidFill>
                  <a:srgbClr val="000000"/>
                </a:solidFill>
                <a:latin typeface="Arial" panose="020B0604020202020204" pitchFamily="34" charset="0"/>
              </a:rPr>
              <a:t>étagère (nœud) a une partie de la collection totale des livres (documents). </a:t>
            </a:r>
            <a:endParaRPr lang="fr-FR" dirty="0" smtClean="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Dans </a:t>
            </a:r>
            <a:r>
              <a:rPr lang="fr-FR" dirty="0">
                <a:solidFill>
                  <a:srgbClr val="000000"/>
                </a:solidFill>
                <a:latin typeface="Arial" panose="020B0604020202020204" pitchFamily="34" charset="0"/>
              </a:rPr>
              <a:t>un système informatique, un nœud est un serveur individuel qui fait partie d'un cluster. </a:t>
            </a:r>
            <a:endParaRPr lang="fr-FR" dirty="0" smtClean="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Chaque </a:t>
            </a:r>
            <a:r>
              <a:rPr lang="fr-FR" dirty="0">
                <a:solidFill>
                  <a:srgbClr val="000000"/>
                </a:solidFill>
                <a:latin typeface="Arial" panose="020B0604020202020204" pitchFamily="34" charset="0"/>
              </a:rPr>
              <a:t>nœud héberge des données et peut effectuer des opérations comme l'indexation et la </a:t>
            </a:r>
            <a:r>
              <a:rPr lang="fr-FR" dirty="0" smtClean="0">
                <a:solidFill>
                  <a:srgbClr val="000000"/>
                </a:solidFill>
                <a:latin typeface="Arial" panose="020B0604020202020204" pitchFamily="34" charset="0"/>
              </a:rPr>
              <a:t>recherche, les </a:t>
            </a:r>
            <a:r>
              <a:rPr lang="fr-FR" dirty="0">
                <a:solidFill>
                  <a:srgbClr val="000000"/>
                </a:solidFill>
                <a:latin typeface="Arial" panose="020B0604020202020204" pitchFamily="34" charset="0"/>
              </a:rPr>
              <a:t>nœuds communiquent entre eux pour fournir une vue cohérente du cluster.</a:t>
            </a:r>
            <a:endParaRPr lang="fr-FR" b="0" dirty="0" smtClean="0">
              <a:effectLst/>
            </a:endParaRPr>
          </a:p>
          <a:p>
            <a:r>
              <a:rPr lang="fr-FR" dirty="0" smtClean="0"/>
              <a:t/>
            </a:r>
            <a:br>
              <a:rPr lang="fr-FR" dirty="0" smtClean="0"/>
            </a:br>
            <a:endParaRPr lang="fr-FR" dirty="0"/>
          </a:p>
        </p:txBody>
      </p:sp>
      <p:sp>
        <p:nvSpPr>
          <p:cNvPr id="4" name="Rectangle 3"/>
          <p:cNvSpPr/>
          <p:nvPr/>
        </p:nvSpPr>
        <p:spPr>
          <a:xfrm>
            <a:off x="470263" y="4087059"/>
            <a:ext cx="11277600" cy="2031325"/>
          </a:xfrm>
          <a:prstGeom prst="rect">
            <a:avLst/>
          </a:prstGeom>
        </p:spPr>
        <p:txBody>
          <a:bodyPr wrap="square">
            <a:spAutoFit/>
          </a:bodyPr>
          <a:lstStyle/>
          <a:p>
            <a:r>
              <a:rPr lang="fr-FR" dirty="0">
                <a:solidFill>
                  <a:srgbClr val="000000"/>
                </a:solidFill>
                <a:latin typeface="Arial" panose="020B0604020202020204" pitchFamily="34" charset="0"/>
              </a:rPr>
              <a:t>Pensez aux </a:t>
            </a:r>
            <a:r>
              <a:rPr lang="fr-FR" dirty="0">
                <a:solidFill>
                  <a:schemeClr val="accent1"/>
                </a:solidFill>
                <a:latin typeface="Arial" panose="020B0604020202020204" pitchFamily="34" charset="0"/>
              </a:rPr>
              <a:t>indices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comme aux sections spécifiques dans une étagère qui organisent les livres par catégorie, comme la fiction, la science, l'histoire, etc. </a:t>
            </a:r>
            <a:endParaRPr lang="fr-FR" dirty="0" smtClean="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Dans </a:t>
            </a:r>
            <a:r>
              <a:rPr lang="fr-FR" dirty="0" err="1">
                <a:solidFill>
                  <a:srgbClr val="000000"/>
                </a:solidFill>
                <a:latin typeface="Arial" panose="020B0604020202020204" pitchFamily="34" charset="0"/>
              </a:rPr>
              <a:t>Elasticsearch</a:t>
            </a:r>
            <a:r>
              <a:rPr lang="fr-FR" dirty="0">
                <a:solidFill>
                  <a:srgbClr val="000000"/>
                </a:solidFill>
                <a:latin typeface="Arial" panose="020B0604020202020204" pitchFamily="34" charset="0"/>
              </a:rPr>
              <a:t>, un </a:t>
            </a:r>
            <a:r>
              <a:rPr lang="fr-FR" dirty="0">
                <a:solidFill>
                  <a:schemeClr val="accent1"/>
                </a:solidFill>
                <a:latin typeface="Arial" panose="020B0604020202020204" pitchFamily="34" charset="0"/>
              </a:rPr>
              <a:t>indice</a:t>
            </a:r>
            <a:r>
              <a:rPr lang="fr-FR" dirty="0">
                <a:solidFill>
                  <a:srgbClr val="000000"/>
                </a:solidFill>
                <a:latin typeface="Arial" panose="020B0604020202020204" pitchFamily="34" charset="0"/>
              </a:rPr>
              <a:t> est une collection de documents qui ont des caractéristiques communes. </a:t>
            </a:r>
            <a:endParaRPr lang="fr-FR" dirty="0" smtClean="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Par </a:t>
            </a:r>
            <a:r>
              <a:rPr lang="fr-FR" dirty="0">
                <a:solidFill>
                  <a:srgbClr val="000000"/>
                </a:solidFill>
                <a:latin typeface="Arial" panose="020B0604020202020204" pitchFamily="34" charset="0"/>
              </a:rPr>
              <a:t>exemple, vous pouvez avoir un indice pour les données clients et un autre pour les données de produits.</a:t>
            </a:r>
            <a:endParaRPr lang="fr-FR" b="0" dirty="0" smtClean="0">
              <a:effectLst/>
            </a:endParaRPr>
          </a:p>
          <a:p>
            <a:r>
              <a:rPr lang="fr-FR" dirty="0" smtClean="0"/>
              <a:t/>
            </a:r>
            <a:br>
              <a:rPr lang="fr-FR" dirty="0" smtClean="0"/>
            </a:br>
            <a:endParaRPr lang="fr-FR" dirty="0"/>
          </a:p>
        </p:txBody>
      </p:sp>
      <p:sp>
        <p:nvSpPr>
          <p:cNvPr id="5" name="Espace réservé du pied de page 4"/>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59158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845" y="517382"/>
            <a:ext cx="11451771" cy="2308324"/>
          </a:xfrm>
          <a:prstGeom prst="rect">
            <a:avLst/>
          </a:prstGeom>
        </p:spPr>
        <p:txBody>
          <a:bodyPr wrap="square">
            <a:spAutoFit/>
          </a:bodyPr>
          <a:lstStyle/>
          <a:p>
            <a:r>
              <a:rPr lang="fr-FR" dirty="0">
                <a:solidFill>
                  <a:srgbClr val="000000"/>
                </a:solidFill>
                <a:latin typeface="Arial" panose="020B0604020202020204" pitchFamily="34" charset="0"/>
              </a:rPr>
              <a:t>Les </a:t>
            </a:r>
            <a:r>
              <a:rPr lang="fr-FR" dirty="0" err="1" smtClean="0">
                <a:solidFill>
                  <a:schemeClr val="accent1"/>
                </a:solidFill>
                <a:latin typeface="Arial" panose="020B0604020202020204" pitchFamily="34" charset="0"/>
              </a:rPr>
              <a:t>shards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ou fragments, sont comme des subdivisions de chaque section. </a:t>
            </a:r>
            <a:endParaRPr lang="fr-FR" dirty="0" smtClean="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Si </a:t>
            </a:r>
            <a:r>
              <a:rPr lang="fr-FR" dirty="0">
                <a:solidFill>
                  <a:srgbClr val="000000"/>
                </a:solidFill>
                <a:latin typeface="Arial" panose="020B0604020202020204" pitchFamily="34" charset="0"/>
              </a:rPr>
              <a:t>vous avez beaucoup de livres </a:t>
            </a:r>
            <a:r>
              <a:rPr lang="fr-FR" dirty="0" smtClean="0">
                <a:solidFill>
                  <a:srgbClr val="000000"/>
                </a:solidFill>
                <a:latin typeface="Arial" panose="020B0604020202020204" pitchFamily="34" charset="0"/>
              </a:rPr>
              <a:t>d'histoire, </a:t>
            </a:r>
            <a:r>
              <a:rPr lang="fr-FR" dirty="0">
                <a:solidFill>
                  <a:srgbClr val="000000"/>
                </a:solidFill>
                <a:latin typeface="Arial" panose="020B0604020202020204" pitchFamily="34" charset="0"/>
              </a:rPr>
              <a:t>vous pourriez diviser cette section en plusieurs parties pour faciliter la recherche. </a:t>
            </a:r>
            <a:endParaRPr lang="fr-FR" dirty="0" smtClean="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Dans </a:t>
            </a:r>
            <a:r>
              <a:rPr lang="fr-FR" dirty="0">
                <a:solidFill>
                  <a:srgbClr val="000000"/>
                </a:solidFill>
                <a:latin typeface="Arial" panose="020B0604020202020204" pitchFamily="34" charset="0"/>
              </a:rPr>
              <a:t>le monde numérique, un </a:t>
            </a:r>
            <a:r>
              <a:rPr lang="fr-FR" dirty="0" err="1">
                <a:solidFill>
                  <a:srgbClr val="000000"/>
                </a:solidFill>
                <a:latin typeface="Arial" panose="020B0604020202020204" pitchFamily="34" charset="0"/>
              </a:rPr>
              <a:t>shard</a:t>
            </a:r>
            <a:r>
              <a:rPr lang="fr-FR" dirty="0">
                <a:solidFill>
                  <a:srgbClr val="000000"/>
                </a:solidFill>
                <a:latin typeface="Arial" panose="020B0604020202020204" pitchFamily="34" charset="0"/>
              </a:rPr>
              <a:t> est une portion d'un </a:t>
            </a:r>
            <a:r>
              <a:rPr lang="fr-FR" dirty="0" smtClean="0">
                <a:solidFill>
                  <a:srgbClr val="000000"/>
                </a:solidFill>
                <a:latin typeface="Arial" panose="020B0604020202020204" pitchFamily="34" charset="0"/>
              </a:rPr>
              <a:t>index, un </a:t>
            </a:r>
            <a:r>
              <a:rPr lang="fr-FR" dirty="0">
                <a:solidFill>
                  <a:srgbClr val="000000"/>
                </a:solidFill>
                <a:latin typeface="Arial" panose="020B0604020202020204" pitchFamily="34" charset="0"/>
              </a:rPr>
              <a:t>index peut être trop grand pour être stocké sur un seul nœud, donc il est divisé en plusieurs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qui peuvent être répartis sur plusieurs nœuds dans le cluster.</a:t>
            </a:r>
            <a:endParaRPr lang="fr-FR" b="0" dirty="0" smtClean="0">
              <a:effectLst/>
            </a:endParaRPr>
          </a:p>
          <a:p>
            <a:r>
              <a:rPr lang="fr-FR" dirty="0" smtClean="0"/>
              <a:t/>
            </a:r>
            <a:br>
              <a:rPr lang="fr-FR" dirty="0" smtClean="0"/>
            </a:br>
            <a:endParaRPr lang="fr-FR" dirty="0"/>
          </a:p>
        </p:txBody>
      </p:sp>
      <p:sp>
        <p:nvSpPr>
          <p:cNvPr id="3" name="Rectangle 2"/>
          <p:cNvSpPr/>
          <p:nvPr/>
        </p:nvSpPr>
        <p:spPr>
          <a:xfrm>
            <a:off x="452844" y="2825706"/>
            <a:ext cx="11451771" cy="2308324"/>
          </a:xfrm>
          <a:prstGeom prst="rect">
            <a:avLst/>
          </a:prstGeom>
        </p:spPr>
        <p:txBody>
          <a:bodyPr wrap="square">
            <a:spAutoFit/>
          </a:bodyPr>
          <a:lstStyle/>
          <a:p>
            <a:r>
              <a:rPr lang="fr-FR" dirty="0" err="1" smtClean="0">
                <a:solidFill>
                  <a:srgbClr val="000000"/>
                </a:solidFill>
                <a:latin typeface="Arial" panose="020B0604020202020204" pitchFamily="34" charset="0"/>
              </a:rPr>
              <a:t>shards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primaires et les réplicas sont comme avoir des copies de vos livres d'histoire dans plusieurs étagères pour éviter de les perdre en cas d'incident et pour permettre à plusieurs personnes de lire le même livre en même temps sans se gêner. </a:t>
            </a:r>
            <a:endParaRPr lang="fr-FR" dirty="0" smtClean="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Un </a:t>
            </a:r>
            <a:r>
              <a:rPr lang="fr-FR" dirty="0" err="1" smtClean="0">
                <a:solidFill>
                  <a:srgbClr val="000000"/>
                </a:solidFill>
                <a:latin typeface="Arial" panose="020B0604020202020204" pitchFamily="34" charset="0"/>
              </a:rPr>
              <a:t>shard</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primaire détient les données originales, tandis que les réplicas sont des copies des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primaires. Les réplicas servent à deux fins principales : augmenter la résilience des données (si un nœud tombe en panne, les données ne sont pas perdues car elles sont copiées ailleurs) et améliorer les performances de la recherche (les recherches peuvent être distribuées sur plusieurs réplicas).</a:t>
            </a:r>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930150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554" y="358115"/>
            <a:ext cx="11277600" cy="1477328"/>
          </a:xfrm>
          <a:prstGeom prst="rect">
            <a:avLst/>
          </a:prstGeom>
        </p:spPr>
        <p:txBody>
          <a:bodyPr wrap="square">
            <a:spAutoFit/>
          </a:bodyPr>
          <a:lstStyle/>
          <a:p>
            <a:r>
              <a:rPr lang="fr-FR" dirty="0">
                <a:solidFill>
                  <a:srgbClr val="000000"/>
                </a:solidFill>
                <a:latin typeface="Arial" panose="020B0604020202020204" pitchFamily="34" charset="0"/>
              </a:rPr>
              <a:t>Prenons l'exemple d'un site de commerce en ligne qui vend des livres et des vêtements. Ils peuvent utiliser </a:t>
            </a:r>
            <a:r>
              <a:rPr lang="fr-FR" dirty="0" err="1">
                <a:solidFill>
                  <a:srgbClr val="000000"/>
                </a:solidFill>
                <a:latin typeface="Arial" panose="020B0604020202020204" pitchFamily="34" charset="0"/>
              </a:rPr>
              <a:t>Elasticsearch</a:t>
            </a:r>
            <a:r>
              <a:rPr lang="fr-FR" dirty="0">
                <a:solidFill>
                  <a:srgbClr val="000000"/>
                </a:solidFill>
                <a:latin typeface="Arial" panose="020B0604020202020204" pitchFamily="34" charset="0"/>
              </a:rPr>
              <a:t> pour indexer toutes les informations de leur catalogue pour que les clients puissent effectuer des recherches rapidement.</a:t>
            </a:r>
            <a:endParaRPr lang="fr-FR" b="0" dirty="0" smtClean="0">
              <a:effectLst/>
            </a:endParaRPr>
          </a:p>
          <a:p>
            <a:r>
              <a:rPr lang="fr-FR" dirty="0" smtClean="0"/>
              <a:t/>
            </a:r>
            <a:br>
              <a:rPr lang="fr-FR" dirty="0" smtClean="0"/>
            </a:br>
            <a:endParaRPr lang="fr-FR" dirty="0"/>
          </a:p>
        </p:txBody>
      </p:sp>
      <p:sp>
        <p:nvSpPr>
          <p:cNvPr id="3" name="Rectangle 2"/>
          <p:cNvSpPr/>
          <p:nvPr/>
        </p:nvSpPr>
        <p:spPr>
          <a:xfrm>
            <a:off x="461553" y="1300490"/>
            <a:ext cx="11112137" cy="5355312"/>
          </a:xfrm>
          <a:prstGeom prst="rect">
            <a:avLst/>
          </a:prstGeom>
        </p:spPr>
        <p:txBody>
          <a:bodyPr wrap="square">
            <a:spAutoFit/>
          </a:bodyPr>
          <a:lstStyle/>
          <a:p>
            <a:r>
              <a:rPr lang="fr-FR" dirty="0" smtClean="0">
                <a:solidFill>
                  <a:srgbClr val="000000"/>
                </a:solidFill>
                <a:latin typeface="Arial" panose="020B0604020202020204" pitchFamily="34" charset="0"/>
              </a:rPr>
              <a:t>Cluster: </a:t>
            </a:r>
            <a:r>
              <a:rPr lang="fr-FR" dirty="0">
                <a:solidFill>
                  <a:srgbClr val="000000"/>
                </a:solidFill>
                <a:latin typeface="Arial" panose="020B0604020202020204" pitchFamily="34" charset="0"/>
              </a:rPr>
              <a:t>Le site a un cluster </a:t>
            </a:r>
            <a:r>
              <a:rPr lang="fr-FR" dirty="0" err="1">
                <a:solidFill>
                  <a:srgbClr val="000000"/>
                </a:solidFill>
                <a:latin typeface="Arial" panose="020B0604020202020204" pitchFamily="34" charset="0"/>
              </a:rPr>
              <a:t>Elasticsearch</a:t>
            </a:r>
            <a:r>
              <a:rPr lang="fr-FR" dirty="0">
                <a:solidFill>
                  <a:srgbClr val="000000"/>
                </a:solidFill>
                <a:latin typeface="Arial" panose="020B0604020202020204" pitchFamily="34" charset="0"/>
              </a:rPr>
              <a:t> appelé </a:t>
            </a:r>
            <a:r>
              <a:rPr lang="fr-FR" dirty="0" err="1" smtClean="0">
                <a:solidFill>
                  <a:schemeClr val="accent1"/>
                </a:solidFill>
                <a:latin typeface="Arial" panose="020B0604020202020204" pitchFamily="34" charset="0"/>
              </a:rPr>
              <a:t>ecommerce</a:t>
            </a:r>
            <a:r>
              <a:rPr lang="fr-FR" dirty="0" smtClean="0">
                <a:solidFill>
                  <a:schemeClr val="accent1"/>
                </a:solidFill>
                <a:latin typeface="Arial" panose="020B0604020202020204" pitchFamily="34" charset="0"/>
              </a:rPr>
              <a:t>-cluster </a:t>
            </a:r>
            <a:r>
              <a:rPr lang="fr-FR" dirty="0">
                <a:solidFill>
                  <a:srgbClr val="000000"/>
                </a:solidFill>
                <a:latin typeface="Arial" panose="020B0604020202020204" pitchFamily="34" charset="0"/>
              </a:rPr>
              <a:t>qui englobe toutes les données des produits.</a:t>
            </a:r>
            <a:endParaRPr lang="fr-FR" b="0" dirty="0" smtClean="0">
              <a:effectLst/>
            </a:endParaRPr>
          </a:p>
          <a:p>
            <a:r>
              <a:rPr lang="fr-FR" b="0" dirty="0" smtClean="0">
                <a:effectLst/>
              </a:rPr>
              <a:t/>
            </a:r>
            <a:br>
              <a:rPr lang="fr-FR" b="0" dirty="0" smtClean="0">
                <a:effectLst/>
              </a:rPr>
            </a:br>
            <a:r>
              <a:rPr lang="fr-FR" dirty="0" smtClean="0">
                <a:solidFill>
                  <a:srgbClr val="000000"/>
                </a:solidFill>
                <a:latin typeface="Arial" panose="020B0604020202020204" pitchFamily="34" charset="0"/>
              </a:rPr>
              <a:t>Nœuds: </a:t>
            </a:r>
            <a:r>
              <a:rPr lang="fr-FR" dirty="0">
                <a:solidFill>
                  <a:srgbClr val="000000"/>
                </a:solidFill>
                <a:latin typeface="Arial" panose="020B0604020202020204" pitchFamily="34" charset="0"/>
              </a:rPr>
              <a:t>Le cluster est composé de trois nœuds: </a:t>
            </a:r>
            <a:r>
              <a:rPr lang="fr-FR" dirty="0" smtClean="0">
                <a:solidFill>
                  <a:schemeClr val="accent1"/>
                </a:solidFill>
                <a:latin typeface="Arial" panose="020B0604020202020204" pitchFamily="34" charset="0"/>
              </a:rPr>
              <a:t>node-1, node-2, </a:t>
            </a:r>
            <a:r>
              <a:rPr lang="fr-FR" dirty="0">
                <a:solidFill>
                  <a:schemeClr val="accent1"/>
                </a:solidFill>
                <a:latin typeface="Arial" panose="020B0604020202020204" pitchFamily="34" charset="0"/>
              </a:rPr>
              <a:t>et </a:t>
            </a:r>
            <a:r>
              <a:rPr lang="fr-FR" dirty="0" smtClean="0">
                <a:solidFill>
                  <a:schemeClr val="accent1"/>
                </a:solidFill>
                <a:latin typeface="Arial" panose="020B0604020202020204" pitchFamily="34" charset="0"/>
              </a:rPr>
              <a:t>node-3. </a:t>
            </a:r>
            <a:r>
              <a:rPr lang="fr-FR" dirty="0">
                <a:solidFill>
                  <a:srgbClr val="000000"/>
                </a:solidFill>
                <a:latin typeface="Arial" panose="020B0604020202020204" pitchFamily="34" charset="0"/>
              </a:rPr>
              <a:t>Chaque nœud peut contenir des informations sur les livres et les vêtements, </a:t>
            </a:r>
            <a:r>
              <a:rPr lang="fr-FR" dirty="0" smtClean="0">
                <a:solidFill>
                  <a:srgbClr val="000000"/>
                </a:solidFill>
                <a:latin typeface="Arial" panose="020B0604020202020204" pitchFamily="34" charset="0"/>
              </a:rPr>
              <a:t>mais </a:t>
            </a:r>
            <a:r>
              <a:rPr lang="fr-FR" dirty="0">
                <a:solidFill>
                  <a:srgbClr val="000000"/>
                </a:solidFill>
                <a:latin typeface="Arial" panose="020B0604020202020204" pitchFamily="34" charset="0"/>
              </a:rPr>
              <a:t>pour répartir la charge, les informations sont partagées entre les nœuds.</a:t>
            </a:r>
            <a:endParaRPr lang="fr-FR" b="0" dirty="0" smtClean="0">
              <a:effectLst/>
            </a:endParaRPr>
          </a:p>
          <a:p>
            <a:r>
              <a:rPr lang="fr-FR" b="0" dirty="0" smtClean="0">
                <a:effectLst/>
              </a:rPr>
              <a:t/>
            </a:r>
            <a:br>
              <a:rPr lang="fr-FR" b="0" dirty="0" smtClean="0">
                <a:effectLst/>
              </a:rPr>
            </a:br>
            <a:r>
              <a:rPr lang="fr-FR" dirty="0">
                <a:solidFill>
                  <a:srgbClr val="000000"/>
                </a:solidFill>
                <a:latin typeface="Arial" panose="020B0604020202020204" pitchFamily="34" charset="0"/>
              </a:rPr>
              <a:t>I</a:t>
            </a:r>
            <a:r>
              <a:rPr lang="fr-FR" dirty="0" smtClean="0">
                <a:solidFill>
                  <a:srgbClr val="000000"/>
                </a:solidFill>
                <a:latin typeface="Arial" panose="020B0604020202020204" pitchFamily="34" charset="0"/>
              </a:rPr>
              <a:t>ndices: </a:t>
            </a:r>
            <a:r>
              <a:rPr lang="fr-FR" dirty="0">
                <a:solidFill>
                  <a:srgbClr val="000000"/>
                </a:solidFill>
                <a:latin typeface="Arial" panose="020B0604020202020204" pitchFamily="34" charset="0"/>
              </a:rPr>
              <a:t>Ils peuvent avoir deux indices principaux: </a:t>
            </a:r>
            <a:r>
              <a:rPr lang="fr-FR" dirty="0">
                <a:solidFill>
                  <a:schemeClr val="accent1"/>
                </a:solidFill>
                <a:latin typeface="Arial" panose="020B0604020202020204" pitchFamily="34" charset="0"/>
              </a:rPr>
              <a:t>books-index</a:t>
            </a:r>
            <a:r>
              <a:rPr lang="fr-FR" dirty="0" smtClean="0">
                <a:solidFill>
                  <a:srgbClr val="000000"/>
                </a:solidFill>
                <a:latin typeface="Arial" panose="020B0604020202020204" pitchFamily="34" charset="0"/>
              </a:rPr>
              <a:t> pour </a:t>
            </a:r>
            <a:r>
              <a:rPr lang="fr-FR" dirty="0">
                <a:solidFill>
                  <a:srgbClr val="000000"/>
                </a:solidFill>
                <a:latin typeface="Arial" panose="020B0604020202020204" pitchFamily="34" charset="0"/>
              </a:rPr>
              <a:t>les livres et </a:t>
            </a:r>
            <a:r>
              <a:rPr lang="fr-FR" dirty="0" err="1" smtClean="0">
                <a:solidFill>
                  <a:srgbClr val="000000"/>
                </a:solidFill>
                <a:latin typeface="Arial" panose="020B0604020202020204" pitchFamily="34" charset="0"/>
              </a:rPr>
              <a:t>clothing</a:t>
            </a:r>
            <a:r>
              <a:rPr lang="fr-FR" dirty="0" smtClean="0">
                <a:solidFill>
                  <a:srgbClr val="000000"/>
                </a:solidFill>
                <a:latin typeface="Arial" panose="020B0604020202020204" pitchFamily="34" charset="0"/>
              </a:rPr>
              <a:t>-index </a:t>
            </a:r>
            <a:r>
              <a:rPr lang="fr-FR" dirty="0">
                <a:solidFill>
                  <a:srgbClr val="000000"/>
                </a:solidFill>
                <a:latin typeface="Arial" panose="020B0604020202020204" pitchFamily="34" charset="0"/>
              </a:rPr>
              <a:t>pour les vêtements. Chaque index contient des documents qui représentent soit un livre, soit un vêtement.</a:t>
            </a:r>
            <a:endParaRPr lang="fr-FR" b="0" dirty="0" smtClean="0">
              <a:effectLst/>
            </a:endParaRPr>
          </a:p>
          <a:p>
            <a:r>
              <a:rPr lang="fr-FR" b="0" dirty="0" smtClean="0">
                <a:effectLst/>
              </a:rPr>
              <a:t/>
            </a:r>
            <a:br>
              <a:rPr lang="fr-FR" b="0" dirty="0" smtClean="0">
                <a:effectLst/>
              </a:rPr>
            </a:br>
            <a:r>
              <a:rPr lang="fr-FR" dirty="0" err="1" smtClean="0">
                <a:solidFill>
                  <a:srgbClr val="000000"/>
                </a:solidFill>
                <a:latin typeface="Arial" panose="020B0604020202020204" pitchFamily="34" charset="0"/>
              </a:rPr>
              <a:t>Shards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Le </a:t>
            </a:r>
            <a:r>
              <a:rPr lang="fr-FR" dirty="0" smtClean="0">
                <a:solidFill>
                  <a:schemeClr val="accent1"/>
                </a:solidFill>
                <a:latin typeface="Arial" panose="020B0604020202020204" pitchFamily="34" charset="0"/>
              </a:rPr>
              <a:t>books-index</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est assez volumineux car le site a une grande collection de livres. Il est donc divisé en plusieurs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Disons que </a:t>
            </a:r>
            <a:r>
              <a:rPr lang="fr-FR" dirty="0" smtClean="0">
                <a:solidFill>
                  <a:srgbClr val="000000"/>
                </a:solidFill>
                <a:latin typeface="Arial" panose="020B0604020202020204" pitchFamily="34" charset="0"/>
              </a:rPr>
              <a:t>books-index </a:t>
            </a:r>
            <a:r>
              <a:rPr lang="fr-FR" dirty="0">
                <a:solidFill>
                  <a:srgbClr val="000000"/>
                </a:solidFill>
                <a:latin typeface="Arial" panose="020B0604020202020204" pitchFamily="34" charset="0"/>
              </a:rPr>
              <a:t>a 5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primaires. </a:t>
            </a:r>
            <a:r>
              <a:rPr lang="fr-FR" dirty="0" smtClean="0">
                <a:solidFill>
                  <a:srgbClr val="000000"/>
                </a:solidFill>
                <a:latin typeface="Arial" panose="020B0604020202020204" pitchFamily="34" charset="0"/>
              </a:rPr>
              <a:t>node-1 </a:t>
            </a:r>
            <a:r>
              <a:rPr lang="fr-FR" dirty="0">
                <a:solidFill>
                  <a:srgbClr val="000000"/>
                </a:solidFill>
                <a:latin typeface="Arial" panose="020B0604020202020204" pitchFamily="34" charset="0"/>
              </a:rPr>
              <a:t>pourrait avoir deux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primaires, </a:t>
            </a:r>
            <a:r>
              <a:rPr lang="fr-FR" dirty="0" smtClean="0">
                <a:solidFill>
                  <a:schemeClr val="accent1"/>
                </a:solidFill>
                <a:latin typeface="Arial" panose="020B0604020202020204" pitchFamily="34" charset="0"/>
              </a:rPr>
              <a:t>node-2</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pourrait en avoir deux autres, et </a:t>
            </a:r>
            <a:r>
              <a:rPr lang="fr-FR" dirty="0" smtClean="0">
                <a:solidFill>
                  <a:schemeClr val="accent1"/>
                </a:solidFill>
                <a:latin typeface="Arial" panose="020B0604020202020204" pitchFamily="34" charset="0"/>
              </a:rPr>
              <a:t>node-3 </a:t>
            </a:r>
            <a:r>
              <a:rPr lang="fr-FR" dirty="0">
                <a:solidFill>
                  <a:srgbClr val="000000"/>
                </a:solidFill>
                <a:latin typeface="Arial" panose="020B0604020202020204" pitchFamily="34" charset="0"/>
              </a:rPr>
              <a:t>pourrait en avoir un.</a:t>
            </a:r>
            <a:endParaRPr lang="fr-FR" b="0" dirty="0" smtClean="0">
              <a:effectLst/>
            </a:endParaRPr>
          </a:p>
          <a:p>
            <a:r>
              <a:rPr lang="fr-FR" b="0" dirty="0" smtClean="0">
                <a:effectLst/>
              </a:rPr>
              <a:t/>
            </a:r>
            <a:br>
              <a:rPr lang="fr-FR" b="0" dirty="0" smtClean="0">
                <a:effectLst/>
              </a:rPr>
            </a:br>
            <a:r>
              <a:rPr lang="fr-FR" dirty="0" err="1" smtClean="0">
                <a:solidFill>
                  <a:srgbClr val="000000"/>
                </a:solidFill>
                <a:latin typeface="Arial" panose="020B0604020202020204" pitchFamily="34" charset="0"/>
              </a:rPr>
              <a:t>Replicas</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Pour assurer la disponibilité et la performance, chaque </a:t>
            </a:r>
            <a:r>
              <a:rPr lang="fr-FR" dirty="0" err="1">
                <a:solidFill>
                  <a:srgbClr val="000000"/>
                </a:solidFill>
                <a:latin typeface="Arial" panose="020B0604020202020204" pitchFamily="34" charset="0"/>
              </a:rPr>
              <a:t>shard</a:t>
            </a:r>
            <a:r>
              <a:rPr lang="fr-FR" dirty="0">
                <a:solidFill>
                  <a:srgbClr val="000000"/>
                </a:solidFill>
                <a:latin typeface="Arial" panose="020B0604020202020204" pitchFamily="34" charset="0"/>
              </a:rPr>
              <a:t> primaire dans </a:t>
            </a:r>
            <a:r>
              <a:rPr lang="fr-FR" dirty="0" smtClean="0">
                <a:solidFill>
                  <a:srgbClr val="000000"/>
                </a:solidFill>
                <a:latin typeface="Arial" panose="020B0604020202020204" pitchFamily="34" charset="0"/>
              </a:rPr>
              <a:t>l'books-index </a:t>
            </a:r>
            <a:r>
              <a:rPr lang="fr-FR" dirty="0">
                <a:solidFill>
                  <a:srgbClr val="000000"/>
                </a:solidFill>
                <a:latin typeface="Arial" panose="020B0604020202020204" pitchFamily="34" charset="0"/>
              </a:rPr>
              <a:t>a deux répliques. Ainsi, chaque nœud contiendra des répliques des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qu'il n'a pas en tant que primaires. Si </a:t>
            </a:r>
            <a:r>
              <a:rPr lang="fr-FR" dirty="0" smtClean="0">
                <a:solidFill>
                  <a:srgbClr val="000000"/>
                </a:solidFill>
                <a:latin typeface="Arial" panose="020B0604020202020204" pitchFamily="34" charset="0"/>
              </a:rPr>
              <a:t>node-1 </a:t>
            </a:r>
            <a:r>
              <a:rPr lang="fr-FR" dirty="0">
                <a:solidFill>
                  <a:srgbClr val="000000"/>
                </a:solidFill>
                <a:latin typeface="Arial" panose="020B0604020202020204" pitchFamily="34" charset="0"/>
              </a:rPr>
              <a:t>a les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primaires 1 et 2, il pourrait également avoir des répliques des </a:t>
            </a:r>
            <a:r>
              <a:rPr lang="fr-FR" dirty="0" err="1">
                <a:solidFill>
                  <a:srgbClr val="000000"/>
                </a:solidFill>
                <a:latin typeface="Arial" panose="020B0604020202020204" pitchFamily="34" charset="0"/>
              </a:rPr>
              <a:t>shards</a:t>
            </a:r>
            <a:r>
              <a:rPr lang="fr-FR" dirty="0">
                <a:solidFill>
                  <a:srgbClr val="000000"/>
                </a:solidFill>
                <a:latin typeface="Arial" panose="020B0604020202020204" pitchFamily="34" charset="0"/>
              </a:rPr>
              <a:t> 3, 4 et 5.</a:t>
            </a:r>
            <a:endParaRPr lang="fr-FR" b="0" dirty="0" smtClean="0">
              <a:effectLst/>
            </a:endParaRPr>
          </a:p>
          <a:p>
            <a:r>
              <a:rPr lang="fr-FR" dirty="0" smtClean="0"/>
              <a:t/>
            </a:r>
            <a:br>
              <a:rPr lang="fr-FR" dirty="0" smtClean="0"/>
            </a:br>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966380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Instalation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en-US" dirty="0" smtClean="0"/>
              <a:t> Installer Docker</a:t>
            </a:r>
          </a:p>
          <a:p>
            <a:pPr>
              <a:buFont typeface="Wingdings" panose="05000000000000000000" pitchFamily="2" charset="2"/>
              <a:buChar char="Ø"/>
            </a:pPr>
            <a:r>
              <a:rPr lang="en-US" dirty="0" smtClean="0">
                <a:solidFill>
                  <a:schemeClr val="accent1"/>
                </a:solidFill>
              </a:rPr>
              <a:t> </a:t>
            </a:r>
            <a:r>
              <a:rPr lang="en-US" dirty="0" err="1" smtClean="0">
                <a:solidFill>
                  <a:schemeClr val="accent1"/>
                </a:solidFill>
              </a:rPr>
              <a:t>docker</a:t>
            </a:r>
            <a:r>
              <a:rPr lang="en-US" dirty="0" smtClean="0">
                <a:solidFill>
                  <a:schemeClr val="accent1"/>
                </a:solidFill>
              </a:rPr>
              <a:t> network create elastic</a:t>
            </a:r>
          </a:p>
          <a:p>
            <a:pPr marL="0" indent="0">
              <a:buNone/>
            </a:pPr>
            <a:endParaRPr lang="en-US" dirty="0" smtClean="0">
              <a:solidFill>
                <a:schemeClr val="accent1"/>
              </a:solidFill>
            </a:endParaRPr>
          </a:p>
          <a:p>
            <a:pPr>
              <a:buFont typeface="Wingdings" panose="05000000000000000000" pitchFamily="2" charset="2"/>
              <a:buChar char="Ø"/>
            </a:pPr>
            <a:r>
              <a:rPr lang="en-US" dirty="0" err="1" smtClean="0">
                <a:solidFill>
                  <a:schemeClr val="accent1"/>
                </a:solidFill>
              </a:rPr>
              <a:t>docker</a:t>
            </a:r>
            <a:r>
              <a:rPr lang="en-US" dirty="0" smtClean="0">
                <a:solidFill>
                  <a:schemeClr val="accent1"/>
                </a:solidFill>
              </a:rPr>
              <a:t> pull docker.elastic.co/</a:t>
            </a:r>
            <a:r>
              <a:rPr lang="en-US" dirty="0" err="1" smtClean="0">
                <a:solidFill>
                  <a:schemeClr val="accent1"/>
                </a:solidFill>
              </a:rPr>
              <a:t>elasticsearch</a:t>
            </a:r>
            <a:r>
              <a:rPr lang="en-US" dirty="0" smtClean="0">
                <a:solidFill>
                  <a:schemeClr val="accent1"/>
                </a:solidFill>
              </a:rPr>
              <a:t>/elasticsearch:8.13.2</a:t>
            </a:r>
          </a:p>
          <a:p>
            <a:pPr marL="0" indent="0">
              <a:buNone/>
            </a:pPr>
            <a:endParaRPr lang="en-US" dirty="0" smtClean="0">
              <a:solidFill>
                <a:schemeClr val="accent1"/>
              </a:solidFill>
            </a:endParaRPr>
          </a:p>
          <a:p>
            <a:pPr>
              <a:buFont typeface="Wingdings" panose="05000000000000000000" pitchFamily="2" charset="2"/>
              <a:buChar char="Ø"/>
            </a:pPr>
            <a:r>
              <a:rPr lang="en-US" dirty="0" err="1" smtClean="0">
                <a:solidFill>
                  <a:schemeClr val="accent1"/>
                </a:solidFill>
              </a:rPr>
              <a:t>docker</a:t>
            </a:r>
            <a:r>
              <a:rPr lang="en-US" dirty="0" smtClean="0">
                <a:solidFill>
                  <a:schemeClr val="accent1"/>
                </a:solidFill>
              </a:rPr>
              <a:t> run --name es01 --net elastic -p 9200:9200 -it -m 1GB docker.elastic.co/</a:t>
            </a:r>
            <a:r>
              <a:rPr lang="en-US" dirty="0" err="1" smtClean="0">
                <a:solidFill>
                  <a:schemeClr val="accent1"/>
                </a:solidFill>
              </a:rPr>
              <a:t>elasticsearch</a:t>
            </a:r>
            <a:r>
              <a:rPr lang="en-US" dirty="0" smtClean="0">
                <a:solidFill>
                  <a:schemeClr val="accent1"/>
                </a:solidFill>
              </a:rPr>
              <a:t>/elasticsearch:8.13.2</a:t>
            </a:r>
            <a:endParaRPr lang="en-US" dirty="0">
              <a:solidFill>
                <a:schemeClr val="accent1"/>
              </a:solidFill>
            </a:endParaRP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486140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862" y="919146"/>
            <a:ext cx="5854488" cy="369332"/>
          </a:xfrm>
          <a:prstGeom prst="rect">
            <a:avLst/>
          </a:prstGeom>
        </p:spPr>
        <p:txBody>
          <a:bodyPr wrap="none">
            <a:spAutoFit/>
          </a:bodyPr>
          <a:lstStyle/>
          <a:p>
            <a:r>
              <a:rPr lang="fr-FR" b="0" i="0" u="sng" dirty="0" smtClean="0">
                <a:effectLst/>
                <a:latin typeface="Verdana" panose="020B0604030504040204" pitchFamily="34" charset="0"/>
                <a:hlinkClick r:id="rId2"/>
              </a:rPr>
              <a:t>Installer </a:t>
            </a:r>
            <a:r>
              <a:rPr lang="fr-FR" b="0" i="0" u="sng" dirty="0" err="1" smtClean="0">
                <a:effectLst/>
                <a:latin typeface="Verdana" panose="020B0604030504040204" pitchFamily="34" charset="0"/>
                <a:hlinkClick r:id="rId2"/>
              </a:rPr>
              <a:t>Elasticvue</a:t>
            </a:r>
            <a:r>
              <a:rPr lang="fr-FR" b="0" i="0" u="sng" dirty="0" smtClean="0">
                <a:effectLst/>
                <a:latin typeface="Verdana" panose="020B0604030504040204" pitchFamily="34" charset="0"/>
                <a:hlinkClick r:id="rId2"/>
              </a:rPr>
              <a:t>:     https://elasticvue.com/</a:t>
            </a:r>
            <a:r>
              <a:rPr lang="fr-FR" b="0" i="0" u="sng" dirty="0" smtClean="0">
                <a:effectLst/>
                <a:latin typeface="Verdana" panose="020B0604030504040204" pitchFamily="34" charset="0"/>
              </a:rPr>
              <a:t>.</a:t>
            </a:r>
            <a:endParaRPr lang="fr-FR" u="sng" dirty="0"/>
          </a:p>
        </p:txBody>
      </p:sp>
      <p:sp>
        <p:nvSpPr>
          <p:cNvPr id="6" name="Rectangle 5"/>
          <p:cNvSpPr/>
          <p:nvPr/>
        </p:nvSpPr>
        <p:spPr>
          <a:xfrm>
            <a:off x="667862" y="1580997"/>
            <a:ext cx="7589257" cy="646331"/>
          </a:xfrm>
          <a:prstGeom prst="rect">
            <a:avLst/>
          </a:prstGeom>
        </p:spPr>
        <p:txBody>
          <a:bodyPr wrap="none">
            <a:spAutoFit/>
          </a:bodyPr>
          <a:lstStyle/>
          <a:p>
            <a:r>
              <a:rPr lang="fr-FR" dirty="0" smtClean="0">
                <a:latin typeface="Verdana" panose="020B0604030504040204" pitchFamily="34" charset="0"/>
              </a:rPr>
              <a:t>Télécharger les fichiers JSON: </a:t>
            </a:r>
            <a:r>
              <a:rPr lang="fr-FR" dirty="0" smtClean="0"/>
              <a:t>http://b3d.bdpedia.fr/files/movie_1.json</a:t>
            </a:r>
          </a:p>
          <a:p>
            <a:endParaRPr lang="fr-FR" dirty="0"/>
          </a:p>
        </p:txBody>
      </p:sp>
      <p:pic>
        <p:nvPicPr>
          <p:cNvPr id="2051" name="Picture 3" descr="_images/es-create-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67" y="2025133"/>
            <a:ext cx="6881319" cy="486814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9"/>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637563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_images/es-index-d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495"/>
            <a:ext cx="9622971" cy="680770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860177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Indexer plusieurs documents</a:t>
            </a:r>
            <a:endParaRPr lang="fr-FR" dirty="0"/>
          </a:p>
        </p:txBody>
      </p:sp>
      <p:sp>
        <p:nvSpPr>
          <p:cNvPr id="3" name="Espace réservé du contenu 2"/>
          <p:cNvSpPr>
            <a:spLocks noGrp="1"/>
          </p:cNvSpPr>
          <p:nvPr>
            <p:ph idx="1"/>
          </p:nvPr>
        </p:nvSpPr>
        <p:spPr>
          <a:xfrm>
            <a:off x="838200" y="1825625"/>
            <a:ext cx="11693434" cy="4313918"/>
          </a:xfrm>
        </p:spPr>
        <p:txBody>
          <a:bodyPr/>
          <a:lstStyle/>
          <a:p>
            <a:r>
              <a:rPr lang="fr-FR" dirty="0" err="1" smtClean="0"/>
              <a:t>Télecharger</a:t>
            </a:r>
            <a:r>
              <a:rPr lang="fr-FR" dirty="0" smtClean="0"/>
              <a:t> les fichiers JSON : </a:t>
            </a:r>
            <a:r>
              <a:rPr lang="fr-FR" dirty="0" smtClean="0">
                <a:hlinkClick r:id="rId2"/>
              </a:rPr>
              <a:t>https://deptfod.cnam.fr/bd/tp/datasets/</a:t>
            </a:r>
            <a:endParaRPr lang="fr-FR" dirty="0" smtClean="0"/>
          </a:p>
          <a:p>
            <a:r>
              <a:rPr lang="fr-FR" dirty="0" smtClean="0"/>
              <a:t>POST _</a:t>
            </a:r>
            <a:r>
              <a:rPr lang="fr-FR" dirty="0" err="1" smtClean="0"/>
              <a:t>bulk</a:t>
            </a:r>
            <a:r>
              <a:rPr lang="fr-FR" dirty="0" smtClean="0"/>
              <a:t>/</a:t>
            </a:r>
          </a:p>
          <a:p>
            <a:pPr marL="0" indent="0">
              <a:buNone/>
            </a:pPr>
            <a:r>
              <a:rPr lang="fr-FR" dirty="0" smtClean="0"/>
              <a:t>--&gt;Interrogation</a:t>
            </a:r>
            <a:endParaRPr lang="fr-FR" dirty="0"/>
          </a:p>
          <a:p>
            <a:r>
              <a:rPr lang="fr-FR" dirty="0" smtClean="0"/>
              <a:t>POST nfe204/_</a:t>
            </a:r>
            <a:r>
              <a:rPr lang="fr-FR" dirty="0" err="1" smtClean="0"/>
              <a:t>search</a:t>
            </a:r>
            <a:endParaRPr lang="fr-FR" dirty="0" smtClean="0"/>
          </a:p>
          <a:p>
            <a:endParaRPr lang="fr-FR" dirty="0"/>
          </a:p>
          <a:p>
            <a:pPr marL="0" indent="0">
              <a:buNone/>
            </a:pPr>
            <a:endParaRPr lang="fr-FR" dirty="0"/>
          </a:p>
        </p:txBody>
      </p:sp>
      <p:sp>
        <p:nvSpPr>
          <p:cNvPr id="6" name="Rectangle 5"/>
          <p:cNvSpPr/>
          <p:nvPr/>
        </p:nvSpPr>
        <p:spPr>
          <a:xfrm>
            <a:off x="1254034" y="3982584"/>
            <a:ext cx="6096000" cy="2031325"/>
          </a:xfrm>
          <a:prstGeom prst="rect">
            <a:avLst/>
          </a:prstGeom>
        </p:spPr>
        <p:txBody>
          <a:bodyPr>
            <a:spAutoFit/>
          </a:bodyPr>
          <a:lstStyle/>
          <a:p>
            <a:r>
              <a:rPr lang="fr-FR" dirty="0" smtClean="0"/>
              <a:t>{</a:t>
            </a:r>
          </a:p>
          <a:p>
            <a:r>
              <a:rPr lang="fr-FR" dirty="0" smtClean="0"/>
              <a:t> "</a:t>
            </a:r>
            <a:r>
              <a:rPr lang="fr-FR" dirty="0" err="1" smtClean="0"/>
              <a:t>query</a:t>
            </a:r>
            <a:r>
              <a:rPr lang="fr-FR" dirty="0" smtClean="0"/>
              <a:t>": {</a:t>
            </a:r>
          </a:p>
          <a:p>
            <a:r>
              <a:rPr lang="fr-FR" dirty="0" smtClean="0"/>
              <a:t>    "</a:t>
            </a:r>
            <a:r>
              <a:rPr lang="fr-FR" dirty="0" err="1" smtClean="0"/>
              <a:t>query_string</a:t>
            </a:r>
            <a:r>
              <a:rPr lang="fr-FR" dirty="0" smtClean="0"/>
              <a:t>" : {</a:t>
            </a:r>
          </a:p>
          <a:p>
            <a:r>
              <a:rPr lang="fr-FR" dirty="0" smtClean="0"/>
              <a:t>       "</a:t>
            </a:r>
            <a:r>
              <a:rPr lang="fr-FR" dirty="0" err="1" smtClean="0"/>
              <a:t>query</a:t>
            </a:r>
            <a:r>
              <a:rPr lang="fr-FR" dirty="0" smtClean="0"/>
              <a:t>" : "alien,coppola,1994"</a:t>
            </a:r>
          </a:p>
          <a:p>
            <a:r>
              <a:rPr lang="fr-FR" dirty="0" smtClean="0"/>
              <a:t>    }</a:t>
            </a:r>
          </a:p>
          <a:p>
            <a:r>
              <a:rPr lang="fr-FR" dirty="0" smtClean="0"/>
              <a:t>  }</a:t>
            </a:r>
          </a:p>
          <a:p>
            <a:r>
              <a:rPr lang="fr-FR" dirty="0" smtClean="0"/>
              <a:t>}</a:t>
            </a:r>
            <a:endParaRPr lang="fr-FR" dirty="0"/>
          </a:p>
        </p:txBody>
      </p:sp>
      <p:sp>
        <p:nvSpPr>
          <p:cNvPr id="7" name="Espace réservé du pied de page 6"/>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67293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Objectifs du cours</a:t>
            </a:r>
            <a:br>
              <a:rPr lang="fr-FR" b="1" dirty="0"/>
            </a:br>
            <a:endParaRPr lang="fr-FR" dirty="0"/>
          </a:p>
        </p:txBody>
      </p:sp>
      <p:sp>
        <p:nvSpPr>
          <p:cNvPr id="3" name="Espace réservé du contenu 2"/>
          <p:cNvSpPr>
            <a:spLocks noGrp="1"/>
          </p:cNvSpPr>
          <p:nvPr>
            <p:ph idx="1"/>
          </p:nvPr>
        </p:nvSpPr>
        <p:spPr/>
        <p:txBody>
          <a:bodyPr/>
          <a:lstStyle/>
          <a:p>
            <a:r>
              <a:rPr lang="fr-FR" dirty="0"/>
              <a:t>Installer </a:t>
            </a:r>
            <a:r>
              <a:rPr lang="fr-FR" dirty="0" err="1"/>
              <a:t>Elasticsearch</a:t>
            </a:r>
            <a:r>
              <a:rPr lang="fr-FR" dirty="0"/>
              <a:t> via Docker</a:t>
            </a:r>
          </a:p>
          <a:p>
            <a:r>
              <a:rPr lang="fr-FR" dirty="0"/>
              <a:t>Explorer les capacités d'indexation et de recherche</a:t>
            </a:r>
          </a:p>
          <a:p>
            <a:r>
              <a:rPr lang="fr-FR" dirty="0"/>
              <a:t>Utiliser </a:t>
            </a:r>
            <a:r>
              <a:rPr lang="fr-FR" dirty="0" err="1"/>
              <a:t>Elasticvue</a:t>
            </a:r>
            <a:r>
              <a:rPr lang="fr-FR" dirty="0"/>
              <a:t> pour la gestion et visualisation des données</a:t>
            </a:r>
          </a:p>
          <a:p>
            <a:r>
              <a:rPr lang="fr-FR" dirty="0"/>
              <a:t>Pratiquer avec des cas réels et des exercices approfondis</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626504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_images/es-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907" y="530301"/>
            <a:ext cx="8552996" cy="5999026"/>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pied de page 1"/>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20720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383" y="804765"/>
            <a:ext cx="6096000" cy="2862322"/>
          </a:xfrm>
          <a:prstGeom prst="rect">
            <a:avLst/>
          </a:prstGeom>
        </p:spPr>
        <p:txBody>
          <a:bodyPr>
            <a:spAutoFit/>
          </a:bodyPr>
          <a:lstStyle/>
          <a:p>
            <a:r>
              <a:rPr lang="fr-FR" dirty="0" smtClean="0"/>
              <a:t>{</a:t>
            </a:r>
          </a:p>
          <a:p>
            <a:r>
              <a:rPr lang="fr-FR" dirty="0" smtClean="0"/>
              <a:t> "</a:t>
            </a:r>
            <a:r>
              <a:rPr lang="fr-FR" dirty="0" err="1" smtClean="0"/>
              <a:t>from</a:t>
            </a:r>
            <a:r>
              <a:rPr lang="fr-FR" dirty="0" smtClean="0"/>
              <a:t>": 0,</a:t>
            </a:r>
          </a:p>
          <a:p>
            <a:r>
              <a:rPr lang="fr-FR" dirty="0" smtClean="0"/>
              <a:t> "size": 5,</a:t>
            </a:r>
          </a:p>
          <a:p>
            <a:r>
              <a:rPr lang="fr-FR" dirty="0" smtClean="0"/>
              <a:t> "_source": false,</a:t>
            </a:r>
          </a:p>
          <a:p>
            <a:r>
              <a:rPr lang="fr-FR" dirty="0" smtClean="0"/>
              <a:t> "</a:t>
            </a:r>
            <a:r>
              <a:rPr lang="fr-FR" dirty="0" err="1" smtClean="0"/>
              <a:t>query</a:t>
            </a:r>
            <a:r>
              <a:rPr lang="fr-FR" dirty="0" smtClean="0"/>
              <a:t>": {</a:t>
            </a:r>
          </a:p>
          <a:p>
            <a:r>
              <a:rPr lang="fr-FR" dirty="0" smtClean="0"/>
              <a:t>    "</a:t>
            </a:r>
            <a:r>
              <a:rPr lang="fr-FR" dirty="0" err="1" smtClean="0"/>
              <a:t>query_string</a:t>
            </a:r>
            <a:r>
              <a:rPr lang="fr-FR" dirty="0" smtClean="0"/>
              <a:t>" : {</a:t>
            </a:r>
          </a:p>
          <a:p>
            <a:r>
              <a:rPr lang="fr-FR" dirty="0" smtClean="0"/>
              <a:t>        "</a:t>
            </a:r>
            <a:r>
              <a:rPr lang="fr-FR" dirty="0" err="1" smtClean="0"/>
              <a:t>query</a:t>
            </a:r>
            <a:r>
              <a:rPr lang="fr-FR" dirty="0" smtClean="0"/>
              <a:t>" : "matrix,2000,jamais"</a:t>
            </a:r>
          </a:p>
          <a:p>
            <a:r>
              <a:rPr lang="fr-FR" dirty="0" smtClean="0"/>
              <a:t>    }</a:t>
            </a:r>
          </a:p>
          <a:p>
            <a:r>
              <a:rPr lang="fr-FR" dirty="0" smtClean="0"/>
              <a:t>  }</a:t>
            </a:r>
          </a:p>
          <a:p>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37598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428" y="932881"/>
            <a:ext cx="6096000" cy="2031325"/>
          </a:xfrm>
          <a:prstGeom prst="rect">
            <a:avLst/>
          </a:prstGeom>
        </p:spPr>
        <p:txBody>
          <a:bodyPr>
            <a:spAutoFit/>
          </a:bodyPr>
          <a:lstStyle/>
          <a:p>
            <a:r>
              <a:rPr lang="fr-FR" dirty="0" smtClean="0"/>
              <a:t>{</a:t>
            </a:r>
          </a:p>
          <a:p>
            <a:r>
              <a:rPr lang="fr-FR" dirty="0" smtClean="0"/>
              <a:t> "</a:t>
            </a:r>
            <a:r>
              <a:rPr lang="fr-FR" dirty="0" err="1" smtClean="0"/>
              <a:t>query</a:t>
            </a:r>
            <a:r>
              <a:rPr lang="fr-FR" dirty="0" smtClean="0"/>
              <a:t>": {</a:t>
            </a:r>
          </a:p>
          <a:p>
            <a:r>
              <a:rPr lang="fr-FR" dirty="0" smtClean="0"/>
              <a:t>    "</a:t>
            </a:r>
            <a:r>
              <a:rPr lang="fr-FR" dirty="0" err="1" smtClean="0"/>
              <a:t>query_string</a:t>
            </a:r>
            <a:r>
              <a:rPr lang="fr-FR" dirty="0" smtClean="0"/>
              <a:t>" : {</a:t>
            </a:r>
          </a:p>
          <a:p>
            <a:r>
              <a:rPr lang="fr-FR" dirty="0" smtClean="0"/>
              <a:t>        "</a:t>
            </a:r>
            <a:r>
              <a:rPr lang="fr-FR" dirty="0" err="1" smtClean="0"/>
              <a:t>query</a:t>
            </a:r>
            <a:r>
              <a:rPr lang="fr-FR" dirty="0" smtClean="0"/>
              <a:t>" : "\"Princess </a:t>
            </a:r>
            <a:r>
              <a:rPr lang="fr-FR" dirty="0" err="1" smtClean="0"/>
              <a:t>Leia</a:t>
            </a:r>
            <a:r>
              <a:rPr lang="fr-FR" dirty="0" smtClean="0"/>
              <a:t>\""</a:t>
            </a:r>
          </a:p>
          <a:p>
            <a:r>
              <a:rPr lang="fr-FR" dirty="0" smtClean="0"/>
              <a:t>    }</a:t>
            </a:r>
          </a:p>
          <a:p>
            <a:r>
              <a:rPr lang="fr-FR" dirty="0" smtClean="0"/>
              <a:t>  }</a:t>
            </a:r>
          </a:p>
          <a:p>
            <a:r>
              <a:rPr lang="fr-FR" dirty="0" smtClean="0"/>
              <a:t>}</a:t>
            </a:r>
            <a:endParaRPr lang="fr-FR" dirty="0"/>
          </a:p>
        </p:txBody>
      </p:sp>
      <p:sp>
        <p:nvSpPr>
          <p:cNvPr id="5" name="Rectangle 4"/>
          <p:cNvSpPr/>
          <p:nvPr/>
        </p:nvSpPr>
        <p:spPr>
          <a:xfrm>
            <a:off x="435428" y="3946047"/>
            <a:ext cx="6096000" cy="2031325"/>
          </a:xfrm>
          <a:prstGeom prst="rect">
            <a:avLst/>
          </a:prstGeom>
        </p:spPr>
        <p:txBody>
          <a:bodyPr>
            <a:spAutoFit/>
          </a:bodyPr>
          <a:lstStyle/>
          <a:p>
            <a:r>
              <a:rPr lang="fr-FR" dirty="0" smtClean="0"/>
              <a:t>{</a:t>
            </a:r>
          </a:p>
          <a:p>
            <a:r>
              <a:rPr lang="fr-FR" dirty="0" smtClean="0"/>
              <a:t> "</a:t>
            </a:r>
            <a:r>
              <a:rPr lang="fr-FR" dirty="0" err="1" smtClean="0"/>
              <a:t>query</a:t>
            </a:r>
            <a:r>
              <a:rPr lang="fr-FR" dirty="0" smtClean="0"/>
              <a:t>": {</a:t>
            </a:r>
          </a:p>
          <a:p>
            <a:r>
              <a:rPr lang="fr-FR" dirty="0" smtClean="0"/>
              <a:t>    "</a:t>
            </a:r>
            <a:r>
              <a:rPr lang="fr-FR" dirty="0" err="1" smtClean="0"/>
              <a:t>query_string</a:t>
            </a:r>
            <a:r>
              <a:rPr lang="fr-FR" dirty="0" smtClean="0"/>
              <a:t>" : {</a:t>
            </a:r>
          </a:p>
          <a:p>
            <a:r>
              <a:rPr lang="fr-FR" dirty="0" smtClean="0"/>
              <a:t>        "</a:t>
            </a:r>
            <a:r>
              <a:rPr lang="fr-FR" dirty="0" err="1" smtClean="0"/>
              <a:t>query</a:t>
            </a:r>
            <a:r>
              <a:rPr lang="fr-FR" dirty="0" smtClean="0"/>
              <a:t>" : "</a:t>
            </a:r>
            <a:r>
              <a:rPr lang="fr-FR" dirty="0" err="1" smtClean="0"/>
              <a:t>title:alien</a:t>
            </a:r>
            <a:r>
              <a:rPr lang="fr-FR" dirty="0" smtClean="0"/>
              <a:t>"</a:t>
            </a:r>
          </a:p>
          <a:p>
            <a:r>
              <a:rPr lang="fr-FR" dirty="0" smtClean="0"/>
              <a:t>    }</a:t>
            </a:r>
          </a:p>
          <a:p>
            <a:r>
              <a:rPr lang="fr-FR" dirty="0" smtClean="0"/>
              <a:t>  }</a:t>
            </a:r>
          </a:p>
          <a:p>
            <a:r>
              <a:rPr lang="fr-FR" dirty="0" smtClean="0"/>
              <a:t>}</a:t>
            </a:r>
            <a:endParaRPr lang="fr-FR" dirty="0"/>
          </a:p>
        </p:txBody>
      </p:sp>
      <p:sp>
        <p:nvSpPr>
          <p:cNvPr id="6" name="Espace réservé du pied de page 5"/>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8972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Introduction aux moteurs de recherche</a:t>
            </a:r>
            <a:endParaRPr lang="fr-FR" dirty="0"/>
          </a:p>
        </p:txBody>
      </p:sp>
      <p:sp>
        <p:nvSpPr>
          <p:cNvPr id="3" name="Espace réservé du contenu 2"/>
          <p:cNvSpPr>
            <a:spLocks noGrp="1"/>
          </p:cNvSpPr>
          <p:nvPr>
            <p:ph idx="1"/>
          </p:nvPr>
        </p:nvSpPr>
        <p:spPr/>
        <p:txBody>
          <a:bodyPr/>
          <a:lstStyle/>
          <a:p>
            <a:pPr fontAlgn="base"/>
            <a:r>
              <a:rPr lang="fr-FR" dirty="0"/>
              <a:t>Définition : Un moteur de recherche est un système logiciel conçu pour rechercher des informations au sein d'un ensemble de données. </a:t>
            </a:r>
            <a:endParaRPr lang="fr-FR" dirty="0" smtClean="0"/>
          </a:p>
          <a:p>
            <a:pPr fontAlgn="base"/>
            <a:endParaRPr lang="fr-FR" dirty="0"/>
          </a:p>
          <a:p>
            <a:pPr fontAlgn="base"/>
            <a:r>
              <a:rPr lang="fr-FR" dirty="0" smtClean="0"/>
              <a:t>Il </a:t>
            </a:r>
            <a:r>
              <a:rPr lang="fr-FR" dirty="0"/>
              <a:t>permet aux utilisateurs de poser des requêtes et de récupérer les informations pertinentes à partir de sa base de données.</a:t>
            </a:r>
          </a:p>
          <a:p>
            <a:pPr fontAlgn="base"/>
            <a:endParaRPr lang="fr-FR" dirty="0" smtClean="0"/>
          </a:p>
          <a:p>
            <a:pPr fontAlgn="base"/>
            <a:r>
              <a:rPr lang="fr-FR" dirty="0" smtClean="0"/>
              <a:t>Utilité </a:t>
            </a:r>
            <a:r>
              <a:rPr lang="fr-FR" dirty="0"/>
              <a:t>: Les moteurs de recherche sont utilisés pour retrouver rapidement des informations dans de grandes bases de données, sites web, ou autres archives numériques.</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610117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Utilisation des moteurs de recherche</a:t>
            </a:r>
            <a:r>
              <a:rPr lang="fr-FR" b="1" dirty="0" smtClean="0">
                <a:effectLst/>
              </a:rPr>
              <a:t/>
            </a:r>
            <a:br>
              <a:rPr lang="fr-FR" b="1" dirty="0" smtClean="0">
                <a:effectLst/>
              </a:rPr>
            </a:br>
            <a:endParaRPr lang="fr-FR" dirty="0"/>
          </a:p>
        </p:txBody>
      </p:sp>
      <p:sp>
        <p:nvSpPr>
          <p:cNvPr id="3" name="Espace réservé du contenu 2"/>
          <p:cNvSpPr>
            <a:spLocks noGrp="1"/>
          </p:cNvSpPr>
          <p:nvPr>
            <p:ph idx="1"/>
          </p:nvPr>
        </p:nvSpPr>
        <p:spPr/>
        <p:txBody>
          <a:bodyPr/>
          <a:lstStyle/>
          <a:p>
            <a:pPr fontAlgn="base"/>
            <a:r>
              <a:rPr lang="fr-FR" dirty="0"/>
              <a:t>Quand les utiliser : Ils sont essentiels lorsque les données sont trop volumineuses pour être parcourues manuellement. </a:t>
            </a:r>
            <a:endParaRPr lang="fr-FR" dirty="0" smtClean="0"/>
          </a:p>
          <a:p>
            <a:pPr fontAlgn="base"/>
            <a:r>
              <a:rPr lang="fr-FR" dirty="0" smtClean="0"/>
              <a:t>Les </a:t>
            </a:r>
            <a:r>
              <a:rPr lang="fr-FR" dirty="0"/>
              <a:t>moteurs de recherche sont particulièrement utiles pour les applications web, les systèmes de gestion de contenu, les bases de données clients, etc.</a:t>
            </a:r>
          </a:p>
          <a:p>
            <a:pPr fontAlgn="base"/>
            <a:r>
              <a:rPr lang="fr-FR" dirty="0"/>
              <a:t>Exemples d'applications : Recherche web (Google, Bing), recherche interne sur des sites de commerce électronique, ou recherche dans des bases de données d'entreprises.</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018745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Bases de données SQL vs </a:t>
            </a:r>
            <a:r>
              <a:rPr lang="fr-FR" b="1" dirty="0" err="1"/>
              <a:t>NoSQL</a:t>
            </a:r>
            <a:endParaRPr lang="fr-FR" dirty="0"/>
          </a:p>
        </p:txBody>
      </p:sp>
      <p:sp>
        <p:nvSpPr>
          <p:cNvPr id="3" name="Espace réservé du contenu 2"/>
          <p:cNvSpPr>
            <a:spLocks noGrp="1"/>
          </p:cNvSpPr>
          <p:nvPr>
            <p:ph idx="1"/>
          </p:nvPr>
        </p:nvSpPr>
        <p:spPr/>
        <p:txBody>
          <a:bodyPr>
            <a:normAutofit lnSpcReduction="10000"/>
          </a:bodyPr>
          <a:lstStyle/>
          <a:p>
            <a:pPr fontAlgn="base"/>
            <a:r>
              <a:rPr lang="fr-FR" dirty="0"/>
              <a:t>SQL : Les bases de données relationnelles utilisent le SQL pour structurer et interroger les données. </a:t>
            </a:r>
            <a:endParaRPr lang="fr-FR" dirty="0" smtClean="0"/>
          </a:p>
          <a:p>
            <a:pPr lvl="1" fontAlgn="base"/>
            <a:endParaRPr lang="fr-FR" dirty="0" smtClean="0"/>
          </a:p>
          <a:p>
            <a:pPr lvl="1" fontAlgn="base"/>
            <a:r>
              <a:rPr lang="fr-FR" dirty="0" smtClean="0"/>
              <a:t>Elles </a:t>
            </a:r>
            <a:r>
              <a:rPr lang="fr-FR" dirty="0"/>
              <a:t>sont très structurées, nécessitent des schémas </a:t>
            </a:r>
            <a:r>
              <a:rPr lang="fr-FR" dirty="0" err="1"/>
              <a:t>pré-définis</a:t>
            </a:r>
            <a:r>
              <a:rPr lang="fr-FR" dirty="0"/>
              <a:t>, et sont optimales pour des requêtes complexes</a:t>
            </a:r>
            <a:r>
              <a:rPr lang="fr-FR" dirty="0" smtClean="0"/>
              <a:t>.</a:t>
            </a:r>
          </a:p>
          <a:p>
            <a:pPr marL="457200" lvl="1" indent="0" fontAlgn="base">
              <a:buNone/>
            </a:pPr>
            <a:endParaRPr lang="fr-FR" dirty="0"/>
          </a:p>
          <a:p>
            <a:pPr fontAlgn="base"/>
            <a:r>
              <a:rPr lang="fr-FR" dirty="0" err="1"/>
              <a:t>NoSQL</a:t>
            </a:r>
            <a:r>
              <a:rPr lang="fr-FR" dirty="0"/>
              <a:t> : Les bases de données </a:t>
            </a:r>
            <a:r>
              <a:rPr lang="fr-FR" dirty="0" err="1"/>
              <a:t>NoSQL</a:t>
            </a:r>
            <a:r>
              <a:rPr lang="fr-FR" dirty="0"/>
              <a:t> sont flexibles en termes de schéma, supportent des structures de données variées comme les documents, les graphes, les colonnes, et sont conçues pour de grandes distributions de données. </a:t>
            </a:r>
            <a:endParaRPr lang="fr-FR" dirty="0" smtClean="0"/>
          </a:p>
          <a:p>
            <a:pPr lvl="1" fontAlgn="base"/>
            <a:endParaRPr lang="fr-FR" dirty="0"/>
          </a:p>
          <a:p>
            <a:pPr lvl="1" fontAlgn="base"/>
            <a:r>
              <a:rPr lang="fr-FR" dirty="0" smtClean="0"/>
              <a:t>Elles </a:t>
            </a:r>
            <a:r>
              <a:rPr lang="fr-FR" dirty="0"/>
              <a:t>sont idéales pour les grands ensembles de données non structurées.</a:t>
            </a:r>
          </a:p>
          <a:p>
            <a:endParaRPr lang="fr-FR" dirty="0"/>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2596132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Introduction à </a:t>
            </a:r>
            <a:r>
              <a:rPr lang="fr-FR" b="1" dirty="0" err="1"/>
              <a:t>Elasticsearch</a:t>
            </a:r>
            <a:r>
              <a:rPr lang="fr-FR" b="1" dirty="0"/>
              <a:t/>
            </a:r>
            <a:br>
              <a:rPr lang="fr-FR" b="1" dirty="0"/>
            </a:br>
            <a:endParaRPr lang="fr-FR" dirty="0"/>
          </a:p>
        </p:txBody>
      </p:sp>
      <p:sp>
        <p:nvSpPr>
          <p:cNvPr id="3" name="Espace réservé du contenu 2"/>
          <p:cNvSpPr>
            <a:spLocks noGrp="1"/>
          </p:cNvSpPr>
          <p:nvPr>
            <p:ph idx="1"/>
          </p:nvPr>
        </p:nvSpPr>
        <p:spPr/>
        <p:txBody>
          <a:bodyPr/>
          <a:lstStyle/>
          <a:p>
            <a:r>
              <a:rPr lang="fr-FR" dirty="0" err="1"/>
              <a:t>Elasticsearch</a:t>
            </a:r>
            <a:r>
              <a:rPr lang="fr-FR" dirty="0"/>
              <a:t> est un moteur de recherche et d'analyse distribué qui permet le traitement de grandes quantités de données en quasi temps réel. </a:t>
            </a:r>
            <a:endParaRPr lang="fr-FR" dirty="0" smtClean="0"/>
          </a:p>
          <a:p>
            <a:r>
              <a:rPr lang="fr-FR" dirty="0" smtClean="0"/>
              <a:t>Il </a:t>
            </a:r>
            <a:r>
              <a:rPr lang="fr-FR" dirty="0"/>
              <a:t>est construit sur la bibliothèque Apache </a:t>
            </a:r>
            <a:r>
              <a:rPr lang="fr-FR" dirty="0" err="1"/>
              <a:t>Lucene</a:t>
            </a:r>
            <a:r>
              <a:rPr lang="fr-FR" dirty="0"/>
              <a:t>, ce qui lui confère une puissante capacité de recherche full-</a:t>
            </a:r>
            <a:r>
              <a:rPr lang="fr-FR" dirty="0" err="1"/>
              <a:t>text</a:t>
            </a:r>
            <a:r>
              <a:rPr lang="fr-FR" dirty="0"/>
              <a:t>. </a:t>
            </a:r>
            <a:endParaRPr lang="fr-FR" dirty="0" smtClean="0"/>
          </a:p>
          <a:p>
            <a:pPr marL="0" indent="0">
              <a:buNone/>
            </a:pPr>
            <a:endParaRPr lang="fr-FR" dirty="0"/>
          </a:p>
          <a:p>
            <a:r>
              <a:rPr lang="fr-FR" dirty="0" err="1" smtClean="0"/>
              <a:t>Elasticsearch</a:t>
            </a:r>
            <a:r>
              <a:rPr lang="fr-FR" dirty="0" smtClean="0"/>
              <a:t> </a:t>
            </a:r>
            <a:r>
              <a:rPr lang="fr-FR" dirty="0"/>
              <a:t>est conçu pour être </a:t>
            </a:r>
            <a:r>
              <a:rPr lang="fr-FR" dirty="0" err="1"/>
              <a:t>scalable</a:t>
            </a:r>
            <a:r>
              <a:rPr lang="fr-FR" dirty="0"/>
              <a:t> horizontalement, ce qui signifie que vous pouvez facilement ajouter des serveurs pour augmenter la capacité du cluster.</a:t>
            </a: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874258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a:t>Elasticsearch</a:t>
            </a:r>
            <a:r>
              <a:rPr lang="fr-FR" dirty="0"/>
              <a:t> stocke ses données sous la forme de documents JSON structurés. </a:t>
            </a:r>
            <a:endParaRPr lang="fr-FR" dirty="0" smtClean="0"/>
          </a:p>
          <a:p>
            <a:r>
              <a:rPr lang="fr-FR" dirty="0" smtClean="0"/>
              <a:t>Chaque </a:t>
            </a:r>
            <a:r>
              <a:rPr lang="fr-FR" dirty="0"/>
              <a:t>document est associé à un type et indexé dans un index. </a:t>
            </a:r>
            <a:endParaRPr lang="fr-FR" dirty="0" smtClean="0"/>
          </a:p>
          <a:p>
            <a:r>
              <a:rPr lang="fr-FR" dirty="0" smtClean="0"/>
              <a:t>Bien </a:t>
            </a:r>
            <a:r>
              <a:rPr lang="fr-FR" dirty="0"/>
              <a:t>que la notion de type soit devenue obsolète dans les versions récentes, le concept d'indexation reste central. </a:t>
            </a:r>
            <a:endParaRPr lang="fr-FR" dirty="0" smtClean="0"/>
          </a:p>
          <a:p>
            <a:r>
              <a:rPr lang="fr-FR" dirty="0" smtClean="0"/>
              <a:t>Les </a:t>
            </a:r>
            <a:r>
              <a:rPr lang="fr-FR" dirty="0"/>
              <a:t>données dans </a:t>
            </a:r>
            <a:r>
              <a:rPr lang="fr-FR" dirty="0" err="1"/>
              <a:t>Elasticsearch</a:t>
            </a:r>
            <a:r>
              <a:rPr lang="fr-FR" dirty="0"/>
              <a:t> sont partitionnées en plusieurs "</a:t>
            </a:r>
            <a:r>
              <a:rPr lang="fr-FR" dirty="0" err="1"/>
              <a:t>shards</a:t>
            </a:r>
            <a:r>
              <a:rPr lang="fr-FR" dirty="0"/>
              <a:t>", qui peuvent être répliqués à travers le cluster pour fournir de la redondance et une haute disponibilité.</a:t>
            </a: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254903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Relation entre </a:t>
            </a:r>
            <a:r>
              <a:rPr lang="fr-FR" b="1" dirty="0" err="1"/>
              <a:t>Elasticsearch</a:t>
            </a:r>
            <a:r>
              <a:rPr lang="fr-FR" b="1" dirty="0"/>
              <a:t> et les bases de données </a:t>
            </a:r>
            <a:r>
              <a:rPr lang="fr-FR" b="1" dirty="0" err="1"/>
              <a:t>NoSQL</a:t>
            </a:r>
            <a:endParaRPr lang="fr-FR" dirty="0"/>
          </a:p>
        </p:txBody>
      </p:sp>
      <p:sp>
        <p:nvSpPr>
          <p:cNvPr id="3" name="Espace réservé du contenu 2"/>
          <p:cNvSpPr>
            <a:spLocks noGrp="1"/>
          </p:cNvSpPr>
          <p:nvPr>
            <p:ph idx="1"/>
          </p:nvPr>
        </p:nvSpPr>
        <p:spPr/>
        <p:txBody>
          <a:bodyPr/>
          <a:lstStyle/>
          <a:p>
            <a:r>
              <a:rPr lang="fr-FR" dirty="0" err="1" smtClean="0"/>
              <a:t>Elasticsearch</a:t>
            </a:r>
            <a:r>
              <a:rPr lang="fr-FR" dirty="0" smtClean="0"/>
              <a:t> </a:t>
            </a:r>
            <a:r>
              <a:rPr lang="fr-FR" dirty="0"/>
              <a:t>peut être classé comme une base de données </a:t>
            </a:r>
            <a:r>
              <a:rPr lang="fr-FR" dirty="0" err="1"/>
              <a:t>NoSQL</a:t>
            </a:r>
            <a:r>
              <a:rPr lang="fr-FR" dirty="0"/>
              <a:t> car il stocke des données sous forme de documents JSON. </a:t>
            </a:r>
            <a:endParaRPr lang="fr-FR" dirty="0" smtClean="0"/>
          </a:p>
          <a:p>
            <a:r>
              <a:rPr lang="fr-FR" dirty="0" smtClean="0"/>
              <a:t>Il </a:t>
            </a:r>
            <a:r>
              <a:rPr lang="fr-FR" dirty="0"/>
              <a:t>ne requiert pas de schéma fixe, permettant une grande flexibilité.</a:t>
            </a: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145154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a:t>Qu'est-ce que la capacité d'adaptation d'un système à la croissance ?</a:t>
            </a:r>
          </a:p>
        </p:txBody>
      </p:sp>
      <p:sp>
        <p:nvSpPr>
          <p:cNvPr id="3" name="Espace réservé du contenu 2"/>
          <p:cNvSpPr>
            <a:spLocks noGrp="1"/>
          </p:cNvSpPr>
          <p:nvPr>
            <p:ph idx="1"/>
          </p:nvPr>
        </p:nvSpPr>
        <p:spPr/>
        <p:txBody>
          <a:bodyPr>
            <a:normAutofit fontScale="85000" lnSpcReduction="20000"/>
          </a:bodyPr>
          <a:lstStyle/>
          <a:p>
            <a:r>
              <a:rPr lang="fr-FR" dirty="0"/>
              <a:t>La </a:t>
            </a:r>
            <a:r>
              <a:rPr lang="fr-FR" dirty="0" err="1"/>
              <a:t>scalabilité</a:t>
            </a:r>
            <a:r>
              <a:rPr lang="fr-FR" dirty="0"/>
              <a:t>, ou extensibilité, est la capacité d'un système à gérer une augmentation de charge de travail ou à s'adapter à une croissance en augmentant ses ressources. On distingue deux formes principales de </a:t>
            </a:r>
            <a:r>
              <a:rPr lang="fr-FR" dirty="0" err="1"/>
              <a:t>scalabilité</a:t>
            </a:r>
            <a:r>
              <a:rPr lang="fr-FR" dirty="0" smtClean="0"/>
              <a:t>:</a:t>
            </a:r>
          </a:p>
          <a:p>
            <a:endParaRPr lang="fr-FR" dirty="0" smtClean="0"/>
          </a:p>
          <a:p>
            <a:r>
              <a:rPr lang="fr-FR" b="1" dirty="0" err="1"/>
              <a:t>Scalabilité</a:t>
            </a:r>
            <a:r>
              <a:rPr lang="fr-FR" b="1" dirty="0"/>
              <a:t> horizontale</a:t>
            </a:r>
            <a:r>
              <a:rPr lang="fr-FR" dirty="0"/>
              <a:t> : Cela implique d'ajouter plus de machines ou de nœuds au système pour augmenter sa capacité. C'est souvent utilisé dans les systèmes informatiques modernes car cela permet d'étendre la capacité de traitement sans interrompre le fonctionnement du système existant</a:t>
            </a:r>
            <a:r>
              <a:rPr lang="fr-FR" dirty="0" smtClean="0"/>
              <a:t>.</a:t>
            </a:r>
          </a:p>
          <a:p>
            <a:endParaRPr lang="fr-FR" dirty="0" smtClean="0"/>
          </a:p>
          <a:p>
            <a:r>
              <a:rPr lang="fr-FR" b="1" dirty="0" err="1"/>
              <a:t>Scalabilité</a:t>
            </a:r>
            <a:r>
              <a:rPr lang="fr-FR" b="1" dirty="0"/>
              <a:t> verticale</a:t>
            </a:r>
            <a:r>
              <a:rPr lang="fr-FR" dirty="0"/>
              <a:t> : Cela consiste à augmenter les ressources comme la CPU ou la RAM d'une machine existante pour améliorer sa capacité de traitement. Bien que parfois limitée par des contraintes physiques, cette méthode peut être efficace pour les augmentations de charge modérées.</a:t>
            </a:r>
          </a:p>
        </p:txBody>
      </p:sp>
      <p:sp>
        <p:nvSpPr>
          <p:cNvPr id="4" name="Espace réservé du pied de page 3"/>
          <p:cNvSpPr>
            <a:spLocks noGrp="1"/>
          </p:cNvSpPr>
          <p:nvPr>
            <p:ph type="ftr" sz="quarter" idx="11"/>
          </p:nvPr>
        </p:nvSpPr>
        <p:spPr/>
        <p:txBody>
          <a:bodyPr/>
          <a:lstStyle/>
          <a:p>
            <a:r>
              <a:rPr lang="fr-FR" smtClean="0"/>
              <a:t>Mahfoudh JEID</a:t>
            </a:r>
            <a:endParaRPr lang="fr-FR"/>
          </a:p>
        </p:txBody>
      </p:sp>
    </p:spTree>
    <p:extLst>
      <p:ext uri="{BB962C8B-B14F-4D97-AF65-F5344CB8AC3E}">
        <p14:creationId xmlns:p14="http://schemas.microsoft.com/office/powerpoint/2010/main" val="3429208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1882</Words>
  <Application>Microsoft Office PowerPoint</Application>
  <PresentationFormat>Grand écran</PresentationFormat>
  <Paragraphs>161</Paragraphs>
  <Slides>22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Calibri Light</vt:lpstr>
      <vt:lpstr>Verdana</vt:lpstr>
      <vt:lpstr>Wingdings</vt:lpstr>
      <vt:lpstr>Thème Office</vt:lpstr>
      <vt:lpstr>Elasticsearch</vt:lpstr>
      <vt:lpstr>Objectifs du cours </vt:lpstr>
      <vt:lpstr>Introduction aux moteurs de recherche</vt:lpstr>
      <vt:lpstr>Utilisation des moteurs de recherche </vt:lpstr>
      <vt:lpstr>Bases de données SQL vs NoSQL</vt:lpstr>
      <vt:lpstr>Introduction à Elasticsearch </vt:lpstr>
      <vt:lpstr>Présentation PowerPoint</vt:lpstr>
      <vt:lpstr>Relation entre Elasticsearch et les bases de données NoSQL</vt:lpstr>
      <vt:lpstr>Qu'est-ce que la capacité d'adaptation d'un système à la croissance ?</vt:lpstr>
      <vt:lpstr>Avantages d'Elasticsearch </vt:lpstr>
      <vt:lpstr>Architecture d'Elasticsearch</vt:lpstr>
      <vt:lpstr>Relation entre les éléments de l'architecture d'Elasticsearch,</vt:lpstr>
      <vt:lpstr>Présentation PowerPoint</vt:lpstr>
      <vt:lpstr>Présentation PowerPoint</vt:lpstr>
      <vt:lpstr>Présentation PowerPoint</vt:lpstr>
      <vt:lpstr>Instalation</vt:lpstr>
      <vt:lpstr>Présentation PowerPoint</vt:lpstr>
      <vt:lpstr>Présentation PowerPoint</vt:lpstr>
      <vt:lpstr>Indexer plusieurs documents</vt:lpstr>
      <vt:lpstr>Présentation PowerPoint</vt:lpstr>
      <vt:lpstr>Présentation PowerPoint</vt:lpstr>
      <vt:lpstr>Présentation PowerPoint</vt:lpstr>
    </vt:vector>
  </TitlesOfParts>
  <Company>Hospices Civils de Lyon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JEID, Mahfoudh</dc:creator>
  <cp:lastModifiedBy>JEID, Mahfoudh</cp:lastModifiedBy>
  <cp:revision>45</cp:revision>
  <dcterms:created xsi:type="dcterms:W3CDTF">2024-04-16T18:14:32Z</dcterms:created>
  <dcterms:modified xsi:type="dcterms:W3CDTF">2024-04-17T00:03:12Z</dcterms:modified>
</cp:coreProperties>
</file>