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8" r:id="rId11"/>
    <p:sldId id="272" r:id="rId12"/>
    <p:sldId id="273" r:id="rId13"/>
    <p:sldId id="274" r:id="rId14"/>
    <p:sldId id="275" r:id="rId15"/>
    <p:sldId id="276" r:id="rId16"/>
    <p:sldId id="277" r:id="rId17"/>
    <p:sldId id="257" r:id="rId18"/>
    <p:sldId id="279" r:id="rId19"/>
    <p:sldId id="259" r:id="rId20"/>
    <p:sldId id="280" r:id="rId21"/>
    <p:sldId id="264" r:id="rId22"/>
    <p:sldId id="284" r:id="rId23"/>
    <p:sldId id="285" r:id="rId24"/>
    <p:sldId id="262" r:id="rId25"/>
    <p:sldId id="263" r:id="rId26"/>
    <p:sldId id="281" r:id="rId27"/>
    <p:sldId id="286" r:id="rId2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94716"/>
  </p:normalViewPr>
  <p:slideViewPr>
    <p:cSldViewPr>
      <p:cViewPr varScale="1">
        <p:scale>
          <a:sx n="82" d="100"/>
          <a:sy n="82" d="100"/>
        </p:scale>
        <p:origin x="175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3AB8D-1B73-EC4A-8FD0-37A7ECF99A4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156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52E32-D1F7-474D-8AC2-AEA54EC5FBC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775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EC2FF-309D-184D-93E5-C92CFB47C7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63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567A2-C59A-F745-AB01-72367F71A4E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423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BE4E0-4454-0247-A5ED-06D237A0B1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43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13CD7-1C6B-7140-9790-060193F995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255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F99D-83D4-554D-85D8-81492DAF0BF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570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21B3F-FC0B-134A-AFA8-B6B2CC7F6E2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46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E0A73-78BB-8E41-A238-5297AA406F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803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703B-3141-4F42-99E1-1FCE5DE65BC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65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ABA2A-87F0-9541-BFEE-8D0F9E596A6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4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345EEB-B83A-7C42-8921-4025BBE3396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pt-BR" altLang="pt-BR" sz="4400" dirty="0"/>
              <a:t>Alex, </a:t>
            </a:r>
            <a:r>
              <a:rPr lang="pt-BR" altLang="pt-BR" sz="4400" dirty="0" err="1"/>
              <a:t>the</a:t>
            </a:r>
            <a:r>
              <a:rPr lang="pt-BR" altLang="pt-BR" sz="4400" dirty="0"/>
              <a:t> </a:t>
            </a:r>
            <a:r>
              <a:rPr lang="pt-BR" altLang="pt-BR" sz="4400" dirty="0" err="1"/>
              <a:t>bot</a:t>
            </a:r>
            <a:r>
              <a:rPr lang="pt-BR" altLang="pt-BR" sz="4400" dirty="0"/>
              <a:t>!</a:t>
            </a:r>
            <a:br>
              <a:rPr lang="pt-BR" altLang="pt-BR" sz="4400" dirty="0"/>
            </a:br>
            <a:r>
              <a:rPr lang="pt-BR" altLang="pt-BR" sz="4400" dirty="0" err="1"/>
              <a:t>SocialDev</a:t>
            </a:r>
            <a:endParaRPr lang="pt-BR" altLang="pt-BR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8763" y="5373688"/>
            <a:ext cx="6400800" cy="1752600"/>
          </a:xfrm>
        </p:spPr>
        <p:txBody>
          <a:bodyPr/>
          <a:lstStyle/>
          <a:p>
            <a:pPr algn="l" eaLnBrk="1" hangingPunct="1"/>
            <a:r>
              <a:rPr lang="pt-BR" altLang="pt-BR" sz="2000" dirty="0"/>
              <a:t>Alunos:	Jeidsan Alcântara da Conceição Pereira</a:t>
            </a:r>
          </a:p>
          <a:p>
            <a:pPr algn="l" eaLnBrk="1" hangingPunct="1"/>
            <a:r>
              <a:rPr lang="pt-BR" altLang="pt-BR" sz="2000" dirty="0"/>
              <a:t>             Willian de </a:t>
            </a:r>
            <a:r>
              <a:rPr lang="pt-BR" altLang="pt-BR" sz="2000" dirty="0" err="1"/>
              <a:t>Ávilla</a:t>
            </a:r>
            <a:r>
              <a:rPr lang="pt-BR" altLang="pt-BR" sz="2000" dirty="0"/>
              <a:t> Silveira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6" name="Espaço Reservado para Conteúdo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668FF3CC-B4A2-4C36-B1B2-D78B47C4B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4" y="1600200"/>
            <a:ext cx="7745731" cy="4525963"/>
          </a:xfrm>
        </p:spPr>
      </p:pic>
    </p:spTree>
    <p:extLst>
      <p:ext uri="{BB962C8B-B14F-4D97-AF65-F5344CB8AC3E}">
        <p14:creationId xmlns:p14="http://schemas.microsoft.com/office/powerpoint/2010/main" val="895303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7" name="Espaço Reservado para Conteúdo 6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5208AB22-FC70-4A57-8C9E-D94968083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59668"/>
            <a:ext cx="8229600" cy="3407026"/>
          </a:xfrm>
        </p:spPr>
      </p:pic>
    </p:spTree>
    <p:extLst>
      <p:ext uri="{BB962C8B-B14F-4D97-AF65-F5344CB8AC3E}">
        <p14:creationId xmlns:p14="http://schemas.microsoft.com/office/powerpoint/2010/main" val="199868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7" name="Espaço Reservado para Conteúdo 6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F2DA5C26-9F33-4CDF-802D-823A1AB2B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59668"/>
            <a:ext cx="8229600" cy="3407026"/>
          </a:xfrm>
        </p:spPr>
      </p:pic>
    </p:spTree>
    <p:extLst>
      <p:ext uri="{BB962C8B-B14F-4D97-AF65-F5344CB8AC3E}">
        <p14:creationId xmlns:p14="http://schemas.microsoft.com/office/powerpoint/2010/main" val="184519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7" name="Espaço Reservado para Conteúdo 6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6676536A-6095-4454-BDBF-532A41575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59668"/>
            <a:ext cx="8229600" cy="3407026"/>
          </a:xfrm>
        </p:spPr>
      </p:pic>
    </p:spTree>
    <p:extLst>
      <p:ext uri="{BB962C8B-B14F-4D97-AF65-F5344CB8AC3E}">
        <p14:creationId xmlns:p14="http://schemas.microsoft.com/office/powerpoint/2010/main" val="1582817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7" name="Espaço Reservado para Conteúdo 6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FC8E39B3-2734-4026-815C-977115C87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59668"/>
            <a:ext cx="8229600" cy="3407026"/>
          </a:xfrm>
        </p:spPr>
      </p:pic>
    </p:spTree>
    <p:extLst>
      <p:ext uri="{BB962C8B-B14F-4D97-AF65-F5344CB8AC3E}">
        <p14:creationId xmlns:p14="http://schemas.microsoft.com/office/powerpoint/2010/main" val="164892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6" name="Espaço Reservado para Conteúdo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A9530265-D10E-400A-B8ED-F564BECDB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5" y="2167731"/>
            <a:ext cx="4171950" cy="3390900"/>
          </a:xfrm>
        </p:spPr>
      </p:pic>
    </p:spTree>
    <p:extLst>
      <p:ext uri="{BB962C8B-B14F-4D97-AF65-F5344CB8AC3E}">
        <p14:creationId xmlns:p14="http://schemas.microsoft.com/office/powerpoint/2010/main" val="1535744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6" name="Espaço Reservado para Conteúdo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B6000508-2B23-4492-BDDC-4A5E3CAF5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7261"/>
            <a:ext cx="8229600" cy="3291840"/>
          </a:xfrm>
        </p:spPr>
      </p:pic>
    </p:spTree>
    <p:extLst>
      <p:ext uri="{BB962C8B-B14F-4D97-AF65-F5344CB8AC3E}">
        <p14:creationId xmlns:p14="http://schemas.microsoft.com/office/powerpoint/2010/main" val="961902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/>
              <a:t>Requisitos funcionais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RF01: O sistema deve interagir com o usuário através de texto escrito; </a:t>
            </a:r>
          </a:p>
          <a:p>
            <a:pPr lvl="1" eaLnBrk="1" hangingPunct="1"/>
            <a:r>
              <a:rPr lang="en-US" altLang="x-none" sz="1600" dirty="0"/>
              <a:t>I</a:t>
            </a:r>
            <a:r>
              <a:rPr lang="pt-BR" altLang="x-none" sz="1600" dirty="0" err="1"/>
              <a:t>mplementado</a:t>
            </a:r>
            <a:r>
              <a:rPr lang="pt-BR" altLang="x-none" sz="1600" dirty="0"/>
              <a:t>;</a:t>
            </a:r>
          </a:p>
          <a:p>
            <a:pPr eaLnBrk="1" hangingPunct="1"/>
            <a:r>
              <a:rPr lang="pt-BR" altLang="x-none" sz="2000" dirty="0"/>
              <a:t>RF02: O sistema deve interagir com o usuário através de imagens;</a:t>
            </a:r>
          </a:p>
          <a:p>
            <a:pPr lvl="1" eaLnBrk="1" hangingPunct="1"/>
            <a:r>
              <a:rPr lang="en-US" altLang="x-none" sz="1600" dirty="0"/>
              <a:t>R</a:t>
            </a:r>
            <a:r>
              <a:rPr lang="pt-BR" altLang="x-none" sz="1600" dirty="0" err="1"/>
              <a:t>emovido</a:t>
            </a:r>
            <a:r>
              <a:rPr lang="pt-BR" altLang="x-none" sz="1600" dirty="0"/>
              <a:t> do escopo do MVP devido à mudança da proposta;</a:t>
            </a:r>
          </a:p>
          <a:p>
            <a:pPr eaLnBrk="1" hangingPunct="1"/>
            <a:r>
              <a:rPr lang="pt-BR" altLang="x-none" sz="2000" dirty="0"/>
              <a:t>RF03: O sistema deve interagir com o usuário através de hiperlinks;</a:t>
            </a:r>
          </a:p>
          <a:p>
            <a:pPr lvl="1" eaLnBrk="1" hangingPunct="1"/>
            <a:r>
              <a:rPr lang="en-US" altLang="x-none" sz="1600" dirty="0"/>
              <a:t>R</a:t>
            </a:r>
            <a:r>
              <a:rPr lang="pt-BR" altLang="x-none" sz="1600" dirty="0" err="1"/>
              <a:t>emovido</a:t>
            </a:r>
            <a:r>
              <a:rPr lang="pt-BR" altLang="x-none" sz="1600" dirty="0"/>
              <a:t> do escopo do MVP devido à mudança da proposta;</a:t>
            </a:r>
          </a:p>
          <a:p>
            <a:pPr eaLnBrk="1" hangingPunct="1"/>
            <a:r>
              <a:rPr lang="pt-BR" altLang="x-none" sz="2000" dirty="0"/>
              <a:t>RF04: O sistema deve permitir que o usuário envie mensagens de áudio;</a:t>
            </a:r>
          </a:p>
          <a:p>
            <a:pPr lvl="1" eaLnBrk="1" hangingPunct="1"/>
            <a:r>
              <a:rPr lang="en-US" altLang="x-none" sz="1600" dirty="0"/>
              <a:t>R</a:t>
            </a:r>
            <a:r>
              <a:rPr lang="pt-BR" altLang="x-none" sz="1600" dirty="0" err="1"/>
              <a:t>emovido</a:t>
            </a:r>
            <a:r>
              <a:rPr lang="pt-BR" altLang="x-none" sz="1600" dirty="0"/>
              <a:t> do escopo do MVP devido à mudança da proposta;</a:t>
            </a:r>
          </a:p>
          <a:p>
            <a:pPr eaLnBrk="1" hangingPunct="1"/>
            <a:r>
              <a:rPr lang="pt-BR" altLang="x-none" sz="2000" dirty="0"/>
              <a:t>RF05: O sistema deve possuir uma interface administrativa;</a:t>
            </a:r>
          </a:p>
          <a:p>
            <a:pPr lvl="1" eaLnBrk="1" hangingPunct="1"/>
            <a:r>
              <a:rPr lang="en-US" altLang="x-none" sz="1600" dirty="0"/>
              <a:t>I</a:t>
            </a:r>
            <a:r>
              <a:rPr lang="pt-BR" altLang="x-none" sz="1600" dirty="0" err="1"/>
              <a:t>mplementado</a:t>
            </a:r>
            <a:r>
              <a:rPr lang="pt-BR" altLang="x-none" sz="1600" dirty="0"/>
              <a:t>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/>
              <a:t>Requisitos funcionais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RF06: O sistema deve manter o cadastro de temas;</a:t>
            </a:r>
          </a:p>
          <a:p>
            <a:pPr lvl="1" eaLnBrk="1" hangingPunct="1"/>
            <a:r>
              <a:rPr lang="en-US" altLang="x-none" sz="1600" dirty="0"/>
              <a:t>I</a:t>
            </a:r>
            <a:r>
              <a:rPr lang="pt-BR" altLang="x-none" sz="1600" dirty="0" err="1"/>
              <a:t>mplementado</a:t>
            </a:r>
            <a:r>
              <a:rPr lang="pt-BR" altLang="x-none" sz="1600" dirty="0"/>
              <a:t>;</a:t>
            </a:r>
          </a:p>
          <a:p>
            <a:pPr eaLnBrk="1" hangingPunct="1"/>
            <a:r>
              <a:rPr lang="pt-BR" altLang="x-none" sz="2000" dirty="0"/>
              <a:t>RF07: O sistema deve manter o cadastro de perguntas;</a:t>
            </a:r>
          </a:p>
          <a:p>
            <a:pPr lvl="1" eaLnBrk="1" hangingPunct="1"/>
            <a:r>
              <a:rPr lang="en-US" altLang="x-none" sz="1600" dirty="0"/>
              <a:t>I</a:t>
            </a:r>
            <a:r>
              <a:rPr lang="pt-BR" altLang="x-none" sz="1600" dirty="0" err="1"/>
              <a:t>mplementado</a:t>
            </a:r>
            <a:r>
              <a:rPr lang="pt-BR" altLang="x-none" sz="1600" dirty="0"/>
              <a:t>;</a:t>
            </a:r>
          </a:p>
          <a:p>
            <a:pPr eaLnBrk="1" hangingPunct="1"/>
            <a:r>
              <a:rPr lang="pt-BR" altLang="x-none" sz="2000" dirty="0"/>
              <a:t>RF08: O sistema deve manter o cadastro de respostas;</a:t>
            </a:r>
          </a:p>
          <a:p>
            <a:pPr lvl="1" eaLnBrk="1" hangingPunct="1"/>
            <a:r>
              <a:rPr lang="en-US" altLang="x-none" sz="1600" dirty="0"/>
              <a:t>I</a:t>
            </a:r>
            <a:r>
              <a:rPr lang="pt-BR" altLang="x-none" sz="1600" dirty="0" err="1"/>
              <a:t>mplementado</a:t>
            </a:r>
            <a:r>
              <a:rPr lang="pt-BR" altLang="x-none" sz="1600" dirty="0"/>
              <a:t>;</a:t>
            </a:r>
          </a:p>
          <a:p>
            <a:pPr eaLnBrk="1" hangingPunct="1"/>
            <a:r>
              <a:rPr lang="pt-BR" altLang="x-none" sz="2000" dirty="0"/>
              <a:t>RF09: O sistema deve manter o cadastro de redes de testagem e aconselhamento;</a:t>
            </a:r>
          </a:p>
          <a:p>
            <a:pPr lvl="1" eaLnBrk="1" hangingPunct="1"/>
            <a:r>
              <a:rPr lang="en-US" altLang="x-none" sz="1600" dirty="0"/>
              <a:t>I</a:t>
            </a:r>
            <a:r>
              <a:rPr lang="pt-BR" altLang="x-none" sz="1600" dirty="0" err="1"/>
              <a:t>mplementado</a:t>
            </a:r>
            <a:r>
              <a:rPr lang="pt-BR" altLang="x-none" sz="1600" dirty="0"/>
              <a:t>, porém removido do MVP por não fazer sentido no contexto atual;</a:t>
            </a:r>
          </a:p>
          <a:p>
            <a:pPr eaLnBrk="1" hangingPunct="1"/>
            <a:r>
              <a:rPr lang="pt-BR" altLang="x-none" sz="2000" dirty="0"/>
              <a:t>RF10: O sistema deve manter o cadastro de administradores; </a:t>
            </a:r>
          </a:p>
          <a:p>
            <a:pPr lvl="1" eaLnBrk="1" hangingPunct="1"/>
            <a:r>
              <a:rPr lang="en-US" altLang="x-none" sz="1600" dirty="0"/>
              <a:t>I</a:t>
            </a:r>
            <a:r>
              <a:rPr lang="pt-BR" altLang="x-none" sz="1600" dirty="0" err="1"/>
              <a:t>mplementado</a:t>
            </a:r>
            <a:r>
              <a:rPr lang="pt-BR" altLang="x-none" sz="1600" dirty="0"/>
              <a:t>;</a:t>
            </a:r>
          </a:p>
          <a:p>
            <a:pPr eaLnBrk="1" hangingPunct="1"/>
            <a:r>
              <a:rPr lang="pt-BR" altLang="x-none" sz="2000" dirty="0"/>
              <a:t>RF11: O sistema deve manter o cadastro de anexos às respostas;</a:t>
            </a:r>
          </a:p>
          <a:p>
            <a:pPr lvl="1" eaLnBrk="1" hangingPunct="1"/>
            <a:r>
              <a:rPr lang="en-US" altLang="x-none" sz="1600" dirty="0"/>
              <a:t>R</a:t>
            </a:r>
            <a:r>
              <a:rPr lang="pt-BR" altLang="x-none" sz="1600" dirty="0" err="1"/>
              <a:t>emovido</a:t>
            </a:r>
            <a:r>
              <a:rPr lang="pt-BR" altLang="x-none" sz="1600" dirty="0"/>
              <a:t> do MVP devido à mudança da proposta;</a:t>
            </a:r>
          </a:p>
          <a:p>
            <a:pPr eaLnBrk="1" hangingPunct="1"/>
            <a:endParaRPr lang="pt-BR" altLang="x-none" sz="2000" dirty="0"/>
          </a:p>
        </p:txBody>
      </p:sp>
    </p:spTree>
    <p:extLst>
      <p:ext uri="{BB962C8B-B14F-4D97-AF65-F5344CB8AC3E}">
        <p14:creationId xmlns:p14="http://schemas.microsoft.com/office/powerpoint/2010/main" val="255311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/>
              <a:t>Requisitos não funcionais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RNF01: O acesso à área administrativa deve ser autenticado por usuário e senha e restrita a administradores; </a:t>
            </a:r>
          </a:p>
          <a:p>
            <a:pPr lvl="1" eaLnBrk="1" hangingPunct="1"/>
            <a:r>
              <a:rPr lang="en-US" altLang="x-none" sz="1600" dirty="0"/>
              <a:t>N</a:t>
            </a:r>
            <a:r>
              <a:rPr lang="pt-BR" altLang="x-none" sz="1600" dirty="0" err="1"/>
              <a:t>ão</a:t>
            </a:r>
            <a:r>
              <a:rPr lang="pt-BR" altLang="x-none" sz="1600" dirty="0"/>
              <a:t> implementado;</a:t>
            </a:r>
          </a:p>
          <a:p>
            <a:pPr eaLnBrk="1" hangingPunct="1"/>
            <a:r>
              <a:rPr lang="pt-BR" altLang="x-none" sz="2000" dirty="0"/>
              <a:t>RNF02: Os usuários devem interagir com o sistema de modo anônimo, isto é, nenhuma informação que possa identificar o usuário deve ser salva; </a:t>
            </a:r>
          </a:p>
          <a:p>
            <a:pPr lvl="1" eaLnBrk="1" hangingPunct="1"/>
            <a:r>
              <a:rPr lang="en-US" altLang="x-none" sz="1600" dirty="0"/>
              <a:t>I</a:t>
            </a:r>
            <a:r>
              <a:rPr lang="pt-BR" altLang="x-none" sz="1600" dirty="0" err="1"/>
              <a:t>mplementado</a:t>
            </a:r>
            <a:r>
              <a:rPr lang="pt-BR" altLang="x-none" sz="1600" dirty="0"/>
              <a:t> parcialmente;</a:t>
            </a:r>
          </a:p>
          <a:p>
            <a:pPr eaLnBrk="1" hangingPunct="1"/>
            <a:r>
              <a:rPr lang="pt-BR" altLang="x-none" sz="2000" dirty="0"/>
              <a:t>RNF03: O sistema NÃO deve exibir ao usuário vídeos ou imagens classificadas como inadequadas; </a:t>
            </a:r>
          </a:p>
          <a:p>
            <a:pPr lvl="1" eaLnBrk="1" hangingPunct="1"/>
            <a:r>
              <a:rPr lang="en-US" altLang="x-none" sz="1600" dirty="0"/>
              <a:t>R</a:t>
            </a:r>
            <a:r>
              <a:rPr lang="pt-BR" altLang="x-none" sz="1600" dirty="0" err="1"/>
              <a:t>emovido</a:t>
            </a:r>
            <a:r>
              <a:rPr lang="pt-BR" altLang="x-none" sz="1600" dirty="0"/>
              <a:t> do escopo devido à mudança na proposta;</a:t>
            </a:r>
          </a:p>
          <a:p>
            <a:pPr eaLnBrk="1" hangingPunct="1"/>
            <a:r>
              <a:rPr lang="pt-BR" altLang="x-none" sz="2000" dirty="0"/>
              <a:t>RNF04: O sistema deve interagir com o usuário utilizando o português brasileiro; </a:t>
            </a:r>
          </a:p>
          <a:p>
            <a:pPr lvl="1" eaLnBrk="1" hangingPunct="1"/>
            <a:r>
              <a:rPr lang="en-US" altLang="x-none" sz="1600" dirty="0"/>
              <a:t>I</a:t>
            </a:r>
            <a:r>
              <a:rPr lang="pt-BR" altLang="x-none" sz="1600" dirty="0" err="1"/>
              <a:t>mplementado</a:t>
            </a:r>
            <a:r>
              <a:rPr lang="pt-BR" altLang="x-none" sz="1600" dirty="0"/>
              <a:t>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0815A553-8BB8-420D-AA90-302A9FBF0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7261"/>
            <a:ext cx="8229600" cy="3291840"/>
          </a:xfrm>
        </p:spPr>
      </p:pic>
    </p:spTree>
    <p:extLst>
      <p:ext uri="{BB962C8B-B14F-4D97-AF65-F5344CB8AC3E}">
        <p14:creationId xmlns:p14="http://schemas.microsoft.com/office/powerpoint/2010/main" val="1580903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/>
              <a:t>Requisitos não funcionais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RNF05: O sistema deve estar acessível através do </a:t>
            </a:r>
            <a:r>
              <a:rPr lang="pt-BR" altLang="x-none" sz="2000" dirty="0" err="1"/>
              <a:t>Telegram</a:t>
            </a:r>
            <a:r>
              <a:rPr lang="pt-BR" altLang="x-none" sz="2000" dirty="0"/>
              <a:t>;</a:t>
            </a:r>
          </a:p>
          <a:p>
            <a:pPr lvl="1" eaLnBrk="1" hangingPunct="1"/>
            <a:r>
              <a:rPr lang="en-US" altLang="x-none" sz="1600" dirty="0"/>
              <a:t>A</a:t>
            </a:r>
            <a:r>
              <a:rPr lang="pt-BR" altLang="x-none" sz="1600" dirty="0"/>
              <a:t>guardando liberação do aplicativo;</a:t>
            </a:r>
          </a:p>
          <a:p>
            <a:pPr eaLnBrk="1" hangingPunct="1"/>
            <a:r>
              <a:rPr lang="pt-BR" altLang="x-none" sz="2000" dirty="0"/>
              <a:t>RNF06: O sistema deve estar acessível através do Skype; </a:t>
            </a:r>
          </a:p>
          <a:p>
            <a:pPr lvl="1" eaLnBrk="1" hangingPunct="1"/>
            <a:r>
              <a:rPr lang="en-US" altLang="x-none" sz="1600" dirty="0"/>
              <a:t>I</a:t>
            </a:r>
            <a:r>
              <a:rPr lang="pt-BR" altLang="x-none" sz="1600" dirty="0" err="1"/>
              <a:t>mplementado</a:t>
            </a:r>
            <a:r>
              <a:rPr lang="pt-BR" altLang="x-none" sz="1600" dirty="0"/>
              <a:t> parcialmente (aguardando liberação do aplicativo);</a:t>
            </a:r>
          </a:p>
          <a:p>
            <a:pPr eaLnBrk="1" hangingPunct="1"/>
            <a:r>
              <a:rPr lang="pt-BR" altLang="x-none" sz="2000" dirty="0"/>
              <a:t>RNF07: O sistema deve estar acessível através de uma API publicada na web; </a:t>
            </a:r>
          </a:p>
          <a:p>
            <a:pPr lvl="1" eaLnBrk="1" hangingPunct="1"/>
            <a:r>
              <a:rPr lang="en-US" altLang="x-none" sz="1600" dirty="0"/>
              <a:t>I</a:t>
            </a:r>
            <a:r>
              <a:rPr lang="pt-BR" altLang="x-none" sz="1600" dirty="0" err="1"/>
              <a:t>mplementado</a:t>
            </a:r>
            <a:r>
              <a:rPr lang="pt-BR" altLang="x-none" sz="1600" dirty="0"/>
              <a:t>;</a:t>
            </a:r>
          </a:p>
          <a:p>
            <a:pPr eaLnBrk="1" hangingPunct="1"/>
            <a:r>
              <a:rPr lang="pt-BR" altLang="x-none" sz="2000" dirty="0"/>
              <a:t>RNF08: A interface administrativa do sistema deve ser acessível via web browser;</a:t>
            </a:r>
          </a:p>
          <a:p>
            <a:pPr lvl="1" eaLnBrk="1" hangingPunct="1"/>
            <a:r>
              <a:rPr lang="en-US" altLang="x-none" sz="1600" dirty="0"/>
              <a:t>I</a:t>
            </a:r>
            <a:r>
              <a:rPr lang="pt-BR" altLang="x-none" sz="1600" dirty="0" err="1"/>
              <a:t>mplementado</a:t>
            </a:r>
            <a:r>
              <a:rPr lang="pt-BR" altLang="x-none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16252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6851104" cy="1143000"/>
          </a:xfrm>
        </p:spPr>
        <p:txBody>
          <a:bodyPr/>
          <a:lstStyle/>
          <a:p>
            <a:pPr eaLnBrk="1" hangingPunct="1"/>
            <a:r>
              <a:rPr lang="pt-BR" altLang="x-none" dirty="0"/>
              <a:t>Cronograma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Etapa 1: Modelagem de dados</a:t>
            </a:r>
          </a:p>
          <a:p>
            <a:pPr lvl="1" eaLnBrk="1" hangingPunct="1"/>
            <a:r>
              <a:rPr lang="en-US" altLang="x-none" sz="1600" dirty="0"/>
              <a:t>P</a:t>
            </a:r>
            <a:r>
              <a:rPr lang="pt-BR" altLang="x-none" sz="1600" dirty="0"/>
              <a:t>revisto:</a:t>
            </a:r>
          </a:p>
          <a:p>
            <a:pPr lvl="2" eaLnBrk="1" hangingPunct="1"/>
            <a:r>
              <a:rPr lang="en-US" altLang="x-none" sz="1600" dirty="0" err="1"/>
              <a:t>Modelo</a:t>
            </a:r>
            <a:r>
              <a:rPr lang="en-US" altLang="x-none" sz="1600" dirty="0"/>
              <a:t> </a:t>
            </a:r>
            <a:r>
              <a:rPr lang="en-US" altLang="x-none" sz="1600" dirty="0" err="1"/>
              <a:t>Entidade-Relacionamento</a:t>
            </a:r>
            <a:r>
              <a:rPr lang="en-US" altLang="x-none" sz="1600" dirty="0"/>
              <a:t>;</a:t>
            </a:r>
          </a:p>
          <a:p>
            <a:pPr lvl="1" eaLnBrk="1" hangingPunct="1"/>
            <a:r>
              <a:rPr lang="en-US" altLang="x-none" sz="1600" dirty="0" err="1"/>
              <a:t>Realizado</a:t>
            </a:r>
            <a:r>
              <a:rPr lang="en-US" altLang="x-none" sz="1600" dirty="0"/>
              <a:t>:</a:t>
            </a:r>
          </a:p>
          <a:p>
            <a:pPr lvl="2" eaLnBrk="1" hangingPunct="1"/>
            <a:r>
              <a:rPr lang="en-US" altLang="x-none" sz="1600" dirty="0" err="1"/>
              <a:t>Modelo</a:t>
            </a:r>
            <a:r>
              <a:rPr lang="en-US" altLang="x-none" sz="1600" dirty="0"/>
              <a:t> </a:t>
            </a:r>
            <a:r>
              <a:rPr lang="en-US" altLang="x-none" sz="1600" dirty="0" err="1"/>
              <a:t>Entidade-relacionamento</a:t>
            </a:r>
            <a:r>
              <a:rPr lang="en-US" altLang="x-none" sz="1600" dirty="0"/>
              <a:t>;</a:t>
            </a:r>
          </a:p>
          <a:p>
            <a:pPr lvl="2" eaLnBrk="1" hangingPunct="1"/>
            <a:r>
              <a:rPr lang="en-US" altLang="x-none" sz="1600" dirty="0" err="1"/>
              <a:t>Diagrama</a:t>
            </a:r>
            <a:r>
              <a:rPr lang="en-US" altLang="x-none" sz="1600" dirty="0"/>
              <a:t> de </a:t>
            </a:r>
            <a:r>
              <a:rPr lang="en-US" altLang="x-none" sz="1600" dirty="0" err="1"/>
              <a:t>Casos</a:t>
            </a:r>
            <a:r>
              <a:rPr lang="en-US" altLang="x-none" sz="1600" dirty="0"/>
              <a:t> de </a:t>
            </a:r>
            <a:r>
              <a:rPr lang="en-US" altLang="x-none" sz="1600" dirty="0" err="1"/>
              <a:t>Uso</a:t>
            </a:r>
            <a:r>
              <a:rPr lang="en-US" altLang="x-none" sz="1600" dirty="0"/>
              <a:t>;</a:t>
            </a:r>
          </a:p>
          <a:p>
            <a:pPr lvl="2" eaLnBrk="1" hangingPunct="1"/>
            <a:r>
              <a:rPr lang="en-US" altLang="x-none" sz="1600" dirty="0" err="1"/>
              <a:t>Diagrama</a:t>
            </a:r>
            <a:r>
              <a:rPr lang="en-US" altLang="x-none" sz="1600" dirty="0"/>
              <a:t> de Classes;</a:t>
            </a:r>
            <a:endParaRPr lang="pt-BR" altLang="x-none" sz="1600" dirty="0">
              <a:solidFill>
                <a:srgbClr val="FF0000"/>
              </a:solidFill>
            </a:endParaRPr>
          </a:p>
          <a:p>
            <a:pPr eaLnBrk="1" hangingPunct="1"/>
            <a:r>
              <a:rPr lang="pt-BR" altLang="x-none" sz="2000" dirty="0"/>
              <a:t>Etapa 2: Modelagem do fluxo de conversação</a:t>
            </a:r>
          </a:p>
          <a:p>
            <a:pPr lvl="1" eaLnBrk="1" hangingPunct="1"/>
            <a:r>
              <a:rPr lang="en-US" altLang="x-none" sz="1600" dirty="0" err="1"/>
              <a:t>Previsto</a:t>
            </a:r>
            <a:r>
              <a:rPr lang="en-US" altLang="x-none" sz="1600" dirty="0"/>
              <a:t>:</a:t>
            </a:r>
          </a:p>
          <a:p>
            <a:pPr lvl="2" eaLnBrk="1" hangingPunct="1"/>
            <a:r>
              <a:rPr lang="en-US" altLang="x-none" sz="1600" dirty="0" err="1"/>
              <a:t>Definir</a:t>
            </a:r>
            <a:r>
              <a:rPr lang="en-US" altLang="x-none" sz="1600" dirty="0"/>
              <a:t> </a:t>
            </a:r>
            <a:r>
              <a:rPr lang="en-US" altLang="x-none" sz="1600" dirty="0" err="1"/>
              <a:t>modelo</a:t>
            </a:r>
            <a:r>
              <a:rPr lang="en-US" altLang="x-none" sz="1600" dirty="0"/>
              <a:t> de </a:t>
            </a:r>
            <a:r>
              <a:rPr lang="en-US" altLang="x-none" sz="1600" dirty="0" err="1"/>
              <a:t>intenções</a:t>
            </a:r>
            <a:r>
              <a:rPr lang="en-US" altLang="x-none" sz="1600" dirty="0"/>
              <a:t>;</a:t>
            </a:r>
          </a:p>
          <a:p>
            <a:pPr lvl="2" eaLnBrk="1" hangingPunct="1"/>
            <a:r>
              <a:rPr lang="en-US" altLang="x-none" sz="1600" dirty="0" err="1"/>
              <a:t>Definir</a:t>
            </a:r>
            <a:r>
              <a:rPr lang="en-US" altLang="x-none" sz="1600" dirty="0"/>
              <a:t> </a:t>
            </a:r>
            <a:r>
              <a:rPr lang="en-US" altLang="x-none" sz="1600" dirty="0" err="1"/>
              <a:t>modelo</a:t>
            </a:r>
            <a:r>
              <a:rPr lang="en-US" altLang="x-none" sz="1600" dirty="0"/>
              <a:t> de </a:t>
            </a:r>
            <a:r>
              <a:rPr lang="en-US" altLang="x-none" sz="1600" dirty="0" err="1"/>
              <a:t>entidades</a:t>
            </a:r>
            <a:r>
              <a:rPr lang="en-US" altLang="x-none" sz="1600" dirty="0"/>
              <a:t>;</a:t>
            </a:r>
          </a:p>
          <a:p>
            <a:pPr lvl="2" eaLnBrk="1" hangingPunct="1"/>
            <a:r>
              <a:rPr lang="en-US" altLang="x-none" sz="1600" dirty="0" err="1"/>
              <a:t>Carga</a:t>
            </a:r>
            <a:r>
              <a:rPr lang="en-US" altLang="x-none" sz="1600" dirty="0"/>
              <a:t> de dados e </a:t>
            </a:r>
            <a:r>
              <a:rPr lang="en-US" altLang="x-none" sz="1600" dirty="0" err="1"/>
              <a:t>treinamento</a:t>
            </a:r>
            <a:r>
              <a:rPr lang="en-US" altLang="x-none" sz="1600" dirty="0"/>
              <a:t> da IA do LUIS;</a:t>
            </a:r>
          </a:p>
          <a:p>
            <a:pPr lvl="1" eaLnBrk="1" hangingPunct="1"/>
            <a:r>
              <a:rPr lang="en-US" altLang="x-none" sz="2000" dirty="0" err="1"/>
              <a:t>Realizado</a:t>
            </a:r>
            <a:r>
              <a:rPr lang="en-US" altLang="x-none" sz="2000" dirty="0"/>
              <a:t>:</a:t>
            </a:r>
          </a:p>
          <a:p>
            <a:pPr lvl="2" eaLnBrk="1" hangingPunct="1"/>
            <a:r>
              <a:rPr lang="en-US" altLang="x-none" sz="1600" dirty="0" err="1"/>
              <a:t>Carga</a:t>
            </a:r>
            <a:r>
              <a:rPr lang="en-US" altLang="x-none" sz="1600" dirty="0"/>
              <a:t> de dados e </a:t>
            </a:r>
            <a:r>
              <a:rPr lang="en-US" altLang="x-none" sz="1600" dirty="0" err="1"/>
              <a:t>treinamento</a:t>
            </a:r>
            <a:r>
              <a:rPr lang="en-US" altLang="x-none" sz="1600" dirty="0"/>
              <a:t> da IA do </a:t>
            </a:r>
            <a:r>
              <a:rPr lang="en-US" altLang="x-none" sz="1600" dirty="0" err="1"/>
              <a:t>QnA</a:t>
            </a:r>
            <a:r>
              <a:rPr lang="en-US" altLang="x-none" sz="1600" dirty="0"/>
              <a:t> Maker;</a:t>
            </a:r>
          </a:p>
        </p:txBody>
      </p:sp>
    </p:spTree>
    <p:extLst>
      <p:ext uri="{BB962C8B-B14F-4D97-AF65-F5344CB8AC3E}">
        <p14:creationId xmlns:p14="http://schemas.microsoft.com/office/powerpoint/2010/main" val="1985144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6851104" cy="1143000"/>
          </a:xfrm>
        </p:spPr>
        <p:txBody>
          <a:bodyPr/>
          <a:lstStyle/>
          <a:p>
            <a:pPr eaLnBrk="1" hangingPunct="1"/>
            <a:r>
              <a:rPr lang="pt-BR" altLang="x-none" dirty="0"/>
              <a:t>Cronograma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Etapa 3: Interface administrativa</a:t>
            </a:r>
          </a:p>
          <a:p>
            <a:pPr lvl="1" eaLnBrk="1" hangingPunct="1"/>
            <a:r>
              <a:rPr lang="en-US" altLang="x-none" sz="1600" dirty="0"/>
              <a:t>P</a:t>
            </a:r>
            <a:r>
              <a:rPr lang="pt-BR" altLang="x-none" sz="1600" dirty="0"/>
              <a:t>revisto:</a:t>
            </a:r>
          </a:p>
          <a:p>
            <a:pPr lvl="2" eaLnBrk="1" hangingPunct="1"/>
            <a:r>
              <a:rPr lang="en-US" altLang="x-none" sz="1600" dirty="0"/>
              <a:t>CRUD para </a:t>
            </a:r>
            <a:r>
              <a:rPr lang="en-US" altLang="x-none" sz="1600" dirty="0" err="1"/>
              <a:t>Administradores</a:t>
            </a:r>
            <a:r>
              <a:rPr lang="en-US" altLang="x-none" sz="1600" dirty="0"/>
              <a:t>, </a:t>
            </a:r>
            <a:r>
              <a:rPr lang="en-US" altLang="x-none" sz="1600" dirty="0" err="1"/>
              <a:t>Temas</a:t>
            </a:r>
            <a:r>
              <a:rPr lang="en-US" altLang="x-none" sz="1600" dirty="0"/>
              <a:t>, </a:t>
            </a:r>
            <a:r>
              <a:rPr lang="en-US" altLang="x-none" sz="1600" dirty="0" err="1"/>
              <a:t>Perguntas</a:t>
            </a:r>
            <a:r>
              <a:rPr lang="en-US" altLang="x-none" sz="1600" dirty="0"/>
              <a:t>, </a:t>
            </a:r>
            <a:r>
              <a:rPr lang="en-US" altLang="x-none" sz="1600" dirty="0" err="1"/>
              <a:t>Respostas</a:t>
            </a:r>
            <a:r>
              <a:rPr lang="en-US" altLang="x-none" sz="1600" dirty="0"/>
              <a:t>, </a:t>
            </a:r>
            <a:r>
              <a:rPr lang="en-US" altLang="x-none" sz="1600" dirty="0" err="1"/>
              <a:t>Redes</a:t>
            </a:r>
            <a:r>
              <a:rPr lang="en-US" altLang="x-none" sz="1600" dirty="0"/>
              <a:t> de </a:t>
            </a:r>
            <a:r>
              <a:rPr lang="en-US" altLang="x-none" sz="1600" dirty="0" err="1"/>
              <a:t>Aconselhamento</a:t>
            </a:r>
            <a:r>
              <a:rPr lang="en-US" altLang="x-none" sz="1600" dirty="0"/>
              <a:t> e </a:t>
            </a:r>
            <a:r>
              <a:rPr lang="en-US" altLang="x-none" sz="1600" dirty="0" err="1"/>
              <a:t>Anexos</a:t>
            </a:r>
            <a:r>
              <a:rPr lang="en-US" altLang="x-none" sz="1600" dirty="0"/>
              <a:t>;</a:t>
            </a:r>
          </a:p>
          <a:p>
            <a:pPr lvl="2" eaLnBrk="1" hangingPunct="1"/>
            <a:r>
              <a:rPr lang="en-US" altLang="x-none" sz="1600" dirty="0" err="1"/>
              <a:t>Controle</a:t>
            </a:r>
            <a:r>
              <a:rPr lang="en-US" altLang="x-none" sz="1600" dirty="0"/>
              <a:t> de </a:t>
            </a:r>
            <a:r>
              <a:rPr lang="en-US" altLang="x-none" sz="1600" dirty="0" err="1"/>
              <a:t>acesso</a:t>
            </a:r>
            <a:r>
              <a:rPr lang="en-US" altLang="x-none" sz="1600" dirty="0"/>
              <a:t> dos </a:t>
            </a:r>
            <a:r>
              <a:rPr lang="en-US" altLang="x-none" sz="1600" dirty="0" err="1"/>
              <a:t>administradores</a:t>
            </a:r>
            <a:r>
              <a:rPr lang="en-US" altLang="x-none" sz="1600" dirty="0"/>
              <a:t>;</a:t>
            </a:r>
          </a:p>
          <a:p>
            <a:pPr lvl="1" eaLnBrk="1" hangingPunct="1"/>
            <a:r>
              <a:rPr lang="en-US" altLang="x-none" sz="1600" dirty="0" err="1"/>
              <a:t>Realizado</a:t>
            </a:r>
            <a:r>
              <a:rPr lang="en-US" altLang="x-none" sz="1600" dirty="0"/>
              <a:t>:</a:t>
            </a:r>
          </a:p>
          <a:p>
            <a:pPr lvl="2" eaLnBrk="1" hangingPunct="1"/>
            <a:r>
              <a:rPr lang="en-US" altLang="x-none" sz="1600" dirty="0"/>
              <a:t>CRUD para </a:t>
            </a:r>
            <a:r>
              <a:rPr lang="en-US" altLang="x-none" sz="1600" dirty="0" err="1"/>
              <a:t>Administradores</a:t>
            </a:r>
            <a:r>
              <a:rPr lang="en-US" altLang="x-none" sz="1600" dirty="0"/>
              <a:t>, </a:t>
            </a:r>
            <a:r>
              <a:rPr lang="en-US" altLang="x-none" sz="1600" dirty="0" err="1"/>
              <a:t>Temas</a:t>
            </a:r>
            <a:r>
              <a:rPr lang="en-US" altLang="x-none" sz="1600" dirty="0"/>
              <a:t>, </a:t>
            </a:r>
            <a:r>
              <a:rPr lang="en-US" altLang="x-none" sz="1600" dirty="0" err="1"/>
              <a:t>Perguntas</a:t>
            </a:r>
            <a:r>
              <a:rPr lang="en-US" altLang="x-none" sz="1600" dirty="0"/>
              <a:t>, </a:t>
            </a:r>
            <a:r>
              <a:rPr lang="en-US" altLang="x-none" sz="1600" dirty="0" err="1"/>
              <a:t>Respostas</a:t>
            </a:r>
            <a:r>
              <a:rPr lang="en-US" altLang="x-none" sz="1600" dirty="0"/>
              <a:t>, </a:t>
            </a:r>
            <a:r>
              <a:rPr lang="en-US" altLang="x-none" sz="1600" dirty="0" err="1"/>
              <a:t>Redes</a:t>
            </a:r>
            <a:r>
              <a:rPr lang="en-US" altLang="x-none" sz="1600" dirty="0"/>
              <a:t> de </a:t>
            </a:r>
            <a:r>
              <a:rPr lang="en-US" altLang="x-none" sz="1600" dirty="0" err="1"/>
              <a:t>Aconselhamento</a:t>
            </a:r>
            <a:r>
              <a:rPr lang="en-US" altLang="x-none" sz="1600" dirty="0"/>
              <a:t> e </a:t>
            </a:r>
            <a:r>
              <a:rPr lang="en-US" altLang="x-none" sz="1600" dirty="0" err="1"/>
              <a:t>Anexos</a:t>
            </a:r>
            <a:r>
              <a:rPr lang="en-US" altLang="x-none" sz="1600" dirty="0"/>
              <a:t>;</a:t>
            </a:r>
            <a:endParaRPr lang="pt-BR" altLang="x-none" sz="1600" dirty="0">
              <a:solidFill>
                <a:srgbClr val="FF0000"/>
              </a:solidFill>
            </a:endParaRPr>
          </a:p>
          <a:p>
            <a:pPr eaLnBrk="1" hangingPunct="1"/>
            <a:r>
              <a:rPr lang="pt-BR" altLang="x-none" sz="2000" dirty="0"/>
              <a:t>Etapa 4: API de conversação</a:t>
            </a:r>
          </a:p>
          <a:p>
            <a:pPr lvl="1" eaLnBrk="1" hangingPunct="1"/>
            <a:r>
              <a:rPr lang="en-US" altLang="x-none" sz="1600" dirty="0" err="1"/>
              <a:t>Previsto</a:t>
            </a:r>
            <a:r>
              <a:rPr lang="en-US" altLang="x-none" sz="1600" dirty="0"/>
              <a:t>:</a:t>
            </a:r>
          </a:p>
          <a:p>
            <a:pPr lvl="2" eaLnBrk="1" hangingPunct="1"/>
            <a:r>
              <a:rPr lang="en-US" altLang="x-none" sz="1600" dirty="0" err="1"/>
              <a:t>Diálogo</a:t>
            </a:r>
            <a:r>
              <a:rPr lang="en-US" altLang="x-none" sz="1600" dirty="0"/>
              <a:t> via </a:t>
            </a:r>
            <a:r>
              <a:rPr lang="en-US" altLang="x-none" sz="1600" dirty="0" err="1"/>
              <a:t>texto</a:t>
            </a:r>
            <a:r>
              <a:rPr lang="en-US" altLang="x-none" sz="1600" dirty="0"/>
              <a:t>;</a:t>
            </a:r>
          </a:p>
          <a:p>
            <a:pPr lvl="2" eaLnBrk="1" hangingPunct="1"/>
            <a:r>
              <a:rPr lang="en-US" altLang="x-none" sz="1600" dirty="0" err="1"/>
              <a:t>Envio</a:t>
            </a:r>
            <a:r>
              <a:rPr lang="en-US" altLang="x-none" sz="1600" dirty="0"/>
              <a:t> de imagens, links e </a:t>
            </a:r>
            <a:r>
              <a:rPr lang="en-US" altLang="x-none" sz="1600" dirty="0" err="1"/>
              <a:t>mensagens</a:t>
            </a:r>
            <a:r>
              <a:rPr lang="en-US" altLang="x-none" sz="1600" dirty="0"/>
              <a:t> </a:t>
            </a:r>
            <a:r>
              <a:rPr lang="en-US" altLang="x-none" sz="1600" dirty="0" err="1"/>
              <a:t>em</a:t>
            </a:r>
            <a:r>
              <a:rPr lang="en-US" altLang="x-none" sz="1600" dirty="0"/>
              <a:t> </a:t>
            </a:r>
            <a:r>
              <a:rPr lang="en-US" altLang="x-none" sz="1600" dirty="0" err="1"/>
              <a:t>áudio</a:t>
            </a:r>
            <a:r>
              <a:rPr lang="en-US" altLang="x-none" sz="1600" dirty="0"/>
              <a:t> e video (</a:t>
            </a:r>
            <a:r>
              <a:rPr lang="en-US" altLang="x-none" sz="1600" dirty="0" err="1"/>
              <a:t>Anexos</a:t>
            </a:r>
            <a:r>
              <a:rPr lang="en-US" altLang="x-none" sz="1600" dirty="0"/>
              <a:t>);</a:t>
            </a:r>
          </a:p>
          <a:p>
            <a:pPr lvl="1" eaLnBrk="1" hangingPunct="1"/>
            <a:r>
              <a:rPr lang="en-US" altLang="x-none" sz="2000" dirty="0" err="1"/>
              <a:t>Realizado</a:t>
            </a:r>
            <a:r>
              <a:rPr lang="en-US" altLang="x-none" sz="2000" dirty="0"/>
              <a:t>:</a:t>
            </a:r>
          </a:p>
          <a:p>
            <a:pPr lvl="2" eaLnBrk="1" hangingPunct="1"/>
            <a:r>
              <a:rPr lang="en-US" altLang="x-none" sz="1600" dirty="0" err="1"/>
              <a:t>Diálogo</a:t>
            </a:r>
            <a:r>
              <a:rPr lang="en-US" altLang="x-none" sz="1600" dirty="0"/>
              <a:t> via </a:t>
            </a:r>
            <a:r>
              <a:rPr lang="en-US" altLang="x-none" sz="1600" dirty="0" err="1"/>
              <a:t>texto</a:t>
            </a:r>
            <a:r>
              <a:rPr lang="en-US" altLang="x-none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06003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6851104" cy="1143000"/>
          </a:xfrm>
        </p:spPr>
        <p:txBody>
          <a:bodyPr/>
          <a:lstStyle/>
          <a:p>
            <a:pPr eaLnBrk="1" hangingPunct="1"/>
            <a:r>
              <a:rPr lang="pt-BR" altLang="x-none" dirty="0"/>
              <a:t>Cronograma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Etapa 5: Treinamento e Testes</a:t>
            </a:r>
          </a:p>
          <a:p>
            <a:pPr lvl="1" eaLnBrk="1" hangingPunct="1"/>
            <a:r>
              <a:rPr lang="en-US" altLang="x-none" sz="1600" dirty="0"/>
              <a:t>P</a:t>
            </a:r>
            <a:r>
              <a:rPr lang="pt-BR" altLang="x-none" sz="1600" dirty="0"/>
              <a:t>revisto:</a:t>
            </a:r>
          </a:p>
          <a:p>
            <a:pPr lvl="2" eaLnBrk="1" hangingPunct="1"/>
            <a:r>
              <a:rPr lang="en-US" altLang="x-none" sz="1600" dirty="0" err="1"/>
              <a:t>Montagem</a:t>
            </a:r>
            <a:r>
              <a:rPr lang="en-US" altLang="x-none" sz="1600" dirty="0"/>
              <a:t> de base de dados (</a:t>
            </a:r>
            <a:r>
              <a:rPr lang="en-US" altLang="x-none" sz="1600" dirty="0" err="1"/>
              <a:t>parcial</a:t>
            </a:r>
            <a:r>
              <a:rPr lang="en-US" altLang="x-none" sz="1600" dirty="0"/>
              <a:t>);</a:t>
            </a:r>
          </a:p>
          <a:p>
            <a:pPr lvl="2" eaLnBrk="1" hangingPunct="1"/>
            <a:r>
              <a:rPr lang="en-US" altLang="x-none" sz="1600" dirty="0" err="1"/>
              <a:t>Treinamento</a:t>
            </a:r>
            <a:r>
              <a:rPr lang="en-US" altLang="x-none" sz="1600" dirty="0"/>
              <a:t> da IA com a base de dados e testes de </a:t>
            </a:r>
            <a:r>
              <a:rPr lang="en-US" altLang="x-none" sz="1600" dirty="0" err="1"/>
              <a:t>conversação</a:t>
            </a:r>
            <a:r>
              <a:rPr lang="en-US" altLang="x-none" sz="1600" dirty="0"/>
              <a:t>;</a:t>
            </a:r>
          </a:p>
          <a:p>
            <a:pPr lvl="1" eaLnBrk="1" hangingPunct="1"/>
            <a:r>
              <a:rPr lang="en-US" altLang="x-none" sz="1600" dirty="0" err="1"/>
              <a:t>Realizado</a:t>
            </a:r>
            <a:r>
              <a:rPr lang="en-US" altLang="x-none" sz="1600" dirty="0"/>
              <a:t>:</a:t>
            </a:r>
          </a:p>
          <a:p>
            <a:pPr lvl="2" eaLnBrk="1" hangingPunct="1"/>
            <a:r>
              <a:rPr lang="en-US" altLang="x-none" sz="1600" dirty="0" err="1"/>
              <a:t>Montagem</a:t>
            </a:r>
            <a:r>
              <a:rPr lang="en-US" altLang="x-none" sz="1600" dirty="0"/>
              <a:t> de base de dados (</a:t>
            </a:r>
            <a:r>
              <a:rPr lang="en-US" altLang="x-none" sz="1600" dirty="0" err="1"/>
              <a:t>parcial</a:t>
            </a:r>
            <a:r>
              <a:rPr lang="en-US" altLang="x-none" sz="1600" dirty="0"/>
              <a:t>);</a:t>
            </a:r>
          </a:p>
          <a:p>
            <a:pPr lvl="2" eaLnBrk="1" hangingPunct="1"/>
            <a:r>
              <a:rPr lang="en-US" altLang="x-none" sz="1600" dirty="0" err="1"/>
              <a:t>Treinamento</a:t>
            </a:r>
            <a:r>
              <a:rPr lang="en-US" altLang="x-none" sz="1600" dirty="0"/>
              <a:t> da IA com a base de dados e testes de </a:t>
            </a:r>
            <a:r>
              <a:rPr lang="en-US" altLang="x-none" sz="1600" dirty="0" err="1"/>
              <a:t>conversação</a:t>
            </a:r>
            <a:r>
              <a:rPr lang="en-US" altLang="x-none" sz="1600" dirty="0"/>
              <a:t>;</a:t>
            </a:r>
            <a:endParaRPr lang="pt-BR" altLang="x-none" sz="1600" dirty="0">
              <a:solidFill>
                <a:srgbClr val="FF0000"/>
              </a:solidFill>
            </a:endParaRPr>
          </a:p>
          <a:p>
            <a:pPr eaLnBrk="1" hangingPunct="1"/>
            <a:r>
              <a:rPr lang="pt-BR" altLang="x-none" sz="2000" dirty="0"/>
              <a:t>Etapa 6: Publicação nos canais</a:t>
            </a:r>
          </a:p>
          <a:p>
            <a:pPr lvl="1" eaLnBrk="1" hangingPunct="1"/>
            <a:r>
              <a:rPr lang="en-US" altLang="x-none" sz="1600" dirty="0" err="1"/>
              <a:t>Previsto</a:t>
            </a:r>
            <a:r>
              <a:rPr lang="en-US" altLang="x-none" sz="1600" dirty="0"/>
              <a:t>:</a:t>
            </a:r>
          </a:p>
          <a:p>
            <a:pPr lvl="2" eaLnBrk="1" hangingPunct="1"/>
            <a:r>
              <a:rPr lang="en-US" altLang="x-none" sz="1600" dirty="0"/>
              <a:t>Skype;</a:t>
            </a:r>
          </a:p>
          <a:p>
            <a:pPr lvl="2" eaLnBrk="1" hangingPunct="1"/>
            <a:r>
              <a:rPr lang="en-US" altLang="x-none" sz="1600" dirty="0"/>
              <a:t>Telegram;</a:t>
            </a:r>
          </a:p>
          <a:p>
            <a:pPr lvl="1" eaLnBrk="1" hangingPunct="1"/>
            <a:r>
              <a:rPr lang="en-US" altLang="x-none" sz="2000" dirty="0" err="1"/>
              <a:t>Realizado</a:t>
            </a:r>
            <a:r>
              <a:rPr lang="en-US" altLang="x-none" sz="2000" dirty="0"/>
              <a:t>:</a:t>
            </a:r>
          </a:p>
          <a:p>
            <a:pPr lvl="2" eaLnBrk="1" hangingPunct="1"/>
            <a:r>
              <a:rPr lang="en-US" altLang="x-none" sz="1600" dirty="0"/>
              <a:t>Skype;</a:t>
            </a:r>
          </a:p>
          <a:p>
            <a:pPr lvl="2" eaLnBrk="1" hangingPunct="1"/>
            <a:r>
              <a:rPr lang="en-US" altLang="x-none" sz="1600" dirty="0"/>
              <a:t>Telegram (</a:t>
            </a:r>
            <a:r>
              <a:rPr lang="en-US" altLang="x-none" sz="1600" dirty="0" err="1"/>
              <a:t>análise</a:t>
            </a:r>
            <a:r>
              <a:rPr lang="en-US" altLang="x-none" sz="1600" dirty="0"/>
              <a:t>);</a:t>
            </a:r>
          </a:p>
          <a:p>
            <a:pPr lvl="2" eaLnBrk="1" hangingPunct="1"/>
            <a:r>
              <a:rPr lang="en-US" altLang="x-none" sz="1600" dirty="0"/>
              <a:t>Facebook (</a:t>
            </a:r>
            <a:r>
              <a:rPr lang="en-US" altLang="x-none" sz="1600" dirty="0" err="1"/>
              <a:t>análise</a:t>
            </a:r>
            <a:r>
              <a:rPr lang="en-US" altLang="x-none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79234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Dificuldades encontradas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2800" dirty="0"/>
              <a:t>O LUIS </a:t>
            </a:r>
            <a:r>
              <a:rPr lang="en-US" sz="2800" dirty="0" err="1"/>
              <a:t>retorna</a:t>
            </a:r>
            <a:r>
              <a:rPr lang="en-US" sz="2800" dirty="0"/>
              <a:t> </a:t>
            </a:r>
            <a:r>
              <a:rPr lang="en-US" sz="2800" dirty="0" err="1"/>
              <a:t>apenas</a:t>
            </a:r>
            <a:r>
              <a:rPr lang="en-US" sz="2800" dirty="0"/>
              <a:t> a </a:t>
            </a:r>
            <a:r>
              <a:rPr lang="en-US" sz="2800" dirty="0" err="1"/>
              <a:t>intenção</a:t>
            </a:r>
            <a:r>
              <a:rPr lang="en-US" sz="2800" dirty="0"/>
              <a:t> do </a:t>
            </a:r>
            <a:r>
              <a:rPr lang="en-US" sz="2800" dirty="0" err="1"/>
              <a:t>usuário</a:t>
            </a:r>
            <a:r>
              <a:rPr lang="en-US" sz="2800" dirty="0"/>
              <a:t> e as </a:t>
            </a:r>
            <a:r>
              <a:rPr lang="en-US" sz="2800" dirty="0" err="1"/>
              <a:t>entidades</a:t>
            </a:r>
            <a:r>
              <a:rPr lang="en-US" sz="2800" dirty="0"/>
              <a:t> que </a:t>
            </a:r>
            <a:r>
              <a:rPr lang="en-US" sz="2800" dirty="0" err="1"/>
              <a:t>ele</a:t>
            </a:r>
            <a:r>
              <a:rPr lang="en-US" sz="2800" dirty="0"/>
              <a:t> </a:t>
            </a:r>
            <a:r>
              <a:rPr lang="en-US" sz="2800" dirty="0" err="1"/>
              <a:t>citou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sua</a:t>
            </a:r>
            <a:r>
              <a:rPr lang="en-US" sz="2800" dirty="0"/>
              <a:t> </a:t>
            </a:r>
            <a:r>
              <a:rPr lang="en-US" sz="2800" dirty="0" err="1"/>
              <a:t>pergunta</a:t>
            </a:r>
            <a:r>
              <a:rPr lang="en-US" sz="2800" dirty="0"/>
              <a:t>. A </a:t>
            </a:r>
            <a:r>
              <a:rPr lang="en-US" sz="2800" dirty="0" err="1"/>
              <a:t>busca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resposta</a:t>
            </a:r>
            <a:r>
              <a:rPr lang="en-US" sz="2800" dirty="0"/>
              <a:t> </a:t>
            </a:r>
            <a:r>
              <a:rPr lang="en-US" sz="2800" dirty="0" err="1"/>
              <a:t>adequada</a:t>
            </a:r>
            <a:r>
              <a:rPr lang="en-US" sz="2800" dirty="0"/>
              <a:t>, </a:t>
            </a:r>
            <a:r>
              <a:rPr lang="en-US" sz="2800" dirty="0" err="1"/>
              <a:t>deve</a:t>
            </a:r>
            <a:r>
              <a:rPr lang="en-US" sz="2800" dirty="0"/>
              <a:t> </a:t>
            </a:r>
            <a:r>
              <a:rPr lang="en-US" sz="2800" dirty="0" err="1"/>
              <a:t>ser</a:t>
            </a:r>
            <a:r>
              <a:rPr lang="en-US" sz="2800" dirty="0"/>
              <a:t> </a:t>
            </a:r>
            <a:r>
              <a:rPr lang="en-US" sz="2800" dirty="0" err="1"/>
              <a:t>implementada</a:t>
            </a:r>
            <a:r>
              <a:rPr lang="en-US" sz="2800" dirty="0"/>
              <a:t> no </a:t>
            </a:r>
            <a:r>
              <a:rPr lang="en-US" sz="2800" dirty="0" err="1"/>
              <a:t>aplicativo</a:t>
            </a:r>
            <a:r>
              <a:rPr lang="en-US" sz="2800" dirty="0"/>
              <a:t> o que fez o </a:t>
            </a:r>
            <a:r>
              <a:rPr lang="en-US" sz="2800" dirty="0" err="1"/>
              <a:t>escopo</a:t>
            </a:r>
            <a:r>
              <a:rPr lang="en-US" sz="2800" dirty="0"/>
              <a:t> </a:t>
            </a:r>
            <a:r>
              <a:rPr lang="en-US" sz="2800" dirty="0" err="1"/>
              <a:t>crescer</a:t>
            </a:r>
            <a:r>
              <a:rPr lang="en-US" sz="2800" dirty="0"/>
              <a:t> para </a:t>
            </a:r>
            <a:r>
              <a:rPr lang="en-US" sz="2800" dirty="0" err="1"/>
              <a:t>além</a:t>
            </a:r>
            <a:r>
              <a:rPr lang="en-US" sz="2800" dirty="0"/>
              <a:t> do </a:t>
            </a:r>
            <a:r>
              <a:rPr lang="en-US" sz="2800" dirty="0" err="1"/>
              <a:t>prazo</a:t>
            </a:r>
            <a:r>
              <a:rPr lang="en-US" sz="2800" dirty="0"/>
              <a:t> </a:t>
            </a:r>
            <a:r>
              <a:rPr lang="en-US" sz="2800" dirty="0" err="1"/>
              <a:t>previsto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4097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Estratégias para </a:t>
            </a:r>
            <a:br>
              <a:rPr lang="pt-BR" dirty="0"/>
            </a:br>
            <a:r>
              <a:rPr lang="pt-BR" dirty="0"/>
              <a:t>superação das dificuldades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O LUIS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trocado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QnA</a:t>
            </a:r>
            <a:r>
              <a:rPr lang="en-US" dirty="0"/>
              <a:t> Maker, que </a:t>
            </a:r>
            <a:r>
              <a:rPr lang="en-US" dirty="0" err="1"/>
              <a:t>já</a:t>
            </a:r>
            <a:r>
              <a:rPr lang="en-US" dirty="0"/>
              <a:t> devolve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resposta</a:t>
            </a:r>
            <a:r>
              <a:rPr lang="en-US" dirty="0"/>
              <a:t> </a:t>
            </a:r>
            <a:r>
              <a:rPr lang="en-US" dirty="0" err="1"/>
              <a:t>adequada</a:t>
            </a:r>
            <a:r>
              <a:rPr lang="en-US" dirty="0"/>
              <a:t> para as </a:t>
            </a:r>
            <a:r>
              <a:rPr lang="en-US" dirty="0" err="1"/>
              <a:t>perguntas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286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Consequências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err="1"/>
              <a:t>Redução</a:t>
            </a:r>
            <a:r>
              <a:rPr lang="en-US" dirty="0"/>
              <a:t> da </a:t>
            </a:r>
            <a:r>
              <a:rPr lang="en-US" dirty="0" err="1"/>
              <a:t>proposta</a:t>
            </a:r>
            <a:r>
              <a:rPr lang="en-US" dirty="0"/>
              <a:t> (</a:t>
            </a:r>
            <a:r>
              <a:rPr lang="en-US" dirty="0" err="1"/>
              <a:t>Redes</a:t>
            </a:r>
            <a:r>
              <a:rPr lang="en-US" dirty="0"/>
              <a:t> de </a:t>
            </a:r>
            <a:r>
              <a:rPr lang="en-US" dirty="0" err="1"/>
              <a:t>acompanhameto</a:t>
            </a:r>
            <a:r>
              <a:rPr lang="en-US" dirty="0"/>
              <a:t> e </a:t>
            </a:r>
            <a:r>
              <a:rPr lang="en-US" dirty="0" err="1"/>
              <a:t>anexos</a:t>
            </a:r>
            <a:r>
              <a:rPr lang="en-US" dirty="0"/>
              <a:t> </a:t>
            </a:r>
            <a:r>
              <a:rPr lang="en-US" dirty="0" err="1"/>
              <a:t>ficaram</a:t>
            </a:r>
            <a:r>
              <a:rPr lang="en-US" dirty="0"/>
              <a:t> para a </a:t>
            </a:r>
            <a:r>
              <a:rPr lang="en-US" dirty="0" err="1"/>
              <a:t>versão</a:t>
            </a:r>
            <a:r>
              <a:rPr lang="en-US" dirty="0"/>
              <a:t> 2);</a:t>
            </a:r>
          </a:p>
          <a:p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esforço</a:t>
            </a:r>
            <a:r>
              <a:rPr lang="en-US" dirty="0"/>
              <a:t> para </a:t>
            </a:r>
            <a:r>
              <a:rPr lang="en-US" dirty="0" err="1"/>
              <a:t>treinamento</a:t>
            </a:r>
            <a:r>
              <a:rPr lang="en-US" dirty="0"/>
              <a:t> da IA;</a:t>
            </a:r>
          </a:p>
          <a:p>
            <a:r>
              <a:rPr lang="en-US" dirty="0" err="1"/>
              <a:t>Produto</a:t>
            </a:r>
            <a:r>
              <a:rPr lang="en-US" dirty="0"/>
              <a:t> </a:t>
            </a:r>
            <a:r>
              <a:rPr lang="en-US" dirty="0" err="1"/>
              <a:t>torna</a:t>
            </a:r>
            <a:r>
              <a:rPr lang="en-US" dirty="0"/>
              <a:t>-se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genérico</a:t>
            </a:r>
            <a:r>
              <a:rPr lang="en-US" dirty="0"/>
              <a:t>, </a:t>
            </a:r>
            <a:r>
              <a:rPr lang="en-US" dirty="0" err="1"/>
              <a:t>permitindo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áreas</a:t>
            </a:r>
            <a:r>
              <a:rPr lang="en-US" dirty="0"/>
              <a:t> de </a:t>
            </a:r>
            <a:r>
              <a:rPr lang="en-US" dirty="0" err="1"/>
              <a:t>conhecimento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36772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Pendências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à interface </a:t>
            </a:r>
            <a:r>
              <a:rPr lang="en-US" dirty="0" err="1"/>
              <a:t>administrativa</a:t>
            </a:r>
            <a:r>
              <a:rPr lang="en-US" dirty="0"/>
              <a:t>;</a:t>
            </a:r>
          </a:p>
          <a:p>
            <a:r>
              <a:rPr lang="en-US" dirty="0" err="1"/>
              <a:t>Treinamento</a:t>
            </a:r>
            <a:r>
              <a:rPr lang="en-US" dirty="0"/>
              <a:t> do </a:t>
            </a:r>
            <a:r>
              <a:rPr lang="en-US" dirty="0" err="1"/>
              <a:t>QnA</a:t>
            </a:r>
            <a:r>
              <a:rPr lang="en-US" dirty="0"/>
              <a:t> Maker a </a:t>
            </a:r>
            <a:r>
              <a:rPr lang="en-US" dirty="0" err="1"/>
              <a:t>partir</a:t>
            </a:r>
            <a:r>
              <a:rPr lang="en-US" dirty="0"/>
              <a:t> da interface </a:t>
            </a:r>
            <a:r>
              <a:rPr lang="en-US" dirty="0" err="1"/>
              <a:t>administrativa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0467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0815A553-8BB8-420D-AA90-302A9FBF0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7261"/>
            <a:ext cx="8229600" cy="3291840"/>
          </a:xfrm>
        </p:spPr>
      </p:pic>
    </p:spTree>
    <p:extLst>
      <p:ext uri="{BB962C8B-B14F-4D97-AF65-F5344CB8AC3E}">
        <p14:creationId xmlns:p14="http://schemas.microsoft.com/office/powerpoint/2010/main" val="185967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7" name="Espaço Reservado para Conteúdo 6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D8B3FD69-45F6-4533-B4E2-BFCCF8B19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59668"/>
            <a:ext cx="8229600" cy="3407026"/>
          </a:xfrm>
        </p:spPr>
      </p:pic>
    </p:spTree>
    <p:extLst>
      <p:ext uri="{BB962C8B-B14F-4D97-AF65-F5344CB8AC3E}">
        <p14:creationId xmlns:p14="http://schemas.microsoft.com/office/powerpoint/2010/main" val="356604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7" name="Espaço Reservado para Conteúdo 6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9B47CAAC-14E9-4335-B2EB-8277E93DC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4" y="1600200"/>
            <a:ext cx="7745731" cy="4525963"/>
          </a:xfrm>
        </p:spPr>
      </p:pic>
    </p:spTree>
    <p:extLst>
      <p:ext uri="{BB962C8B-B14F-4D97-AF65-F5344CB8AC3E}">
        <p14:creationId xmlns:p14="http://schemas.microsoft.com/office/powerpoint/2010/main" val="144149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7" name="Espaço Reservado para Conteúdo 6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8F9372E0-031E-4A4A-953E-F2FB35382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59668"/>
            <a:ext cx="8229600" cy="3407026"/>
          </a:xfrm>
        </p:spPr>
      </p:pic>
    </p:spTree>
    <p:extLst>
      <p:ext uri="{BB962C8B-B14F-4D97-AF65-F5344CB8AC3E}">
        <p14:creationId xmlns:p14="http://schemas.microsoft.com/office/powerpoint/2010/main" val="359018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7" name="Espaço Reservado para Conteúdo 6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D307F1F9-6309-4535-9286-537663AD3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59668"/>
            <a:ext cx="8229600" cy="3407026"/>
          </a:xfrm>
        </p:spPr>
      </p:pic>
    </p:spTree>
    <p:extLst>
      <p:ext uri="{BB962C8B-B14F-4D97-AF65-F5344CB8AC3E}">
        <p14:creationId xmlns:p14="http://schemas.microsoft.com/office/powerpoint/2010/main" val="153108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7" name="Espaço Reservado para Conteúdo 6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5120B61E-2EA1-4C97-B771-A285EA353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59668"/>
            <a:ext cx="8229600" cy="3407026"/>
          </a:xfrm>
        </p:spPr>
      </p:pic>
    </p:spTree>
    <p:extLst>
      <p:ext uri="{BB962C8B-B14F-4D97-AF65-F5344CB8AC3E}">
        <p14:creationId xmlns:p14="http://schemas.microsoft.com/office/powerpoint/2010/main" val="176648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7" name="Espaço Reservado para Conteúdo 6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B3368407-3E9A-4636-BC2D-856E18A1E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4" y="1600200"/>
            <a:ext cx="7745731" cy="4525963"/>
          </a:xfrm>
        </p:spPr>
      </p:pic>
    </p:spTree>
    <p:extLst>
      <p:ext uri="{BB962C8B-B14F-4D97-AF65-F5344CB8AC3E}">
        <p14:creationId xmlns:p14="http://schemas.microsoft.com/office/powerpoint/2010/main" val="226101374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796</Words>
  <Application>Microsoft Office PowerPoint</Application>
  <PresentationFormat>Apresentação na tela (4:3)</PresentationFormat>
  <Paragraphs>115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9" baseType="lpstr">
      <vt:lpstr>Arial</vt:lpstr>
      <vt:lpstr>Design padrão</vt:lpstr>
      <vt:lpstr>Alex, the bot! SocialDev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Requisitos funcionais</vt:lpstr>
      <vt:lpstr>Requisitos funcionais</vt:lpstr>
      <vt:lpstr>Requisitos não funcionais</vt:lpstr>
      <vt:lpstr>Requisitos não funcionais</vt:lpstr>
      <vt:lpstr>Cronograma</vt:lpstr>
      <vt:lpstr>Cronograma</vt:lpstr>
      <vt:lpstr>Cronograma</vt:lpstr>
      <vt:lpstr>Dificuldades encontradas</vt:lpstr>
      <vt:lpstr>Estratégias para  superação das dificuldades</vt:lpstr>
      <vt:lpstr>Consequências</vt:lpstr>
      <vt:lpstr>Pendências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Jeidsan Alcantara da Conceição Pereira</cp:lastModifiedBy>
  <cp:revision>21</cp:revision>
  <dcterms:created xsi:type="dcterms:W3CDTF">2012-05-08T00:10:24Z</dcterms:created>
  <dcterms:modified xsi:type="dcterms:W3CDTF">2018-06-22T12:39:07Z</dcterms:modified>
</cp:coreProperties>
</file>