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3" r:id="rId10"/>
    <p:sldId id="264" r:id="rId11"/>
    <p:sldId id="265" r:id="rId12"/>
    <p:sldId id="275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884" autoAdjust="0"/>
  </p:normalViewPr>
  <p:slideViewPr>
    <p:cSldViewPr snapToGrid="0">
      <p:cViewPr varScale="1">
        <p:scale>
          <a:sx n="69" d="100"/>
          <a:sy n="69" d="100"/>
        </p:scale>
        <p:origin x="4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311F6-F178-4ACF-B260-7C63D9F03795}" type="datetimeFigureOut">
              <a:rPr lang="es-PE" smtClean="0"/>
              <a:t>23/11/2019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4296-92BB-48B3-8E03-633B7FB40A0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0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04296-92BB-48B3-8E03-633B7FB40A0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95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04296-92BB-48B3-8E03-633B7FB40A0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24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04296-92BB-48B3-8E03-633B7FB40A06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29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0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3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50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3CF8C11-EE85-4039-8EC3-B6B03F4A9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3094D8-E43B-49B5-958A-B9C88F19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s-PE" sz="4000" dirty="0">
                <a:solidFill>
                  <a:schemeClr val="tx1"/>
                </a:solidFill>
              </a:rPr>
              <a:t>TRABAJO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D91B9-6CE2-4D3E-9A51-E34F49230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chemeClr val="tx1"/>
                </a:solidFill>
              </a:rPr>
              <a:t>EVOLUCIÓN DE SOFTWARE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8CA6890-4D71-4F99-96A7-8879A88A7BAC}"/>
              </a:ext>
            </a:extLst>
          </p:cNvPr>
          <p:cNvSpPr txBox="1">
            <a:spLocks/>
          </p:cNvSpPr>
          <p:nvPr/>
        </p:nvSpPr>
        <p:spPr>
          <a:xfrm>
            <a:off x="983235" y="4990879"/>
            <a:ext cx="3505638" cy="14750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00" dirty="0">
                <a:solidFill>
                  <a:schemeClr val="tx1"/>
                </a:solidFill>
              </a:rPr>
              <a:t>Integrantes:</a:t>
            </a:r>
          </a:p>
          <a:p>
            <a:pPr marL="285750" indent="-285750">
              <a:buFontTx/>
              <a:buChar char="-"/>
            </a:pPr>
            <a:r>
              <a:rPr lang="es-PE" sz="1300" dirty="0">
                <a:solidFill>
                  <a:schemeClr val="tx1"/>
                </a:solidFill>
              </a:rPr>
              <a:t>Jeiel Tarazona </a:t>
            </a:r>
            <a:r>
              <a:rPr lang="es-PE" sz="1300" dirty="0" err="1">
                <a:solidFill>
                  <a:schemeClr val="tx1"/>
                </a:solidFill>
              </a:rPr>
              <a:t>lovera</a:t>
            </a:r>
            <a:endParaRPr lang="es-PE" sz="13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PE" sz="1300" dirty="0">
                <a:solidFill>
                  <a:schemeClr val="tx1"/>
                </a:solidFill>
              </a:rPr>
              <a:t>Geraldine </a:t>
            </a:r>
            <a:r>
              <a:rPr lang="es-PE" sz="1300" dirty="0" err="1">
                <a:solidFill>
                  <a:schemeClr val="tx1"/>
                </a:solidFill>
              </a:rPr>
              <a:t>curipaco</a:t>
            </a:r>
            <a:r>
              <a:rPr lang="es-PE" sz="1300" dirty="0">
                <a:solidFill>
                  <a:schemeClr val="tx1"/>
                </a:solidFill>
              </a:rPr>
              <a:t> </a:t>
            </a:r>
            <a:r>
              <a:rPr lang="es-PE" sz="1300" dirty="0" err="1">
                <a:solidFill>
                  <a:schemeClr val="tx1"/>
                </a:solidFill>
              </a:rPr>
              <a:t>huayllani</a:t>
            </a:r>
            <a:endParaRPr lang="es-PE" sz="13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PE" sz="1300" dirty="0" err="1">
                <a:solidFill>
                  <a:schemeClr val="tx1"/>
                </a:solidFill>
              </a:rPr>
              <a:t>Adrian</a:t>
            </a:r>
            <a:r>
              <a:rPr lang="es-PE" sz="1300" dirty="0">
                <a:solidFill>
                  <a:schemeClr val="tx1"/>
                </a:solidFill>
              </a:rPr>
              <a:t> crespo ames</a:t>
            </a:r>
          </a:p>
          <a:p>
            <a:pPr marL="285750" indent="-285750">
              <a:buFontTx/>
              <a:buChar char="-"/>
            </a:pPr>
            <a:r>
              <a:rPr lang="es-PE" sz="1300" dirty="0">
                <a:solidFill>
                  <a:schemeClr val="tx1"/>
                </a:solidFill>
              </a:rPr>
              <a:t>Ernesto </a:t>
            </a:r>
            <a:r>
              <a:rPr lang="es-PE" sz="1300" dirty="0" err="1">
                <a:solidFill>
                  <a:schemeClr val="tx1"/>
                </a:solidFill>
              </a:rPr>
              <a:t>sanchez</a:t>
            </a:r>
            <a:r>
              <a:rPr lang="es-PE" sz="1300" dirty="0">
                <a:solidFill>
                  <a:schemeClr val="tx1"/>
                </a:solidFill>
              </a:rPr>
              <a:t> matos</a:t>
            </a:r>
          </a:p>
          <a:p>
            <a:pPr marL="285750" indent="-285750">
              <a:buFontTx/>
              <a:buChar char="-"/>
            </a:pP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07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AFA7AD-A75A-4A6C-B763-1FE997DD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486A5-709A-4436-90AF-20E7C1CB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PE" sz="1200" b="1" dirty="0"/>
              <a:t>RF11</a:t>
            </a:r>
            <a:r>
              <a:rPr lang="es-PE" sz="1200" dirty="0"/>
              <a:t>. El sistema deberá restringir el tiempo de servicio a filtrar.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RF12</a:t>
            </a:r>
            <a:r>
              <a:rPr lang="es-PE" sz="1200" dirty="0"/>
              <a:t>. El sistema deberá mostrar la foto de perfil del personal en su vista detallada del personal.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RF13</a:t>
            </a:r>
            <a:r>
              <a:rPr lang="es-PE" sz="1200" dirty="0"/>
              <a:t>. El sistema deberá mostrar los datos personales del enfermero en su vista detallada del personal.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RF14</a:t>
            </a:r>
            <a:r>
              <a:rPr lang="es-PE" sz="1200" dirty="0"/>
              <a:t>. El sistema deberá mostrar las especialidades del enfermero en su vista detallada del personal.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RF15</a:t>
            </a:r>
            <a:r>
              <a:rPr lang="es-PE" sz="1200" dirty="0"/>
              <a:t>. El sistema deberá mostrar el ranking del enfermero en su vista detallada del personal.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RF16</a:t>
            </a:r>
            <a:r>
              <a:rPr lang="es-PE" sz="1200" dirty="0"/>
              <a:t>. El sistema deberá listar los comentarios realizados al enfermero en su vista detallado del personal. 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RF17</a:t>
            </a:r>
            <a:r>
              <a:rPr lang="es-PE" sz="1200" dirty="0"/>
              <a:t>. El sistema deberá permitir el registro de las horas al día y el rango de los días por un calendario.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RF18</a:t>
            </a:r>
            <a:r>
              <a:rPr lang="es-PE" sz="1200" dirty="0"/>
              <a:t>. El sistema deberá restringir el registro de horas incorrectas.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RF19</a:t>
            </a:r>
            <a:r>
              <a:rPr lang="es-PE" sz="1200" dirty="0"/>
              <a:t>. El sistema deberá restringir el registro de las fechas pasadas a la actual.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RF20</a:t>
            </a:r>
            <a:r>
              <a:rPr lang="es-PE" sz="1200" dirty="0"/>
              <a:t>. El sistema deberá contar con un rango límite de fechas de contrato del servicio.</a:t>
            </a:r>
          </a:p>
          <a:p>
            <a:pPr>
              <a:lnSpc>
                <a:spcPct val="100000"/>
              </a:lnSpc>
            </a:pP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98784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8F343-353F-4A75-8389-808F7814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46BCF-6C0E-4B2A-90E1-0523F798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113764"/>
            <a:ext cx="6316567" cy="5047193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PE" sz="1200" b="1" dirty="0"/>
              <a:t>RF21</a:t>
            </a:r>
            <a:r>
              <a:rPr lang="es-PE" sz="1200" dirty="0"/>
              <a:t>. El sistema deberá permitir el registro de la dirección del usuario.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RF22</a:t>
            </a:r>
            <a:r>
              <a:rPr lang="es-PE" sz="1200" dirty="0"/>
              <a:t>. El sistema deberá validar la dirección ingresada por el usuario.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RF23</a:t>
            </a:r>
            <a:r>
              <a:rPr lang="es-PE" sz="1200" dirty="0"/>
              <a:t>. El sistema deberá permitir detallar la actividad que el cliente desea registrar.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RF24</a:t>
            </a:r>
            <a:r>
              <a:rPr lang="es-PE" sz="1200" dirty="0"/>
              <a:t>. El sistema deberá permitir el registro de las actividades que deben ser realizadas por el enfermero al usuario.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RF25</a:t>
            </a:r>
            <a:r>
              <a:rPr lang="es-PE" sz="1200" dirty="0"/>
              <a:t>. El sistema deberá mostrar todas las actividades registradas por el cliente.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RF26</a:t>
            </a:r>
            <a:r>
              <a:rPr lang="es-PE" sz="1200" dirty="0"/>
              <a:t>. El sistema </a:t>
            </a:r>
            <a:r>
              <a:rPr lang="es-PE" sz="1400" dirty="0"/>
              <a:t>deberá</a:t>
            </a:r>
            <a:r>
              <a:rPr lang="es-PE" sz="1200" dirty="0"/>
              <a:t> mostrar un resumen de todo lo registrado por el cliente.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RF27</a:t>
            </a:r>
            <a:r>
              <a:rPr lang="es-PE" sz="1200" dirty="0"/>
              <a:t>. El sistema deberá mostrar los términos y condiciones del contrato del servicio.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RF28</a:t>
            </a:r>
            <a:r>
              <a:rPr lang="es-PE" sz="1200" dirty="0"/>
              <a:t>. El sistema deberá permitir al cliente aceptar los términos y condiciones del contrato del servicio.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RF29</a:t>
            </a:r>
            <a:r>
              <a:rPr lang="es-PE" sz="1200" dirty="0"/>
              <a:t>. El sistema deberá restringir el registro del contrato si no se aceptan los términos y condiciones.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RF30</a:t>
            </a:r>
            <a:r>
              <a:rPr lang="es-PE" sz="1200" dirty="0"/>
              <a:t>. El sistema deberá permitir escoger el tipo de tarjeta para el pago del servicio.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RF31</a:t>
            </a:r>
            <a:r>
              <a:rPr lang="es-PE" sz="1200" dirty="0"/>
              <a:t>. El sistema deberá permitir el registro de los datos de la tarjeta de pago.</a:t>
            </a:r>
          </a:p>
          <a:p>
            <a:pPr lvl="0">
              <a:lnSpc>
                <a:spcPct val="100000"/>
              </a:lnSpc>
            </a:pPr>
            <a:r>
              <a:rPr lang="es-PE" sz="1200" b="1" dirty="0"/>
              <a:t>RF32</a:t>
            </a:r>
            <a:r>
              <a:rPr lang="es-PE" sz="1200" dirty="0"/>
              <a:t>. El sistema deberá permitir la confirmación del registro del contrato del servicio.</a:t>
            </a:r>
          </a:p>
        </p:txBody>
      </p:sp>
    </p:spTree>
    <p:extLst>
      <p:ext uri="{BB962C8B-B14F-4D97-AF65-F5344CB8AC3E}">
        <p14:creationId xmlns:p14="http://schemas.microsoft.com/office/powerpoint/2010/main" val="374680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68087-23D5-429D-8815-25CB9A0D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0" y="0"/>
            <a:ext cx="11029616" cy="1188720"/>
          </a:xfrm>
        </p:spPr>
        <p:txBody>
          <a:bodyPr/>
          <a:lstStyle/>
          <a:p>
            <a:r>
              <a:rPr lang="es-PE" dirty="0">
                <a:solidFill>
                  <a:schemeClr val="accent1"/>
                </a:solidFill>
              </a:rPr>
              <a:t>CASOS DE USO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861788-3DE8-4B30-BBC8-4BA832B695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4" t="9887" r="24383" b="21187"/>
          <a:stretch/>
        </p:blipFill>
        <p:spPr bwMode="auto">
          <a:xfrm>
            <a:off x="364762" y="1558977"/>
            <a:ext cx="5486399" cy="47818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BEDF856-B77F-4EE2-93B0-BD8F808BA7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7210"/>
            <a:ext cx="5731238" cy="43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23DB-F260-49E9-91C3-BEB5988D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es-PE" dirty="0">
                <a:solidFill>
                  <a:schemeClr val="accent1"/>
                </a:solidFill>
              </a:rPr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DA45837-C84D-48D9-9848-A8A35214D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16" t="12290" r="28353" b="10108"/>
          <a:stretch/>
        </p:blipFill>
        <p:spPr>
          <a:xfrm>
            <a:off x="1184223" y="1260422"/>
            <a:ext cx="4062334" cy="39801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BDC8D3-61A7-4CA4-9AB4-933046790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7" t="8941" r="28935" b="66128"/>
          <a:stretch/>
        </p:blipFill>
        <p:spPr>
          <a:xfrm>
            <a:off x="1214206" y="5210636"/>
            <a:ext cx="3957400" cy="12798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599A48-8F42-481D-B109-C7AB0BC98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64" t="11348" r="28688" b="11019"/>
          <a:stretch/>
        </p:blipFill>
        <p:spPr>
          <a:xfrm>
            <a:off x="6289300" y="1189801"/>
            <a:ext cx="5321508" cy="53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23DB-F260-49E9-91C3-BEB5988D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es-PE" dirty="0">
                <a:solidFill>
                  <a:schemeClr val="accent1"/>
                </a:solidFill>
              </a:rPr>
              <a:t>CASOS DE USO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34848A5-C2DF-4356-891E-9CEE1F1E7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1" t="9597" r="28811" b="49265"/>
          <a:stretch/>
        </p:blipFill>
        <p:spPr>
          <a:xfrm>
            <a:off x="970936" y="1770835"/>
            <a:ext cx="4505182" cy="23872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2CDAC0-7BFB-4180-9AE5-3F6A2C466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5" t="28842" r="28443" b="9707"/>
          <a:stretch/>
        </p:blipFill>
        <p:spPr>
          <a:xfrm>
            <a:off x="6095999" y="1543988"/>
            <a:ext cx="5396459" cy="42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5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008A7-D97F-4D32-9790-CF36536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77" y="850791"/>
            <a:ext cx="3181361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</a:rPr>
              <a:t>MODELO DE BASE DE DATOS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Marcador de contenido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DDBED9FF-52CF-46D8-996E-23EE7659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411"/>
          <a:stretch/>
        </p:blipFill>
        <p:spPr>
          <a:xfrm>
            <a:off x="426421" y="1440911"/>
            <a:ext cx="7686679" cy="39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093CA-6A54-45A6-8B53-C8CACEDF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Gestión</a:t>
            </a:r>
            <a:r>
              <a:rPr lang="en-US" sz="2800" dirty="0">
                <a:solidFill>
                  <a:schemeClr val="tx1"/>
                </a:solidFill>
              </a:rPr>
              <a:t> de la </a:t>
            </a:r>
            <a:r>
              <a:rPr lang="en-US" sz="2800" dirty="0" err="1">
                <a:solidFill>
                  <a:schemeClr val="tx1"/>
                </a:solidFill>
              </a:rPr>
              <a:t>configuración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5B2961-AEC3-4747-A288-D626993BA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235" r="31328" b="45706"/>
          <a:stretch/>
        </p:blipFill>
        <p:spPr>
          <a:xfrm>
            <a:off x="240978" y="268942"/>
            <a:ext cx="3511233" cy="37066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EDBEF26-0EEF-4A96-943C-2A2EB444F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4650" r="23477" b="48337"/>
          <a:stretch/>
        </p:blipFill>
        <p:spPr>
          <a:xfrm>
            <a:off x="3558285" y="3688800"/>
            <a:ext cx="3914776" cy="3071451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1C3B959C-0DD3-4314-83F7-536D28EC7879}"/>
              </a:ext>
            </a:extLst>
          </p:cNvPr>
          <p:cNvSpPr txBox="1">
            <a:spLocks/>
          </p:cNvSpPr>
          <p:nvPr/>
        </p:nvSpPr>
        <p:spPr>
          <a:xfrm>
            <a:off x="3242280" y="1454549"/>
            <a:ext cx="2851210" cy="636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1800" dirty="0" err="1">
                <a:solidFill>
                  <a:schemeClr val="accent1"/>
                </a:solidFill>
              </a:rPr>
              <a:t>Item</a:t>
            </a:r>
            <a:r>
              <a:rPr lang="es-PE" sz="1800" dirty="0">
                <a:solidFill>
                  <a:schemeClr val="accent1"/>
                </a:solidFill>
              </a:rPr>
              <a:t> configurativo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D9F8E4C-85AE-4D41-BD92-B7773ABC1FDA}"/>
              </a:ext>
            </a:extLst>
          </p:cNvPr>
          <p:cNvSpPr txBox="1">
            <a:spLocks/>
          </p:cNvSpPr>
          <p:nvPr/>
        </p:nvSpPr>
        <p:spPr>
          <a:xfrm>
            <a:off x="604297" y="4877924"/>
            <a:ext cx="2851210" cy="636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1800" dirty="0" err="1">
                <a:solidFill>
                  <a:schemeClr val="accent1"/>
                </a:solidFill>
              </a:rPr>
              <a:t>workproducts</a:t>
            </a:r>
            <a:endParaRPr lang="es-PE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271FD-146B-4228-BF40-8E1BDBE6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PRoBLEMA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AADFA-A014-4C28-85CB-620598CD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Esta idea de emprendimiento inició con la observación de muchas personas de tercera edad que en su día a día necesitan de diversos cuidados, tanto generales ya sea higiene y alimentación; como especializados y, por lo general, sus familiares no tienen el tiempo o la capacidad necesaria para cumplir con las necesidades que estos demandan. </a:t>
            </a:r>
          </a:p>
        </p:txBody>
      </p:sp>
    </p:spTree>
    <p:extLst>
      <p:ext uri="{BB962C8B-B14F-4D97-AF65-F5344CB8AC3E}">
        <p14:creationId xmlns:p14="http://schemas.microsoft.com/office/powerpoint/2010/main" val="360730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03820-2A80-4857-99E6-097CEEB2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SOLUCIÓN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0F54314-B92F-4125-AC11-004C87FA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92500" lnSpcReduction="10000"/>
          </a:bodyPr>
          <a:lstStyle/>
          <a:p>
            <a:r>
              <a:rPr lang="es-PE" i="1" dirty="0" err="1"/>
              <a:t>VidaPlena</a:t>
            </a:r>
            <a:r>
              <a:rPr lang="es-PE" dirty="0"/>
              <a:t> es una empresa que brinda servicios de cuidado geriátrico con el objetivo de ofrecer asistencia a domicilio de calidad a los adultos de tercera edad. Esto es posible ya que contamos con personal capacitado y especializado en cuidado geriátrico, el cual cuenta con las habilidades pertinentes para poder, de esa manera, proporcionar bienestar y calidez humana al paciente; y confianza a los familiares.</a:t>
            </a:r>
          </a:p>
        </p:txBody>
      </p:sp>
      <p:pic>
        <p:nvPicPr>
          <p:cNvPr id="11" name="Marcador de contenido 10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B1B6808C-B306-44E6-AE60-9B98D982C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9" t="14647" r="7222" b="13575"/>
          <a:stretch/>
        </p:blipFill>
        <p:spPr bwMode="auto">
          <a:xfrm>
            <a:off x="5951095" y="1663908"/>
            <a:ext cx="4182256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9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7A83F5-D14D-4168-9E4B-8F6569D0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ACTORES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008A7-D97F-4D32-9790-CF36536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CLIENTE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3F11856-6665-4F58-8A9B-45AE39524F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0" y="441181"/>
            <a:ext cx="7439042" cy="59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008A7-D97F-4D32-9790-CF36536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USUARIO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C696EB7-D129-4639-BA61-E2AF9C1CAA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5" y="368709"/>
            <a:ext cx="7570183" cy="60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008A7-D97F-4D32-9790-CF36536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77" y="850791"/>
            <a:ext cx="3181361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</a:rPr>
              <a:t>REQUERIMIENTOS DEL USUARIO Y DEL SISTEMA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822E053-8FD4-470E-AC77-6D3AADE6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45" y="785319"/>
            <a:ext cx="6493222" cy="460800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s-PE" sz="1400" b="1" dirty="0"/>
              <a:t>RU01</a:t>
            </a:r>
            <a:r>
              <a:rPr lang="es-PE" sz="1400" dirty="0"/>
              <a:t>.El cliente podrá buscar el personal que necesite el usuario.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buscar al personal por medio de filtros de especialidades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buscar al personal por medio del grado de enfermeros.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buscar al personal ingresando la especialidad.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buscar al personal por tiempo de servicio.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buscar al personal ingresando el nombre del enfermero.</a:t>
            </a:r>
          </a:p>
          <a:p>
            <a:pPr lvl="0">
              <a:lnSpc>
                <a:spcPct val="90000"/>
              </a:lnSpc>
            </a:pPr>
            <a:r>
              <a:rPr lang="es-PE" sz="1400" b="1" dirty="0"/>
              <a:t>RU02</a:t>
            </a:r>
            <a:r>
              <a:rPr lang="es-PE" sz="1400" dirty="0"/>
              <a:t>.El cliente podrá visualizar la lista del personal filtrado.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visualizar al personal disponible de la especialidad filtrada.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visualizar al personal disponible de acuerdo con el tiempo requerido del servicio.</a:t>
            </a:r>
          </a:p>
          <a:p>
            <a:pPr lvl="1">
              <a:lnSpc>
                <a:spcPct val="90000"/>
              </a:lnSpc>
            </a:pPr>
            <a:r>
              <a:rPr lang="es-PE" sz="1400" dirty="0"/>
              <a:t>El cliente podrá visualizar una miniatura de la imagen de perfil de todos los personales disponibles de la lista filtrada.</a:t>
            </a:r>
          </a:p>
          <a:p>
            <a:pPr>
              <a:lnSpc>
                <a:spcPct val="90000"/>
              </a:lnSpc>
            </a:pP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65910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008A7-D97F-4D32-9790-CF36536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77" y="850791"/>
            <a:ext cx="3181361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</a:rPr>
              <a:t>REQUERIMIENTOS DEL USUARIO Y DEL SISTEMA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822E053-8FD4-470E-AC77-6D3AADE6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45" y="785319"/>
            <a:ext cx="6493222" cy="460800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PE" sz="1800" b="1" dirty="0"/>
              <a:t>RU03</a:t>
            </a:r>
            <a:r>
              <a:rPr lang="es-PE" sz="1800" dirty="0"/>
              <a:t>.El cliente podrá visualizar de forma detallada al personal seleccionado.</a:t>
            </a:r>
            <a:endParaRPr lang="es-PE" sz="1600" dirty="0"/>
          </a:p>
          <a:p>
            <a:pPr lvl="1"/>
            <a:r>
              <a:rPr lang="es-PE" sz="1600" dirty="0"/>
              <a:t>El cliente podrá visualizar la foto de perfil del personal seleccionado.</a:t>
            </a:r>
            <a:endParaRPr lang="es-PE" sz="1400" dirty="0"/>
          </a:p>
          <a:p>
            <a:pPr lvl="1"/>
            <a:r>
              <a:rPr lang="es-PE" sz="1600" dirty="0"/>
              <a:t>El cliente podrá visualizar los datos personales del personal seleccionado.</a:t>
            </a:r>
            <a:endParaRPr lang="es-PE" sz="1400" dirty="0"/>
          </a:p>
          <a:p>
            <a:pPr lvl="1"/>
            <a:r>
              <a:rPr lang="es-PE" sz="1600" dirty="0"/>
              <a:t>El cliente podrá visualizar las especialidades del personal seleccionado.</a:t>
            </a:r>
            <a:endParaRPr lang="es-PE" sz="1400" dirty="0"/>
          </a:p>
          <a:p>
            <a:pPr lvl="1"/>
            <a:r>
              <a:rPr lang="es-PE" sz="1600" dirty="0"/>
              <a:t>El cliente podrá visualizar el ranking del personal seleccionado.</a:t>
            </a:r>
            <a:endParaRPr lang="es-PE" sz="1400" dirty="0"/>
          </a:p>
          <a:p>
            <a:pPr lvl="1"/>
            <a:r>
              <a:rPr lang="es-PE" sz="1600" dirty="0"/>
              <a:t>El cliente podrá visualizar los comentarios realizados al personal seleccionado.</a:t>
            </a:r>
            <a:endParaRPr lang="es-PE" sz="1400" dirty="0"/>
          </a:p>
          <a:p>
            <a:pPr lvl="0"/>
            <a:r>
              <a:rPr lang="es-PE" sz="1800" b="1" dirty="0"/>
              <a:t>RU04</a:t>
            </a:r>
            <a:r>
              <a:rPr lang="es-PE" sz="1800" dirty="0"/>
              <a:t>.El cliente podrá contratar al personal seleccionado.</a:t>
            </a:r>
            <a:endParaRPr lang="es-PE" sz="1600" dirty="0"/>
          </a:p>
          <a:p>
            <a:pPr lvl="1"/>
            <a:r>
              <a:rPr lang="es-PE" sz="1600" dirty="0"/>
              <a:t>El cliente deberá registrar las horas y días del servicio.</a:t>
            </a:r>
            <a:endParaRPr lang="es-PE" sz="1400" dirty="0"/>
          </a:p>
          <a:p>
            <a:pPr lvl="1"/>
            <a:r>
              <a:rPr lang="es-PE" sz="1600" dirty="0"/>
              <a:t>El cliente deberá registrar las actividades que debe realizar el personal con el usuario.</a:t>
            </a:r>
            <a:endParaRPr lang="es-PE" sz="1400" dirty="0"/>
          </a:p>
          <a:p>
            <a:pPr lvl="1"/>
            <a:r>
              <a:rPr lang="es-PE" sz="1600" dirty="0"/>
              <a:t>El cliente deberá registrar la dirección de domicilio del usuario.</a:t>
            </a:r>
            <a:endParaRPr lang="es-PE" sz="1400" dirty="0"/>
          </a:p>
          <a:p>
            <a:pPr lvl="1"/>
            <a:r>
              <a:rPr lang="es-PE" sz="1600" dirty="0"/>
              <a:t>El cliente deberá aceptar los términos y condiciones del contrato del servicio.</a:t>
            </a:r>
            <a:endParaRPr lang="es-PE" sz="1400" dirty="0"/>
          </a:p>
          <a:p>
            <a:pPr lvl="1"/>
            <a:r>
              <a:rPr lang="es-PE" sz="1600" dirty="0"/>
              <a:t>El cliente deberá registrar los datos del medio de pago.</a:t>
            </a:r>
            <a:endParaRPr lang="es-PE" sz="1400" dirty="0"/>
          </a:p>
          <a:p>
            <a:pPr lvl="1"/>
            <a:r>
              <a:rPr lang="es-PE" sz="1600" dirty="0"/>
              <a:t>El cliente deberá confirmar el contrato del servicio.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9146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575E0-E7FD-4982-9774-72DE74AB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REQUERIMIENTOS FUNCIONALES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314C1B4D-505B-4EDE-93D6-D9D781FB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PE" sz="1300" b="1"/>
              <a:t>RF01</a:t>
            </a:r>
            <a:r>
              <a:rPr lang="es-PE" sz="1300"/>
              <a:t>. El sistema deberá permitir el filtro por especialidades.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RF02</a:t>
            </a:r>
            <a:r>
              <a:rPr lang="es-PE" sz="1300"/>
              <a:t>. El sistema deberá mostrar las especialidades para filtrar.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RF03</a:t>
            </a:r>
            <a:r>
              <a:rPr lang="es-PE" sz="1300"/>
              <a:t>. El sistema deberá permitir el filtro por grado de enfermeros.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RF04</a:t>
            </a:r>
            <a:r>
              <a:rPr lang="es-PE" sz="1300"/>
              <a:t>. El sistema deberá permitir la búsqueda por nombre del enfermero.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RF05</a:t>
            </a:r>
            <a:r>
              <a:rPr lang="es-PE" sz="1300"/>
              <a:t>. El sistema deberá permitir la búsqueda por nombre de la especialidad.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RF06</a:t>
            </a:r>
            <a:r>
              <a:rPr lang="es-PE" sz="1300"/>
              <a:t>. El sistema deberá permitir la visualización del personal disponible por especialidad.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RF07</a:t>
            </a:r>
            <a:r>
              <a:rPr lang="es-PE" sz="1300"/>
              <a:t>. El sistema deberá permitir la visualización del personal disponible por grado.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RF08</a:t>
            </a:r>
            <a:r>
              <a:rPr lang="es-PE" sz="1300"/>
              <a:t>. El sistema deberá permitir la visualización del personal que concuerde con el nombre del enfermero ingresado.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RF9</a:t>
            </a:r>
            <a:r>
              <a:rPr lang="es-PE" sz="1300"/>
              <a:t>. El sistema deberá permitir la visualización del personal que disponga de la especialidad ingresada.</a:t>
            </a:r>
          </a:p>
          <a:p>
            <a:pPr lvl="0">
              <a:lnSpc>
                <a:spcPct val="100000"/>
              </a:lnSpc>
            </a:pPr>
            <a:r>
              <a:rPr lang="es-PE" sz="1300" b="1"/>
              <a:t>RF10</a:t>
            </a:r>
            <a:r>
              <a:rPr lang="es-PE" sz="1300"/>
              <a:t>. El sistema deberá permitir la visualización del personal disponible por tiempo de servicio.</a:t>
            </a:r>
          </a:p>
        </p:txBody>
      </p:sp>
    </p:spTree>
    <p:extLst>
      <p:ext uri="{BB962C8B-B14F-4D97-AF65-F5344CB8AC3E}">
        <p14:creationId xmlns:p14="http://schemas.microsoft.com/office/powerpoint/2010/main" val="12596222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981</Words>
  <Application>Microsoft Office PowerPoint</Application>
  <PresentationFormat>Widescreen</PresentationFormat>
  <Paragraphs>84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Avenir Next LT Pro</vt:lpstr>
      <vt:lpstr>Calibri</vt:lpstr>
      <vt:lpstr>Gill Sans MT</vt:lpstr>
      <vt:lpstr>Wingdings 2</vt:lpstr>
      <vt:lpstr>DividendVTI</vt:lpstr>
      <vt:lpstr>TRABAJO FINAL</vt:lpstr>
      <vt:lpstr>PRoBLEMA</vt:lpstr>
      <vt:lpstr>SOLUCIÓN</vt:lpstr>
      <vt:lpstr>ACTORES</vt:lpstr>
      <vt:lpstr>CLIENTE</vt:lpstr>
      <vt:lpstr>USUARIO</vt:lpstr>
      <vt:lpstr>REQUERIMIENTOS DEL USUARIO Y DEL SISTEMA</vt:lpstr>
      <vt:lpstr>REQUERIMIENTOS DEL USUARIO Y DEL SISTEMA</vt:lpstr>
      <vt:lpstr>REQUERIMIENTOS FUNCIONALES</vt:lpstr>
      <vt:lpstr>Requerimientos funcionales</vt:lpstr>
      <vt:lpstr>REQUERIMIENTOS FUNCIONALES</vt:lpstr>
      <vt:lpstr>CASOS DE USO</vt:lpstr>
      <vt:lpstr>CASOS DE USO</vt:lpstr>
      <vt:lpstr>CASOS DE USO</vt:lpstr>
      <vt:lpstr>MODELO DE BASE DE DATOS</vt:lpstr>
      <vt:lpstr>Gestión de la 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u201716506 (Tarazona Lovera, Jeiel David)</dc:creator>
  <cp:lastModifiedBy>u201716506 (Tarazona Lovera, Jeiel David)</cp:lastModifiedBy>
  <cp:revision>12</cp:revision>
  <dcterms:created xsi:type="dcterms:W3CDTF">2019-11-19T12:20:57Z</dcterms:created>
  <dcterms:modified xsi:type="dcterms:W3CDTF">2019-11-23T23:45:00Z</dcterms:modified>
</cp:coreProperties>
</file>