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  <p:sldMasterId id="2147483670" r:id="rId5"/>
    <p:sldMasterId id="2147483666" r:id="rId6"/>
    <p:sldMasterId id="2147483668" r:id="rId7"/>
    <p:sldMasterId id="2147483662" r:id="rId8"/>
    <p:sldMasterId id="2147483676" r:id="rId9"/>
    <p:sldMasterId id="2147483697" r:id="rId10"/>
  </p:sldMasterIdLst>
  <p:sldIdLst>
    <p:sldId id="256" r:id="rId11"/>
    <p:sldId id="260" r:id="rId12"/>
    <p:sldId id="258" r:id="rId13"/>
    <p:sldId id="259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1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77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434975" y="409575"/>
            <a:ext cx="54832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3000"/>
              </a:lnSpc>
              <a:defRPr/>
            </a:pPr>
            <a:r>
              <a:rPr lang="en-US" altLang="es-CO" sz="3500" b="1" dirty="0" smtClean="0">
                <a:solidFill>
                  <a:srgbClr val="BB3A26"/>
                </a:solidFill>
              </a:rPr>
              <a:t>Place title here</a:t>
            </a: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444500" y="2682875"/>
            <a:ext cx="28479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2600"/>
              </a:lnSpc>
              <a:defRPr/>
            </a:pPr>
            <a:r>
              <a:rPr lang="en-US" altLang="es-CO" sz="2400" b="1" smtClean="0">
                <a:solidFill>
                  <a:srgbClr val="BB3A26"/>
                </a:solidFill>
              </a:rPr>
              <a:t>Your Name Here</a:t>
            </a:r>
            <a:endParaRPr lang="es-CO" altLang="es-CO" sz="2400" b="1" smtClean="0">
              <a:solidFill>
                <a:srgbClr val="BB3A26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34975" y="3195638"/>
            <a:ext cx="4318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CO" sz="1200" smtClean="0">
                <a:solidFill>
                  <a:srgbClr val="7F7F7F"/>
                </a:solidFill>
              </a:rPr>
              <a:t>Your e-mail here@cgiar.org</a:t>
            </a:r>
            <a:endParaRPr lang="es-CO" altLang="es-CO" sz="1200" smtClean="0">
              <a:solidFill>
                <a:srgbClr val="7F7F7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4975" y="2051050"/>
            <a:ext cx="43180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800"/>
              </a:lnSpc>
              <a:defRPr/>
            </a:pPr>
            <a:r>
              <a:rPr lang="en-US" altLang="es-CO" smtClean="0">
                <a:solidFill>
                  <a:srgbClr val="7F7F7F"/>
                </a:solidFill>
              </a:rPr>
              <a:t>Date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es-CO" smtClean="0">
                <a:solidFill>
                  <a:srgbClr val="7F7F7F"/>
                </a:solidFill>
              </a:rPr>
              <a:t>City, Country</a:t>
            </a:r>
            <a:endParaRPr lang="es-CO" altLang="es-CO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97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307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37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34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21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61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8"/>
          <p:cNvSpPr txBox="1">
            <a:spLocks noChangeArrowheads="1"/>
          </p:cNvSpPr>
          <p:nvPr/>
        </p:nvSpPr>
        <p:spPr bwMode="auto">
          <a:xfrm>
            <a:off x="315913" y="723900"/>
            <a:ext cx="5483225" cy="88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en-US" altLang="es-CO" sz="3500" b="1" dirty="0" smtClean="0">
                <a:solidFill>
                  <a:srgbClr val="BB3A26"/>
                </a:solidFill>
              </a:rPr>
              <a:t>Crop yield simulation – DSSAT application</a:t>
            </a:r>
            <a:endParaRPr lang="en-US" altLang="es-CO" sz="3500" b="1" dirty="0">
              <a:solidFill>
                <a:srgbClr val="BB3A26"/>
              </a:solidFill>
            </a:endParaRPr>
          </a:p>
        </p:txBody>
      </p:sp>
      <p:sp>
        <p:nvSpPr>
          <p:cNvPr id="8195" name="TextBox 7"/>
          <p:cNvSpPr txBox="1">
            <a:spLocks noChangeArrowheads="1"/>
          </p:cNvSpPr>
          <p:nvPr/>
        </p:nvSpPr>
        <p:spPr bwMode="auto">
          <a:xfrm>
            <a:off x="325438" y="2997200"/>
            <a:ext cx="2847975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2600"/>
              </a:lnSpc>
            </a:pPr>
            <a:r>
              <a:rPr lang="en-US" altLang="es-CO" sz="2400" b="1" dirty="0">
                <a:solidFill>
                  <a:srgbClr val="BB3A26"/>
                </a:solidFill>
              </a:rPr>
              <a:t>Harold Achicanoy, Julián Ramirez </a:t>
            </a:r>
            <a:r>
              <a:rPr lang="en-US" altLang="es-CO" sz="2400" b="1" dirty="0" smtClean="0">
                <a:solidFill>
                  <a:srgbClr val="BB3A26"/>
                </a:solidFill>
              </a:rPr>
              <a:t>&amp; Jeison Mesa</a:t>
            </a:r>
            <a:endParaRPr lang="es-CO" altLang="es-CO" sz="2400" b="1" dirty="0">
              <a:solidFill>
                <a:srgbClr val="BB3A2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5913" y="2365375"/>
            <a:ext cx="4318000" cy="557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Junio 7 de 2017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Bogotá, Colombia</a:t>
            </a:r>
            <a:endParaRPr lang="es-CO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46366" y="863180"/>
            <a:ext cx="3200400" cy="5791200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232966" y="863180"/>
            <a:ext cx="1752600" cy="5435264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6595" y="1929980"/>
            <a:ext cx="128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Weather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2711" y="338944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Soil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27788" y="1847765"/>
            <a:ext cx="2073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/>
              <a:t>RUNS CROP MODEL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33924" y="1015580"/>
            <a:ext cx="89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/>
              <a:t>INPUTS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59052" y="1117348"/>
            <a:ext cx="110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/>
              <a:t>OUTPUTS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12115" y="3336673"/>
            <a:ext cx="1243737" cy="946666"/>
            <a:chOff x="5334000" y="3244334"/>
            <a:chExt cx="1243737" cy="946666"/>
          </a:xfrm>
        </p:grpSpPr>
        <p:sp>
          <p:nvSpPr>
            <p:cNvPr id="14" name="Flowchart: Magnetic Disk 13"/>
            <p:cNvSpPr/>
            <p:nvPr/>
          </p:nvSpPr>
          <p:spPr>
            <a:xfrm>
              <a:off x="5334000" y="3244334"/>
              <a:ext cx="1193368" cy="946666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DSSAT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15000" y="3914775"/>
              <a:ext cx="86273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/>
                <a:t>Fortran code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7232966" y="2842654"/>
            <a:ext cx="179889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YIELD</a:t>
            </a:r>
          </a:p>
          <a:p>
            <a:r>
              <a:rPr lang="en-US" sz="1600" b="1" dirty="0"/>
              <a:t>Biomass</a:t>
            </a:r>
          </a:p>
          <a:p>
            <a:r>
              <a:rPr lang="en-US" sz="1600" b="1" dirty="0"/>
              <a:t>Phenology</a:t>
            </a:r>
          </a:p>
          <a:p>
            <a:r>
              <a:rPr lang="en-US" sz="1600" b="1" dirty="0"/>
              <a:t>Irrigation</a:t>
            </a:r>
          </a:p>
          <a:p>
            <a:r>
              <a:rPr lang="en-US" sz="1600" b="1" dirty="0"/>
              <a:t>Precipitation</a:t>
            </a:r>
          </a:p>
          <a:p>
            <a:r>
              <a:rPr lang="en-US" sz="1600" b="1" dirty="0"/>
              <a:t>Evapotranspiration</a:t>
            </a:r>
          </a:p>
          <a:p>
            <a:r>
              <a:rPr lang="en-US" sz="1600" b="1" dirty="0"/>
              <a:t>Nitrogen applied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9716" y="4901780"/>
            <a:ext cx="2215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Crop management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56151" y="1938606"/>
            <a:ext cx="1227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[.</a:t>
            </a:r>
            <a:r>
              <a:rPr lang="en-US" dirty="0" err="1"/>
              <a:t>wth</a:t>
            </a:r>
            <a:r>
              <a:rPr lang="en-US" dirty="0"/>
              <a:t> files]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4382" y="2310981"/>
            <a:ext cx="747384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1200" dirty="0" err="1"/>
              <a:t>Tmx</a:t>
            </a:r>
            <a:endParaRPr lang="en-US" sz="1200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1200" dirty="0" err="1"/>
              <a:t>Tmn</a:t>
            </a:r>
            <a:endParaRPr lang="en-US" sz="1200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1200" dirty="0" err="1"/>
              <a:t>Prec</a:t>
            </a:r>
            <a:endParaRPr lang="en-US" sz="1200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1200" dirty="0" err="1"/>
              <a:t>Srad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965880" y="3389448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[.soil files]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4382" y="3765984"/>
            <a:ext cx="1749838" cy="101566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1200" dirty="0"/>
              <a:t>Texture class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1200" dirty="0"/>
              <a:t>Depth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1200" dirty="0"/>
              <a:t>Layers and thickness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1200" dirty="0"/>
              <a:t>Soil organic carbon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1200" dirty="0"/>
              <a:t>others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1104" y="5282781"/>
            <a:ext cx="1720471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1200" dirty="0"/>
              <a:t>Initial conditions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1200" dirty="0"/>
              <a:t>Planting date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1200" dirty="0"/>
              <a:t>Cultivar selection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1200" dirty="0"/>
              <a:t>Water management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1200" dirty="0"/>
              <a:t>Fertilizer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1200" dirty="0"/>
              <a:t>others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87221" y="4901780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[.x files]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35540" y="1424382"/>
            <a:ext cx="1041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 each </a:t>
            </a:r>
            <a:r>
              <a:rPr lang="en-US" sz="1200" dirty="0"/>
              <a:t>pixel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3403916" y="3606381"/>
            <a:ext cx="685800" cy="364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6699566" y="3606381"/>
            <a:ext cx="457200" cy="353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261167" y="1685246"/>
            <a:ext cx="2274617" cy="3902334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0" name="TextBox 8"/>
          <p:cNvSpPr txBox="1">
            <a:spLocks noChangeArrowheads="1"/>
          </p:cNvSpPr>
          <p:nvPr/>
        </p:nvSpPr>
        <p:spPr bwMode="auto">
          <a:xfrm>
            <a:off x="315913" y="266700"/>
            <a:ext cx="836119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en-US" altLang="es-CO" sz="3500" b="1" dirty="0">
                <a:solidFill>
                  <a:srgbClr val="BB3A26"/>
                </a:solidFill>
              </a:rPr>
              <a:t>DSSAT: </a:t>
            </a:r>
            <a:r>
              <a:rPr lang="en-US" altLang="es-CO" sz="2400" b="1" dirty="0">
                <a:solidFill>
                  <a:srgbClr val="BB3A26"/>
                </a:solidFill>
              </a:rPr>
              <a:t>Decision Support System for </a:t>
            </a:r>
            <a:r>
              <a:rPr lang="en-US" altLang="es-CO" sz="2400" b="1" dirty="0" err="1">
                <a:solidFill>
                  <a:srgbClr val="BB3A26"/>
                </a:solidFill>
              </a:rPr>
              <a:t>Agrotechnology</a:t>
            </a:r>
            <a:r>
              <a:rPr lang="en-US" altLang="es-CO" sz="2400" b="1" dirty="0">
                <a:solidFill>
                  <a:srgbClr val="BB3A26"/>
                </a:solidFill>
              </a:rPr>
              <a:t> Transfer</a:t>
            </a:r>
            <a:endParaRPr lang="en-US" altLang="es-CO" sz="2400" b="1" dirty="0">
              <a:solidFill>
                <a:srgbClr val="BB3A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8"/>
          <p:cNvSpPr txBox="1">
            <a:spLocks noChangeArrowheads="1"/>
          </p:cNvSpPr>
          <p:nvPr/>
        </p:nvSpPr>
        <p:spPr bwMode="auto">
          <a:xfrm>
            <a:off x="3041860" y="2233523"/>
            <a:ext cx="313465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en-US" altLang="es-CO" sz="3500" b="1" dirty="0" smtClean="0">
                <a:solidFill>
                  <a:srgbClr val="BB3A26"/>
                </a:solidFill>
              </a:rPr>
              <a:t>Let’s go to code</a:t>
            </a:r>
            <a:endParaRPr lang="en-US" altLang="es-CO" sz="3500" b="1" dirty="0">
              <a:solidFill>
                <a:srgbClr val="BB3A2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586" y="2710577"/>
            <a:ext cx="502920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AT50_4.3 PPT_2017 [Compatibility Mode]" id="{F544A7F1-43FB-4270-8448-FF7D22664245}" vid="{DCB10D2B-DA80-44E9-B174-77641F9FC89E}"/>
    </a:ext>
  </a:extLst>
</a:theme>
</file>

<file path=ppt/theme/theme2.xml><?xml version="1.0" encoding="utf-8"?>
<a:theme xmlns:a="http://schemas.openxmlformats.org/drawingml/2006/main" name="5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AT50_4.3 PPT_2017 [Compatibility Mode]" id="{F544A7F1-43FB-4270-8448-FF7D22664245}" vid="{25E5A17B-A3BF-4811-98FA-54643D0B6F70}"/>
    </a:ext>
  </a:extLst>
</a:theme>
</file>

<file path=ppt/theme/theme3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AT50_4.3 PPT_2017 [Compatibility Mode]" id="{F544A7F1-43FB-4270-8448-FF7D22664245}" vid="{7A60D2DC-888F-4FB8-91D5-0AD39B10B0AA}"/>
    </a:ext>
  </a:extLst>
</a:theme>
</file>

<file path=ppt/theme/theme4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AT50_4.3 PPT_2017 [Compatibility Mode]" id="{F544A7F1-43FB-4270-8448-FF7D22664245}" vid="{AB6C902D-B011-48A3-A8C2-864DE12A2554}"/>
    </a:ext>
  </a:extLst>
</a:theme>
</file>

<file path=ppt/theme/theme5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AT50_4.3 PPT_2017 [Compatibility Mode]" id="{F544A7F1-43FB-4270-8448-FF7D22664245}" vid="{B3D285E0-969D-449F-905E-C67D39D43311}"/>
    </a:ext>
  </a:extLst>
</a:theme>
</file>

<file path=ppt/theme/theme6.xml><?xml version="1.0" encoding="utf-8"?>
<a:theme xmlns:a="http://schemas.openxmlformats.org/drawingml/2006/main" name="6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AT50_4.3 PPT_2017 [Compatibility Mode]" id="{F544A7F1-43FB-4270-8448-FF7D22664245}" vid="{C7F8265C-9F3A-440D-B9FA-E1299595E1FA}"/>
    </a:ext>
  </a:extLst>
</a:theme>
</file>

<file path=ppt/theme/theme7.xml><?xml version="1.0" encoding="utf-8"?>
<a:theme xmlns:a="http://schemas.openxmlformats.org/drawingml/2006/main" name="7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AT50_4.3 PPT_2017 [Compatibility Mode]" id="{F544A7F1-43FB-4270-8448-FF7D22664245}" vid="{EEAA62FC-70F2-49FC-A73C-A13F2867FA4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CCE13634503544802E82050425161A" ma:contentTypeVersion="1" ma:contentTypeDescription="Create a new document." ma:contentTypeScope="" ma:versionID="83c9f07e070c4866dc8f9013fef3f0ca">
  <xsd:schema xmlns:xsd="http://www.w3.org/2001/XMLSchema" xmlns:xs="http://www.w3.org/2001/XMLSchema" xmlns:p="http://schemas.microsoft.com/office/2006/metadata/properties" xmlns:ns2="e8d75344-758f-4099-8b96-254d9b2933f5" targetNamespace="http://schemas.microsoft.com/office/2006/metadata/properties" ma:root="true" ma:fieldsID="20a77a42957a06ca9de43b3ff7bdccf2" ns2:_="">
    <xsd:import namespace="e8d75344-758f-4099-8b96-254d9b2933f5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d75344-758f-4099-8b96-254d9b2933f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83B57C-ACA5-4F1B-94B3-02880EA7D9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d75344-758f-4099-8b96-254d9b2933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D53AFE-922E-4F6F-BEA2-E05F55A513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1B9C8C-05BA-4A9C-9B1B-FBE6DEF552B2}">
  <ds:schemaRefs>
    <ds:schemaRef ds:uri="http://schemas.microsoft.com/office/infopath/2007/PartnerControls"/>
    <ds:schemaRef ds:uri="http://purl.org/dc/elements/1.1/"/>
    <ds:schemaRef ds:uri="e8d75344-758f-4099-8b96-254d9b2933f5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92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2_Office Theme</vt:lpstr>
      <vt:lpstr>5_Office Theme</vt:lpstr>
      <vt:lpstr>3_Office Theme</vt:lpstr>
      <vt:lpstr>4_Office Theme</vt:lpstr>
      <vt:lpstr>1_Office Theme</vt:lpstr>
      <vt:lpstr>6_Office Theme</vt:lpstr>
      <vt:lpstr>7_Office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Gutierrez, Daniel (CIAT)</dc:creator>
  <cp:lastModifiedBy>Achicanoy Estrella, Harold Armando (CIAT)</cp:lastModifiedBy>
  <cp:revision>6</cp:revision>
  <dcterms:created xsi:type="dcterms:W3CDTF">2017-01-30T16:04:37Z</dcterms:created>
  <dcterms:modified xsi:type="dcterms:W3CDTF">2017-06-07T16:40:53Z</dcterms:modified>
</cp:coreProperties>
</file>