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77" r:id="rId4"/>
  </p:sldMasterIdLst>
  <p:notesMasterIdLst>
    <p:notesMasterId r:id="rId25"/>
  </p:notesMasterIdLst>
  <p:sldIdLst>
    <p:sldId id="275" r:id="rId5"/>
    <p:sldId id="257" r:id="rId6"/>
    <p:sldId id="281" r:id="rId7"/>
    <p:sldId id="282" r:id="rId8"/>
    <p:sldId id="279" r:id="rId9"/>
    <p:sldId id="283" r:id="rId10"/>
    <p:sldId id="284" r:id="rId11"/>
    <p:sldId id="285" r:id="rId12"/>
    <p:sldId id="286" r:id="rId13"/>
    <p:sldId id="287" r:id="rId14"/>
    <p:sldId id="289" r:id="rId15"/>
    <p:sldId id="277" r:id="rId16"/>
    <p:sldId id="278" r:id="rId17"/>
    <p:sldId id="276" r:id="rId18"/>
    <p:sldId id="280" r:id="rId19"/>
    <p:sldId id="290" r:id="rId20"/>
    <p:sldId id="291" r:id="rId21"/>
    <p:sldId id="292" r:id="rId22"/>
    <p:sldId id="293" r:id="rId23"/>
    <p:sldId id="294" r:id="rId24"/>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7" d="100"/>
          <a:sy n="87" d="100"/>
        </p:scale>
        <p:origin x="5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DE0A0D5-8F98-4CC1-A28E-021F0B6B475C}" type="datetimeFigureOut">
              <a:rPr lang="en-US" smtClean="0"/>
              <a:t>1/30/2023</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34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66953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73361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99687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04441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20571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4044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153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132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120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455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051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930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927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7692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359126-4846-4E88-BDD9-5585CC877E47}" type="datetime1">
              <a:rPr lang="en-US" smtClean="0"/>
              <a:t>1/30/2023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68205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nsights.stackoverflow.com/survey/2020#most-popular-technolog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3514659" y="646054"/>
            <a:ext cx="6592706" cy="4476171"/>
          </a:xfrm>
        </p:spPr>
        <p:txBody>
          <a:bodyPr anchor="ctr">
            <a:normAutofit/>
          </a:bodyPr>
          <a:lstStyle/>
          <a:p>
            <a:r>
              <a:rPr lang="en-US" b="1" dirty="0">
                <a:solidFill>
                  <a:schemeClr val="tx1"/>
                </a:solidFill>
                <a:latin typeface="Times New Roman" panose="02020603050405020304" pitchFamily="18" charset="0"/>
                <a:cs typeface="Times New Roman" panose="02020603050405020304" pitchFamily="18" charset="0"/>
              </a:rPr>
              <a:t>WEB &amp; Mobile </a:t>
            </a:r>
            <a:r>
              <a:rPr lang="en-US" b="1" dirty="0">
                <a:latin typeface="Times New Roman" panose="02020603050405020304" pitchFamily="18" charset="0"/>
                <a:cs typeface="Times New Roman" panose="02020603050405020304" pitchFamily="18" charset="0"/>
              </a:rPr>
              <a:t>Application development</a:t>
            </a:r>
          </a:p>
        </p:txBody>
      </p:sp>
      <p:sp>
        <p:nvSpPr>
          <p:cNvPr id="4" name="Subtitle 3"/>
          <p:cNvSpPr>
            <a:spLocks noGrp="1"/>
          </p:cNvSpPr>
          <p:nvPr>
            <p:ph type="subTitle" idx="1"/>
          </p:nvPr>
        </p:nvSpPr>
        <p:spPr>
          <a:xfrm>
            <a:off x="3514660" y="4416820"/>
            <a:ext cx="7641891" cy="965401"/>
          </a:xfrm>
        </p:spPr>
        <p:txBody>
          <a:bodyPr>
            <a:normAutofit fontScale="62500" lnSpcReduction="20000"/>
          </a:bodyPr>
          <a:lstStyle/>
          <a:p>
            <a:r>
              <a:rPr lang="en-US" sz="2742" b="1" dirty="0">
                <a:solidFill>
                  <a:schemeClr val="tx1"/>
                </a:solidFill>
                <a:latin typeface="Times New Roman" panose="02020603050405020304" pitchFamily="18" charset="0"/>
                <a:cs typeface="Times New Roman" panose="02020603050405020304" pitchFamily="18" charset="0"/>
              </a:rPr>
              <a:t>Module – 02</a:t>
            </a:r>
          </a:p>
          <a:p>
            <a:r>
              <a:rPr lang="en-US" sz="2742" b="1" dirty="0">
                <a:solidFill>
                  <a:schemeClr val="tx1"/>
                </a:solidFill>
                <a:latin typeface="Times New Roman" panose="02020603050405020304" pitchFamily="18" charset="0"/>
                <a:cs typeface="Times New Roman" panose="02020603050405020304" pitchFamily="18" charset="0"/>
              </a:rPr>
              <a:t>JS Class 01</a:t>
            </a:r>
            <a:endParaRPr lang="en-US" sz="2742"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Saylani Mass IT Training Faisalabad</a:t>
            </a:r>
          </a:p>
        </p:txBody>
      </p:sp>
      <p:sp>
        <p:nvSpPr>
          <p:cNvPr id="5" name="Subtitle 3"/>
          <p:cNvSpPr txBox="1">
            <a:spLocks/>
          </p:cNvSpPr>
          <p:nvPr/>
        </p:nvSpPr>
        <p:spPr>
          <a:xfrm>
            <a:off x="7544369" y="5382220"/>
            <a:ext cx="4001743" cy="965401"/>
          </a:xfrm>
          <a:prstGeom prst="rect">
            <a:avLst/>
          </a:prstGeom>
        </p:spPr>
        <p:txBody>
          <a:bodyPr vert="horz" lIns="78378" tIns="39189" rIns="78378" bIns="39189"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Instructor : </a:t>
            </a:r>
            <a:r>
              <a:rPr lang="en-US" sz="2400" dirty="0">
                <a:solidFill>
                  <a:schemeClr val="tx1"/>
                </a:solidFill>
                <a:latin typeface="Times New Roman" panose="02020603050405020304" pitchFamily="18" charset="0"/>
                <a:cs typeface="Times New Roman" panose="02020603050405020304" pitchFamily="18" charset="0"/>
              </a:rPr>
              <a:t>Umair Azmat</a:t>
            </a:r>
          </a:p>
          <a:p>
            <a:r>
              <a:rPr lang="en-US" sz="2400" b="1" dirty="0">
                <a:solidFill>
                  <a:schemeClr val="tx1"/>
                </a:solidFill>
                <a:latin typeface="Times New Roman" panose="02020603050405020304" pitchFamily="18" charset="0"/>
                <a:cs typeface="Times New Roman" panose="02020603050405020304" pitchFamily="18" charset="0"/>
              </a:rPr>
              <a:t>WhatsApp : </a:t>
            </a:r>
            <a:r>
              <a:rPr lang="en-US" sz="2400" dirty="0">
                <a:solidFill>
                  <a:schemeClr val="tx1"/>
                </a:solidFill>
                <a:latin typeface="Times New Roman" panose="02020603050405020304" pitchFamily="18" charset="0"/>
                <a:cs typeface="Times New Roman" panose="02020603050405020304" pitchFamily="18" charset="0"/>
              </a:rPr>
              <a:t>+923217061116</a:t>
            </a:r>
          </a:p>
        </p:txBody>
      </p:sp>
    </p:spTree>
    <p:extLst>
      <p:ext uri="{BB962C8B-B14F-4D97-AF65-F5344CB8AC3E}">
        <p14:creationId xmlns:p14="http://schemas.microsoft.com/office/powerpoint/2010/main" val="1774465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5</a:t>
            </a:r>
            <a:r>
              <a:rPr lang="en-US" b="1" dirty="0" smtClean="0"/>
              <a:t>. Fifth-Generation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5G languages, also known as expert system languages, were developed to provide a high level of abstraction and ease of use for artificial intelligence and expert system applications.</a:t>
            </a:r>
          </a:p>
          <a:p>
            <a:r>
              <a:rPr lang="en-US" dirty="0"/>
              <a:t>They are designed to be used by non-programmers and provide a high level of automation.</a:t>
            </a:r>
          </a:p>
          <a:p>
            <a:r>
              <a:rPr lang="en-US" dirty="0"/>
              <a:t>They are ideal for tasks such as natural language processing, knowledge representation, and reasoning.</a:t>
            </a:r>
          </a:p>
          <a:p>
            <a:r>
              <a:rPr lang="en-US" dirty="0"/>
              <a:t>They are also designed to be platform-independent and can run on multiple operating systems and hardware architectures.</a:t>
            </a:r>
          </a:p>
          <a:p>
            <a:r>
              <a:rPr lang="en-US" dirty="0"/>
              <a:t>Examples of 5G languages include Prolog, </a:t>
            </a:r>
            <a:r>
              <a:rPr lang="en-US" dirty="0" smtClean="0"/>
              <a:t>LISP</a:t>
            </a:r>
            <a:r>
              <a:rPr lang="en-US" dirty="0"/>
              <a:t> </a:t>
            </a:r>
            <a:r>
              <a:rPr lang="en-US" dirty="0" err="1" smtClean="0"/>
              <a:t>e.t.c</a:t>
            </a:r>
            <a:endParaRPr lang="en-US" dirty="0"/>
          </a:p>
          <a:p>
            <a:r>
              <a:rPr lang="en-US" dirty="0"/>
              <a:t>5G languages are still in use today, but they are not as popular as they once were due to the development of more advanced AI techniques and languages.</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156233232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Assembler, Compiler &amp; Interpreter</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3" y="1350838"/>
            <a:ext cx="8968587" cy="5322523"/>
          </a:xfrm>
        </p:spPr>
        <p:txBody>
          <a:bodyPr>
            <a:noAutofit/>
          </a:bodyPr>
          <a:lstStyle/>
          <a:p>
            <a:r>
              <a:rPr lang="en-US" dirty="0"/>
              <a:t>An </a:t>
            </a:r>
            <a:r>
              <a:rPr lang="en-US" b="1" dirty="0"/>
              <a:t>assembler</a:t>
            </a:r>
            <a:r>
              <a:rPr lang="en-US" dirty="0"/>
              <a:t> is a type of software that </a:t>
            </a:r>
            <a:r>
              <a:rPr lang="en-US" u="sng" dirty="0"/>
              <a:t>converts assembly language</a:t>
            </a:r>
            <a:r>
              <a:rPr lang="en-US" dirty="0"/>
              <a:t>, which is a </a:t>
            </a:r>
            <a:r>
              <a:rPr lang="en-US" u="sng" dirty="0"/>
              <a:t>low-level programming language</a:t>
            </a:r>
            <a:r>
              <a:rPr lang="en-US" dirty="0"/>
              <a:t>, </a:t>
            </a:r>
            <a:r>
              <a:rPr lang="en-US" u="sng" dirty="0"/>
              <a:t>into machine code, which is the binary code </a:t>
            </a:r>
            <a:r>
              <a:rPr lang="en-US" dirty="0"/>
              <a:t>that is executed by a computer's central processing unit (CPU). Assembly language instructions are typically mnemonics that are easier for humans to read and write, but they still correspond directly to the machine code instructions that are executed by the CPU.</a:t>
            </a:r>
          </a:p>
          <a:p>
            <a:r>
              <a:rPr lang="en-US" dirty="0"/>
              <a:t>A </a:t>
            </a:r>
            <a:r>
              <a:rPr lang="en-US" b="1" dirty="0"/>
              <a:t>compiler</a:t>
            </a:r>
            <a:r>
              <a:rPr lang="en-US" dirty="0"/>
              <a:t> is a type of software that </a:t>
            </a:r>
            <a:r>
              <a:rPr lang="en-US" u="sng" dirty="0"/>
              <a:t>converts a high-level programming language, such as </a:t>
            </a:r>
            <a:r>
              <a:rPr lang="en-US" b="1" u="sng" dirty="0"/>
              <a:t>C or Java</a:t>
            </a:r>
            <a:r>
              <a:rPr lang="en-US" u="sng" dirty="0"/>
              <a:t>, into machine </a:t>
            </a:r>
            <a:r>
              <a:rPr lang="en-US" u="sng" dirty="0" smtClean="0"/>
              <a:t>code</a:t>
            </a:r>
            <a:r>
              <a:rPr lang="en-US" dirty="0" smtClean="0"/>
              <a:t>. The </a:t>
            </a:r>
            <a:r>
              <a:rPr lang="en-US" dirty="0"/>
              <a:t>process of compiling a program is typically done before the program is executed, and the resulting machine code can be executed on the target platform without the need for a compiler to be present at runtime. Compilers can also perform other tasks, such as optimizing the code for better performance or detecting errors in the source code.</a:t>
            </a:r>
          </a:p>
          <a:p>
            <a:r>
              <a:rPr lang="en-US" dirty="0"/>
              <a:t>An i</a:t>
            </a:r>
            <a:r>
              <a:rPr lang="en-US" b="1" dirty="0"/>
              <a:t>nterpreter</a:t>
            </a:r>
            <a:r>
              <a:rPr lang="en-US" dirty="0"/>
              <a:t> is a type of software that </a:t>
            </a:r>
            <a:r>
              <a:rPr lang="en-US" b="1" u="sng" dirty="0"/>
              <a:t>reads and executes source code written in a high-level programming language</a:t>
            </a:r>
            <a:r>
              <a:rPr lang="en-US" dirty="0"/>
              <a:t>, such as Python or JavaScript, line by line at runtime. Unlike a compiler, an interpreter does not generate machine code, but instead, it directly executes the instructions in the source code. Interpreters are typically used in languages that are designed to be more human-readable and interactive, such as scripting languages</a:t>
            </a:r>
            <a:r>
              <a:rPr lang="en-US" dirty="0" smtClean="0"/>
              <a:t>.</a:t>
            </a:r>
            <a:endParaRPr lang="en-US" dirty="0"/>
          </a:p>
        </p:txBody>
      </p:sp>
    </p:spTree>
    <p:extLst>
      <p:ext uri="{BB962C8B-B14F-4D97-AF65-F5344CB8AC3E}">
        <p14:creationId xmlns:p14="http://schemas.microsoft.com/office/powerpoint/2010/main" val="41209303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Why programming is Important? (1)</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v"/>
            </a:pPr>
            <a:r>
              <a:rPr lang="en-US" dirty="0" smtClean="0"/>
              <a:t>Programming </a:t>
            </a:r>
            <a:r>
              <a:rPr lang="en-US" dirty="0"/>
              <a:t>language helps humans accurately communicate with machines</a:t>
            </a:r>
            <a:r>
              <a:rPr lang="en-US" dirty="0" smtClean="0"/>
              <a:t>.</a:t>
            </a:r>
            <a:r>
              <a:rPr lang="en-US" dirty="0"/>
              <a:t> </a:t>
            </a:r>
            <a:endParaRPr lang="en-US" dirty="0" smtClean="0"/>
          </a:p>
          <a:p>
            <a:pPr>
              <a:buFont typeface="Wingdings" panose="05000000000000000000" pitchFamily="2" charset="2"/>
              <a:buChar char="v"/>
            </a:pPr>
            <a:r>
              <a:rPr lang="en-US" b="1" u="sng" dirty="0" smtClean="0"/>
              <a:t>Automation</a:t>
            </a:r>
            <a:r>
              <a:rPr lang="en-US" b="1" u="sng" dirty="0"/>
              <a:t>: </a:t>
            </a:r>
            <a:r>
              <a:rPr lang="en-US" dirty="0"/>
              <a:t>Programming allows us to create software that can automate repetitive tasks, which can save time and increase efficiency.</a:t>
            </a:r>
          </a:p>
          <a:p>
            <a:pPr>
              <a:buFont typeface="Wingdings" panose="05000000000000000000" pitchFamily="2" charset="2"/>
              <a:buChar char="v"/>
            </a:pPr>
            <a:r>
              <a:rPr lang="en-US" b="1" u="sng" dirty="0"/>
              <a:t>Problem-solving</a:t>
            </a:r>
            <a:r>
              <a:rPr lang="en-US" dirty="0"/>
              <a:t>: Programming enables us to write code that can solve problems and make decisions, which can be used in a wide range of applications such as finance, healthcare, and transportation.</a:t>
            </a:r>
          </a:p>
          <a:p>
            <a:pPr>
              <a:buFont typeface="Wingdings" panose="05000000000000000000" pitchFamily="2" charset="2"/>
              <a:buChar char="v"/>
            </a:pPr>
            <a:r>
              <a:rPr lang="en-US" b="1" u="sng" dirty="0"/>
              <a:t>Innovation</a:t>
            </a:r>
            <a:r>
              <a:rPr lang="en-US" dirty="0"/>
              <a:t>: Programming allows us to create new technologies and applications that were once impossible, leading to innovation and progress in different areas.</a:t>
            </a:r>
          </a:p>
          <a:p>
            <a:pPr>
              <a:buFont typeface="Wingdings" panose="05000000000000000000" pitchFamily="2" charset="2"/>
              <a:buChar char="v"/>
            </a:pPr>
            <a:r>
              <a:rPr lang="en-US" b="1" u="sng" dirty="0"/>
              <a:t>Job creation: </a:t>
            </a:r>
            <a:r>
              <a:rPr lang="en-US" dirty="0"/>
              <a:t>Programming is a valuable skill in today's job market, and the demand for programmers is high. It creates new jobs and industries</a:t>
            </a:r>
            <a:r>
              <a:rPr lang="en-US" dirty="0" smtClean="0"/>
              <a:t>.</a:t>
            </a:r>
            <a:endParaRPr lang="en-US" dirty="0"/>
          </a:p>
        </p:txBody>
      </p:sp>
    </p:spTree>
    <p:extLst>
      <p:ext uri="{BB962C8B-B14F-4D97-AF65-F5344CB8AC3E}">
        <p14:creationId xmlns:p14="http://schemas.microsoft.com/office/powerpoint/2010/main" val="408523837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Why programming is Important? (2)</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v"/>
            </a:pPr>
            <a:r>
              <a:rPr lang="en-US" b="1" u="sng" dirty="0"/>
              <a:t>Interaction with technology: </a:t>
            </a:r>
            <a:r>
              <a:rPr lang="en-US" dirty="0"/>
              <a:t>It allows people to interact with technology by creating software that can be used by people with different abilities, and make technology more accessible.</a:t>
            </a:r>
          </a:p>
          <a:p>
            <a:pPr>
              <a:buFont typeface="Wingdings" panose="05000000000000000000" pitchFamily="2" charset="2"/>
              <a:buChar char="v"/>
            </a:pPr>
            <a:r>
              <a:rPr lang="en-US" b="1" u="sng" dirty="0"/>
              <a:t>Entrepreneurship: </a:t>
            </a:r>
            <a:r>
              <a:rPr lang="en-US" dirty="0"/>
              <a:t>Programming allows individuals to build their own software products, and start their own companies or develop their own ideas.</a:t>
            </a:r>
          </a:p>
          <a:p>
            <a:pPr>
              <a:buFont typeface="Wingdings" panose="05000000000000000000" pitchFamily="2" charset="2"/>
              <a:buChar char="v"/>
            </a:pPr>
            <a:r>
              <a:rPr lang="en-US" b="1" u="sng" dirty="0"/>
              <a:t>Learning: </a:t>
            </a:r>
            <a:r>
              <a:rPr lang="en-US" dirty="0"/>
              <a:t>Programming is a valuable tool for learning, as it helps to develop logical thinking, problem-solving skills, and perseverance</a:t>
            </a:r>
            <a:r>
              <a:rPr lang="en-US" dirty="0" smtClean="0"/>
              <a:t>.</a:t>
            </a:r>
          </a:p>
          <a:p>
            <a:pPr>
              <a:buFont typeface="Wingdings" panose="05000000000000000000" pitchFamily="2" charset="2"/>
              <a:buChar char="v"/>
            </a:pPr>
            <a:r>
              <a:rPr lang="en-US" b="1" u="sng" dirty="0"/>
              <a:t>Creativity: </a:t>
            </a:r>
            <a:r>
              <a:rPr lang="en-US" dirty="0"/>
              <a:t>Programming allows for creativity in designing and building new software, applications, and systems.</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96288611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3093319" y="1024772"/>
            <a:ext cx="3941053" cy="1097923"/>
          </a:xfrm>
        </p:spPr>
        <p:txBody>
          <a:bodyPr>
            <a:noAutofit/>
          </a:bodyPr>
          <a:lstStyle/>
          <a:p>
            <a:r>
              <a:rPr lang="en-US" b="1" dirty="0" smtClean="0"/>
              <a:t>Programming</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sz="half" idx="1"/>
          </p:nvPr>
        </p:nvSpPr>
        <p:spPr>
          <a:xfrm>
            <a:off x="2589212" y="2133600"/>
            <a:ext cx="4313864" cy="4425462"/>
          </a:xfrm>
        </p:spPr>
        <p:txBody>
          <a:bodyPr>
            <a:noAutofit/>
          </a:bodyPr>
          <a:lstStyle/>
          <a:p>
            <a:pPr>
              <a:buFont typeface="Wingdings" panose="05000000000000000000" pitchFamily="2" charset="2"/>
              <a:buChar char="v"/>
            </a:pPr>
            <a:r>
              <a:rPr lang="en-US" sz="1714" dirty="0">
                <a:solidFill>
                  <a:schemeClr val="tx1"/>
                </a:solidFill>
              </a:rPr>
              <a:t>In Programming,  </a:t>
            </a:r>
            <a:r>
              <a:rPr lang="en-US" sz="1714" b="1" dirty="0">
                <a:solidFill>
                  <a:schemeClr val="tx1"/>
                </a:solidFill>
              </a:rPr>
              <a:t>we think How to Solve a Problem</a:t>
            </a:r>
            <a:r>
              <a:rPr lang="en-US" sz="1714" dirty="0" smtClean="0">
                <a:solidFill>
                  <a:schemeClr val="tx1"/>
                </a:solidFill>
              </a:rPr>
              <a:t>?</a:t>
            </a:r>
          </a:p>
          <a:p>
            <a:pPr>
              <a:buFont typeface="Wingdings" panose="05000000000000000000" pitchFamily="2" charset="2"/>
              <a:buChar char="v"/>
            </a:pPr>
            <a:r>
              <a:rPr lang="en-US" dirty="0"/>
              <a:t>Programming is the process of </a:t>
            </a:r>
            <a:r>
              <a:rPr lang="en-US" u="sng" dirty="0" smtClean="0"/>
              <a:t>designing</a:t>
            </a:r>
            <a:r>
              <a:rPr lang="en-US" u="sng" dirty="0"/>
              <a:t>, creating, testing, and maintaining</a:t>
            </a:r>
            <a:r>
              <a:rPr lang="en-US" dirty="0"/>
              <a:t> software using programming languages</a:t>
            </a:r>
            <a:r>
              <a:rPr lang="en-US" dirty="0" smtClean="0"/>
              <a:t>.</a:t>
            </a:r>
          </a:p>
          <a:p>
            <a:pPr>
              <a:buFont typeface="Wingdings" panose="05000000000000000000" pitchFamily="2" charset="2"/>
              <a:buChar char="v"/>
            </a:pPr>
            <a:r>
              <a:rPr lang="en-US" dirty="0"/>
              <a:t>Programmers use a variety of </a:t>
            </a:r>
            <a:r>
              <a:rPr lang="en-US" u="sng" dirty="0" smtClean="0"/>
              <a:t>tools </a:t>
            </a:r>
            <a:r>
              <a:rPr lang="en-US" u="sng" dirty="0"/>
              <a:t>and techniques to design </a:t>
            </a:r>
            <a:r>
              <a:rPr lang="en-US" dirty="0"/>
              <a:t>and develop software, such as </a:t>
            </a:r>
            <a:r>
              <a:rPr lang="en-US" u="sng" dirty="0"/>
              <a:t>flowcharts, pseudocode, and debugging tools.</a:t>
            </a:r>
            <a:endParaRPr lang="en-US" sz="1714" u="sng" dirty="0">
              <a:solidFill>
                <a:schemeClr val="tx1"/>
              </a:solidFill>
            </a:endParaRPr>
          </a:p>
        </p:txBody>
      </p:sp>
      <p:sp>
        <p:nvSpPr>
          <p:cNvPr id="4" name="Content Placeholder 3"/>
          <p:cNvSpPr>
            <a:spLocks noGrp="1"/>
          </p:cNvSpPr>
          <p:nvPr>
            <p:ph sz="half" idx="2"/>
          </p:nvPr>
        </p:nvSpPr>
        <p:spPr>
          <a:xfrm>
            <a:off x="7034372" y="2133600"/>
            <a:ext cx="3697656" cy="4425462"/>
          </a:xfrm>
        </p:spPr>
        <p:txBody>
          <a:bodyPr>
            <a:normAutofit/>
          </a:bodyPr>
          <a:lstStyle/>
          <a:p>
            <a:pPr>
              <a:buFont typeface="Wingdings" panose="05000000000000000000" pitchFamily="2" charset="2"/>
              <a:buChar char="Ø"/>
            </a:pPr>
            <a:r>
              <a:rPr lang="en-US" sz="1714" dirty="0">
                <a:solidFill>
                  <a:schemeClr val="tx1"/>
                </a:solidFill>
              </a:rPr>
              <a:t>In Coding we </a:t>
            </a:r>
            <a:r>
              <a:rPr lang="en-US" sz="1714" b="1" dirty="0">
                <a:solidFill>
                  <a:schemeClr val="tx1"/>
                </a:solidFill>
              </a:rPr>
              <a:t>write the solution of problem </a:t>
            </a:r>
            <a:r>
              <a:rPr lang="en-US" sz="1714" dirty="0">
                <a:solidFill>
                  <a:schemeClr val="tx1"/>
                </a:solidFill>
              </a:rPr>
              <a:t>in system</a:t>
            </a:r>
            <a:r>
              <a:rPr lang="en-US" sz="1714" dirty="0" smtClean="0">
                <a:solidFill>
                  <a:schemeClr val="tx1"/>
                </a:solidFill>
              </a:rPr>
              <a:t>.</a:t>
            </a:r>
          </a:p>
          <a:p>
            <a:pPr>
              <a:buFont typeface="Wingdings" panose="05000000000000000000" pitchFamily="2" charset="2"/>
              <a:buChar char="Ø"/>
            </a:pPr>
            <a:r>
              <a:rPr lang="en-US" dirty="0"/>
              <a:t>Coding is the process of </a:t>
            </a:r>
            <a:r>
              <a:rPr lang="en-US" u="sng" dirty="0"/>
              <a:t>writing instructions in a programming language</a:t>
            </a:r>
            <a:r>
              <a:rPr lang="en-US" dirty="0"/>
              <a:t> that a computer can understand and execute</a:t>
            </a:r>
            <a:r>
              <a:rPr lang="en-US" dirty="0" smtClean="0"/>
              <a:t>.</a:t>
            </a:r>
          </a:p>
          <a:p>
            <a:pPr>
              <a:buFont typeface="Wingdings" panose="05000000000000000000" pitchFamily="2" charset="2"/>
              <a:buChar char="Ø"/>
            </a:pPr>
            <a:r>
              <a:rPr lang="en-US" dirty="0"/>
              <a:t>Coders use </a:t>
            </a:r>
            <a:r>
              <a:rPr lang="en-US" u="sng" dirty="0"/>
              <a:t>a specific programming language </a:t>
            </a:r>
            <a:r>
              <a:rPr lang="en-US" dirty="0"/>
              <a:t>to write the code, such as Python, Java, or C++.</a:t>
            </a:r>
            <a:endParaRPr lang="en-US" sz="1714" dirty="0">
              <a:solidFill>
                <a:schemeClr val="tx1"/>
              </a:solidFill>
            </a:endParaRPr>
          </a:p>
        </p:txBody>
      </p:sp>
      <p:sp>
        <p:nvSpPr>
          <p:cNvPr id="5" name="Title 1">
            <a:extLst>
              <a:ext uri="{FF2B5EF4-FFF2-40B4-BE49-F238E27FC236}">
                <a16:creationId xmlns:a16="http://schemas.microsoft.com/office/drawing/2014/main" id="{534F84CE-FEBF-CD69-D471-7A9C06F50F09}"/>
              </a:ext>
            </a:extLst>
          </p:cNvPr>
          <p:cNvSpPr txBox="1">
            <a:spLocks/>
          </p:cNvSpPr>
          <p:nvPr/>
        </p:nvSpPr>
        <p:spPr>
          <a:xfrm>
            <a:off x="7034372" y="1035677"/>
            <a:ext cx="3941053" cy="1097923"/>
          </a:xfrm>
          <a:prstGeom prst="rect">
            <a:avLst/>
          </a:prstGeom>
        </p:spPr>
        <p:txBody>
          <a:bodyPr vert="horz" lIns="78378" tIns="39189" rIns="78378" bIns="39189"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86" b="1" dirty="0" smtClean="0"/>
              <a:t>Coding</a:t>
            </a:r>
            <a:endParaRPr lang="en-US" sz="3086" b="1" dirty="0"/>
          </a:p>
        </p:txBody>
      </p:sp>
    </p:spTree>
    <p:extLst>
      <p:ext uri="{BB962C8B-B14F-4D97-AF65-F5344CB8AC3E}">
        <p14:creationId xmlns:p14="http://schemas.microsoft.com/office/powerpoint/2010/main" val="159276973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589212" y="292988"/>
            <a:ext cx="3941053" cy="1097923"/>
          </a:xfrm>
        </p:spPr>
        <p:txBody>
          <a:bodyPr>
            <a:noAutofit/>
          </a:bodyPr>
          <a:lstStyle/>
          <a:p>
            <a:r>
              <a:rPr lang="en-US" b="1" dirty="0" smtClean="0"/>
              <a:t>Programming</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sz="half" idx="1"/>
          </p:nvPr>
        </p:nvSpPr>
        <p:spPr>
          <a:xfrm>
            <a:off x="2589212" y="1254369"/>
            <a:ext cx="4313864" cy="2420815"/>
          </a:xfrm>
        </p:spPr>
        <p:txBody>
          <a:bodyPr>
            <a:noAutofit/>
          </a:bodyPr>
          <a:lstStyle/>
          <a:p>
            <a:pPr>
              <a:buFont typeface="Wingdings" panose="05000000000000000000" pitchFamily="2" charset="2"/>
              <a:buChar char="v"/>
            </a:pPr>
            <a:r>
              <a:rPr lang="en-US" dirty="0"/>
              <a:t>Programming requires an understanding of computer science concepts such as algorithms, data structures, and software design principles</a:t>
            </a:r>
            <a:r>
              <a:rPr lang="en-US" dirty="0" smtClean="0"/>
              <a:t>.</a:t>
            </a:r>
          </a:p>
          <a:p>
            <a:pPr>
              <a:buFont typeface="Wingdings" panose="05000000000000000000" pitchFamily="2" charset="2"/>
              <a:buChar char="v"/>
            </a:pPr>
            <a:r>
              <a:rPr lang="en-US" dirty="0"/>
              <a:t>Example: A student designs a program that can grade multiple-choice tests.</a:t>
            </a:r>
            <a:endParaRPr lang="en-US" sz="1714" u="sng" dirty="0">
              <a:solidFill>
                <a:schemeClr val="tx1"/>
              </a:solidFill>
            </a:endParaRPr>
          </a:p>
        </p:txBody>
      </p:sp>
      <p:sp>
        <p:nvSpPr>
          <p:cNvPr id="4" name="Content Placeholder 3"/>
          <p:cNvSpPr>
            <a:spLocks noGrp="1"/>
          </p:cNvSpPr>
          <p:nvPr>
            <p:ph sz="half" idx="2"/>
          </p:nvPr>
        </p:nvSpPr>
        <p:spPr>
          <a:xfrm>
            <a:off x="7034372" y="1390911"/>
            <a:ext cx="3697656" cy="2420815"/>
          </a:xfrm>
        </p:spPr>
        <p:txBody>
          <a:bodyPr>
            <a:normAutofit/>
          </a:bodyPr>
          <a:lstStyle/>
          <a:p>
            <a:pPr>
              <a:buFont typeface="Wingdings" panose="05000000000000000000" pitchFamily="2" charset="2"/>
              <a:buChar char="Ø"/>
            </a:pPr>
            <a:r>
              <a:rPr lang="en-US" dirty="0"/>
              <a:t>Coding requires a knowledge of a specific programming language's syntax and rules.</a:t>
            </a:r>
            <a:endParaRPr lang="en-US" dirty="0" smtClean="0"/>
          </a:p>
          <a:p>
            <a:pPr>
              <a:buFont typeface="Wingdings" panose="05000000000000000000" pitchFamily="2" charset="2"/>
              <a:buChar char="Ø"/>
            </a:pPr>
            <a:r>
              <a:rPr lang="en-US" dirty="0" smtClean="0"/>
              <a:t>Example</a:t>
            </a:r>
            <a:r>
              <a:rPr lang="en-US" dirty="0"/>
              <a:t>: A student writes the code in Python that can read the answers from a file and compare them to the correct answers.</a:t>
            </a:r>
            <a:endParaRPr lang="en-US" sz="1714" dirty="0">
              <a:solidFill>
                <a:schemeClr val="tx1"/>
              </a:solidFill>
            </a:endParaRPr>
          </a:p>
        </p:txBody>
      </p:sp>
      <p:sp>
        <p:nvSpPr>
          <p:cNvPr id="5" name="Title 1">
            <a:extLst>
              <a:ext uri="{FF2B5EF4-FFF2-40B4-BE49-F238E27FC236}">
                <a16:creationId xmlns:a16="http://schemas.microsoft.com/office/drawing/2014/main" id="{534F84CE-FEBF-CD69-D471-7A9C06F50F09}"/>
              </a:ext>
            </a:extLst>
          </p:cNvPr>
          <p:cNvSpPr txBox="1">
            <a:spLocks/>
          </p:cNvSpPr>
          <p:nvPr/>
        </p:nvSpPr>
        <p:spPr>
          <a:xfrm>
            <a:off x="7034372" y="416377"/>
            <a:ext cx="3941053" cy="1097923"/>
          </a:xfrm>
          <a:prstGeom prst="rect">
            <a:avLst/>
          </a:prstGeom>
        </p:spPr>
        <p:txBody>
          <a:bodyPr vert="horz" lIns="78378" tIns="39189" rIns="78378" bIns="39189"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86" b="1" dirty="0" smtClean="0"/>
              <a:t>Coding</a:t>
            </a:r>
            <a:endParaRPr lang="en-US" sz="3086" b="1" dirty="0"/>
          </a:p>
        </p:txBody>
      </p:sp>
      <p:sp>
        <p:nvSpPr>
          <p:cNvPr id="6" name="TextBox 5"/>
          <p:cNvSpPr txBox="1"/>
          <p:nvPr/>
        </p:nvSpPr>
        <p:spPr>
          <a:xfrm>
            <a:off x="2589212" y="4220307"/>
            <a:ext cx="8673734" cy="2308324"/>
          </a:xfrm>
          <a:prstGeom prst="rect">
            <a:avLst/>
          </a:prstGeom>
          <a:noFill/>
        </p:spPr>
        <p:txBody>
          <a:bodyPr wrap="square" rtlCol="0">
            <a:spAutoFit/>
          </a:bodyPr>
          <a:lstStyle/>
          <a:p>
            <a:r>
              <a:rPr lang="en-US" dirty="0"/>
              <a:t>Programming is the overall process of designing, creating, testing, and maintaining software, while coding is the specific act of writing instructions in a programming language that a computer can understand and execute. </a:t>
            </a:r>
            <a:endParaRPr lang="en-US" dirty="0" smtClean="0"/>
          </a:p>
          <a:p>
            <a:endParaRPr lang="en-US" dirty="0" smtClean="0"/>
          </a:p>
          <a:p>
            <a:r>
              <a:rPr lang="en-US" dirty="0" smtClean="0"/>
              <a:t>Both </a:t>
            </a:r>
            <a:r>
              <a:rPr lang="en-US" dirty="0"/>
              <a:t>are important to the process of creating software, but they have different aspects. Programming requires an understanding of computer science concepts and design principles, while coding requires knowledge of a specific programming language's syntax and rules.</a:t>
            </a:r>
          </a:p>
        </p:txBody>
      </p:sp>
    </p:spTree>
    <p:extLst>
      <p:ext uri="{BB962C8B-B14F-4D97-AF65-F5344CB8AC3E}">
        <p14:creationId xmlns:p14="http://schemas.microsoft.com/office/powerpoint/2010/main" val="88185971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JavaScript</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v"/>
            </a:pPr>
            <a:r>
              <a:rPr lang="en-US" b="1" dirty="0" smtClean="0"/>
              <a:t>JavaScript</a:t>
            </a:r>
            <a:r>
              <a:rPr lang="en-US" dirty="0" smtClean="0"/>
              <a:t> </a:t>
            </a:r>
            <a:r>
              <a:rPr lang="en-US" dirty="0"/>
              <a:t>is an interpreted, client-side, event-based, object-oriented, scripted language</a:t>
            </a:r>
            <a:r>
              <a:rPr lang="en-US" dirty="0" smtClean="0"/>
              <a:t>.</a:t>
            </a:r>
          </a:p>
          <a:p>
            <a:pPr>
              <a:buFont typeface="Wingdings" panose="05000000000000000000" pitchFamily="2" charset="2"/>
              <a:buChar char="Ø"/>
            </a:pPr>
            <a:r>
              <a:rPr lang="en-US" dirty="0"/>
              <a:t>Interpreted: Code is executed line by line at runtime, rather than being compiled beforehand.</a:t>
            </a:r>
          </a:p>
          <a:p>
            <a:pPr>
              <a:buFont typeface="Wingdings" panose="05000000000000000000" pitchFamily="2" charset="2"/>
              <a:buChar char="Ø"/>
            </a:pPr>
            <a:r>
              <a:rPr lang="en-US" dirty="0"/>
              <a:t>Client-side: The code is executed on the user's browser, rather than on the server</a:t>
            </a:r>
            <a:r>
              <a:rPr lang="en-US" dirty="0" smtClean="0"/>
              <a:t>. Just tell what to do! Not how to Do!</a:t>
            </a:r>
            <a:endParaRPr lang="en-US" dirty="0"/>
          </a:p>
          <a:p>
            <a:pPr>
              <a:buFont typeface="Wingdings" panose="05000000000000000000" pitchFamily="2" charset="2"/>
              <a:buChar char="Ø"/>
            </a:pPr>
            <a:r>
              <a:rPr lang="en-US" dirty="0"/>
              <a:t>Event-based: Responds to user events such as clicks and hovers.</a:t>
            </a:r>
          </a:p>
          <a:p>
            <a:pPr>
              <a:buFont typeface="Wingdings" panose="05000000000000000000" pitchFamily="2" charset="2"/>
              <a:buChar char="Ø"/>
            </a:pPr>
            <a:r>
              <a:rPr lang="en-US" dirty="0"/>
              <a:t>Object-oriented: Follows an object-oriented programming paradigm and allows for the creation of objects with properties and methods.</a:t>
            </a:r>
          </a:p>
          <a:p>
            <a:pPr>
              <a:buFont typeface="Wingdings" panose="05000000000000000000" pitchFamily="2" charset="2"/>
              <a:buChar char="Ø"/>
            </a:pPr>
            <a:r>
              <a:rPr lang="en-US" dirty="0"/>
              <a:t>Scripted: The code is written in scripts and executed in a sequential manner</a:t>
            </a:r>
            <a:r>
              <a:rPr lang="en-US" dirty="0" smtClean="0"/>
              <a:t>.</a:t>
            </a:r>
          </a:p>
          <a:p>
            <a:pPr>
              <a:buFont typeface="Wingdings" panose="05000000000000000000" pitchFamily="2" charset="2"/>
              <a:buChar char="v"/>
            </a:pPr>
            <a:r>
              <a:rPr lang="en-US" dirty="0"/>
              <a:t>It was introduced in 1995 for Netscape Navigator and has since been adopted by all major web browsers</a:t>
            </a:r>
            <a:r>
              <a:rPr lang="en-US" dirty="0" smtClean="0"/>
              <a:t>.</a:t>
            </a:r>
          </a:p>
          <a:p>
            <a:pPr>
              <a:buFont typeface="Wingdings" panose="05000000000000000000" pitchFamily="2" charset="2"/>
              <a:buChar char="v"/>
            </a:pPr>
            <a:r>
              <a:rPr lang="en-US" dirty="0" smtClean="0"/>
              <a:t>JavaScript is Case-Sensitive.</a:t>
            </a:r>
            <a:endParaRPr lang="en-US" dirty="0"/>
          </a:p>
          <a:p>
            <a:pPr>
              <a:buFont typeface="Wingdings" panose="05000000000000000000" pitchFamily="2" charset="2"/>
              <a:buChar char="Ø"/>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80059221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JavaScript</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3" y="1500308"/>
            <a:ext cx="8968587" cy="4582562"/>
          </a:xfrm>
        </p:spPr>
        <p:txBody>
          <a:bodyPr>
            <a:noAutofit/>
          </a:bodyPr>
          <a:lstStyle/>
          <a:p>
            <a:pPr>
              <a:buFont typeface="Wingdings" panose="05000000000000000000" pitchFamily="2" charset="2"/>
              <a:buChar char="v"/>
            </a:pPr>
            <a:r>
              <a:rPr lang="en-US" dirty="0"/>
              <a:t>JavaScript is a high-level programming language used for web development.</a:t>
            </a:r>
          </a:p>
          <a:p>
            <a:pPr>
              <a:buFont typeface="Wingdings" panose="05000000000000000000" pitchFamily="2" charset="2"/>
              <a:buChar char="v"/>
            </a:pPr>
            <a:r>
              <a:rPr lang="en-US" dirty="0"/>
              <a:t>"Java is to JavaScript what car is to carpet</a:t>
            </a:r>
            <a:r>
              <a:rPr lang="en-US" dirty="0" smtClean="0"/>
              <a:t>.“</a:t>
            </a:r>
          </a:p>
          <a:p>
            <a:pPr>
              <a:buFont typeface="Wingdings" panose="05000000000000000000" pitchFamily="2" charset="2"/>
              <a:buChar char="v"/>
            </a:pPr>
            <a:r>
              <a:rPr lang="en-US" dirty="0" smtClean="0"/>
              <a:t>It is the most popular and widely used programming languages in right now</a:t>
            </a:r>
          </a:p>
          <a:p>
            <a:r>
              <a:rPr lang="en-US" dirty="0"/>
              <a:t>Facebook - The main frontend of the website is built using JavaScript, React and </a:t>
            </a:r>
            <a:r>
              <a:rPr lang="en-US" dirty="0" err="1"/>
              <a:t>Redux</a:t>
            </a:r>
            <a:r>
              <a:rPr lang="en-US" dirty="0"/>
              <a:t>.</a:t>
            </a:r>
          </a:p>
          <a:p>
            <a:r>
              <a:rPr lang="en-US" dirty="0"/>
              <a:t>Netflix - The frontend for the video streaming platform is built with JavaScript.</a:t>
            </a:r>
          </a:p>
          <a:p>
            <a:r>
              <a:rPr lang="en-US" dirty="0"/>
              <a:t>Walmart - The retail giant uses JavaScript for both frontend and backend web development.</a:t>
            </a:r>
          </a:p>
          <a:p>
            <a:r>
              <a:rPr lang="en-US" dirty="0"/>
              <a:t>Airbnb - The popular home-sharing platform has a large JavaScript codebase, using React on the frontend.</a:t>
            </a:r>
          </a:p>
          <a:p>
            <a:r>
              <a:rPr lang="en-US" dirty="0"/>
              <a:t>PayPal - The online payment system uses JavaScript for both frontend and backend development.</a:t>
            </a:r>
          </a:p>
          <a:p>
            <a:r>
              <a:rPr lang="en-US" dirty="0"/>
              <a:t>Uber - The transportation network company uses JavaScript extensively for building its web and mobile </a:t>
            </a:r>
            <a:r>
              <a:rPr lang="en-US" dirty="0" err="1"/>
              <a:t>applicat</a:t>
            </a: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51608303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What JavaScript can do?</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dirty="0"/>
              <a:t>Dynamic Web Interactivity: Enables user interaction with web pages without reloading the page, making it a key component of modern web applications.</a:t>
            </a:r>
          </a:p>
          <a:p>
            <a:pPr>
              <a:buFont typeface="Wingdings" panose="05000000000000000000" pitchFamily="2" charset="2"/>
              <a:buChar char="Ø"/>
            </a:pPr>
            <a:r>
              <a:rPr lang="en-US" dirty="0"/>
              <a:t>Validation and Data Manipulation: Provides client-side form validation, data processing, and manipulation, reducing the load on servers.</a:t>
            </a:r>
          </a:p>
          <a:p>
            <a:pPr>
              <a:buFont typeface="Wingdings" panose="05000000000000000000" pitchFamily="2" charset="2"/>
              <a:buChar char="Ø"/>
            </a:pPr>
            <a:r>
              <a:rPr lang="en-US" dirty="0"/>
              <a:t>Development of Browser Extensions: Allows developers to create browser extensions to extend the functionality of browsers.</a:t>
            </a:r>
          </a:p>
          <a:p>
            <a:pPr>
              <a:buFont typeface="Wingdings" panose="05000000000000000000" pitchFamily="2" charset="2"/>
              <a:buChar char="Ø"/>
            </a:pPr>
            <a:r>
              <a:rPr lang="en-US" dirty="0"/>
              <a:t>Server-side Processing: Can also be used on the server-side through technologies such as Node.js, providing the capability to build full-stack applications.</a:t>
            </a:r>
          </a:p>
          <a:p>
            <a:pPr>
              <a:buFont typeface="Wingdings" panose="05000000000000000000" pitchFamily="2" charset="2"/>
              <a:buChar char="Ø"/>
            </a:pPr>
            <a:r>
              <a:rPr lang="en-US" dirty="0"/>
              <a:t>Creating Games: JavaScript is capable of creating simple to complex games that can run in the browser.</a:t>
            </a:r>
          </a:p>
          <a:p>
            <a:pPr>
              <a:buFont typeface="Wingdings" panose="05000000000000000000" pitchFamily="2" charset="2"/>
              <a:buChar char="Ø"/>
            </a:pPr>
            <a:r>
              <a:rPr lang="en-US" dirty="0"/>
              <a:t>Animation and Effects: Allows for the creation of animations, special effects, and visual transitions in web pages.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7038146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JavaScript Libraries vs. </a:t>
            </a:r>
            <a:r>
              <a:rPr lang="en-US"/>
              <a:t>Frameworks: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285357"/>
              </p:ext>
            </p:extLst>
          </p:nvPr>
        </p:nvGraphicFramePr>
        <p:xfrm>
          <a:off x="2756129" y="1905000"/>
          <a:ext cx="8568362" cy="4240822"/>
        </p:xfrm>
        <a:graphic>
          <a:graphicData uri="http://schemas.openxmlformats.org/drawingml/2006/table">
            <a:tbl>
              <a:tblPr/>
              <a:tblGrid>
                <a:gridCol w="4284181">
                  <a:extLst>
                    <a:ext uri="{9D8B030D-6E8A-4147-A177-3AD203B41FA5}">
                      <a16:colId xmlns:a16="http://schemas.microsoft.com/office/drawing/2014/main" val="769991289"/>
                    </a:ext>
                  </a:extLst>
                </a:gridCol>
                <a:gridCol w="4284181">
                  <a:extLst>
                    <a:ext uri="{9D8B030D-6E8A-4147-A177-3AD203B41FA5}">
                      <a16:colId xmlns:a16="http://schemas.microsoft.com/office/drawing/2014/main" val="1182974408"/>
                    </a:ext>
                  </a:extLst>
                </a:gridCol>
              </a:tblGrid>
              <a:tr h="1099472">
                <a:tc>
                  <a:txBody>
                    <a:bodyPr/>
                    <a:lstStyle/>
                    <a:p>
                      <a:pPr fontAlgn="b"/>
                      <a:r>
                        <a:rPr lang="en-US" b="1" dirty="0">
                          <a:effectLst/>
                        </a:rPr>
                        <a:t>JavaScript Libraries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JavaScript Frameworks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75498461"/>
                  </a:ext>
                </a:extLst>
              </a:tr>
              <a:tr h="628270">
                <a:tc>
                  <a:txBody>
                    <a:bodyPr/>
                    <a:lstStyle/>
                    <a:p>
                      <a:pPr fontAlgn="base"/>
                      <a:r>
                        <a:rPr lang="en-US">
                          <a:effectLst/>
                        </a:rPr>
                        <a:t>jQuery</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Angular</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78057959"/>
                  </a:ext>
                </a:extLst>
              </a:tr>
              <a:tr h="628270">
                <a:tc>
                  <a:txBody>
                    <a:bodyPr/>
                    <a:lstStyle/>
                    <a:p>
                      <a:pPr fontAlgn="base"/>
                      <a:r>
                        <a:rPr lang="en-US">
                          <a:effectLst/>
                        </a:rPr>
                        <a:t>Lodash</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React</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062744153"/>
                  </a:ext>
                </a:extLst>
              </a:tr>
              <a:tr h="628270">
                <a:tc>
                  <a:txBody>
                    <a:bodyPr/>
                    <a:lstStyle/>
                    <a:p>
                      <a:pPr fontAlgn="base"/>
                      <a:r>
                        <a:rPr lang="en-US">
                          <a:effectLst/>
                        </a:rPr>
                        <a:t>Moment.js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Vue.js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13265284"/>
                  </a:ext>
                </a:extLst>
              </a:tr>
              <a:tr h="628270">
                <a:tc>
                  <a:txBody>
                    <a:bodyPr/>
                    <a:lstStyle/>
                    <a:p>
                      <a:pPr fontAlgn="base"/>
                      <a:r>
                        <a:rPr lang="en-US" dirty="0" smtClean="0">
                          <a:effectLst/>
                        </a:rPr>
                        <a:t>Swiper.js</a:t>
                      </a:r>
                      <a:endParaRPr lang="en-US" dirty="0">
                        <a:effectLst/>
                      </a:endParaRP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Ember.js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49201023"/>
                  </a:ext>
                </a:extLst>
              </a:tr>
              <a:tr h="628270">
                <a:tc>
                  <a:txBody>
                    <a:bodyPr/>
                    <a:lstStyle/>
                    <a:p>
                      <a:pPr fontAlgn="base"/>
                      <a:r>
                        <a:rPr lang="en-US">
                          <a:effectLst/>
                        </a:rPr>
                        <a:t>Chart.js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Backbone.js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28783377"/>
                  </a:ext>
                </a:extLst>
              </a:tr>
            </a:tbl>
          </a:graphicData>
        </a:graphic>
      </p:graphicFrame>
    </p:spTree>
    <p:extLst>
      <p:ext uri="{BB962C8B-B14F-4D97-AF65-F5344CB8AC3E}">
        <p14:creationId xmlns:p14="http://schemas.microsoft.com/office/powerpoint/2010/main" val="122476865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a:t>What do you mean by programming?</a:t>
            </a:r>
            <a:br>
              <a:rPr lang="en-US" dirty="0"/>
            </a:b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921" y="3891124"/>
            <a:ext cx="3438144" cy="2578608"/>
          </a:xfrm>
          <a:prstGeom prst="rect">
            <a:avLst/>
          </a:prstGeom>
        </p:spPr>
      </p:pic>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sz="2000" dirty="0"/>
              <a:t>Programming is </a:t>
            </a:r>
            <a:r>
              <a:rPr lang="en-US" sz="2000" b="1" dirty="0"/>
              <a:t>the process of creating a set of instructions that tell a computer how to perform a task</a:t>
            </a:r>
            <a:r>
              <a:rPr lang="en-US" sz="2000" dirty="0"/>
              <a:t>. </a:t>
            </a:r>
            <a:endParaRPr lang="en-US" sz="2000" dirty="0" smtClean="0"/>
          </a:p>
          <a:p>
            <a:pPr>
              <a:buFont typeface="Wingdings" panose="05000000000000000000" pitchFamily="2" charset="2"/>
              <a:buChar char="Ø"/>
            </a:pPr>
            <a:r>
              <a:rPr lang="en-US" sz="2000" dirty="0"/>
              <a:t>Programming is the process of creating </a:t>
            </a:r>
            <a:r>
              <a:rPr lang="en-US" sz="2000" dirty="0" smtClean="0"/>
              <a:t>software, applications, </a:t>
            </a:r>
            <a:r>
              <a:rPr lang="en-US" sz="2000" dirty="0"/>
              <a:t>and systems using a programming language. </a:t>
            </a:r>
          </a:p>
          <a:p>
            <a:pPr>
              <a:buFont typeface="Wingdings" panose="05000000000000000000" pitchFamily="2" charset="2"/>
              <a:buChar char="Ø"/>
            </a:pPr>
            <a:r>
              <a:rPr lang="en-US" sz="2000" dirty="0" smtClean="0"/>
              <a:t>It </a:t>
            </a:r>
            <a:r>
              <a:rPr lang="en-US" sz="2000" dirty="0"/>
              <a:t>involves designing, </a:t>
            </a:r>
            <a:r>
              <a:rPr lang="en-US" sz="2000" dirty="0" smtClean="0"/>
              <a:t>coding</a:t>
            </a:r>
            <a:r>
              <a:rPr lang="en-US" sz="2000" dirty="0"/>
              <a:t>, testing, and maintaining s</a:t>
            </a:r>
            <a:r>
              <a:rPr lang="en-US" sz="2000" dirty="0" smtClean="0"/>
              <a:t>oftware</a:t>
            </a:r>
            <a:r>
              <a:rPr lang="en-US" sz="2000" dirty="0"/>
              <a:t/>
            </a:r>
            <a:br>
              <a:rPr lang="en-US" sz="2000" dirty="0"/>
            </a:br>
            <a:endParaRPr lang="en-US" sz="2000" dirty="0">
              <a:solidFill>
                <a:schemeClr val="tx1"/>
              </a:solidFill>
            </a:endParaRPr>
          </a:p>
        </p:txBody>
      </p:sp>
    </p:spTree>
    <p:extLst>
      <p:ext uri="{BB962C8B-B14F-4D97-AF65-F5344CB8AC3E}">
        <p14:creationId xmlns:p14="http://schemas.microsoft.com/office/powerpoint/2010/main" val="70714289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smtClean="0"/>
              <a:t>JavaScript Popularity</a:t>
            </a: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255672" y="1324462"/>
            <a:ext cx="8968587" cy="4582562"/>
          </a:xfrm>
        </p:spPr>
        <p:txBody>
          <a:bodyPr>
            <a:noAutofit/>
          </a:bodyPr>
          <a:lstStyle/>
          <a:p>
            <a:pPr>
              <a:buFont typeface="Wingdings" panose="05000000000000000000" pitchFamily="2" charset="2"/>
              <a:buChar char="ü"/>
            </a:pPr>
            <a:r>
              <a:rPr lang="en-US" dirty="0"/>
              <a:t>According to the </a:t>
            </a:r>
            <a:r>
              <a:rPr lang="en-US" b="1" dirty="0" smtClean="0">
                <a:hlinkClick r:id="rId2"/>
              </a:rPr>
              <a:t>2022 Stack </a:t>
            </a:r>
            <a:r>
              <a:rPr lang="en-US" b="1" dirty="0">
                <a:hlinkClick r:id="rId2"/>
              </a:rPr>
              <a:t>Overflow Developer Survey</a:t>
            </a:r>
            <a:r>
              <a:rPr lang="en-US" dirty="0"/>
              <a:t> , JavaScript is the most popular coding language.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970" y="2166777"/>
            <a:ext cx="8743289" cy="4560596"/>
          </a:xfrm>
          <a:prstGeom prst="rect">
            <a:avLst/>
          </a:prstGeom>
        </p:spPr>
      </p:pic>
    </p:spTree>
    <p:extLst>
      <p:ext uri="{BB962C8B-B14F-4D97-AF65-F5344CB8AC3E}">
        <p14:creationId xmlns:p14="http://schemas.microsoft.com/office/powerpoint/2010/main" val="428133517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What are programming Languages?</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dirty="0"/>
              <a:t>As we know, to communicate with a person, we need a specific language, similarly to communicate with computers, programmers also need a language is called Programming language</a:t>
            </a:r>
            <a:r>
              <a:rPr lang="en-US" dirty="0" smtClean="0"/>
              <a:t>.</a:t>
            </a:r>
          </a:p>
          <a:p>
            <a:pPr>
              <a:buFont typeface="Wingdings" panose="05000000000000000000" pitchFamily="2" charset="2"/>
              <a:buChar char="Ø"/>
            </a:pPr>
            <a:r>
              <a:rPr lang="en-US" dirty="0"/>
              <a:t>Language is a mode of communication that is used to </a:t>
            </a:r>
            <a:r>
              <a:rPr lang="en-US" b="1" dirty="0"/>
              <a:t>share ideas, opinions with each other</a:t>
            </a:r>
            <a:r>
              <a:rPr lang="en-US" dirty="0"/>
              <a:t>. For example, if we want to teach someone, we need a language that is understandable by both communicators.</a:t>
            </a:r>
            <a:endParaRPr lang="en-US" dirty="0" smtClean="0"/>
          </a:p>
          <a:p>
            <a:pPr>
              <a:buFont typeface="Wingdings" panose="05000000000000000000" pitchFamily="2" charset="2"/>
              <a:buChar char="Ø"/>
            </a:pPr>
            <a:r>
              <a:rPr lang="en-US" dirty="0" smtClean="0"/>
              <a:t>A </a:t>
            </a:r>
            <a:r>
              <a:rPr lang="en-US" dirty="0"/>
              <a:t>programming language is a set of instructions, </a:t>
            </a:r>
            <a:r>
              <a:rPr lang="en-US" u="sng" dirty="0"/>
              <a:t>syntax, and rules </a:t>
            </a:r>
            <a:r>
              <a:rPr lang="en-US" dirty="0"/>
              <a:t>that are used to </a:t>
            </a:r>
            <a:r>
              <a:rPr lang="en-US" u="sng" dirty="0"/>
              <a:t>communicate with computers </a:t>
            </a:r>
            <a:r>
              <a:rPr lang="en-US" dirty="0"/>
              <a:t>and execute specific tasks. </a:t>
            </a:r>
            <a:endParaRPr lang="en-US" dirty="0" smtClean="0"/>
          </a:p>
          <a:p>
            <a:pPr>
              <a:buFont typeface="Wingdings" panose="05000000000000000000" pitchFamily="2" charset="2"/>
              <a:buChar char="Ø"/>
            </a:pPr>
            <a:r>
              <a:rPr lang="en-US" dirty="0" smtClean="0"/>
              <a:t>These </a:t>
            </a:r>
            <a:r>
              <a:rPr lang="en-US" dirty="0"/>
              <a:t>instructions are written in a specific format that the </a:t>
            </a:r>
            <a:r>
              <a:rPr lang="en-US" u="sng" dirty="0"/>
              <a:t>computer can understand and execute</a:t>
            </a:r>
            <a:r>
              <a:rPr lang="en-US" dirty="0"/>
              <a:t>. </a:t>
            </a:r>
            <a:endParaRPr lang="en-US" dirty="0" smtClean="0"/>
          </a:p>
          <a:p>
            <a:pPr>
              <a:buFont typeface="Wingdings" panose="05000000000000000000" pitchFamily="2" charset="2"/>
              <a:buChar char="Ø"/>
            </a:pPr>
            <a:r>
              <a:rPr lang="en-US" dirty="0" smtClean="0"/>
              <a:t>Programming </a:t>
            </a:r>
            <a:r>
              <a:rPr lang="en-US" dirty="0"/>
              <a:t>languages are used to create software, applications, and systems by providing a way for humans to write code that can be translated into machine-executable instructions.</a:t>
            </a:r>
            <a:endParaRPr lang="en-US" sz="2000" dirty="0">
              <a:solidFill>
                <a:schemeClr val="tx1"/>
              </a:solidFill>
            </a:endParaRPr>
          </a:p>
        </p:txBody>
      </p:sp>
    </p:spTree>
    <p:extLst>
      <p:ext uri="{BB962C8B-B14F-4D97-AF65-F5344CB8AC3E}">
        <p14:creationId xmlns:p14="http://schemas.microsoft.com/office/powerpoint/2010/main" val="322771304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smtClean="0"/>
              <a:t>What </a:t>
            </a:r>
            <a:r>
              <a:rPr lang="en-US" dirty="0"/>
              <a:t>i</a:t>
            </a:r>
            <a:r>
              <a:rPr lang="en-US" dirty="0" smtClean="0"/>
              <a:t>s Syntax?</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dirty="0"/>
              <a:t>Syntax refers to the set of rules and structure for writing code in a specific programming language, including things like </a:t>
            </a:r>
            <a:endParaRPr lang="en-US" dirty="0" smtClean="0"/>
          </a:p>
          <a:p>
            <a:pPr>
              <a:buFont typeface="Wingdings" panose="05000000000000000000" pitchFamily="2" charset="2"/>
              <a:buChar char="Ø"/>
            </a:pPr>
            <a:r>
              <a:rPr lang="en-US" dirty="0" smtClean="0"/>
              <a:t>how </a:t>
            </a:r>
            <a:r>
              <a:rPr lang="en-US" dirty="0"/>
              <a:t>statements should be </a:t>
            </a:r>
            <a:r>
              <a:rPr lang="en-US" dirty="0" smtClean="0"/>
              <a:t>separated</a:t>
            </a:r>
            <a:r>
              <a:rPr lang="en-US" dirty="0"/>
              <a:t>:</a:t>
            </a:r>
            <a:endParaRPr lang="en-US" dirty="0" smtClean="0"/>
          </a:p>
          <a:p>
            <a:pPr>
              <a:buFont typeface="Wingdings" panose="05000000000000000000" pitchFamily="2" charset="2"/>
              <a:buChar char="Ø"/>
            </a:pPr>
            <a:r>
              <a:rPr lang="en-US" dirty="0" smtClean="0"/>
              <a:t>how </a:t>
            </a:r>
            <a:r>
              <a:rPr lang="en-US" dirty="0"/>
              <a:t>variables should be </a:t>
            </a:r>
            <a:r>
              <a:rPr lang="en-US" dirty="0" smtClean="0"/>
              <a:t>declared</a:t>
            </a:r>
            <a:r>
              <a:rPr lang="en-US" dirty="0"/>
              <a:t>?</a:t>
            </a:r>
            <a:endParaRPr lang="en-US" dirty="0" smtClean="0"/>
          </a:p>
          <a:p>
            <a:pPr>
              <a:buFont typeface="Wingdings" panose="05000000000000000000" pitchFamily="2" charset="2"/>
              <a:buChar char="Ø"/>
            </a:pPr>
            <a:r>
              <a:rPr lang="en-US" dirty="0" smtClean="0"/>
              <a:t>how </a:t>
            </a:r>
            <a:r>
              <a:rPr lang="en-US" dirty="0"/>
              <a:t>functions should be </a:t>
            </a:r>
            <a:r>
              <a:rPr lang="en-US" dirty="0" smtClean="0"/>
              <a:t>defined?</a:t>
            </a:r>
          </a:p>
          <a:p>
            <a:pPr>
              <a:buFont typeface="Wingdings" panose="05000000000000000000" pitchFamily="2" charset="2"/>
              <a:buChar char="Ø"/>
            </a:pPr>
            <a:r>
              <a:rPr lang="en-US" dirty="0" smtClean="0"/>
              <a:t>It </a:t>
            </a:r>
            <a:r>
              <a:rPr lang="en-US" dirty="0"/>
              <a:t>also includes specific keywords and symbols used in the language and the proper usage and order of those keywords and symbols</a:t>
            </a:r>
            <a:r>
              <a:rPr lang="en-US" dirty="0" smtClean="0"/>
              <a:t>.</a:t>
            </a:r>
          </a:p>
          <a:p>
            <a:pPr>
              <a:buFont typeface="Wingdings" panose="05000000000000000000" pitchFamily="2" charset="2"/>
              <a:buChar char="Ø"/>
            </a:pPr>
            <a:r>
              <a:rPr lang="en-US" dirty="0"/>
              <a:t>JavaScript and C++ are both programming languages, but they have some differences in terms of syntax. </a:t>
            </a:r>
            <a:endParaRPr lang="en-US" dirty="0" smtClean="0"/>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33535578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dirty="0"/>
              <a:t>What do you mean by </a:t>
            </a:r>
            <a:r>
              <a:rPr lang="en-US" dirty="0" smtClean="0"/>
              <a:t>Coding?</a:t>
            </a:r>
            <a:r>
              <a:rPr lang="en-US" dirty="0"/>
              <a:t/>
            </a:r>
            <a:br>
              <a:rPr lang="en-US"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pPr>
              <a:buFont typeface="Wingdings" panose="05000000000000000000" pitchFamily="2" charset="2"/>
              <a:buChar char="Ø"/>
            </a:pPr>
            <a:r>
              <a:rPr lang="en-US" sz="2000" dirty="0"/>
              <a:t>Coding is </a:t>
            </a:r>
            <a:r>
              <a:rPr lang="en-US" sz="2000" b="1" dirty="0"/>
              <a:t>a list of step-by-step instructions that get computers to do what you want them to do</a:t>
            </a:r>
            <a:r>
              <a:rPr lang="en-US" sz="2000" dirty="0" smtClean="0"/>
              <a:t>.</a:t>
            </a:r>
          </a:p>
          <a:p>
            <a:pPr>
              <a:buFont typeface="Wingdings" panose="05000000000000000000" pitchFamily="2" charset="2"/>
              <a:buChar char="Ø"/>
            </a:pPr>
            <a:r>
              <a:rPr lang="en-US" sz="2000" dirty="0" smtClean="0"/>
              <a:t> </a:t>
            </a:r>
            <a:r>
              <a:rPr lang="en-US" sz="2000" dirty="0"/>
              <a:t>Coding makes it possible for us to create computer </a:t>
            </a:r>
            <a:r>
              <a:rPr lang="en-US" sz="2000" dirty="0" smtClean="0"/>
              <a:t>software</a:t>
            </a:r>
            <a:r>
              <a:rPr lang="en-US" sz="2000" dirty="0"/>
              <a:t>, games, apps and websites. </a:t>
            </a:r>
            <a:endParaRPr lang="en-US" sz="2000" dirty="0" smtClean="0"/>
          </a:p>
          <a:p>
            <a:pPr>
              <a:buFont typeface="Wingdings" panose="05000000000000000000" pitchFamily="2" charset="2"/>
              <a:buChar char="Ø"/>
            </a:pPr>
            <a:r>
              <a:rPr lang="en-US" dirty="0"/>
              <a:t>Coding is the process of writing instructions in a programming language that a computer can understand and execute</a:t>
            </a:r>
            <a:r>
              <a:rPr lang="en-US" dirty="0" smtClean="0"/>
              <a:t>.</a:t>
            </a:r>
          </a:p>
          <a:p>
            <a:pPr>
              <a:buFont typeface="Wingdings" panose="05000000000000000000" pitchFamily="2" charset="2"/>
              <a:buChar char="Ø"/>
            </a:pPr>
            <a:r>
              <a:rPr lang="en-US" dirty="0" smtClean="0"/>
              <a:t>It </a:t>
            </a:r>
            <a:r>
              <a:rPr lang="en-US" dirty="0"/>
              <a:t>is a </a:t>
            </a:r>
            <a:r>
              <a:rPr lang="en-US" b="1" dirty="0"/>
              <a:t>key part of programming </a:t>
            </a:r>
            <a:r>
              <a:rPr lang="en-US" dirty="0"/>
              <a:t>and is the process of creating the </a:t>
            </a:r>
            <a:r>
              <a:rPr lang="en-US" b="1" dirty="0"/>
              <a:t>actual lines </a:t>
            </a:r>
            <a:r>
              <a:rPr lang="en-US" dirty="0"/>
              <a:t>of code that make up a software program, application, or system. </a:t>
            </a:r>
            <a:endParaRPr lang="en-US" dirty="0" smtClean="0"/>
          </a:p>
          <a:p>
            <a:pPr>
              <a:buFont typeface="Wingdings" panose="05000000000000000000" pitchFamily="2" charset="2"/>
              <a:buChar char="Ø"/>
            </a:pPr>
            <a:r>
              <a:rPr lang="en-US" dirty="0" smtClean="0"/>
              <a:t>Coding </a:t>
            </a:r>
            <a:r>
              <a:rPr lang="en-US" dirty="0"/>
              <a:t>involves writing code, debugging, testing, and maintaining the software.</a:t>
            </a:r>
            <a:endParaRPr lang="en-US" sz="2000" dirty="0" smtClean="0"/>
          </a:p>
          <a:p>
            <a:pPr>
              <a:buFont typeface="Wingdings" panose="05000000000000000000" pitchFamily="2" charset="2"/>
              <a:buChar char="Ø"/>
            </a:pPr>
            <a:r>
              <a:rPr lang="en-US" sz="2000" dirty="0" smtClean="0"/>
              <a:t>Coders</a:t>
            </a:r>
            <a:r>
              <a:rPr lang="en-US" sz="2000" dirty="0"/>
              <a:t>, or programmers, are people who write the </a:t>
            </a:r>
            <a:r>
              <a:rPr lang="en-US" sz="2000" dirty="0" smtClean="0"/>
              <a:t>program behind </a:t>
            </a:r>
            <a:r>
              <a:rPr lang="en-US" sz="2000" dirty="0"/>
              <a:t>everything we see and do on a computer.</a:t>
            </a:r>
            <a:endParaRPr lang="en-US" sz="2000" dirty="0">
              <a:solidFill>
                <a:schemeClr val="tx1"/>
              </a:solidFill>
            </a:endParaRPr>
          </a:p>
        </p:txBody>
      </p:sp>
    </p:spTree>
    <p:extLst>
      <p:ext uri="{BB962C8B-B14F-4D97-AF65-F5344CB8AC3E}">
        <p14:creationId xmlns:p14="http://schemas.microsoft.com/office/powerpoint/2010/main" val="196724979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1. First-Generation </a:t>
            </a:r>
            <a:r>
              <a:rPr lang="en-US" b="1" dirty="0" smtClean="0"/>
              <a:t>Languages :</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3" y="1509101"/>
            <a:ext cx="8968587" cy="4582562"/>
          </a:xfrm>
        </p:spPr>
        <p:txBody>
          <a:bodyPr>
            <a:noAutofit/>
          </a:bodyPr>
          <a:lstStyle/>
          <a:p>
            <a:r>
              <a:rPr lang="en-US" dirty="0"/>
              <a:t>First-generation languages are the most basic type of programming languages and are machine-dependent.</a:t>
            </a:r>
          </a:p>
          <a:p>
            <a:r>
              <a:rPr lang="en-US" dirty="0"/>
              <a:t>They are directly executed by the computer's central processing unit (CPU) and are written in binary code, which consists of only 0s and 1s.</a:t>
            </a:r>
          </a:p>
          <a:p>
            <a:r>
              <a:rPr lang="en-US" dirty="0"/>
              <a:t>Because of their binary code, they are not easily readable by humans and are difficult to write and debug.</a:t>
            </a:r>
          </a:p>
          <a:p>
            <a:r>
              <a:rPr lang="en-US" dirty="0"/>
              <a:t>These languages are used to write system-level software, device drivers, and operating systems.</a:t>
            </a:r>
          </a:p>
          <a:p>
            <a:r>
              <a:rPr lang="en-US" dirty="0"/>
              <a:t>Examples include binary code and machine code</a:t>
            </a:r>
            <a:r>
              <a:rPr lang="en-US" dirty="0" smtClean="0"/>
              <a:t>.</a:t>
            </a:r>
          </a:p>
          <a:p>
            <a:r>
              <a:rPr lang="en-US" dirty="0"/>
              <a:t>In the beginning, at the birth of computing, there were no programming languages. Programs looked something like this</a:t>
            </a:r>
            <a:r>
              <a:rPr lang="en-US" dirty="0" smtClean="0"/>
              <a:t>:</a:t>
            </a:r>
            <a:endParaRPr lang="en-US" dirty="0"/>
          </a:p>
          <a:p>
            <a:r>
              <a:rPr lang="en-US" dirty="0"/>
              <a:t>00110001 00000000 00000000</a:t>
            </a:r>
          </a:p>
          <a:p>
            <a:r>
              <a:rPr lang="en-US" dirty="0"/>
              <a:t>It's important to note that while first-generation languages are the foundation of all other programming languages, they are not widely used today as they are not user-friendly.</a:t>
            </a:r>
          </a:p>
          <a:p>
            <a:pPr marL="0" indent="0">
              <a:buNone/>
            </a:pPr>
            <a:endParaRPr lang="en-US" dirty="0"/>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258323570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2</a:t>
            </a:r>
            <a:r>
              <a:rPr lang="en-US" b="1" dirty="0" smtClean="0"/>
              <a:t>. Second-Generation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2G languages, also known as assembly languages, were developed to provide a higher level of abstraction than first-generation languages.</a:t>
            </a:r>
          </a:p>
          <a:p>
            <a:r>
              <a:rPr lang="en-US" dirty="0"/>
              <a:t>They are machine-dependent and are not as high-level as modern languages.</a:t>
            </a:r>
          </a:p>
          <a:p>
            <a:r>
              <a:rPr lang="en-US" dirty="0"/>
              <a:t>They are a symbolic representation of machine code and use mnemonics, or abbreviations, to represent the machine code instructions.</a:t>
            </a:r>
          </a:p>
          <a:p>
            <a:r>
              <a:rPr lang="en-US" dirty="0"/>
              <a:t>This makes them more human-readable than machine code or binary code, but they are still difficult to write and debug.</a:t>
            </a:r>
          </a:p>
          <a:p>
            <a:r>
              <a:rPr lang="en-US" dirty="0"/>
              <a:t>Examples of 2G languages include assembly languages such as x86 assembly, ARM assembly, and MIPS assembly, object code languages such as object file and object module, and macro assemblers.</a:t>
            </a:r>
          </a:p>
          <a:p>
            <a:r>
              <a:rPr lang="en-US" dirty="0"/>
              <a:t>2G languages are rarely used today as they are not user-friendly and have been replaced by high-level languages that provide a higher level of abstraction and are more human-readable.</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75297304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3</a:t>
            </a:r>
            <a:r>
              <a:rPr lang="en-US" b="1" dirty="0" smtClean="0"/>
              <a:t>. Third-Generation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3G languages, also known as high-level languages, were developed to provide an even higher level of abstraction than second-generation languages.</a:t>
            </a:r>
          </a:p>
          <a:p>
            <a:r>
              <a:rPr lang="en-US" dirty="0"/>
              <a:t>They are machine-independent and are more user-friendly than previous generations of languages.</a:t>
            </a:r>
          </a:p>
          <a:p>
            <a:r>
              <a:rPr lang="en-US" dirty="0"/>
              <a:t>They use English-like keywords and commands, which makes them easier to read, write, and understand for humans.</a:t>
            </a:r>
          </a:p>
          <a:p>
            <a:r>
              <a:rPr lang="en-US" dirty="0"/>
              <a:t>They are more portable across different types of computers, as they are not tied to a specific machine's architecture.</a:t>
            </a:r>
          </a:p>
          <a:p>
            <a:r>
              <a:rPr lang="en-US" dirty="0"/>
              <a:t>Examples of 3G languages include C, C++, COBOL, Fortran, Algol, and PL/I.</a:t>
            </a:r>
          </a:p>
          <a:p>
            <a:r>
              <a:rPr lang="en-US" dirty="0"/>
              <a:t>3G languages are still in use today and are popular for system programming, scientific computing and other specialized purposes.</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130185666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84CE-FEBF-CD69-D471-7A9C06F50F09}"/>
              </a:ext>
            </a:extLst>
          </p:cNvPr>
          <p:cNvSpPr>
            <a:spLocks noGrp="1"/>
          </p:cNvSpPr>
          <p:nvPr>
            <p:ph type="title"/>
          </p:nvPr>
        </p:nvSpPr>
        <p:spPr>
          <a:xfrm>
            <a:off x="2369973" y="543075"/>
            <a:ext cx="9078315" cy="700510"/>
          </a:xfrm>
        </p:spPr>
        <p:txBody>
          <a:bodyPr>
            <a:noAutofit/>
          </a:bodyPr>
          <a:lstStyle/>
          <a:p>
            <a:r>
              <a:rPr lang="en-US" b="1" dirty="0"/>
              <a:t>4</a:t>
            </a:r>
            <a:r>
              <a:rPr lang="en-US" b="1" dirty="0" smtClean="0"/>
              <a:t>. Fourth-Generation Languages: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22432E47-C598-93E9-206E-32BF8CA3A3C3}"/>
              </a:ext>
            </a:extLst>
          </p:cNvPr>
          <p:cNvSpPr>
            <a:spLocks noGrp="1"/>
          </p:cNvSpPr>
          <p:nvPr>
            <p:ph idx="1"/>
          </p:nvPr>
        </p:nvSpPr>
        <p:spPr>
          <a:xfrm>
            <a:off x="2369972" y="1781662"/>
            <a:ext cx="8968587" cy="4582562"/>
          </a:xfrm>
        </p:spPr>
        <p:txBody>
          <a:bodyPr>
            <a:noAutofit/>
          </a:bodyPr>
          <a:lstStyle/>
          <a:p>
            <a:r>
              <a:rPr lang="en-US" dirty="0"/>
              <a:t>4G languages, also known as very high-level languages, were developed to provide an even higher level of abstraction and ease of use than third-generation languages.</a:t>
            </a:r>
          </a:p>
          <a:p>
            <a:r>
              <a:rPr lang="en-US" dirty="0"/>
              <a:t>They are used to create software applications that can be used by non-programmers.</a:t>
            </a:r>
          </a:p>
          <a:p>
            <a:r>
              <a:rPr lang="en-US" dirty="0"/>
              <a:t>They are often used for database access and manipulation, as well as for creating user interfaces.</a:t>
            </a:r>
          </a:p>
          <a:p>
            <a:r>
              <a:rPr lang="en-US" dirty="0"/>
              <a:t>They are designed to be easy to use and require little or no programming knowledge.</a:t>
            </a:r>
          </a:p>
          <a:p>
            <a:r>
              <a:rPr lang="en-US" dirty="0"/>
              <a:t>They are also designed to be platform-independent and can run on multiple operating systems and hardware architectures.</a:t>
            </a:r>
          </a:p>
          <a:p>
            <a:r>
              <a:rPr lang="en-US" dirty="0"/>
              <a:t>Examples of 4G languages include SQL, Python, JavaScript, and others.</a:t>
            </a:r>
          </a:p>
          <a:p>
            <a:pPr>
              <a:buFont typeface="Wingdings" panose="05000000000000000000" pitchFamily="2" charset="2"/>
              <a:buChar char="Ø"/>
            </a:pPr>
            <a:endParaRPr lang="en-US" sz="2000" dirty="0">
              <a:solidFill>
                <a:schemeClr val="tx1"/>
              </a:solidFill>
            </a:endParaRPr>
          </a:p>
        </p:txBody>
      </p:sp>
    </p:spTree>
    <p:extLst>
      <p:ext uri="{BB962C8B-B14F-4D97-AF65-F5344CB8AC3E}">
        <p14:creationId xmlns:p14="http://schemas.microsoft.com/office/powerpoint/2010/main" val="130322463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0EE66-8707-456F-8F2E-091D581CB030}">
  <ds:schemaRefs>
    <ds:schemaRef ds:uri="http://www.w3.org/XML/1998/namespace"/>
    <ds:schemaRef ds:uri="http://schemas.microsoft.com/office/2006/documentManagement/types"/>
    <ds:schemaRef ds:uri="http://purl.org/dc/elements/1.1/"/>
    <ds:schemaRef ds:uri="http://purl.org/dc/dcmitype/"/>
    <ds:schemaRef ds:uri="71af3243-3dd4-4a8d-8c0d-dd76da1f02a5"/>
    <ds:schemaRef ds:uri="16c05727-aa75-4e4a-9b5f-8a80a1165891"/>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1975</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Wingdings</vt:lpstr>
      <vt:lpstr>Wingdings 3</vt:lpstr>
      <vt:lpstr>Wisp</vt:lpstr>
      <vt:lpstr>WEB &amp; Mobile Application development</vt:lpstr>
      <vt:lpstr>What do you mean by programming? </vt:lpstr>
      <vt:lpstr>What are programming Languages? </vt:lpstr>
      <vt:lpstr>What is Syntax? </vt:lpstr>
      <vt:lpstr>What do you mean by Coding? </vt:lpstr>
      <vt:lpstr>1. First-Generation Languages : </vt:lpstr>
      <vt:lpstr>2. Second-Generation Languages: </vt:lpstr>
      <vt:lpstr>3. Third-Generation Languages: </vt:lpstr>
      <vt:lpstr>4. Fourth-Generation Languages: </vt:lpstr>
      <vt:lpstr>5. Fifth-Generation Languages: </vt:lpstr>
      <vt:lpstr>Assembler, Compiler &amp; Interpreter</vt:lpstr>
      <vt:lpstr>Why programming is Important? (1) </vt:lpstr>
      <vt:lpstr>Why programming is Important? (2) </vt:lpstr>
      <vt:lpstr>Programming</vt:lpstr>
      <vt:lpstr>Programming</vt:lpstr>
      <vt:lpstr>JavaScript</vt:lpstr>
      <vt:lpstr>JavaScript</vt:lpstr>
      <vt:lpstr>What JavaScript can do?</vt:lpstr>
      <vt:lpstr>JavaScript Libraries vs. Frameworks:</vt:lpstr>
      <vt:lpstr>JavaScript Popularity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2022-05-28T04:39:04Z</dcterms:created>
  <dcterms:modified xsi:type="dcterms:W3CDTF">2023-01-30T12:23:33Z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