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21"/>
  </p:notesMasterIdLst>
  <p:sldIdLst>
    <p:sldId id="275" r:id="rId5"/>
    <p:sldId id="276" r:id="rId6"/>
    <p:sldId id="273" r:id="rId7"/>
    <p:sldId id="274" r:id="rId8"/>
    <p:sldId id="277" r:id="rId9"/>
    <p:sldId id="264" r:id="rId10"/>
    <p:sldId id="266" r:id="rId11"/>
    <p:sldId id="267" r:id="rId12"/>
    <p:sldId id="268" r:id="rId13"/>
    <p:sldId id="257" r:id="rId14"/>
    <p:sldId id="258" r:id="rId15"/>
    <p:sldId id="260" r:id="rId16"/>
    <p:sldId id="262" r:id="rId17"/>
    <p:sldId id="263" r:id="rId18"/>
    <p:sldId id="25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r/right/" TargetMode="External"/><Relationship Id="rId2" Type="http://schemas.openxmlformats.org/officeDocument/2006/relationships/hyperlink" Target="https://css-tricks.com/almanac/properties/l/le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almanac/properties/z/z-index/" TargetMode="External"/><Relationship Id="rId5" Type="http://schemas.openxmlformats.org/officeDocument/2006/relationships/hyperlink" Target="https://css-tricks.com/almanac/properties/b/bottom/" TargetMode="External"/><Relationship Id="rId4" Type="http://schemas.openxmlformats.org/officeDocument/2006/relationships/hyperlink" Target="https://css-tricks.com/almanac/properties/t/to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05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ea"/>
                <a:cs typeface="Times New Roman" panose="02020603050405020304" pitchFamily="18" charset="0"/>
              </a:rPr>
              <a:t>The position Property</a:t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68" y="1940415"/>
            <a:ext cx="8915400" cy="377762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position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property in CSS tells about the method of positioning for an element or an HTML entity. There are five different types of position property available in CSS: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Static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Fixed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Relative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Absolute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Sticky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85A2-019A-428D-93FC-D21669B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</a:rPr>
              <a:t>CSS Positioning Elements</a:t>
            </a:r>
            <a:br>
              <a:rPr lang="en-US" b="1" i="0" dirty="0">
                <a:solidFill>
                  <a:schemeClr val="accent2"/>
                </a:solidFill>
                <a:effectLst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48EA-2F93-F8D4-4A53-6A9A6B07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75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positioning of an element can be done using the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top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right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bottom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 and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left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 These specify the distance of an HTML element from the edge of the viewport. 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</a:rPr>
              <a:t>To set the position by these four properties, we have to declare the positioning method.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also work differently depending on the position value.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Every element has a static position by default, so the element will stick to the normal page flow.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 if there is a </a:t>
            </a:r>
            <a:r>
              <a:rPr lang="en-US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left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right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bottom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z-index</a:t>
            </a:r>
            <a:r>
              <a:rPr lang="en-US" sz="2800" dirty="0">
                <a:solidFill>
                  <a:schemeClr val="tx1"/>
                </a:solidFill>
              </a:rPr>
              <a:t> set then there will be no effect on that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 This method of positioning is set by default.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If we don’t mention the method of positioning for any element, the element has the position: static method by default.</a:t>
            </a:r>
          </a:p>
        </p:txBody>
      </p:sp>
    </p:spTree>
    <p:extLst>
      <p:ext uri="{BB962C8B-B14F-4D97-AF65-F5344CB8AC3E}">
        <p14:creationId xmlns:p14="http://schemas.microsoft.com/office/powerpoint/2010/main" val="217675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An element with its position set to relative and when is adjusted using top , bottom ,left, right will be positioned relative to its original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Setting the top, right, bottom, and left properties of a relatively-positioned element will cause it to be adjusted away from its normal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 Other content will not be adjusted to fit into any gap left by the element.</a:t>
            </a:r>
          </a:p>
        </p:txBody>
      </p:sp>
    </p:spTree>
    <p:extLst>
      <p:ext uri="{BB962C8B-B14F-4D97-AF65-F5344CB8AC3E}">
        <p14:creationId xmlns:p14="http://schemas.microsoft.com/office/powerpoint/2010/main" val="123537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7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3917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When you take an element out of the normal flow by using position: absolute, it will look for an ancestor element that has its own position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 An element with position: absolute; is positioned relative to the nearest positioned ancestor (instead of positioned relative to the viewport, like fixed).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This is so the child knows what element it should position itself in relation to.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However; if an absolute positioned element has no positioned ancestors, it uses the document body, and moves along with page scrolling.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Any HTML element with position: fixed will take the element out of the normal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 element with fixed positioning allows it to remain at the same position even we scroll the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We can set the position of the element using the top, right, bottom, left.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scrolling will not affect its position at all.</a:t>
            </a:r>
          </a:p>
        </p:txBody>
      </p:sp>
    </p:spTree>
    <p:extLst>
      <p:ext uri="{BB962C8B-B14F-4D97-AF65-F5344CB8AC3E}">
        <p14:creationId xmlns:p14="http://schemas.microsoft.com/office/powerpoint/2010/main" val="20539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Position: sticky elements will initially behave like </a:t>
            </a:r>
            <a:r>
              <a:rPr lang="en-US" altLang="en-US" sz="2800" dirty="0">
                <a:solidFill>
                  <a:schemeClr val="accent2"/>
                </a:solidFill>
              </a:rPr>
              <a:t>position: relative elements</a:t>
            </a:r>
            <a:r>
              <a:rPr lang="en-US" altLang="en-US" sz="2800" dirty="0">
                <a:solidFill>
                  <a:srgbClr val="273239"/>
                </a:solidFill>
              </a:rPr>
              <a:t>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but if you keep scrolling, they will get taken out of the normal flow and behave like</a:t>
            </a:r>
            <a:r>
              <a:rPr lang="en-US" altLang="en-US" sz="2800" dirty="0">
                <a:solidFill>
                  <a:schemeClr val="accent2"/>
                </a:solidFill>
              </a:rPr>
              <a:t> position: fixed </a:t>
            </a:r>
            <a:r>
              <a:rPr lang="en-US" altLang="en-US" sz="2800" dirty="0">
                <a:solidFill>
                  <a:srgbClr val="273239"/>
                </a:solidFill>
              </a:rPr>
              <a:t>wherever you have positioned them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75014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 Numerical Units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E53DA-11A0-34D6-53B9-0034F116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19" y="1780408"/>
            <a:ext cx="11228981" cy="4381440"/>
          </a:xfrm>
        </p:spPr>
      </p:pic>
    </p:spTree>
    <p:extLst>
      <p:ext uri="{BB962C8B-B14F-4D97-AF65-F5344CB8AC3E}">
        <p14:creationId xmlns:p14="http://schemas.microsoft.com/office/powerpoint/2010/main" val="821621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D581-FCC5-B749-13EB-9F7147D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8DC-AD97-C674-59B8-A999EC82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Text-align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 decoration   (line , style , color)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Text-indent (only for 1</a:t>
            </a:r>
            <a:r>
              <a:rPr lang="en-US" sz="2800" baseline="30000" dirty="0"/>
              <a:t>st</a:t>
            </a:r>
            <a:r>
              <a:rPr lang="en-US" sz="2800" dirty="0"/>
              <a:t>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Text-transform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Text-shadow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Word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Letter spacing</a:t>
            </a:r>
          </a:p>
        </p:txBody>
      </p:sp>
    </p:spTree>
    <p:extLst>
      <p:ext uri="{BB962C8B-B14F-4D97-AF65-F5344CB8AC3E}">
        <p14:creationId xmlns:p14="http://schemas.microsoft.com/office/powerpoint/2010/main" val="2618451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Size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weight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By adding &lt;link&gt;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By Importing in </a:t>
            </a:r>
            <a:r>
              <a:rPr lang="en-US" sz="2800" dirty="0" err="1"/>
              <a:t>css</a:t>
            </a:r>
            <a:r>
              <a:rPr lang="en-US" sz="2800" dirty="0"/>
              <a:t> @import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Downloading and adding @ font-face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040801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Color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Hex #6 digits (red , green , blue)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Rgb</a:t>
            </a:r>
            <a:r>
              <a:rPr lang="en-US" sz="2800" dirty="0"/>
              <a:t>  </a:t>
            </a:r>
            <a:r>
              <a:rPr lang="en-US" sz="2800" dirty="0" err="1"/>
              <a:t>rgb</a:t>
            </a:r>
            <a:r>
              <a:rPr lang="en-US" sz="2800" dirty="0"/>
              <a:t> (red , green , blue)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Rgba</a:t>
            </a:r>
            <a:r>
              <a:rPr lang="en-US" sz="2800" dirty="0"/>
              <a:t> </a:t>
            </a:r>
            <a:r>
              <a:rPr lang="en-US" sz="2800" dirty="0" err="1"/>
              <a:t>rgba</a:t>
            </a:r>
            <a:r>
              <a:rPr lang="en-US" sz="2800" dirty="0"/>
              <a:t> (red , green, blue ,opacity)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Hsl</a:t>
            </a:r>
            <a:r>
              <a:rPr lang="en-US" sz="2800" dirty="0"/>
              <a:t>  </a:t>
            </a:r>
            <a:r>
              <a:rPr lang="en-US" sz="2800" dirty="0" err="1"/>
              <a:t>hsl</a:t>
            </a:r>
            <a:r>
              <a:rPr lang="en-US" sz="2800" dirty="0"/>
              <a:t>(hue, saturation%, lightness%)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Hsla</a:t>
            </a:r>
            <a:r>
              <a:rPr lang="en-US" sz="2800" dirty="0"/>
              <a:t> </a:t>
            </a:r>
            <a:r>
              <a:rPr lang="en-US" sz="2800" dirty="0" err="1"/>
              <a:t>hsla</a:t>
            </a:r>
            <a:r>
              <a:rPr lang="en-US" sz="2800" dirty="0"/>
              <a:t>(hue, saturation%, lightness% , opacity)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46341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Background-Color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Background-Image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Background-Repeat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Background-Size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Background-Position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Short-Hand  Property </a:t>
            </a:r>
            <a:r>
              <a:rPr lang="en-US" sz="2800" dirty="0" err="1">
                <a:solidFill>
                  <a:schemeClr val="tx1"/>
                </a:solidFill>
              </a:rPr>
              <a:t>url</a:t>
            </a:r>
            <a:r>
              <a:rPr lang="en-US" sz="2800" dirty="0">
                <a:solidFill>
                  <a:schemeClr val="tx1"/>
                </a:solidFill>
              </a:rPr>
              <a:t> position/size repeats</a:t>
            </a:r>
          </a:p>
        </p:txBody>
      </p:sp>
    </p:spTree>
    <p:extLst>
      <p:ext uri="{BB962C8B-B14F-4D97-AF65-F5344CB8AC3E}">
        <p14:creationId xmlns:p14="http://schemas.microsoft.com/office/powerpoint/2010/main" val="6092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CSS Gradient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0503"/>
            <a:ext cx="9291499" cy="489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Linear Gradient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To create a linear gradient you must define at least two color stops.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linear-gradient(to right, red , yellow)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background-image: linear-gradient (direction, color-stop1, color-stop2, ...);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Angle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To right , to left , to top , to bottom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Repeating linear gradient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Radial 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radial gradient is defined by its center.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radial-gradient(closest-side at 60% 55%, red, yellow, black)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radial-gradient(shape size at position, start-color, ..., last-color);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closest-corner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farthest-corner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094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Conic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conic gradient is a gradient with color transitions rotated around a center point.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conic-gradient(from 90deg, red, yellow, green)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conic-gradient([from angle] [at position,] color [degree], color [degree], ...);</a:t>
            </a:r>
          </a:p>
          <a:p>
            <a:pPr marL="0" indent="0" algn="l">
              <a:buNone/>
            </a:pP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repeating-conic-gradient(red 10%, yellow 20%)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repeating-conic-gradient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At position</a:t>
            </a:r>
          </a:p>
        </p:txBody>
      </p:sp>
    </p:spTree>
    <p:extLst>
      <p:ext uri="{BB962C8B-B14F-4D97-AF65-F5344CB8AC3E}">
        <p14:creationId xmlns:p14="http://schemas.microsoft.com/office/powerpoint/2010/main" val="413318698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772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Wingdings</vt:lpstr>
      <vt:lpstr>Wingdings 3</vt:lpstr>
      <vt:lpstr>Wisp</vt:lpstr>
      <vt:lpstr>WEB &amp; Mobile Application development</vt:lpstr>
      <vt:lpstr>CSS Numerical Units</vt:lpstr>
      <vt:lpstr>Text Formatting</vt:lpstr>
      <vt:lpstr>Fonts</vt:lpstr>
      <vt:lpstr>CSS Colors</vt:lpstr>
      <vt:lpstr>CSS Backgrounds</vt:lpstr>
      <vt:lpstr>CSS Gradient Backgrounds</vt:lpstr>
      <vt:lpstr>Radial Gradient </vt:lpstr>
      <vt:lpstr>Conic Gradients</vt:lpstr>
      <vt:lpstr>The position Property  </vt:lpstr>
      <vt:lpstr>CSS Positioning Elements </vt:lpstr>
      <vt:lpstr>Static</vt:lpstr>
      <vt:lpstr>Relative</vt:lpstr>
      <vt:lpstr>Absolute</vt:lpstr>
      <vt:lpstr>Fixed</vt:lpstr>
      <vt:lpstr>Sticky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2022-12-19T14:21:32Z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