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75" r:id="rId4"/>
  </p:sldMasterIdLst>
  <p:notesMasterIdLst>
    <p:notesMasterId r:id="rId1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38" autoAdjust="0"/>
    <p:restoredTop sz="94660"/>
  </p:normalViewPr>
  <p:slideViewPr>
    <p:cSldViewPr snapToGrid="0">
      <p:cViewPr varScale="1">
        <p:scale>
          <a:sx n="81" d="100"/>
          <a:sy n="81" d="100"/>
        </p:scale>
        <p:origin x="3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0D5-8F98-4CC1-A28E-021F0B6B475C}" type="datetimeFigureOut">
              <a:rPr lang="en-US" smtClean="0"/>
              <a:t>11/29/2022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3C52C-5E29-41AF-BAA3-8217E886D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0590-9F9A-443B-9295-A3931D8194B1}" type="datetime1">
              <a:rPr lang="en-US" smtClean="0"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186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3941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544562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11/29/2022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09153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11/29/2022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792948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11/29/2022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24842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347-1B2F-4097-AEB5-4A26FB45D67A}" type="datetime1">
              <a:rPr lang="en-US" smtClean="0"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660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DEE0-34E5-4E0F-BEC1-4B8835F82CD1}" type="datetime1">
              <a:rPr lang="en-US" smtClean="0"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063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B4BE-627A-4EC1-99E1-6F1AA97AB802}" type="datetime1">
              <a:rPr lang="en-US" smtClean="0"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831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ACF8-E63D-4673-A128-83547867BB7A}" type="datetime1">
              <a:rPr lang="en-US" smtClean="0"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619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D6AC-4FBA-40BD-BE75-20DB64DA4BAD}" type="datetime1">
              <a:rPr lang="en-US" smtClean="0"/>
              <a:t>11/29/2022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264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3C87-D201-458A-93C0-8EDD9AC92D93}" type="datetime1">
              <a:rPr lang="en-US" smtClean="0"/>
              <a:t>11/29/2022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962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6829-5A25-485A-91B1-5D6D58BB9F23}" type="datetime1">
              <a:rPr lang="en-US" smtClean="0"/>
              <a:t>11/29/2022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95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F5CD-23D0-4DD1-85B1-71F1825FB3EC}" type="datetime1">
              <a:rPr lang="en-US" smtClean="0"/>
              <a:t>11/29/2022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98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5035-C284-496A-B076-BA73A8FA5D8B}" type="datetime1">
              <a:rPr lang="en-US" smtClean="0"/>
              <a:t>11/29/2022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20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420-1875-490A-8C4B-7AAB939FBE08}" type="datetime1">
              <a:rPr lang="en-US" smtClean="0"/>
              <a:t>11/29/2022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568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9126-4846-4E88-BDD9-5585CC877E47}" type="datetime1">
              <a:rPr lang="en-US" smtClean="0"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65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  <p:sldLayoutId id="2147483791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4482" y="182279"/>
            <a:ext cx="7691370" cy="5222117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&amp; Mobile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development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084482" y="4581436"/>
            <a:ext cx="8915399" cy="1126283"/>
          </a:xfrm>
        </p:spPr>
        <p:txBody>
          <a:bodyPr>
            <a:normAutofit fontScale="70000" lnSpcReduction="20000"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– 01</a:t>
            </a:r>
          </a:p>
          <a:p>
            <a:r>
              <a:rPr lang="en-US" sz="3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Class-02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Saylani Mass IT Training Faisalabad</a:t>
            </a:r>
          </a:p>
        </p:txBody>
      </p:sp>
    </p:spTree>
    <p:extLst>
      <p:ext uri="{BB962C8B-B14F-4D97-AF65-F5344CB8AC3E}">
        <p14:creationId xmlns:p14="http://schemas.microsoft.com/office/powerpoint/2010/main" val="3754664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0353" y="620682"/>
            <a:ext cx="7434070" cy="1474330"/>
          </a:xfrm>
        </p:spPr>
        <p:txBody>
          <a:bodyPr>
            <a:normAutofit/>
          </a:bodyPr>
          <a:lstStyle/>
          <a:p>
            <a:r>
              <a:rPr lang="en-US" sz="4000" b="1" dirty="0"/>
              <a:t>Basic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0353" y="1971732"/>
            <a:ext cx="9104990" cy="358978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People access websites using software called a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web browser.</a:t>
            </a:r>
            <a:r>
              <a:rPr lang="en-US" sz="2400" dirty="0"/>
              <a:t> Popular examples include Firefox, Internet Explorer, Safari, Chrome, and. Opera.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When you ask your browser for a web page, the request is sent across the Internet to a special computer known as a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web server </a:t>
            </a:r>
            <a:r>
              <a:rPr lang="en-US" sz="2400" dirty="0"/>
              <a:t>which hosts the website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Front-end web development </a:t>
            </a:r>
            <a:r>
              <a:rPr lang="en-US" sz="2400" dirty="0"/>
              <a:t>is the development of the graphical user interface of a website, through the use of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HTML, CSS, and JavaScript</a:t>
            </a:r>
            <a:r>
              <a:rPr lang="en-US" sz="2400" dirty="0"/>
              <a:t>, so that users can view and interact with that website.</a:t>
            </a:r>
          </a:p>
        </p:txBody>
      </p:sp>
    </p:spTree>
    <p:extLst>
      <p:ext uri="{BB962C8B-B14F-4D97-AF65-F5344CB8AC3E}">
        <p14:creationId xmlns:p14="http://schemas.microsoft.com/office/powerpoint/2010/main" val="2194233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HTML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ctr">
              <a:buFont typeface="Wingdings" panose="05000000000000000000" pitchFamily="2" charset="2"/>
              <a:buChar char="q"/>
            </a:pPr>
            <a:r>
              <a:rPr lang="en-US" sz="2400" dirty="0"/>
              <a:t>HTML stands for Hyper Text Markup Language.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HTML is the standard markup language for creating Web pages.</a:t>
            </a:r>
          </a:p>
          <a:p>
            <a:pPr fontAlgn="ctr">
              <a:buFont typeface="Wingdings" panose="05000000000000000000" pitchFamily="2" charset="2"/>
              <a:buChar char="q"/>
            </a:pPr>
            <a:r>
              <a:rPr lang="en-US" sz="2400" dirty="0"/>
              <a:t>HTML describes the structure of a Web page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HTML consists of a series of elements.</a:t>
            </a:r>
          </a:p>
          <a:p>
            <a:pPr fontAlgn="ctr">
              <a:buFont typeface="Wingdings" panose="05000000000000000000" pitchFamily="2" charset="2"/>
              <a:buChar char="q"/>
            </a:pPr>
            <a:r>
              <a:rPr lang="en-US" sz="2400" dirty="0"/>
              <a:t>HTML elements tell the browser how to display the content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HTML elements label pieces of content such as "this is a heading", "this is a paragraph", "this is a link", etc.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93231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160378"/>
            <a:ext cx="8911687" cy="1280890"/>
          </a:xfrm>
        </p:spPr>
        <p:txBody>
          <a:bodyPr>
            <a:noAutofit/>
          </a:bodyPr>
          <a:lstStyle/>
          <a:p>
            <a:r>
              <a:rPr lang="en-US" sz="4000" b="1" dirty="0"/>
              <a:t>HTML Documents</a:t>
            </a:r>
            <a:br>
              <a:rPr lang="en-US" sz="4000" b="1" dirty="0"/>
            </a:b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111317"/>
            <a:ext cx="8915400" cy="50248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&lt;html&gt;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&lt;head&gt;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&lt;title&gt;</a:t>
            </a:r>
            <a:r>
              <a:rPr lang="en-US" sz="2400" dirty="0"/>
              <a:t>1st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/>
              <a:t>Website</a:t>
            </a:r>
            <a:r>
              <a:rPr lang="en-US" sz="2400" dirty="0">
                <a:solidFill>
                  <a:schemeClr val="accent1"/>
                </a:solidFill>
              </a:rPr>
              <a:t>&lt;/title&gt;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&lt;/head&gt;</a:t>
            </a:r>
          </a:p>
          <a:p>
            <a:pPr marL="0" indent="0">
              <a:buNone/>
            </a:pPr>
            <a:br>
              <a:rPr lang="en-US" sz="2400" dirty="0">
                <a:solidFill>
                  <a:schemeClr val="accent1"/>
                </a:solidFill>
              </a:rPr>
            </a:br>
            <a:r>
              <a:rPr lang="en-US" sz="2400" dirty="0"/>
              <a:t>         </a:t>
            </a:r>
            <a:r>
              <a:rPr lang="en-US" sz="2400" dirty="0">
                <a:solidFill>
                  <a:schemeClr val="accent1"/>
                </a:solidFill>
              </a:rPr>
              <a:t>&lt;body&gt;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>
                <a:solidFill>
                  <a:schemeClr val="accent1"/>
                </a:solidFill>
              </a:rPr>
              <a:t>&lt;h1&gt; </a:t>
            </a:r>
            <a:r>
              <a:rPr lang="en-US" sz="2400" dirty="0"/>
              <a:t>My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/>
              <a:t>First Heading </a:t>
            </a:r>
            <a:r>
              <a:rPr lang="en-US" sz="2400" dirty="0">
                <a:solidFill>
                  <a:schemeClr val="accent1"/>
                </a:solidFill>
              </a:rPr>
              <a:t>&lt;/h1&gt;</a:t>
            </a:r>
            <a:br>
              <a:rPr lang="en-US" sz="2400" dirty="0"/>
            </a:br>
            <a:r>
              <a:rPr lang="en-US" sz="2400" dirty="0">
                <a:solidFill>
                  <a:schemeClr val="accent1"/>
                </a:solidFill>
              </a:rPr>
              <a:t>&lt;p&gt; </a:t>
            </a:r>
            <a:r>
              <a:rPr lang="en-US" sz="2400" dirty="0"/>
              <a:t>My first paragraph</a:t>
            </a:r>
            <a:r>
              <a:rPr lang="en-US" sz="2400" dirty="0">
                <a:solidFill>
                  <a:schemeClr val="accent1"/>
                </a:solidFill>
              </a:rPr>
              <a:t> &lt;/p&gt;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          </a:t>
            </a:r>
            <a:r>
              <a:rPr lang="en-US" sz="2400" dirty="0">
                <a:solidFill>
                  <a:schemeClr val="accent1"/>
                </a:solidFill>
              </a:rPr>
              <a:t>&lt;/body&gt;</a:t>
            </a:r>
          </a:p>
          <a:p>
            <a:pPr marL="0" indent="0">
              <a:buNone/>
            </a:pPr>
            <a:br>
              <a:rPr lang="en-US" sz="2400" dirty="0"/>
            </a:br>
            <a:r>
              <a:rPr lang="en-US" sz="2400" dirty="0">
                <a:solidFill>
                  <a:schemeClr val="accent1"/>
                </a:solidFill>
              </a:rPr>
              <a:t>&lt;/html&gt;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195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6169" y="0"/>
            <a:ext cx="8911687" cy="1280890"/>
          </a:xfrm>
        </p:spPr>
        <p:txBody>
          <a:bodyPr>
            <a:normAutofit/>
          </a:bodyPr>
          <a:lstStyle/>
          <a:p>
            <a:r>
              <a:rPr lang="en-US" sz="4000" b="1" dirty="0"/>
              <a:t>About Elements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2309560" y="640445"/>
            <a:ext cx="10027806" cy="5991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fontAlgn="base">
              <a:lnSpc>
                <a:spcPct val="100000"/>
              </a:lnSpc>
              <a:buSzTx/>
              <a:buFont typeface="Wingdings" panose="05000000000000000000" pitchFamily="2" charset="2"/>
              <a:buChar char="v"/>
              <a:tabLst/>
            </a:pPr>
            <a:r>
              <a:rPr lang="en-US" altLang="en-US" sz="2000" dirty="0">
                <a:solidFill>
                  <a:schemeClr val="tx1"/>
                </a:solidFill>
              </a:rPr>
              <a:t>The opening &lt;html&gt; tag indicates that anything between it and a closing &lt;/html&gt; tag is HTML </a:t>
            </a:r>
            <a:r>
              <a:rPr lang="en-US" altLang="en-US" dirty="0">
                <a:solidFill>
                  <a:schemeClr val="tx1"/>
                </a:solidFill>
              </a:rPr>
              <a:t>code</a:t>
            </a:r>
            <a:r>
              <a:rPr lang="en-US" altLang="en-US" sz="2000" dirty="0">
                <a:solidFill>
                  <a:schemeClr val="tx1"/>
                </a:solidFill>
              </a:rPr>
              <a:t>.</a:t>
            </a:r>
          </a:p>
          <a:p>
            <a:pPr marR="0" lvl="0" fontAlgn="base">
              <a:lnSpc>
                <a:spcPct val="100000"/>
              </a:lnSpc>
              <a:buSzTx/>
              <a:buFont typeface="Wingdings" panose="05000000000000000000" pitchFamily="2" charset="2"/>
              <a:buChar char="v"/>
              <a:tabLst/>
            </a:pPr>
            <a:endParaRPr lang="en-US" altLang="en-US" sz="2000" dirty="0">
              <a:solidFill>
                <a:schemeClr val="tx1"/>
              </a:solidFill>
            </a:endParaRPr>
          </a:p>
          <a:p>
            <a:pPr lvl="0" fontAlgn="base">
              <a:buFont typeface="Wingdings" panose="05000000000000000000" pitchFamily="2" charset="2"/>
              <a:buChar char="v"/>
            </a:pPr>
            <a:r>
              <a:rPr lang="en-US" altLang="en-US" sz="2000" dirty="0">
                <a:solidFill>
                  <a:schemeClr val="tx1"/>
                </a:solidFill>
              </a:rPr>
              <a:t> The &lt;body&gt;</a:t>
            </a:r>
            <a:r>
              <a:rPr lang="en-US" sz="2000" dirty="0">
                <a:solidFill>
                  <a:schemeClr val="tx1"/>
                </a:solidFill>
              </a:rPr>
              <a:t> tag indicates that anything between it and the closing &lt;/body&gt;. tag should be shown inside the main browser window.</a:t>
            </a:r>
          </a:p>
          <a:p>
            <a:pPr lvl="0" fontAlgn="base"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1"/>
              </a:solidFill>
            </a:endParaRPr>
          </a:p>
          <a:p>
            <a:pPr lvl="0" fontAlgn="base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&lt;</a:t>
            </a:r>
            <a:r>
              <a:rPr lang="en-US" sz="2000" dirty="0" err="1">
                <a:solidFill>
                  <a:schemeClr val="tx1"/>
                </a:solidFill>
              </a:rPr>
              <a:t>tagname</a:t>
            </a:r>
            <a:r>
              <a:rPr lang="en-US" sz="2000" dirty="0">
                <a:solidFill>
                  <a:schemeClr val="tx1"/>
                </a:solidFill>
              </a:rPr>
              <a:t>&gt;Content goes here...&lt;/</a:t>
            </a:r>
            <a:r>
              <a:rPr lang="en-US" sz="2000" dirty="0" err="1">
                <a:solidFill>
                  <a:schemeClr val="tx1"/>
                </a:solidFill>
              </a:rPr>
              <a:t>tagname</a:t>
            </a:r>
            <a:r>
              <a:rPr lang="en-US" sz="2000" dirty="0">
                <a:solidFill>
                  <a:schemeClr val="tx1"/>
                </a:solidFill>
              </a:rPr>
              <a:t>&gt;</a:t>
            </a:r>
          </a:p>
          <a:p>
            <a:pPr lvl="0" fontAlgn="base">
              <a:buFont typeface="Wingdings" panose="05000000000000000000" pitchFamily="2" charset="2"/>
              <a:buChar char="v"/>
            </a:pPr>
            <a:endParaRPr lang="en-US" altLang="en-US" sz="2000" dirty="0">
              <a:solidFill>
                <a:schemeClr val="tx1"/>
              </a:solidFill>
            </a:endParaRPr>
          </a:p>
          <a:p>
            <a:pPr lvl="0" fontAlgn="base">
              <a:buFont typeface="Wingdings" panose="05000000000000000000" pitchFamily="2" charset="2"/>
              <a:buChar char="v"/>
            </a:pPr>
            <a:r>
              <a:rPr lang="en-US" altLang="en-US" sz="2000" dirty="0">
                <a:solidFill>
                  <a:schemeClr val="tx1"/>
                </a:solidFill>
              </a:rPr>
              <a:t>&lt; &gt; indicate opening tag.</a:t>
            </a:r>
          </a:p>
          <a:p>
            <a:pPr lvl="0" fontAlgn="base">
              <a:buFont typeface="Wingdings" panose="05000000000000000000" pitchFamily="2" charset="2"/>
              <a:buChar char="v"/>
            </a:pPr>
            <a:endParaRPr lang="en-US" altLang="en-US" sz="2000" dirty="0">
              <a:solidFill>
                <a:schemeClr val="tx1"/>
              </a:solidFill>
            </a:endParaRPr>
          </a:p>
          <a:p>
            <a:pPr lvl="0" fontAlgn="base">
              <a:buFont typeface="Wingdings" panose="05000000000000000000" pitchFamily="2" charset="2"/>
              <a:buChar char="v"/>
            </a:pPr>
            <a:r>
              <a:rPr lang="en-US" altLang="en-US" sz="2000" dirty="0">
                <a:solidFill>
                  <a:schemeClr val="tx1"/>
                </a:solidFill>
              </a:rPr>
              <a:t>&lt;/ &gt; indicate the tag is closed . It include Forward Slash /.</a:t>
            </a:r>
          </a:p>
          <a:p>
            <a:pPr lvl="0" fontAlgn="base">
              <a:buFont typeface="Wingdings" panose="05000000000000000000" pitchFamily="2" charset="2"/>
              <a:buChar char="v"/>
            </a:pPr>
            <a:endParaRPr lang="en-US" altLang="en-US" sz="2000" dirty="0">
              <a:solidFill>
                <a:schemeClr val="tx1"/>
              </a:solidFill>
            </a:endParaRPr>
          </a:p>
          <a:p>
            <a:pPr lvl="0" fontAlgn="base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Attributes provide additional information about the contents of an element. They appear on the opening tag of the element and are made up of two parts: a name and a value, separated by an equals sign.</a:t>
            </a:r>
            <a:endParaRPr lang="en-US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686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701" y="309489"/>
            <a:ext cx="8911687" cy="1280890"/>
          </a:xfrm>
        </p:spPr>
        <p:txBody>
          <a:bodyPr>
            <a:normAutofit/>
          </a:bodyPr>
          <a:lstStyle/>
          <a:p>
            <a:r>
              <a:rPr lang="en-US" sz="4000" b="1" dirty="0"/>
              <a:t>  Html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1206" y="2139019"/>
            <a:ext cx="8915400" cy="377762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</a:rPr>
              <a:t>Heading Tag &lt;h&gt;&lt;/h&gt;  h1 to h6.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</a:rPr>
              <a:t>Paragraph tag &lt;p&gt;&lt;/p&gt;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</a:rPr>
              <a:t>Bold tag &lt;b&gt;&lt;/b&gt;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</a:rPr>
              <a:t>Italic tag &lt;</a:t>
            </a:r>
            <a:r>
              <a:rPr lang="en-US" sz="2800" dirty="0" err="1">
                <a:solidFill>
                  <a:schemeClr val="tx1"/>
                </a:solidFill>
              </a:rPr>
              <a:t>i</a:t>
            </a:r>
            <a:r>
              <a:rPr lang="en-US" sz="2800" dirty="0">
                <a:solidFill>
                  <a:schemeClr val="tx1"/>
                </a:solidFill>
              </a:rPr>
              <a:t>&gt;&lt;/</a:t>
            </a:r>
            <a:r>
              <a:rPr lang="en-US" sz="2800" dirty="0" err="1">
                <a:solidFill>
                  <a:schemeClr val="tx1"/>
                </a:solidFill>
              </a:rPr>
              <a:t>i</a:t>
            </a:r>
            <a:r>
              <a:rPr lang="en-US" sz="2800" dirty="0">
                <a:solidFill>
                  <a:schemeClr val="tx1"/>
                </a:solidFill>
              </a:rPr>
              <a:t>&gt;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</a:rPr>
              <a:t>Underline &lt;</a:t>
            </a:r>
            <a:r>
              <a:rPr lang="en-US" sz="2800" dirty="0" err="1">
                <a:solidFill>
                  <a:schemeClr val="tx1"/>
                </a:solidFill>
              </a:rPr>
              <a:t>ul</a:t>
            </a:r>
            <a:r>
              <a:rPr lang="en-US" sz="2800" dirty="0">
                <a:solidFill>
                  <a:schemeClr val="tx1"/>
                </a:solidFill>
              </a:rPr>
              <a:t>&gt;&lt;/</a:t>
            </a:r>
            <a:r>
              <a:rPr lang="en-US" sz="2800" dirty="0" err="1">
                <a:solidFill>
                  <a:schemeClr val="tx1"/>
                </a:solidFill>
              </a:rPr>
              <a:t>ul</a:t>
            </a:r>
            <a:r>
              <a:rPr lang="en-US" sz="2800" dirty="0">
                <a:solidFill>
                  <a:schemeClr val="tx1"/>
                </a:solidFill>
              </a:rPr>
              <a:t>&gt;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</a:rPr>
              <a:t>Superscript  &lt;sup&gt;&lt;/sup&gt;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</a:rPr>
              <a:t>Subscript &lt;sub&gt;&lt;/sub&gt;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379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2136" y="559800"/>
            <a:ext cx="8911687" cy="1280890"/>
          </a:xfrm>
        </p:spPr>
        <p:txBody>
          <a:bodyPr>
            <a:normAutofit/>
          </a:bodyPr>
          <a:lstStyle/>
          <a:p>
            <a:r>
              <a:rPr lang="en-US" sz="4000" b="1" dirty="0"/>
              <a:t>HTML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8423" y="1988036"/>
            <a:ext cx="8915400" cy="3777622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Line break &lt;</a:t>
            </a:r>
            <a:r>
              <a:rPr lang="en-US" sz="2800" dirty="0" err="1">
                <a:solidFill>
                  <a:schemeClr val="tx1"/>
                </a:solidFill>
              </a:rPr>
              <a:t>br</a:t>
            </a:r>
            <a:r>
              <a:rPr lang="en-US" sz="2800" dirty="0">
                <a:solidFill>
                  <a:schemeClr val="tx1"/>
                </a:solidFill>
              </a:rPr>
              <a:t> /&gt; </a:t>
            </a:r>
            <a:r>
              <a:rPr lang="en-US" sz="2800" b="1" dirty="0">
                <a:solidFill>
                  <a:schemeClr val="tx1"/>
                </a:solidFill>
              </a:rPr>
              <a:t>This tag has no content</a:t>
            </a:r>
            <a:r>
              <a:rPr lang="en-US" sz="2800" dirty="0">
                <a:solidFill>
                  <a:schemeClr val="tx1"/>
                </a:solidFill>
              </a:rPr>
              <a:t>, so it is self closing.</a:t>
            </a:r>
          </a:p>
          <a:p>
            <a:r>
              <a:rPr lang="en-US" sz="2800" dirty="0">
                <a:solidFill>
                  <a:schemeClr val="tx1"/>
                </a:solidFill>
              </a:rPr>
              <a:t>Horizontal Line &lt;</a:t>
            </a:r>
            <a:r>
              <a:rPr lang="en-US" sz="2800" dirty="0" err="1">
                <a:solidFill>
                  <a:schemeClr val="tx1"/>
                </a:solidFill>
              </a:rPr>
              <a:t>hr</a:t>
            </a:r>
            <a:r>
              <a:rPr lang="en-US" sz="2800" dirty="0">
                <a:solidFill>
                  <a:schemeClr val="tx1"/>
                </a:solidFill>
              </a:rPr>
              <a:t> /&gt;</a:t>
            </a:r>
          </a:p>
          <a:p>
            <a:r>
              <a:rPr lang="en-US" sz="2800" dirty="0">
                <a:solidFill>
                  <a:schemeClr val="tx1"/>
                </a:solidFill>
              </a:rPr>
              <a:t>Links &lt;a href=“https:www.google.com” target=“’ &gt;&lt;/a&gt;</a:t>
            </a:r>
          </a:p>
          <a:p>
            <a:r>
              <a:rPr lang="en-US" sz="2800" dirty="0">
                <a:solidFill>
                  <a:schemeClr val="tx1"/>
                </a:solidFill>
              </a:rPr>
              <a:t>An unvisited link is underlined and blue</a:t>
            </a:r>
          </a:p>
          <a:p>
            <a:r>
              <a:rPr lang="en-US" sz="2800" dirty="0">
                <a:solidFill>
                  <a:schemeClr val="tx1"/>
                </a:solidFill>
              </a:rPr>
              <a:t>A visited link is underlined and purple</a:t>
            </a:r>
          </a:p>
          <a:p>
            <a:r>
              <a:rPr lang="en-US" sz="2800" dirty="0">
                <a:solidFill>
                  <a:schemeClr val="tx1"/>
                </a:solidFill>
              </a:rPr>
              <a:t>An active link is underlined and red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889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14212-740B-222D-F943-630B3631C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Media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31BFB-5E5D-FE87-279F-EE62B777A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40189"/>
            <a:ext cx="8915400" cy="377762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Audio tag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 &lt;audio controls </a:t>
            </a:r>
            <a:r>
              <a:rPr lang="en-US" sz="2400" dirty="0" err="1">
                <a:solidFill>
                  <a:schemeClr val="tx1"/>
                </a:solidFill>
              </a:rPr>
              <a:t>autoplay</a:t>
            </a:r>
            <a:r>
              <a:rPr lang="en-US" sz="2400" dirty="0">
                <a:solidFill>
                  <a:schemeClr val="tx1"/>
                </a:solidFill>
              </a:rPr>
              <a:t>&gt;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        &lt;source </a:t>
            </a:r>
            <a:r>
              <a:rPr lang="en-US" sz="2400" dirty="0" err="1">
                <a:solidFill>
                  <a:schemeClr val="tx1"/>
                </a:solidFill>
              </a:rPr>
              <a:t>src</a:t>
            </a:r>
            <a:r>
              <a:rPr lang="en-US" sz="2400" dirty="0">
                <a:solidFill>
                  <a:schemeClr val="tx1"/>
                </a:solidFill>
              </a:rPr>
              <a:t>="horse.ogg" type="audio/</a:t>
            </a:r>
            <a:r>
              <a:rPr lang="en-US" sz="2400" dirty="0" err="1">
                <a:solidFill>
                  <a:schemeClr val="tx1"/>
                </a:solidFill>
              </a:rPr>
              <a:t>ogg</a:t>
            </a:r>
            <a:r>
              <a:rPr lang="en-US" sz="2400" dirty="0">
                <a:solidFill>
                  <a:schemeClr val="tx1"/>
                </a:solidFill>
              </a:rPr>
              <a:t>"&gt;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        &lt;source </a:t>
            </a:r>
            <a:r>
              <a:rPr lang="en-US" sz="2400" dirty="0" err="1">
                <a:solidFill>
                  <a:schemeClr val="tx1"/>
                </a:solidFill>
              </a:rPr>
              <a:t>src</a:t>
            </a:r>
            <a:r>
              <a:rPr lang="en-US" sz="2400" dirty="0">
                <a:solidFill>
                  <a:schemeClr val="tx1"/>
                </a:solidFill>
              </a:rPr>
              <a:t>="DuroodAudio.mp3" type="audio/mpeg"&gt;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     Your browser does not support the audio element.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  &lt;/audio&gt;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Video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 &lt;video </a:t>
            </a:r>
            <a:r>
              <a:rPr lang="en-US" sz="2400" dirty="0" err="1">
                <a:solidFill>
                  <a:schemeClr val="tx1"/>
                </a:solidFill>
              </a:rPr>
              <a:t>src</a:t>
            </a:r>
            <a:r>
              <a:rPr lang="en-US" sz="2400" dirty="0">
                <a:solidFill>
                  <a:schemeClr val="tx1"/>
                </a:solidFill>
              </a:rPr>
              <a:t>=“…." controls width=“…" height=“…"  loop&gt;&lt;/video&gt;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err="1">
                <a:solidFill>
                  <a:schemeClr val="tx1"/>
                </a:solidFill>
              </a:rPr>
              <a:t>Youtube</a:t>
            </a:r>
            <a:r>
              <a:rPr lang="en-US" sz="2400" dirty="0">
                <a:solidFill>
                  <a:schemeClr val="tx1"/>
                </a:solidFill>
              </a:rPr>
              <a:t> Videos &lt;</a:t>
            </a:r>
            <a:r>
              <a:rPr lang="en-US" sz="2400" dirty="0" err="1">
                <a:solidFill>
                  <a:schemeClr val="tx1"/>
                </a:solidFill>
              </a:rPr>
              <a:t>iframe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src</a:t>
            </a:r>
            <a:r>
              <a:rPr lang="en-US" sz="2400" dirty="0">
                <a:solidFill>
                  <a:schemeClr val="tx1"/>
                </a:solidFill>
              </a:rPr>
              <a:t>=“…..”&gt;&lt;/</a:t>
            </a:r>
            <a:r>
              <a:rPr lang="en-US" sz="2400" dirty="0" err="1">
                <a:solidFill>
                  <a:schemeClr val="tx1"/>
                </a:solidFill>
              </a:rPr>
              <a:t>iframe</a:t>
            </a:r>
            <a:r>
              <a:rPr lang="en-US" sz="2400" dirty="0">
                <a:solidFill>
                  <a:schemeClr val="tx1"/>
                </a:solidFill>
              </a:rPr>
              <a:t>&gt;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64119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710EE66-8707-456F-8F2E-091D581CB03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552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Century Gothic</vt:lpstr>
      <vt:lpstr>Times New Roman</vt:lpstr>
      <vt:lpstr>Wingdings</vt:lpstr>
      <vt:lpstr>Wingdings 3</vt:lpstr>
      <vt:lpstr>Wisp</vt:lpstr>
      <vt:lpstr>WEB &amp; Mobile Application development</vt:lpstr>
      <vt:lpstr>Basic Concepts</vt:lpstr>
      <vt:lpstr>HTML Introduction</vt:lpstr>
      <vt:lpstr>HTML Documents </vt:lpstr>
      <vt:lpstr>About Elements</vt:lpstr>
      <vt:lpstr>  Html Tags</vt:lpstr>
      <vt:lpstr>HTML tags</vt:lpstr>
      <vt:lpstr>Media Tags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2022-05-28T04:39:04Z</dcterms:created>
  <dcterms:modified xsi:type="dcterms:W3CDTF">2022-11-29T10:28:36Z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