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7" r:id="rId4"/>
  </p:sldMasterIdLst>
  <p:notesMasterIdLst>
    <p:notesMasterId r:id="rId22"/>
  </p:notesMasterIdLst>
  <p:sldIdLst>
    <p:sldId id="275" r:id="rId5"/>
    <p:sldId id="292" r:id="rId6"/>
    <p:sldId id="294" r:id="rId7"/>
    <p:sldId id="293" r:id="rId8"/>
    <p:sldId id="302" r:id="rId9"/>
    <p:sldId id="303" r:id="rId10"/>
    <p:sldId id="304" r:id="rId11"/>
    <p:sldId id="296" r:id="rId12"/>
    <p:sldId id="290" r:id="rId13"/>
    <p:sldId id="297" r:id="rId14"/>
    <p:sldId id="298" r:id="rId15"/>
    <p:sldId id="299" r:id="rId16"/>
    <p:sldId id="300" r:id="rId17"/>
    <p:sldId id="301" r:id="rId18"/>
    <p:sldId id="295" r:id="rId19"/>
    <p:sldId id="305" r:id="rId20"/>
    <p:sldId id="291" r:id="rId21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4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953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3361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687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4441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571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44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3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2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0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5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1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0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7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9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2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4659" y="646054"/>
            <a:ext cx="6592706" cy="4476171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514660" y="4416820"/>
            <a:ext cx="7641891" cy="965401"/>
          </a:xfrm>
        </p:spPr>
        <p:txBody>
          <a:bodyPr>
            <a:normAutofit fontScale="62500" lnSpcReduction="20000"/>
          </a:bodyPr>
          <a:lstStyle/>
          <a:p>
            <a:r>
              <a:rPr lang="en-US" sz="2742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02</a:t>
            </a:r>
          </a:p>
          <a:p>
            <a:r>
              <a:rPr lang="en-US" sz="2742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 Class </a:t>
            </a:r>
            <a:r>
              <a:rPr lang="en-US" sz="2742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z="274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7544369" y="5382220"/>
            <a:ext cx="4001743" cy="965401"/>
          </a:xfrm>
          <a:prstGeom prst="rect">
            <a:avLst/>
          </a:prstGeom>
        </p:spPr>
        <p:txBody>
          <a:bodyPr vert="horz" lIns="78378" tIns="39189" rIns="78378" bIns="39189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Umair Azmat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WhatsApp 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+923217061116</a:t>
            </a:r>
          </a:p>
        </p:txBody>
      </p:sp>
    </p:spTree>
    <p:extLst>
      <p:ext uri="{BB962C8B-B14F-4D97-AF65-F5344CB8AC3E}">
        <p14:creationId xmlns:p14="http://schemas.microsoft.com/office/powerpoint/2010/main" val="17744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</a:t>
            </a:r>
            <a:r>
              <a:rPr lang="en-US" dirty="0"/>
              <a:t>declare a constant (unchanging) variable, use </a:t>
            </a:r>
            <a:r>
              <a:rPr lang="en-US" dirty="0" err="1"/>
              <a:t>const</a:t>
            </a:r>
            <a:r>
              <a:rPr lang="en-US" dirty="0"/>
              <a:t> instead of let: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myBirthday</a:t>
            </a:r>
            <a:r>
              <a:rPr lang="en-US" dirty="0"/>
              <a:t> = '18.04.1982';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Variables declared using </a:t>
            </a:r>
            <a:r>
              <a:rPr lang="en-US" dirty="0" err="1"/>
              <a:t>const</a:t>
            </a:r>
            <a:r>
              <a:rPr lang="en-US" dirty="0"/>
              <a:t> are called “constants”. They cannot be reassigned. An attempt to do so would cause an error: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myBirthday</a:t>
            </a:r>
            <a:r>
              <a:rPr lang="en-US" dirty="0"/>
              <a:t> = '18.04.1982';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myBirthday</a:t>
            </a:r>
            <a:r>
              <a:rPr lang="en-US" dirty="0"/>
              <a:t> = '01.01.2001'; // error, can't reassign the constant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a programmer is sure that a variable will never change, they can declare it with </a:t>
            </a:r>
            <a:r>
              <a:rPr lang="en-US" dirty="0" err="1"/>
              <a:t>const</a:t>
            </a:r>
            <a:r>
              <a:rPr lang="en-US" dirty="0"/>
              <a:t> to guarantee and clearly communicate that fact to everyone.</a:t>
            </a:r>
          </a:p>
        </p:txBody>
      </p:sp>
    </p:spTree>
    <p:extLst>
      <p:ext uri="{BB962C8B-B14F-4D97-AF65-F5344CB8AC3E}">
        <p14:creationId xmlns:p14="http://schemas.microsoft.com/office/powerpoint/2010/main" val="130500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naming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Variables names must start with a letter, underscore (_), or dollar sign ($).</a:t>
            </a:r>
          </a:p>
          <a:p>
            <a:pPr marL="0" indent="0">
              <a:buNone/>
            </a:pPr>
            <a:r>
              <a:rPr lang="en-US" dirty="0"/>
              <a:t>Right example: let </a:t>
            </a:r>
            <a:r>
              <a:rPr lang="en-US" dirty="0" err="1"/>
              <a:t>myVariable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Wrong example: let 123Variable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Variables names can only contain letters, numbers, underscores (_), or dollar signs ($).</a:t>
            </a:r>
          </a:p>
          <a:p>
            <a:pPr marL="0" indent="0">
              <a:buNone/>
            </a:pPr>
            <a:r>
              <a:rPr lang="en-US" dirty="0"/>
              <a:t>Right example: let myVariable_123</a:t>
            </a:r>
          </a:p>
          <a:p>
            <a:pPr marL="0" indent="0">
              <a:buNone/>
            </a:pPr>
            <a:r>
              <a:rPr lang="en-US" dirty="0"/>
              <a:t>Wrong example: let myVariable-123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 names cannot be a reserved word in JavaScript, such as let, for, if, etc.</a:t>
            </a:r>
          </a:p>
          <a:p>
            <a:pPr marL="0" indent="0">
              <a:buNone/>
            </a:pPr>
            <a:r>
              <a:rPr lang="en-US" dirty="0"/>
              <a:t>Right example: let </a:t>
            </a:r>
            <a:r>
              <a:rPr lang="en-US" dirty="0" err="1"/>
              <a:t>myVariable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Wrong example: let </a:t>
            </a:r>
            <a:r>
              <a:rPr lang="en-US" dirty="0" err="1"/>
              <a:t>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38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naming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 names should be descriptive and meaningful.</a:t>
            </a:r>
          </a:p>
          <a:p>
            <a:pPr marL="0" indent="0">
              <a:buNone/>
            </a:pPr>
            <a:r>
              <a:rPr lang="en-US" dirty="0"/>
              <a:t>Right example: let </a:t>
            </a:r>
            <a:r>
              <a:rPr lang="en-US" dirty="0" err="1"/>
              <a:t>userName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Wrong example: let x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 names should not contain spaces or special characters other than underscore (_) or dollar sign ($).</a:t>
            </a:r>
          </a:p>
          <a:p>
            <a:pPr marL="0" indent="0">
              <a:buNone/>
            </a:pPr>
            <a:r>
              <a:rPr lang="en-US" dirty="0"/>
              <a:t>Right example: let </a:t>
            </a:r>
            <a:r>
              <a:rPr lang="en-US" dirty="0" err="1"/>
              <a:t>user_name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Wrong example: let user name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 names should be written in </a:t>
            </a:r>
            <a:r>
              <a:rPr lang="en-US" dirty="0" err="1"/>
              <a:t>camelCase</a:t>
            </a:r>
            <a:r>
              <a:rPr lang="en-US" dirty="0"/>
              <a:t> or </a:t>
            </a:r>
            <a:r>
              <a:rPr lang="en-US" dirty="0" err="1"/>
              <a:t>snake_case</a:t>
            </a:r>
            <a:r>
              <a:rPr lang="en-US" dirty="0"/>
              <a:t>, but not in </a:t>
            </a:r>
            <a:r>
              <a:rPr lang="en-US" dirty="0" err="1"/>
              <a:t>PascalCase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Right example: let </a:t>
            </a:r>
            <a:r>
              <a:rPr lang="en-US" dirty="0" err="1"/>
              <a:t>userName</a:t>
            </a:r>
            <a:r>
              <a:rPr lang="en-US" dirty="0"/>
              <a:t> or let </a:t>
            </a:r>
            <a:r>
              <a:rPr lang="en-US" dirty="0" err="1"/>
              <a:t>user_name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Wrong example: let </a:t>
            </a:r>
            <a:r>
              <a:rPr lang="en-US" dirty="0" err="1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9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naming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vriable</a:t>
            </a:r>
            <a:r>
              <a:rPr lang="en-US" dirty="0" smtClean="0"/>
              <a:t> </a:t>
            </a:r>
            <a:r>
              <a:rPr lang="en-US" dirty="0"/>
              <a:t>names should be concise, but not too short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Right example: let </a:t>
            </a:r>
            <a:r>
              <a:rPr lang="en-US" dirty="0" err="1"/>
              <a:t>firstName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Wrong example: let </a:t>
            </a:r>
            <a:r>
              <a:rPr lang="en-US" dirty="0" err="1" smtClean="0"/>
              <a:t>fn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It's a good practice to follow these rules in order to write clean and maintainable code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let </a:t>
            </a:r>
            <a:r>
              <a:rPr lang="en-US" dirty="0" smtClean="0"/>
              <a:t>123name </a:t>
            </a:r>
            <a:r>
              <a:rPr lang="en-US" dirty="0"/>
              <a:t>= "Umair Azmat"; </a:t>
            </a:r>
            <a:r>
              <a:rPr lang="en-US" i="1" dirty="0"/>
              <a:t>// Error </a:t>
            </a:r>
            <a:r>
              <a:rPr lang="en-US" i="1" dirty="0" err="1"/>
              <a:t>var</a:t>
            </a:r>
            <a:r>
              <a:rPr lang="en-US" i="1" dirty="0"/>
              <a:t> name can not start with number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let -</a:t>
            </a:r>
            <a:r>
              <a:rPr lang="en-US" dirty="0" smtClean="0"/>
              <a:t>124name </a:t>
            </a:r>
            <a:r>
              <a:rPr lang="en-US" dirty="0"/>
              <a:t>= "Umair Azmat"; </a:t>
            </a:r>
            <a:r>
              <a:rPr lang="en-US" i="1" dirty="0"/>
              <a:t>// Error </a:t>
            </a:r>
            <a:r>
              <a:rPr lang="en-US" i="1" dirty="0" err="1"/>
              <a:t>var</a:t>
            </a:r>
            <a:r>
              <a:rPr lang="en-US" i="1" dirty="0"/>
              <a:t> name can not start with special character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let function = 5.6; </a:t>
            </a:r>
            <a:r>
              <a:rPr lang="en-US" i="1" dirty="0"/>
              <a:t>// Error </a:t>
            </a:r>
            <a:r>
              <a:rPr lang="en-US" i="1" dirty="0" err="1"/>
              <a:t>var</a:t>
            </a:r>
            <a:r>
              <a:rPr lang="en-US" i="1" dirty="0"/>
              <a:t> name can not be a keyword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let my name = "Umair Azmat"; </a:t>
            </a:r>
            <a:r>
              <a:rPr lang="en-US" i="1" dirty="0"/>
              <a:t>// Error </a:t>
            </a:r>
            <a:r>
              <a:rPr lang="en-US" i="1" dirty="0" err="1"/>
              <a:t>var</a:t>
            </a:r>
            <a:r>
              <a:rPr lang="en-US" i="1" dirty="0"/>
              <a:t> name can not have space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let my-name = "Umair Azmat"; </a:t>
            </a:r>
            <a:r>
              <a:rPr lang="en-US" i="1" dirty="0"/>
              <a:t>// Error </a:t>
            </a:r>
            <a:r>
              <a:rPr lang="en-US" i="1" dirty="0" err="1"/>
              <a:t>var</a:t>
            </a:r>
            <a:r>
              <a:rPr lang="en-US" i="1" dirty="0"/>
              <a:t> name can not have special character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can declare variables to store data by using the </a:t>
            </a:r>
            <a:r>
              <a:rPr lang="en-US" dirty="0" err="1"/>
              <a:t>var</a:t>
            </a:r>
            <a:r>
              <a:rPr lang="en-US" dirty="0"/>
              <a:t>, let, or </a:t>
            </a:r>
            <a:r>
              <a:rPr lang="en-US" dirty="0" err="1"/>
              <a:t>const</a:t>
            </a:r>
            <a:r>
              <a:rPr lang="en-US" dirty="0"/>
              <a:t> keywords.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let – is a modern variable declaration.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var</a:t>
            </a:r>
            <a:r>
              <a:rPr lang="en-US" dirty="0"/>
              <a:t> – is an old-school variable declaration. Normally we don’t use it at all, but we’ll cover subtle differences from let in the chapter The old "</a:t>
            </a:r>
            <a:r>
              <a:rPr lang="en-US" dirty="0" err="1"/>
              <a:t>var</a:t>
            </a:r>
            <a:r>
              <a:rPr lang="en-US" dirty="0"/>
              <a:t>", just in case you need them.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const</a:t>
            </a:r>
            <a:r>
              <a:rPr lang="en-US" dirty="0"/>
              <a:t> – is like let, but the value of the variable can’t be changed.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Variables should be named in a way that allows us to easily understand what’s inside them.</a:t>
            </a:r>
          </a:p>
        </p:txBody>
      </p:sp>
    </p:spTree>
    <p:extLst>
      <p:ext uri="{BB962C8B-B14F-4D97-AF65-F5344CB8AC3E}">
        <p14:creationId xmlns:p14="http://schemas.microsoft.com/office/powerpoint/2010/main" val="155122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Alert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lert(“Hello world”);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Prompt </a:t>
            </a:r>
          </a:p>
          <a:p>
            <a:pPr marL="0" indent="0">
              <a:buNone/>
            </a:pPr>
            <a:r>
              <a:rPr lang="en-US" dirty="0" smtClean="0"/>
              <a:t>console.log(prompt</a:t>
            </a:r>
            <a:r>
              <a:rPr lang="en-US" dirty="0"/>
              <a:t>("Enter Your Name", "</a:t>
            </a:r>
            <a:r>
              <a:rPr lang="en-US" dirty="0" err="1"/>
              <a:t>Umair</a:t>
            </a:r>
            <a:r>
              <a:rPr lang="en-US" dirty="0"/>
              <a:t> </a:t>
            </a:r>
            <a:r>
              <a:rPr lang="en-US" dirty="0" err="1"/>
              <a:t>Azmat</a:t>
            </a:r>
            <a:r>
              <a:rPr lang="en-US" dirty="0" smtClean="0"/>
              <a:t>"));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Confirm</a:t>
            </a:r>
          </a:p>
          <a:p>
            <a:pPr marL="0" indent="0">
              <a:buNone/>
            </a:pPr>
            <a:r>
              <a:rPr lang="en-US" dirty="0" smtClean="0"/>
              <a:t>console.log(confirm</a:t>
            </a:r>
            <a:r>
              <a:rPr lang="en-US" dirty="0"/>
              <a:t>("Are You Sure</a:t>
            </a:r>
            <a:r>
              <a:rPr lang="en-US" dirty="0" smtClean="0"/>
              <a:t>?"));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Console</a:t>
            </a:r>
          </a:p>
          <a:p>
            <a:pPr marL="0" indent="0">
              <a:buNone/>
            </a:pPr>
            <a:r>
              <a:rPr lang="en-US" dirty="0" smtClean="0"/>
              <a:t>console.log(“”);</a:t>
            </a:r>
          </a:p>
          <a:p>
            <a:pPr marL="0" indent="0">
              <a:buNone/>
            </a:pPr>
            <a:r>
              <a:rPr lang="en-US" dirty="0" err="1"/>
              <a:t>console.warn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console.error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console.info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67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" b="9166"/>
          <a:stretch/>
        </p:blipFill>
        <p:spPr>
          <a:xfrm>
            <a:off x="2592925" y="2142392"/>
            <a:ext cx="9287739" cy="4091354"/>
          </a:xfrm>
        </p:spPr>
      </p:pic>
      <p:sp>
        <p:nvSpPr>
          <p:cNvPr id="5" name="TextBox 4"/>
          <p:cNvSpPr txBox="1"/>
          <p:nvPr/>
        </p:nvSpPr>
        <p:spPr>
          <a:xfrm>
            <a:off x="2804746" y="1565031"/>
            <a:ext cx="143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BODMAS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34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009" y="168798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5296" y="3197470"/>
            <a:ext cx="8915400" cy="37776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Do you have any questions?</a:t>
            </a:r>
          </a:p>
          <a:p>
            <a:pPr marL="0" indent="0" algn="ctr">
              <a:buNone/>
            </a:pPr>
            <a:r>
              <a:rPr lang="en-US" dirty="0" smtClean="0"/>
              <a:t>umairazmat8115@gmail.com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+923217061116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umairazmat.me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8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84131"/>
            <a:ext cx="8915400" cy="42759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Statements are syntax constructs and commands that perform actions</a:t>
            </a:r>
            <a:r>
              <a:rPr lang="en-US" sz="1600" b="1" dirty="0" smtClean="0"/>
              <a:t>.</a:t>
            </a:r>
            <a:endParaRPr lang="en-US" sz="16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We’ve already seen a statement, alert('Hello, world!'), which shows the message “Hello, world</a:t>
            </a:r>
            <a:r>
              <a:rPr lang="en-US" sz="1600" dirty="0" smtClean="0"/>
              <a:t>!”.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We can have </a:t>
            </a:r>
            <a:r>
              <a:rPr lang="en-US" sz="1600" u="sng" dirty="0"/>
              <a:t>as many statements </a:t>
            </a:r>
            <a:r>
              <a:rPr lang="en-US" sz="1600" dirty="0"/>
              <a:t>in our code as we want. Statements can be separated with a semicolon.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u="sng" dirty="0"/>
              <a:t>For example</a:t>
            </a:r>
            <a:r>
              <a:rPr lang="en-US" sz="1600" dirty="0"/>
              <a:t>, here we split “Hello World” into two alerts</a:t>
            </a:r>
            <a:r>
              <a:rPr lang="en-US" sz="1600" dirty="0" smtClean="0"/>
              <a:t>: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alert('Hello'); alert('World</a:t>
            </a:r>
            <a:r>
              <a:rPr lang="en-US" sz="1600" dirty="0" smtClean="0"/>
              <a:t>');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Usually, statements are written on separate lines to make the code more readable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alert('Hello');</a:t>
            </a:r>
          </a:p>
          <a:p>
            <a:pPr marL="0" indent="0">
              <a:buNone/>
            </a:pPr>
            <a:r>
              <a:rPr lang="en-US" sz="1600" dirty="0"/>
              <a:t>alert('World');</a:t>
            </a:r>
          </a:p>
        </p:txBody>
      </p:sp>
    </p:spTree>
    <p:extLst>
      <p:ext uri="{BB962C8B-B14F-4D97-AF65-F5344CB8AC3E}">
        <p14:creationId xmlns:p14="http://schemas.microsoft.com/office/powerpoint/2010/main" val="23578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1" t="24242" r="31032" b="30886"/>
          <a:stretch/>
        </p:blipFill>
        <p:spPr>
          <a:xfrm>
            <a:off x="1863970" y="817684"/>
            <a:ext cx="4457700" cy="3059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1" t="37753" r="29376" b="19045"/>
          <a:stretch/>
        </p:blipFill>
        <p:spPr>
          <a:xfrm>
            <a:off x="6989886" y="3996105"/>
            <a:ext cx="4642339" cy="2444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t="31682" r="28769" b="14239"/>
          <a:stretch/>
        </p:blipFill>
        <p:spPr>
          <a:xfrm>
            <a:off x="6989886" y="817684"/>
            <a:ext cx="4659923" cy="3059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5" t="26262" r="28934" b="14996"/>
          <a:stretch/>
        </p:blipFill>
        <p:spPr>
          <a:xfrm>
            <a:off x="1863970" y="3996105"/>
            <a:ext cx="4457700" cy="252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8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 </a:t>
            </a:r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62100"/>
            <a:ext cx="8915400" cy="50057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As time goes on, programs become more and more complex. It becomes necessary to add </a:t>
            </a:r>
            <a:r>
              <a:rPr lang="en-US" b="1" i="1" dirty="0"/>
              <a:t>comments</a:t>
            </a:r>
            <a:r>
              <a:rPr lang="en-US" b="1" dirty="0"/>
              <a:t> which describe what the code does and why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One-line comments start with two forward slash characters </a:t>
            </a:r>
            <a:r>
              <a:rPr lang="en-US" dirty="0" smtClean="0"/>
              <a:t>//.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rest of the line is a comment. It may occupy a full line of its own or follow a statement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Like here</a:t>
            </a:r>
            <a:r>
              <a:rPr lang="en-US" b="1" u="sng" dirty="0" smtClean="0"/>
              <a:t>: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// This comment occupies a line of its own</a:t>
            </a:r>
          </a:p>
          <a:p>
            <a:pPr marL="0" indent="0">
              <a:buNone/>
            </a:pPr>
            <a:r>
              <a:rPr lang="en-US" dirty="0"/>
              <a:t>alert('Hello</a:t>
            </a:r>
            <a:r>
              <a:rPr lang="en-US" dirty="0" smtClean="0"/>
              <a:t>');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Multiline comments start with a forward slash and an asterisk /* and end with an asterisk and a forward slash </a:t>
            </a:r>
            <a:r>
              <a:rPr lang="en-US" dirty="0" smtClean="0"/>
              <a:t>*/.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Like this</a:t>
            </a:r>
            <a:r>
              <a:rPr lang="en-US" b="1" u="sng" dirty="0" smtClean="0"/>
              <a:t>: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/* An example with two messages.</a:t>
            </a:r>
          </a:p>
          <a:p>
            <a:pPr marL="0" indent="0">
              <a:buNone/>
            </a:pPr>
            <a:r>
              <a:rPr lang="en-US" dirty="0"/>
              <a:t>This is a multiline comment.</a:t>
            </a:r>
          </a:p>
          <a:p>
            <a:pPr marL="0" indent="0">
              <a:buNone/>
            </a:pPr>
            <a:r>
              <a:rPr lang="en-US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0062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Data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" b="8561"/>
          <a:stretch/>
        </p:blipFill>
        <p:spPr>
          <a:xfrm>
            <a:off x="2592924" y="1905000"/>
            <a:ext cx="8845868" cy="4319954"/>
          </a:xfrm>
        </p:spPr>
      </p:pic>
    </p:spTree>
    <p:extLst>
      <p:ext uri="{BB962C8B-B14F-4D97-AF65-F5344CB8AC3E}">
        <p14:creationId xmlns:p14="http://schemas.microsoft.com/office/powerpoint/2010/main" val="409038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vs Non-</a:t>
            </a:r>
            <a:r>
              <a:rPr lang="en-US" dirty="0" err="1" smtClean="0"/>
              <a:t>Prmitive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960380"/>
              </p:ext>
            </p:extLst>
          </p:nvPr>
        </p:nvGraphicFramePr>
        <p:xfrm>
          <a:off x="2592924" y="1688122"/>
          <a:ext cx="9056884" cy="4695092"/>
        </p:xfrm>
        <a:graphic>
          <a:graphicData uri="http://schemas.openxmlformats.org/drawingml/2006/table">
            <a:tbl>
              <a:tblPr/>
              <a:tblGrid>
                <a:gridCol w="2822600">
                  <a:extLst>
                    <a:ext uri="{9D8B030D-6E8A-4147-A177-3AD203B41FA5}">
                      <a16:colId xmlns:a16="http://schemas.microsoft.com/office/drawing/2014/main" val="2602799842"/>
                    </a:ext>
                  </a:extLst>
                </a:gridCol>
                <a:gridCol w="2822600">
                  <a:extLst>
                    <a:ext uri="{9D8B030D-6E8A-4147-A177-3AD203B41FA5}">
                      <a16:colId xmlns:a16="http://schemas.microsoft.com/office/drawing/2014/main" val="4291301416"/>
                    </a:ext>
                  </a:extLst>
                </a:gridCol>
                <a:gridCol w="3411684">
                  <a:extLst>
                    <a:ext uri="{9D8B030D-6E8A-4147-A177-3AD203B41FA5}">
                      <a16:colId xmlns:a16="http://schemas.microsoft.com/office/drawing/2014/main" val="49104350"/>
                    </a:ext>
                  </a:extLst>
                </a:gridCol>
              </a:tblGrid>
              <a:tr h="1095522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Feature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Primitive Data Types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Non-Primitive Data Types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491397"/>
                  </a:ext>
                </a:extLst>
              </a:tr>
              <a:tr h="626012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Stored 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Directly stored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Stored as a reference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368765"/>
                  </a:ext>
                </a:extLst>
              </a:tr>
              <a:tr h="62601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Memory allocation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Fixed size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Dynamic size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71925"/>
                  </a:ext>
                </a:extLst>
              </a:tr>
              <a:tr h="62601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Equality comparison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By 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By reference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16693"/>
                  </a:ext>
                </a:extLst>
              </a:tr>
              <a:tr h="109552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Pass-by value or reference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Pass-by 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Pass-by reference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4677"/>
                  </a:ext>
                </a:extLst>
              </a:tr>
              <a:tr h="62601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Methods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Have methods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35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3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2" y="210871"/>
            <a:ext cx="8911687" cy="1280890"/>
          </a:xfrm>
        </p:spPr>
        <p:txBody>
          <a:bodyPr/>
          <a:lstStyle/>
          <a:p>
            <a:r>
              <a:rPr lang="en-US" dirty="0" smtClean="0"/>
              <a:t>Primitive </a:t>
            </a:r>
            <a:r>
              <a:rPr lang="en-US" dirty="0"/>
              <a:t>vs </a:t>
            </a:r>
            <a:r>
              <a:rPr lang="en-US" dirty="0" smtClean="0"/>
              <a:t>Non-Primitive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89212" y="1230923"/>
            <a:ext cx="4313864" cy="55127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Primitive (fundamental) </a:t>
            </a:r>
            <a:r>
              <a:rPr lang="en-US" b="1" u="sng" dirty="0"/>
              <a:t>data types in JavaScript include: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Number: </a:t>
            </a:r>
            <a:r>
              <a:rPr lang="en-US" dirty="0"/>
              <a:t>Used for numeric values, e.g. 42 or 3.14.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String: </a:t>
            </a:r>
            <a:r>
              <a:rPr lang="en-US" dirty="0"/>
              <a:t>Used for text values, e.g. "Hello, World!" or "42".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Boolean: </a:t>
            </a:r>
            <a:r>
              <a:rPr lang="en-US" dirty="0"/>
              <a:t>Used for true/false values, e.g. true or false.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Undefined: </a:t>
            </a:r>
            <a:r>
              <a:rPr lang="en-US" dirty="0"/>
              <a:t>Used to represent a variable that has been declared but has not been assigned a value, </a:t>
            </a: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let </a:t>
            </a:r>
            <a:r>
              <a:rPr lang="en-US" dirty="0"/>
              <a:t>x; console.log(x); // outputs: undefined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Null</a:t>
            </a:r>
            <a:r>
              <a:rPr lang="en-US" b="1" dirty="0"/>
              <a:t>: </a:t>
            </a:r>
            <a:r>
              <a:rPr lang="en-US" dirty="0"/>
              <a:t>Used to represent the intentional absence of any object value, </a:t>
            </a:r>
            <a:r>
              <a:rPr lang="en-US" dirty="0" smtClean="0"/>
              <a:t>e.g</a:t>
            </a:r>
            <a:r>
              <a:rPr lang="en-US" dirty="0"/>
              <a:t>. let x = null; console.log(x); // outputs: null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Symbol: </a:t>
            </a:r>
            <a:r>
              <a:rPr lang="en-US" dirty="0"/>
              <a:t>Used to create unique identifiers for objects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 smtClean="0"/>
              <a:t>BigInt</a:t>
            </a:r>
            <a:r>
              <a:rPr lang="en-US" b="1" dirty="0" smtClean="0"/>
              <a:t>: </a:t>
            </a:r>
            <a:r>
              <a:rPr lang="en-US" dirty="0" smtClean="0"/>
              <a:t>for large number </a:t>
            </a:r>
            <a:r>
              <a:rPr lang="en-US" dirty="0" err="1" smtClean="0"/>
              <a:t>e.g</a:t>
            </a:r>
            <a:r>
              <a:rPr lang="en-US" dirty="0" smtClean="0"/>
              <a:t> let number = 1212122312313N;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190747" y="1230923"/>
            <a:ext cx="4313864" cy="55127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Non-primitive (object) </a:t>
            </a:r>
            <a:r>
              <a:rPr lang="en-US" b="1" u="sng" dirty="0"/>
              <a:t>data types in JavaScript include</a:t>
            </a:r>
            <a:endParaRPr lang="en-US" b="1" u="sng" dirty="0" smtClean="0"/>
          </a:p>
          <a:p>
            <a:pPr>
              <a:buFont typeface="+mj-lt"/>
              <a:buAutoNum type="arabicPeriod"/>
            </a:pPr>
            <a:r>
              <a:rPr lang="en-US" b="1" dirty="0" smtClean="0"/>
              <a:t>Object</a:t>
            </a:r>
            <a:r>
              <a:rPr lang="en-US" b="1" dirty="0"/>
              <a:t>: </a:t>
            </a:r>
            <a:r>
              <a:rPr lang="en-US" dirty="0"/>
              <a:t>Used to store collections of data and more complex entities, e.g. let car = {type: "sedan", make: "Toyota", model: "Camry"};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Array: </a:t>
            </a:r>
            <a:r>
              <a:rPr lang="en-US" dirty="0"/>
              <a:t>Used to store ordered collections of values, e.g. let numbers = [1, 2, 3, 4, 5];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Function: </a:t>
            </a:r>
            <a:r>
              <a:rPr lang="en-US" dirty="0"/>
              <a:t>Used to store a piece of code that can be executed, e.g. function add(a, b) {return a + b;}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Date: </a:t>
            </a:r>
            <a:r>
              <a:rPr lang="en-US" dirty="0"/>
              <a:t>Used to store and manipulate date and time values, e.g. let date = new Date();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RegExp</a:t>
            </a:r>
            <a:r>
              <a:rPr lang="en-US" b="1" dirty="0"/>
              <a:t>: </a:t>
            </a:r>
            <a:r>
              <a:rPr lang="en-US" dirty="0"/>
              <a:t>Used to store regular expressions, e.g. let pattern = /\d+/;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9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can easily grasp the concept of a “variable” if we imagine it as a “box” for data, with a uniquely-named sticker on it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For instance, the variable message can be imagined as a box labeled "message" with the value "Hello!" in it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can put any value in the box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camelCase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can also change it as many times as we </a:t>
            </a:r>
            <a:r>
              <a:rPr lang="en-US" dirty="0" smtClean="0"/>
              <a:t>want:</a:t>
            </a:r>
          </a:p>
          <a:p>
            <a:pPr marL="0" indent="0">
              <a:buNone/>
            </a:pPr>
            <a:r>
              <a:rPr lang="en-US" dirty="0"/>
              <a:t>let message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message = 'Hello</a:t>
            </a:r>
            <a:r>
              <a:rPr lang="en-US" dirty="0" smtClean="0"/>
              <a:t>!';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message = </a:t>
            </a:r>
            <a:r>
              <a:rPr lang="en-US" dirty="0" smtClean="0"/>
              <a:t>'World</a:t>
            </a:r>
            <a:r>
              <a:rPr lang="en-US" dirty="0"/>
              <a:t>!'; // value </a:t>
            </a:r>
            <a:r>
              <a:rPr lang="en-US" dirty="0" smtClean="0"/>
              <a:t>changed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alert(message);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973" y="543075"/>
            <a:ext cx="9078315" cy="700510"/>
          </a:xfrm>
        </p:spPr>
        <p:txBody>
          <a:bodyPr>
            <a:noAutofit/>
          </a:bodyPr>
          <a:lstStyle/>
          <a:p>
            <a:r>
              <a:rPr lang="en-US" b="1" dirty="0" smtClean="0"/>
              <a:t>Alert Function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9" t="9516" r="5785" b="18649"/>
          <a:stretch/>
        </p:blipFill>
        <p:spPr>
          <a:xfrm>
            <a:off x="4237892" y="2453051"/>
            <a:ext cx="5934808" cy="3499340"/>
          </a:xfrm>
        </p:spPr>
      </p:pic>
    </p:spTree>
    <p:extLst>
      <p:ext uri="{BB962C8B-B14F-4D97-AF65-F5344CB8AC3E}">
        <p14:creationId xmlns:p14="http://schemas.microsoft.com/office/powerpoint/2010/main" val="1800592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1068</Words>
  <Application>Microsoft Office PowerPoint</Application>
  <PresentationFormat>Widescreen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Wingdings 3</vt:lpstr>
      <vt:lpstr>Wisp</vt:lpstr>
      <vt:lpstr>WEB &amp; Mobile Application development</vt:lpstr>
      <vt:lpstr>JS Syntax</vt:lpstr>
      <vt:lpstr>PowerPoint Presentation</vt:lpstr>
      <vt:lpstr>JS Comment</vt:lpstr>
      <vt:lpstr>JS Data Types</vt:lpstr>
      <vt:lpstr>Primitive vs Non-Prmitive</vt:lpstr>
      <vt:lpstr>Primitive vs Non-Primitive</vt:lpstr>
      <vt:lpstr>Variables</vt:lpstr>
      <vt:lpstr>Alert Function</vt:lpstr>
      <vt:lpstr>Constants</vt:lpstr>
      <vt:lpstr>Rules for naming Variable</vt:lpstr>
      <vt:lpstr>Rules for naming Variable</vt:lpstr>
      <vt:lpstr>Rules for naming Variable</vt:lpstr>
      <vt:lpstr>Summary of Variables</vt:lpstr>
      <vt:lpstr>Get Output</vt:lpstr>
      <vt:lpstr>Arithmetic Operators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2023-02-07T13:27:27Z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