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7" r:id="rId4"/>
  </p:sldMasterIdLst>
  <p:notesMasterIdLst>
    <p:notesMasterId r:id="rId17"/>
  </p:notesMasterIdLst>
  <p:sldIdLst>
    <p:sldId id="275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294" r:id="rId1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4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95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336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687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4441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571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4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3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2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0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1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9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nsights.stackoverflow.com/survey/2020#most-popular-technolog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659" y="646054"/>
            <a:ext cx="6592706" cy="4476171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514660" y="4416820"/>
            <a:ext cx="7641891" cy="965401"/>
          </a:xfrm>
        </p:spPr>
        <p:txBody>
          <a:bodyPr>
            <a:normAutofit fontScale="62500" lnSpcReduction="20000"/>
          </a:bodyPr>
          <a:lstStyle/>
          <a:p>
            <a:r>
              <a:rPr lang="en-US" sz="274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02</a:t>
            </a:r>
          </a:p>
          <a:p>
            <a:r>
              <a:rPr lang="en-US" sz="274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 Class </a:t>
            </a:r>
            <a:r>
              <a:rPr lang="en-US" sz="2742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274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544369" y="5382220"/>
            <a:ext cx="4001743" cy="965401"/>
          </a:xfrm>
          <a:prstGeom prst="rect">
            <a:avLst/>
          </a:prstGeom>
        </p:spPr>
        <p:txBody>
          <a:bodyPr vert="horz" lIns="78378" tIns="39189" rIns="78378" bIns="39189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Defer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1" t="18695" r="1370" b="39651"/>
          <a:stretch/>
        </p:blipFill>
        <p:spPr>
          <a:xfrm>
            <a:off x="2432803" y="1735380"/>
            <a:ext cx="9071809" cy="4876435"/>
          </a:xfrm>
        </p:spPr>
      </p:pic>
      <p:sp>
        <p:nvSpPr>
          <p:cNvPr id="5" name="TextBox 4"/>
          <p:cNvSpPr txBox="1"/>
          <p:nvPr/>
        </p:nvSpPr>
        <p:spPr>
          <a:xfrm>
            <a:off x="2910254" y="4997106"/>
            <a:ext cx="7535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Html is never blocked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It execute files with order on first come first serve.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Recommended </a:t>
            </a:r>
            <a:r>
              <a:rPr lang="en-US" dirty="0"/>
              <a:t>to use when files are dependent on each 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8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</a:t>
            </a:r>
            <a:r>
              <a:rPr lang="en-US" dirty="0" smtClean="0"/>
              <a:t>syntax </a:t>
            </a:r>
            <a:r>
              <a:rPr lang="en-US" smtClean="0"/>
              <a:t>Output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5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73" y="543075"/>
            <a:ext cx="9078315" cy="700510"/>
          </a:xfrm>
        </p:spPr>
        <p:txBody>
          <a:bodyPr>
            <a:noAutofit/>
          </a:bodyPr>
          <a:lstStyle/>
          <a:p>
            <a:r>
              <a:rPr lang="en-US" b="1" dirty="0" smtClean="0"/>
              <a:t>JavaScript Popularity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72" y="1324462"/>
            <a:ext cx="8968587" cy="45825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According to the </a:t>
            </a:r>
            <a:r>
              <a:rPr lang="en-US" b="1" dirty="0" smtClean="0">
                <a:hlinkClick r:id="rId2"/>
              </a:rPr>
              <a:t>2022 Stack </a:t>
            </a:r>
            <a:r>
              <a:rPr lang="en-US" b="1" dirty="0">
                <a:hlinkClick r:id="rId2"/>
              </a:rPr>
              <a:t>Overflow Developer Survey</a:t>
            </a:r>
            <a:r>
              <a:rPr lang="en-US" dirty="0"/>
              <a:t> , JavaScript is the most popular coding language.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70" y="2166777"/>
            <a:ext cx="8743289" cy="45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35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73" y="543075"/>
            <a:ext cx="9078315" cy="700510"/>
          </a:xfrm>
        </p:spPr>
        <p:txBody>
          <a:bodyPr>
            <a:noAutofit/>
          </a:bodyPr>
          <a:lstStyle/>
          <a:p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972" y="1781662"/>
            <a:ext cx="8968587" cy="45825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JavaScript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u="sng" dirty="0"/>
              <a:t>interpreted, client-side, event-based, object-oriented, scripted language</a:t>
            </a:r>
            <a:r>
              <a:rPr lang="en-US" u="sng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Interpreted: </a:t>
            </a:r>
            <a:r>
              <a:rPr lang="en-US" dirty="0"/>
              <a:t>Code is executed line by line at runtime, rather than being compiled beforehand.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Client-side: </a:t>
            </a:r>
            <a:r>
              <a:rPr lang="en-US" dirty="0"/>
              <a:t>The code is executed on the user's browser, rather than on the server</a:t>
            </a:r>
            <a:r>
              <a:rPr lang="en-US" dirty="0" smtClean="0"/>
              <a:t>. Just tell what to do! Not how to Do!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Event-based: </a:t>
            </a:r>
            <a:r>
              <a:rPr lang="en-US" dirty="0"/>
              <a:t>Responds to user events such as clicks and hovers.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Object-oriented: </a:t>
            </a:r>
            <a:r>
              <a:rPr lang="en-US" dirty="0"/>
              <a:t>Follows an object-oriented programming paradigm and allows for the creation of objects with properties and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Scripted: </a:t>
            </a:r>
            <a:r>
              <a:rPr lang="en-US" dirty="0"/>
              <a:t>The code is written in scripts and executed in a sequential manner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was introduced in 1995 for Netscape Navigator and has since been adopted by all major web browsers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JavaScript is </a:t>
            </a:r>
            <a:r>
              <a:rPr lang="en-US" b="1" dirty="0" smtClean="0">
                <a:solidFill>
                  <a:srgbClr val="FF0000"/>
                </a:solidFill>
              </a:rPr>
              <a:t>Case-Sensitive</a:t>
            </a:r>
            <a:r>
              <a:rPr lang="en-US" b="1" dirty="0" smtClean="0">
                <a:solidFill>
                  <a:srgbClr val="FF0000"/>
                </a:solidFill>
              </a:rPr>
              <a:t>. (Ahmed vs </a:t>
            </a:r>
            <a:r>
              <a:rPr lang="en-US" b="1" dirty="0" err="1" smtClean="0">
                <a:solidFill>
                  <a:srgbClr val="FF0000"/>
                </a:solidFill>
              </a:rPr>
              <a:t>ahmed</a:t>
            </a:r>
            <a:r>
              <a:rPr lang="en-US" b="1" dirty="0" smtClean="0">
                <a:solidFill>
                  <a:srgbClr val="FF0000"/>
                </a:solidFill>
              </a:rPr>
              <a:t> )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2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73" y="543075"/>
            <a:ext cx="9078315" cy="700510"/>
          </a:xfrm>
        </p:spPr>
        <p:txBody>
          <a:bodyPr>
            <a:noAutofit/>
          </a:bodyPr>
          <a:lstStyle/>
          <a:p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973" y="1500308"/>
            <a:ext cx="8968587" cy="45825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JavaScript is a high-level programming language used for web development.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"Java is to JavaScript what car is to carpet</a:t>
            </a:r>
            <a:r>
              <a:rPr lang="en-US" b="1" dirty="0" smtClean="0">
                <a:solidFill>
                  <a:srgbClr val="FF0000"/>
                </a:solidFill>
              </a:rPr>
              <a:t>.”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the most popular and widely used programming languages in right now</a:t>
            </a:r>
          </a:p>
          <a:p>
            <a:r>
              <a:rPr lang="en-US" b="1" dirty="0"/>
              <a:t>Facebook </a:t>
            </a:r>
            <a:r>
              <a:rPr lang="en-US" dirty="0"/>
              <a:t>- The main frontend of the website is built using JavaScript, React and </a:t>
            </a:r>
            <a:r>
              <a:rPr lang="en-US" dirty="0" err="1"/>
              <a:t>Redux</a:t>
            </a:r>
            <a:r>
              <a:rPr lang="en-US" dirty="0"/>
              <a:t>.</a:t>
            </a:r>
          </a:p>
          <a:p>
            <a:r>
              <a:rPr lang="en-US" b="1" dirty="0"/>
              <a:t>Netflix - </a:t>
            </a:r>
            <a:r>
              <a:rPr lang="en-US" dirty="0"/>
              <a:t>The frontend for the video streaming platform is built with JavaScript.</a:t>
            </a:r>
          </a:p>
          <a:p>
            <a:r>
              <a:rPr lang="en-US" b="1" dirty="0"/>
              <a:t>Walmart - </a:t>
            </a:r>
            <a:r>
              <a:rPr lang="en-US" dirty="0"/>
              <a:t>The retail giant uses JavaScript for both frontend and backend web development.</a:t>
            </a:r>
          </a:p>
          <a:p>
            <a:r>
              <a:rPr lang="en-US" b="1" dirty="0"/>
              <a:t>Airbnb - </a:t>
            </a:r>
            <a:r>
              <a:rPr lang="en-US" dirty="0"/>
              <a:t>The popular home-sharing platform has a large JavaScript codebase, using React on the frontend.</a:t>
            </a:r>
          </a:p>
          <a:p>
            <a:r>
              <a:rPr lang="en-US" b="1" dirty="0"/>
              <a:t>PayPal - </a:t>
            </a:r>
            <a:r>
              <a:rPr lang="en-US" dirty="0"/>
              <a:t>The online payment system uses JavaScript for both frontend and backend development.</a:t>
            </a:r>
          </a:p>
          <a:p>
            <a:r>
              <a:rPr lang="en-US" b="1" dirty="0"/>
              <a:t>Uber - </a:t>
            </a:r>
            <a:r>
              <a:rPr lang="en-US" dirty="0"/>
              <a:t>The transportation network company uses JavaScript extensively for building its web and mobile </a:t>
            </a:r>
            <a:r>
              <a:rPr lang="en-US" dirty="0" err="1"/>
              <a:t>applicat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8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73" y="543075"/>
            <a:ext cx="9078315" cy="700510"/>
          </a:xfrm>
        </p:spPr>
        <p:txBody>
          <a:bodyPr>
            <a:noAutofit/>
          </a:bodyPr>
          <a:lstStyle/>
          <a:p>
            <a:r>
              <a:rPr lang="en-US" b="1" dirty="0" smtClean="0"/>
              <a:t>What JavaScript can do?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972" y="1781662"/>
            <a:ext cx="8968587" cy="45825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 Web Interactivity: Enables user interaction with web pages without reloading the page, making it a key component of modern web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Validation and Data Manipulation: Provides client-side form validation, data processing, and manipulation, reducing the load on servers.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Development of Browser Extensions: Allows developers to create browser extensions to extend the functionality of browsers.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Server-side Processing: Can also be used on the server-side through technologies such as Node.js, providing the capability to build full-stack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Games: JavaScript is capable of creating simple to complex games that can run in the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Animation and Effects: Allows for the creation of animations, special effects, and visual transitions in web pages.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Libraries vs. </a:t>
            </a:r>
            <a:r>
              <a:rPr lang="en-US"/>
              <a:t>Frameworks: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85357"/>
              </p:ext>
            </p:extLst>
          </p:nvPr>
        </p:nvGraphicFramePr>
        <p:xfrm>
          <a:off x="2756129" y="1905000"/>
          <a:ext cx="8568362" cy="4240822"/>
        </p:xfrm>
        <a:graphic>
          <a:graphicData uri="http://schemas.openxmlformats.org/drawingml/2006/table">
            <a:tbl>
              <a:tblPr/>
              <a:tblGrid>
                <a:gridCol w="4284181">
                  <a:extLst>
                    <a:ext uri="{9D8B030D-6E8A-4147-A177-3AD203B41FA5}">
                      <a16:colId xmlns:a16="http://schemas.microsoft.com/office/drawing/2014/main" val="769991289"/>
                    </a:ext>
                  </a:extLst>
                </a:gridCol>
                <a:gridCol w="4284181">
                  <a:extLst>
                    <a:ext uri="{9D8B030D-6E8A-4147-A177-3AD203B41FA5}">
                      <a16:colId xmlns:a16="http://schemas.microsoft.com/office/drawing/2014/main" val="1182974408"/>
                    </a:ext>
                  </a:extLst>
                </a:gridCol>
              </a:tblGrid>
              <a:tr h="1099472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JavaScript Libraries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JavaScript Frameworks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8461"/>
                  </a:ext>
                </a:extLst>
              </a:tr>
              <a:tr h="62827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jQuery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Angular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7959"/>
                  </a:ext>
                </a:extLst>
              </a:tr>
              <a:tr h="628270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Lodash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React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744153"/>
                  </a:ext>
                </a:extLst>
              </a:tr>
              <a:tr h="62827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Moment.js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Vue.js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65284"/>
                  </a:ext>
                </a:extLst>
              </a:tr>
              <a:tr h="628270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Swiper.js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Ember.js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201023"/>
                  </a:ext>
                </a:extLst>
              </a:tr>
              <a:tr h="62827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Chart.js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Backbone.js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78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768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camelCase</a:t>
            </a:r>
            <a:r>
              <a:rPr lang="en-US" dirty="0" smtClean="0"/>
              <a:t> vs </a:t>
            </a:r>
            <a:r>
              <a:rPr lang="en-US" dirty="0" err="1" smtClean="0"/>
              <a:t>PascalCase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43523"/>
              </p:ext>
            </p:extLst>
          </p:nvPr>
        </p:nvGraphicFramePr>
        <p:xfrm>
          <a:off x="2756129" y="1905000"/>
          <a:ext cx="8568363" cy="4012223"/>
        </p:xfrm>
        <a:graphic>
          <a:graphicData uri="http://schemas.openxmlformats.org/drawingml/2006/table">
            <a:tbl>
              <a:tblPr/>
              <a:tblGrid>
                <a:gridCol w="2856121">
                  <a:extLst>
                    <a:ext uri="{9D8B030D-6E8A-4147-A177-3AD203B41FA5}">
                      <a16:colId xmlns:a16="http://schemas.microsoft.com/office/drawing/2014/main" val="769991289"/>
                    </a:ext>
                  </a:extLst>
                </a:gridCol>
                <a:gridCol w="2856121">
                  <a:extLst>
                    <a:ext uri="{9D8B030D-6E8A-4147-A177-3AD203B41FA5}">
                      <a16:colId xmlns:a16="http://schemas.microsoft.com/office/drawing/2014/main" val="3305351017"/>
                    </a:ext>
                  </a:extLst>
                </a:gridCol>
                <a:gridCol w="2856121">
                  <a:extLst>
                    <a:ext uri="{9D8B030D-6E8A-4147-A177-3AD203B41FA5}">
                      <a16:colId xmlns:a16="http://schemas.microsoft.com/office/drawing/2014/main" val="1182974408"/>
                    </a:ext>
                  </a:extLst>
                </a:gridCol>
              </a:tblGrid>
              <a:tr h="1032486">
                <a:tc>
                  <a:txBody>
                    <a:bodyPr/>
                    <a:lstStyle/>
                    <a:p>
                      <a:pPr fontAlgn="b"/>
                      <a:endParaRPr lang="en-US" b="1" dirty="0"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Camel case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Pascal case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8461"/>
                  </a:ext>
                </a:extLst>
              </a:tr>
              <a:tr h="995727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Definition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First word in lowercase, subsequent words capitalized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Every word capitalized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7959"/>
                  </a:ext>
                </a:extLst>
              </a:tr>
              <a:tr h="58999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firstName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lastName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FirstName, LastName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744153"/>
                  </a:ext>
                </a:extLst>
              </a:tr>
              <a:tr h="69700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Common use in programming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Variable and function names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Class, enum, and constant names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65284"/>
                  </a:ext>
                </a:extLst>
              </a:tr>
              <a:tr h="69700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Example programming language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JavaScript, Java, C#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C++, C#, Java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20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83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Internally:</a:t>
            </a:r>
          </a:p>
          <a:p>
            <a:pPr marL="0" indent="0">
              <a:buNone/>
            </a:pPr>
            <a:r>
              <a:rPr lang="en-US" dirty="0" smtClean="0"/>
              <a:t>By adding script tag in index.html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 script </a:t>
            </a:r>
            <a:r>
              <a:rPr lang="en-US" dirty="0" smtClean="0"/>
              <a:t>&gt;…. &lt;/script&gt;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Externally</a:t>
            </a:r>
          </a:p>
          <a:p>
            <a:pPr marL="0" indent="0">
              <a:buNone/>
            </a:pPr>
            <a:r>
              <a:rPr lang="en-US" dirty="0" smtClean="0"/>
              <a:t>By Creating New File and adding through tag</a:t>
            </a:r>
          </a:p>
          <a:p>
            <a:pPr marL="0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=“script.js”&gt;&lt;/script&gt;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en-US" dirty="0"/>
              <a:t> </a:t>
            </a:r>
            <a:r>
              <a:rPr lang="en-US" dirty="0" smtClean="0"/>
              <a:t>Loading </a:t>
            </a:r>
            <a:r>
              <a:rPr lang="en-US" dirty="0" err="1" smtClean="0"/>
              <a:t>Stratigies</a:t>
            </a:r>
            <a:r>
              <a:rPr lang="en-US" dirty="0" smtClean="0"/>
              <a:t> (</a:t>
            </a:r>
            <a:r>
              <a:rPr lang="en-US" dirty="0" err="1" smtClean="0"/>
              <a:t>async</a:t>
            </a:r>
            <a:r>
              <a:rPr lang="en-US" dirty="0" smtClean="0"/>
              <a:t> vs defer)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3" t="18645" r="1960" b="38756"/>
          <a:stretch/>
        </p:blipFill>
        <p:spPr>
          <a:xfrm>
            <a:off x="2592925" y="1676399"/>
            <a:ext cx="8553509" cy="4723283"/>
          </a:xfrm>
        </p:spPr>
      </p:pic>
    </p:spTree>
    <p:extLst>
      <p:ext uri="{BB962C8B-B14F-4D97-AF65-F5344CB8AC3E}">
        <p14:creationId xmlns:p14="http://schemas.microsoft.com/office/powerpoint/2010/main" val="222345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0" t="14273" r="1762" b="44072"/>
          <a:stretch/>
        </p:blipFill>
        <p:spPr>
          <a:xfrm>
            <a:off x="2483424" y="1535723"/>
            <a:ext cx="8590890" cy="5015766"/>
          </a:xfrm>
        </p:spPr>
      </p:pic>
      <p:sp>
        <p:nvSpPr>
          <p:cNvPr id="5" name="TextBox 4"/>
          <p:cNvSpPr txBox="1"/>
          <p:nvPr/>
        </p:nvSpPr>
        <p:spPr>
          <a:xfrm>
            <a:off x="2910254" y="4997106"/>
            <a:ext cx="7535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Load First - Run First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First run short File and then Long File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It does not care about order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Not recommended to use when files are dependent on each 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Recommended to use for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02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612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Wisp</vt:lpstr>
      <vt:lpstr>WEB &amp; Mobile Application development</vt:lpstr>
      <vt:lpstr>JavaScript</vt:lpstr>
      <vt:lpstr>JavaScript</vt:lpstr>
      <vt:lpstr>What JavaScript can do?</vt:lpstr>
      <vt:lpstr>JavaScript Libraries vs. Frameworks:</vt:lpstr>
      <vt:lpstr>camelCase vs PascalCase</vt:lpstr>
      <vt:lpstr>Adding Js </vt:lpstr>
      <vt:lpstr>Js Loading Stratigies (async vs defer)</vt:lpstr>
      <vt:lpstr>Using Async</vt:lpstr>
      <vt:lpstr>Using Defer</vt:lpstr>
      <vt:lpstr>JS syntax Output Comments</vt:lpstr>
      <vt:lpstr>JavaScript Popularity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2023-01-31T18:27:45Z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