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Class-02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785735" y="5707719"/>
            <a:ext cx="466862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000" b="1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53" y="1971732"/>
            <a:ext cx="9104990" cy="35897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People access websites using software called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web browser.</a:t>
            </a:r>
            <a:r>
              <a:rPr lang="en-US" sz="2400" dirty="0"/>
              <a:t> Popular examples include Firefox, Internet Explorer, Safari, Chrome, and. Opera.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When you ask your browser for a web page, the request is sent across the Internet to a special computer known as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web server </a:t>
            </a:r>
            <a:r>
              <a:rPr lang="en-US" sz="2400" dirty="0"/>
              <a:t>which hosts the website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Front-end web development </a:t>
            </a:r>
            <a:r>
              <a:rPr lang="en-US" sz="2400" dirty="0"/>
              <a:t>is the development of the graphical user interface of a website, through the use of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HTML, CSS, and JavaScript</a:t>
            </a:r>
            <a:r>
              <a:rPr lang="en-US" sz="2400" dirty="0"/>
              <a:t>, so that users can view and interact with that website.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ctr">
              <a:buFont typeface="Wingdings" panose="05000000000000000000" pitchFamily="2" charset="2"/>
              <a:buChar char="q"/>
            </a:pPr>
            <a:r>
              <a:rPr lang="en-US" sz="2400" dirty="0"/>
              <a:t>HTML stands for Hyper Text Markup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is the standard markup language for creating Web pages.</a:t>
            </a:r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400" dirty="0"/>
              <a:t>HTML describes the structure of a Web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consists of a series of elements.</a:t>
            </a:r>
          </a:p>
          <a:p>
            <a:pPr fontAlgn="ctr">
              <a:buFont typeface="Wingdings" panose="05000000000000000000" pitchFamily="2" charset="2"/>
              <a:buChar char="q"/>
            </a:pPr>
            <a:r>
              <a:rPr lang="en-US" sz="2400" dirty="0"/>
              <a:t>HTML elements tell the browser how to display the content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HTML elements label pieces of content such as "this is a heading", "this is a paragraph", "this is a link",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32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60378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/>
              <a:t>HTML Documents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11317"/>
            <a:ext cx="8915400" cy="5024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&lt;title&gt;</a:t>
            </a:r>
            <a:r>
              <a:rPr lang="en-US" sz="2400" dirty="0"/>
              <a:t>1st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Website</a:t>
            </a:r>
            <a:r>
              <a:rPr lang="en-US" sz="2400" dirty="0">
                <a:solidFill>
                  <a:schemeClr val="accent1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/>
              <a:t>         </a:t>
            </a:r>
            <a:r>
              <a:rPr lang="en-US" sz="2400" dirty="0">
                <a:solidFill>
                  <a:schemeClr val="accent1"/>
                </a:solidFill>
              </a:rPr>
              <a:t>&lt;body&gt;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&lt;h1&gt; </a:t>
            </a:r>
            <a:r>
              <a:rPr lang="en-US" sz="2400" dirty="0"/>
              <a:t>My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First Heading </a:t>
            </a:r>
            <a:r>
              <a:rPr lang="en-US" sz="2400" dirty="0">
                <a:solidFill>
                  <a:schemeClr val="accent1"/>
                </a:solidFill>
              </a:rPr>
              <a:t>&lt;/h1&gt;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&lt;p&gt; </a:t>
            </a:r>
            <a:r>
              <a:rPr lang="en-US" sz="2400" dirty="0"/>
              <a:t>My first paragraph</a:t>
            </a:r>
            <a:r>
              <a:rPr lang="en-US" sz="2400" dirty="0">
                <a:solidFill>
                  <a:schemeClr val="accent1"/>
                </a:solidFill>
              </a:rPr>
              <a:t> &lt;/p&gt;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accent1"/>
                </a:solidFill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9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69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About Elements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309560" y="640445"/>
            <a:ext cx="10027806" cy="599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100000"/>
              </a:lnSpc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The opening &lt;html&gt; tag indicates that anything between it and a closing &lt;/html&gt; tag is HTML </a:t>
            </a:r>
            <a:r>
              <a:rPr lang="en-US" altLang="en-US" dirty="0">
                <a:solidFill>
                  <a:schemeClr val="tx1"/>
                </a:solidFill>
              </a:rPr>
              <a:t>code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marR="0" lvl="0" fontAlgn="base">
              <a:lnSpc>
                <a:spcPct val="100000"/>
              </a:lnSpc>
              <a:buSzTx/>
              <a:buFont typeface="Wingdings" panose="05000000000000000000" pitchFamily="2" charset="2"/>
              <a:buChar char="v"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</a:rPr>
              <a:t> The &lt;body&gt;</a:t>
            </a:r>
            <a:r>
              <a:rPr lang="en-US" sz="2000" dirty="0">
                <a:solidFill>
                  <a:schemeClr val="tx1"/>
                </a:solidFill>
              </a:rPr>
              <a:t> tag indicates that anything between it and the closing &lt;/body&gt;. tag should be shown inside the main browser window.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tagname</a:t>
            </a:r>
            <a:r>
              <a:rPr lang="en-US" sz="2000" dirty="0">
                <a:solidFill>
                  <a:schemeClr val="tx1"/>
                </a:solidFill>
              </a:rPr>
              <a:t>&gt;Content goes here...&lt;/</a:t>
            </a:r>
            <a:r>
              <a:rPr lang="en-US" sz="2000" dirty="0" err="1">
                <a:solidFill>
                  <a:schemeClr val="tx1"/>
                </a:solidFill>
              </a:rPr>
              <a:t>tagname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</a:rPr>
              <a:t>&lt; &gt; indicate opening tag.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</a:rPr>
              <a:t>&lt;/ &gt; indicate the tag is closed . It include Forward Slash /.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Attributes provide additional information about the contents of an element. They appear on the opening tag of the element and are made up of two parts: a name and a value, separated by an equals sign.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8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701" y="309489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 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206" y="2139019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Heading Tag &lt;h&gt;&lt;/h&gt;  h1 to h6.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Paragraph tag &lt;p&gt;&lt;/p&gt;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Bold tag &lt;b&gt;&lt;/b&gt;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Italic tag &lt;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&gt;&lt;/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Underline &lt;</a:t>
            </a:r>
            <a:r>
              <a:rPr lang="en-US" sz="2800" dirty="0" err="1">
                <a:solidFill>
                  <a:schemeClr val="tx1"/>
                </a:solidFill>
              </a:rPr>
              <a:t>ul</a:t>
            </a:r>
            <a:r>
              <a:rPr lang="en-US" sz="2800" dirty="0">
                <a:solidFill>
                  <a:schemeClr val="tx1"/>
                </a:solidFill>
              </a:rPr>
              <a:t>&gt;&lt;/</a:t>
            </a:r>
            <a:r>
              <a:rPr lang="en-US" sz="2800" dirty="0" err="1">
                <a:solidFill>
                  <a:schemeClr val="tx1"/>
                </a:solidFill>
              </a:rPr>
              <a:t>ul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Superscript  &lt;sup&gt;&lt;/sup&gt;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Subscript &lt;sub&gt;&lt;/sub&gt;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7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136" y="55980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423" y="1988036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Line break &lt;</a:t>
            </a:r>
            <a:r>
              <a:rPr lang="en-US" sz="2800" dirty="0" err="1">
                <a:solidFill>
                  <a:schemeClr val="tx1"/>
                </a:solidFill>
              </a:rPr>
              <a:t>br</a:t>
            </a:r>
            <a:r>
              <a:rPr lang="en-US" sz="2800" dirty="0">
                <a:solidFill>
                  <a:schemeClr val="tx1"/>
                </a:solidFill>
              </a:rPr>
              <a:t> /&gt; </a:t>
            </a:r>
            <a:r>
              <a:rPr lang="en-US" sz="2800" b="1" dirty="0">
                <a:solidFill>
                  <a:schemeClr val="tx1"/>
                </a:solidFill>
              </a:rPr>
              <a:t>This tag has no content</a:t>
            </a:r>
            <a:r>
              <a:rPr lang="en-US" sz="2800" dirty="0">
                <a:solidFill>
                  <a:schemeClr val="tx1"/>
                </a:solidFill>
              </a:rPr>
              <a:t>, so it is self closing.</a:t>
            </a:r>
          </a:p>
          <a:p>
            <a:r>
              <a:rPr lang="en-US" sz="2800" dirty="0">
                <a:solidFill>
                  <a:schemeClr val="tx1"/>
                </a:solidFill>
              </a:rPr>
              <a:t>Horizontal Line &lt;</a:t>
            </a:r>
            <a:r>
              <a:rPr lang="en-US" sz="2800" dirty="0" err="1">
                <a:solidFill>
                  <a:schemeClr val="tx1"/>
                </a:solidFill>
              </a:rPr>
              <a:t>hr</a:t>
            </a:r>
            <a:r>
              <a:rPr lang="en-US" sz="2800" dirty="0">
                <a:solidFill>
                  <a:schemeClr val="tx1"/>
                </a:solidFill>
              </a:rPr>
              <a:t> /&gt;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Links &lt;a href=“https:www.google.com” target=“’ &gt;&lt;/a&gt;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 unvisited link is underlined and blue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visited link is underlined and purple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 active link is underlined and red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8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4212-740B-222D-F943-630B3631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Media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1BFB-5E5D-FE87-279F-EE62B777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Audio tag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&lt;audio controls </a:t>
            </a:r>
            <a:r>
              <a:rPr lang="en-US" sz="2400" dirty="0" err="1">
                <a:solidFill>
                  <a:schemeClr val="tx1"/>
                </a:solidFill>
              </a:rPr>
              <a:t>autoplay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="horse.ogg" type="audio/</a:t>
            </a:r>
            <a:r>
              <a:rPr lang="en-US" sz="2400" dirty="0" err="1">
                <a:solidFill>
                  <a:schemeClr val="tx1"/>
                </a:solidFill>
              </a:rPr>
              <a:t>ogg</a:t>
            </a:r>
            <a:r>
              <a:rPr lang="en-US" sz="2400" dirty="0">
                <a:solidFill>
                  <a:schemeClr val="tx1"/>
                </a:solidFill>
              </a:rPr>
              <a:t>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="DuroodAudio.mp3" type="audio/mpeg"&gt;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    Your browser does not support the audio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&lt;/audio&gt;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&lt;video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=“…." controls width=“…" height=“…"  loop&gt;&lt;/video&gt;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Youtube</a:t>
            </a:r>
            <a:r>
              <a:rPr lang="en-US" sz="2400" dirty="0">
                <a:solidFill>
                  <a:schemeClr val="tx1"/>
                </a:solidFill>
              </a:rPr>
              <a:t> Videos &lt;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=“…..”&gt;&lt;/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411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446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WEB &amp; Mobile Application development</vt:lpstr>
      <vt:lpstr>Basic Concepts</vt:lpstr>
      <vt:lpstr>HTML Introduction</vt:lpstr>
      <vt:lpstr>HTML Documents </vt:lpstr>
      <vt:lpstr>About Elements</vt:lpstr>
      <vt:lpstr>  Html Tags</vt:lpstr>
      <vt:lpstr>HTML tags</vt:lpstr>
      <vt:lpstr>Media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2023-01-29T15:01:29Z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