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43bf88f99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43bf88f99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43bf88f99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43bf88f99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8e669cf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38e669cf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38e669cf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38e669cf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38e669cf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38e669cf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38e669cf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38e669cf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38e669cf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38e669cf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38e669cf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38e669cf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38e669cf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38e669cf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43bf88f99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43bf88f99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LRT</a:t>
            </a:r>
            <a:endParaRPr/>
          </a:p>
          <a:p>
            <a:pPr indent="0" lvl="0" marL="0" rtl="0" algn="l">
              <a:spcBef>
                <a:spcPts val="0"/>
              </a:spcBef>
              <a:spcAft>
                <a:spcPts val="0"/>
              </a:spcAft>
              <a:buNone/>
            </a:pPr>
            <a:r>
              <a:rPr lang="es"/>
              <a:t>Net-shop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José Medrano</a:t>
            </a:r>
            <a:endParaRPr/>
          </a:p>
          <a:p>
            <a:pPr indent="0" lvl="0" marL="0" rtl="0" algn="l">
              <a:spcBef>
                <a:spcPts val="0"/>
              </a:spcBef>
              <a:spcAft>
                <a:spcPts val="0"/>
              </a:spcAft>
              <a:buNone/>
            </a:pPr>
            <a:r>
              <a:rPr lang="es"/>
              <a:t>Tutor: David Ken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Mockup</a:t>
            </a:r>
            <a:endParaRPr/>
          </a:p>
        </p:txBody>
      </p:sp>
      <p:pic>
        <p:nvPicPr>
          <p:cNvPr id="227" name="Google Shape;227;p22"/>
          <p:cNvPicPr preferRelativeResize="0"/>
          <p:nvPr/>
        </p:nvPicPr>
        <p:blipFill>
          <a:blip r:embed="rId3">
            <a:alphaModFix/>
          </a:blip>
          <a:stretch>
            <a:fillRect/>
          </a:stretch>
        </p:blipFill>
        <p:spPr>
          <a:xfrm>
            <a:off x="1116650" y="994775"/>
            <a:ext cx="5152450" cy="2651075"/>
          </a:xfrm>
          <a:prstGeom prst="rect">
            <a:avLst/>
          </a:prstGeom>
          <a:noFill/>
          <a:ln>
            <a:noFill/>
          </a:ln>
        </p:spPr>
      </p:pic>
      <p:pic>
        <p:nvPicPr>
          <p:cNvPr id="228" name="Google Shape;228;p22"/>
          <p:cNvPicPr preferRelativeResize="0"/>
          <p:nvPr/>
        </p:nvPicPr>
        <p:blipFill>
          <a:blip r:embed="rId4">
            <a:alphaModFix/>
          </a:blip>
          <a:stretch>
            <a:fillRect/>
          </a:stretch>
        </p:blipFill>
        <p:spPr>
          <a:xfrm>
            <a:off x="4572000" y="2647025"/>
            <a:ext cx="4491175" cy="227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Preguntas?</a:t>
            </a:r>
            <a:endParaRPr/>
          </a:p>
        </p:txBody>
      </p:sp>
      <p:pic>
        <p:nvPicPr>
          <p:cNvPr id="234" name="Google Shape;234;p23"/>
          <p:cNvPicPr preferRelativeResize="0"/>
          <p:nvPr/>
        </p:nvPicPr>
        <p:blipFill>
          <a:blip r:embed="rId3">
            <a:alphaModFix/>
          </a:blip>
          <a:stretch>
            <a:fillRect/>
          </a:stretch>
        </p:blipFill>
        <p:spPr>
          <a:xfrm>
            <a:off x="1348076" y="1005525"/>
            <a:ext cx="6937750" cy="3902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Contenidos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Descripción</a:t>
            </a:r>
            <a:r>
              <a:rPr lang="es"/>
              <a:t> del proyecto</a:t>
            </a:r>
            <a:endParaRPr/>
          </a:p>
          <a:p>
            <a:pPr indent="-311150" lvl="0" marL="457200" rtl="0" algn="l">
              <a:spcBef>
                <a:spcPts val="0"/>
              </a:spcBef>
              <a:spcAft>
                <a:spcPts val="0"/>
              </a:spcAft>
              <a:buSzPts val="1300"/>
              <a:buChar char="●"/>
            </a:pPr>
            <a:r>
              <a:rPr lang="es"/>
              <a:t>Objetivos</a:t>
            </a:r>
            <a:endParaRPr/>
          </a:p>
          <a:p>
            <a:pPr indent="-311150" lvl="0" marL="457200" rtl="0" algn="l">
              <a:spcBef>
                <a:spcPts val="0"/>
              </a:spcBef>
              <a:spcAft>
                <a:spcPts val="0"/>
              </a:spcAft>
              <a:buSzPts val="1300"/>
              <a:buChar char="●"/>
            </a:pPr>
            <a:r>
              <a:rPr lang="es"/>
              <a:t>Acuerdo</a:t>
            </a:r>
            <a:endParaRPr/>
          </a:p>
          <a:p>
            <a:pPr indent="-311150" lvl="0" marL="457200" rtl="0" algn="l">
              <a:spcBef>
                <a:spcPts val="0"/>
              </a:spcBef>
              <a:spcAft>
                <a:spcPts val="0"/>
              </a:spcAft>
              <a:buSzPts val="1300"/>
              <a:buChar char="●"/>
            </a:pPr>
            <a:r>
              <a:rPr lang="es"/>
              <a:t>Metodología</a:t>
            </a:r>
            <a:endParaRPr/>
          </a:p>
          <a:p>
            <a:pPr indent="-311150" lvl="0" marL="457200" rtl="0" algn="l">
              <a:spcBef>
                <a:spcPts val="0"/>
              </a:spcBef>
              <a:spcAft>
                <a:spcPts val="0"/>
              </a:spcAft>
              <a:buSzPts val="1300"/>
              <a:buChar char="●"/>
            </a:pPr>
            <a:r>
              <a:rPr lang="es"/>
              <a:t>Planificación</a:t>
            </a:r>
            <a:endParaRPr/>
          </a:p>
          <a:p>
            <a:pPr indent="-311150" lvl="0" marL="457200" rtl="0" algn="l">
              <a:spcBef>
                <a:spcPts val="0"/>
              </a:spcBef>
              <a:spcAft>
                <a:spcPts val="0"/>
              </a:spcAft>
              <a:buSzPts val="1300"/>
              <a:buChar char="●"/>
            </a:pPr>
            <a:r>
              <a:rPr lang="es"/>
              <a:t>Análisis</a:t>
            </a:r>
            <a:r>
              <a:rPr lang="es"/>
              <a:t> y diseño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Descripcion del proyecto</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t>LRT Net-Shop es una empresa de informática con más de 10 años en el mercado que desea expandirse al mundo online. Su plataforma de comercio electrónico ofrecerá una amplia gama de productos informáticos y herramientas de seguimiento de inventario en tiempo real. También tendrá medidas de seguridad de última generación para proteger la información del cliente y opciones de pago en línea seguras y eficientes. Además, permitirá a los clientes personalizar sus equipos a su gusto y comprar desde la comodidad de sus hogares u oficinas.</a:t>
            </a:r>
            <a:endParaRPr sz="1400"/>
          </a:p>
        </p:txBody>
      </p:sp>
      <p:pic>
        <p:nvPicPr>
          <p:cNvPr id="148" name="Google Shape;148;p15"/>
          <p:cNvPicPr preferRelativeResize="0"/>
          <p:nvPr/>
        </p:nvPicPr>
        <p:blipFill>
          <a:blip r:embed="rId3">
            <a:alphaModFix/>
          </a:blip>
          <a:stretch>
            <a:fillRect/>
          </a:stretch>
        </p:blipFill>
        <p:spPr>
          <a:xfrm>
            <a:off x="1229975" y="3317200"/>
            <a:ext cx="2661201" cy="1760076"/>
          </a:xfrm>
          <a:prstGeom prst="rect">
            <a:avLst/>
          </a:prstGeom>
          <a:noFill/>
          <a:ln>
            <a:noFill/>
          </a:ln>
        </p:spPr>
      </p:pic>
      <p:pic>
        <p:nvPicPr>
          <p:cNvPr id="149" name="Google Shape;149;p15"/>
          <p:cNvPicPr preferRelativeResize="0"/>
          <p:nvPr/>
        </p:nvPicPr>
        <p:blipFill>
          <a:blip r:embed="rId4">
            <a:alphaModFix/>
          </a:blip>
          <a:stretch>
            <a:fillRect/>
          </a:stretch>
        </p:blipFill>
        <p:spPr>
          <a:xfrm>
            <a:off x="4827950" y="3175550"/>
            <a:ext cx="2745676" cy="18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Project's aim</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s" sz="1212"/>
              <a:t>We have several objectives for this project and we will name some of the most important ones:</a:t>
            </a:r>
            <a:endParaRPr sz="1212"/>
          </a:p>
          <a:p>
            <a:pPr indent="0" lvl="0" marL="0" rtl="0" algn="l">
              <a:lnSpc>
                <a:spcPct val="95000"/>
              </a:lnSpc>
              <a:spcBef>
                <a:spcPts val="1200"/>
              </a:spcBef>
              <a:spcAft>
                <a:spcPts val="0"/>
              </a:spcAft>
              <a:buSzPts val="688"/>
              <a:buNone/>
            </a:pPr>
            <a:r>
              <a:rPr lang="es" sz="1212"/>
              <a:t>Expand the customer base: One of the main objectives of the web project for the company is to reach new customers who would not otherwise be able to know about the store's products and services. </a:t>
            </a:r>
            <a:endParaRPr sz="1212"/>
          </a:p>
          <a:p>
            <a:pPr indent="0" lvl="0" marL="0" rtl="0" algn="l">
              <a:lnSpc>
                <a:spcPct val="95000"/>
              </a:lnSpc>
              <a:spcBef>
                <a:spcPts val="1200"/>
              </a:spcBef>
              <a:spcAft>
                <a:spcPts val="0"/>
              </a:spcAft>
              <a:buSzPts val="688"/>
              <a:buNone/>
            </a:pPr>
            <a:r>
              <a:rPr lang="es" sz="1212"/>
              <a:t>Increase sales: The ultimate goal of the web application project for the company is to increase sales and, therefore, the company's revenue. </a:t>
            </a:r>
            <a:endParaRPr sz="1212"/>
          </a:p>
          <a:p>
            <a:pPr indent="0" lvl="0" marL="0" rtl="0" algn="l">
              <a:lnSpc>
                <a:spcPct val="95000"/>
              </a:lnSpc>
              <a:spcBef>
                <a:spcPts val="1200"/>
              </a:spcBef>
              <a:spcAft>
                <a:spcPts val="0"/>
              </a:spcAft>
              <a:buSzPts val="688"/>
              <a:buNone/>
            </a:pPr>
            <a:r>
              <a:rPr lang="es" sz="1212"/>
              <a:t>Keep products and services up-to-date: It is important that the online store is updated with the products and services offered in the physical store, so that customers can find the same variety and quality of products on both platforms. </a:t>
            </a:r>
            <a:endParaRPr sz="1212"/>
          </a:p>
          <a:p>
            <a:pPr indent="0" lvl="0" marL="0" rtl="0" algn="l">
              <a:lnSpc>
                <a:spcPct val="95000"/>
              </a:lnSpc>
              <a:spcBef>
                <a:spcPts val="1200"/>
              </a:spcBef>
              <a:spcAft>
                <a:spcPts val="1200"/>
              </a:spcAft>
              <a:buSzPts val="688"/>
              <a:buNone/>
            </a:pPr>
            <a:r>
              <a:rPr lang="es" sz="1212"/>
              <a:t>Implement a secure payment system: It is essential that the online store has a secure and reliable payment system that guarantees the privacy and security of the customer's personal and financial data.</a:t>
            </a:r>
            <a:endParaRPr sz="121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Historias de usuario</a:t>
            </a:r>
            <a:endParaRPr/>
          </a:p>
        </p:txBody>
      </p:sp>
      <p:pic>
        <p:nvPicPr>
          <p:cNvPr id="161" name="Google Shape;161;p17"/>
          <p:cNvPicPr preferRelativeResize="0"/>
          <p:nvPr/>
        </p:nvPicPr>
        <p:blipFill>
          <a:blip r:embed="rId3">
            <a:alphaModFix/>
          </a:blip>
          <a:stretch>
            <a:fillRect/>
          </a:stretch>
        </p:blipFill>
        <p:spPr>
          <a:xfrm>
            <a:off x="1125600" y="3734625"/>
            <a:ext cx="5329849" cy="1340750"/>
          </a:xfrm>
          <a:prstGeom prst="rect">
            <a:avLst/>
          </a:prstGeom>
          <a:noFill/>
          <a:ln>
            <a:noFill/>
          </a:ln>
        </p:spPr>
      </p:pic>
      <p:pic>
        <p:nvPicPr>
          <p:cNvPr id="162" name="Google Shape;162;p17"/>
          <p:cNvPicPr preferRelativeResize="0"/>
          <p:nvPr/>
        </p:nvPicPr>
        <p:blipFill>
          <a:blip r:embed="rId4">
            <a:alphaModFix/>
          </a:blip>
          <a:stretch>
            <a:fillRect/>
          </a:stretch>
        </p:blipFill>
        <p:spPr>
          <a:xfrm>
            <a:off x="1125600" y="966225"/>
            <a:ext cx="6172225" cy="269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68" name="Google Shape;168;p18"/>
          <p:cNvSpPr txBox="1"/>
          <p:nvPr>
            <p:ph idx="1" type="body"/>
          </p:nvPr>
        </p:nvSpPr>
        <p:spPr>
          <a:xfrm>
            <a:off x="1408275" y="4020050"/>
            <a:ext cx="7038900" cy="85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basa en un enfoque iterativo e incremental y en la colaboración del equipo. Se organiza en sprints de corta duración. Scrum busca maximizar el valor entregado al cliente de manera eficiente y adaptable.</a:t>
            </a:r>
            <a:endParaRPr/>
          </a:p>
        </p:txBody>
      </p:sp>
      <p:pic>
        <p:nvPicPr>
          <p:cNvPr id="169" name="Google Shape;169;p18"/>
          <p:cNvPicPr preferRelativeResize="0"/>
          <p:nvPr/>
        </p:nvPicPr>
        <p:blipFill>
          <a:blip r:embed="rId3">
            <a:alphaModFix/>
          </a:blip>
          <a:stretch>
            <a:fillRect/>
          </a:stretch>
        </p:blipFill>
        <p:spPr>
          <a:xfrm>
            <a:off x="1408275" y="872175"/>
            <a:ext cx="4645275" cy="309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Planificación</a:t>
            </a:r>
            <a:r>
              <a:rPr lang="es"/>
              <a:t> de tareas</a:t>
            </a:r>
            <a:endParaRPr/>
          </a:p>
        </p:txBody>
      </p:sp>
      <p:sp>
        <p:nvSpPr>
          <p:cNvPr id="175" name="Google Shape;175;p19"/>
          <p:cNvSpPr/>
          <p:nvPr/>
        </p:nvSpPr>
        <p:spPr>
          <a:xfrm rot="-711236">
            <a:off x="6465750"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9"/>
          <p:cNvGrpSpPr/>
          <p:nvPr/>
        </p:nvGrpSpPr>
        <p:grpSpPr>
          <a:xfrm>
            <a:off x="5586175" y="2683244"/>
            <a:ext cx="1712700" cy="1230715"/>
            <a:chOff x="5796625" y="2541798"/>
            <a:chExt cx="1712700" cy="1230715"/>
          </a:xfrm>
        </p:grpSpPr>
        <p:sp>
          <p:nvSpPr>
            <p:cNvPr id="178" name="Google Shape;178;p19"/>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txBox="1"/>
            <p:nvPr/>
          </p:nvSpPr>
          <p:spPr>
            <a:xfrm>
              <a:off x="6296627" y="2735579"/>
              <a:ext cx="8388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s" sz="800">
                  <a:solidFill>
                    <a:srgbClr val="5E5E5E"/>
                  </a:solidFill>
                  <a:latin typeface="Roboto"/>
                  <a:ea typeface="Roboto"/>
                  <a:cs typeface="Roboto"/>
                  <a:sym typeface="Roboto"/>
                </a:rPr>
                <a:t>08-05-2023</a:t>
              </a:r>
              <a:endParaRPr b="1" sz="800">
                <a:solidFill>
                  <a:srgbClr val="5E5E5E"/>
                </a:solidFill>
                <a:latin typeface="Roboto"/>
                <a:ea typeface="Roboto"/>
                <a:cs typeface="Roboto"/>
                <a:sym typeface="Roboto"/>
              </a:endParaRPr>
            </a:p>
          </p:txBody>
        </p:sp>
        <p:sp>
          <p:nvSpPr>
            <p:cNvPr id="180" name="Google Shape;180;p19"/>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1" name="Google Shape;181;p19"/>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800">
                  <a:solidFill>
                    <a:srgbClr val="5E5E5E"/>
                  </a:solidFill>
                  <a:latin typeface="Roboto"/>
                  <a:ea typeface="Roboto"/>
                  <a:cs typeface="Roboto"/>
                  <a:sym typeface="Roboto"/>
                </a:rPr>
                <a:t>Documento de cierre</a:t>
              </a:r>
              <a:endParaRPr sz="800">
                <a:solidFill>
                  <a:srgbClr val="5E5E5E"/>
                </a:solidFill>
              </a:endParaRPr>
            </a:p>
          </p:txBody>
        </p:sp>
        <p:sp>
          <p:nvSpPr>
            <p:cNvPr id="182" name="Google Shape;182;p19"/>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9"/>
          <p:cNvSpPr/>
          <p:nvPr/>
        </p:nvSpPr>
        <p:spPr>
          <a:xfrm rot="-711236">
            <a:off x="3899938"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9"/>
          <p:cNvGrpSpPr/>
          <p:nvPr/>
        </p:nvGrpSpPr>
        <p:grpSpPr>
          <a:xfrm>
            <a:off x="4333100" y="1382072"/>
            <a:ext cx="1712700" cy="1246754"/>
            <a:chOff x="4409300" y="1219942"/>
            <a:chExt cx="1712700" cy="1246754"/>
          </a:xfrm>
        </p:grpSpPr>
        <p:sp>
          <p:nvSpPr>
            <p:cNvPr id="185" name="Google Shape;185;p19"/>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txBox="1"/>
            <p:nvPr/>
          </p:nvSpPr>
          <p:spPr>
            <a:xfrm>
              <a:off x="4921724" y="1985296"/>
              <a:ext cx="819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s" sz="800">
                  <a:solidFill>
                    <a:srgbClr val="5E5E5E"/>
                  </a:solidFill>
                  <a:latin typeface="Roboto"/>
                  <a:ea typeface="Roboto"/>
                  <a:cs typeface="Roboto"/>
                  <a:sym typeface="Roboto"/>
                </a:rPr>
                <a:t>01-05-2023</a:t>
              </a:r>
              <a:endParaRPr b="1" sz="800">
                <a:solidFill>
                  <a:srgbClr val="5E5E5E"/>
                </a:solidFill>
                <a:latin typeface="Roboto"/>
                <a:ea typeface="Roboto"/>
                <a:cs typeface="Roboto"/>
                <a:sym typeface="Roboto"/>
              </a:endParaRPr>
            </a:p>
          </p:txBody>
        </p:sp>
        <p:sp>
          <p:nvSpPr>
            <p:cNvPr id="187" name="Google Shape;187;p19"/>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8" name="Google Shape;188;p19"/>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800">
                  <a:solidFill>
                    <a:srgbClr val="5E5E5E"/>
                  </a:solidFill>
                  <a:latin typeface="Roboto"/>
                  <a:ea typeface="Roboto"/>
                  <a:cs typeface="Roboto"/>
                  <a:sym typeface="Roboto"/>
                </a:rPr>
                <a:t>Segundo Sprint</a:t>
              </a:r>
              <a:endParaRPr sz="800">
                <a:solidFill>
                  <a:srgbClr val="5E5E5E"/>
                </a:solidFill>
                <a:latin typeface="Roboto"/>
                <a:ea typeface="Roboto"/>
                <a:cs typeface="Roboto"/>
                <a:sym typeface="Roboto"/>
              </a:endParaRPr>
            </a:p>
            <a:p>
              <a:pPr indent="0" lvl="0" marL="0" rtl="0" algn="ctr">
                <a:lnSpc>
                  <a:spcPct val="115000"/>
                </a:lnSpc>
                <a:spcBef>
                  <a:spcPts val="1600"/>
                </a:spcBef>
                <a:spcAft>
                  <a:spcPts val="1600"/>
                </a:spcAft>
                <a:buNone/>
              </a:pPr>
              <a:r>
                <a:rPr lang="es" sz="800">
                  <a:solidFill>
                    <a:srgbClr val="5E5E5E"/>
                  </a:solidFill>
                  <a:latin typeface="Roboto"/>
                  <a:ea typeface="Roboto"/>
                  <a:cs typeface="Roboto"/>
                  <a:sym typeface="Roboto"/>
                </a:rPr>
                <a:t>Análisis</a:t>
              </a:r>
              <a:r>
                <a:rPr lang="es" sz="800">
                  <a:solidFill>
                    <a:srgbClr val="5E5E5E"/>
                  </a:solidFill>
                  <a:latin typeface="Roboto"/>
                  <a:ea typeface="Roboto"/>
                  <a:cs typeface="Roboto"/>
                  <a:sym typeface="Roboto"/>
                </a:rPr>
                <a:t> y diseño</a:t>
              </a:r>
              <a:endParaRPr sz="800">
                <a:solidFill>
                  <a:srgbClr val="5E5E5E"/>
                </a:solidFill>
                <a:latin typeface="Roboto"/>
                <a:ea typeface="Roboto"/>
                <a:cs typeface="Roboto"/>
                <a:sym typeface="Roboto"/>
              </a:endParaRPr>
            </a:p>
          </p:txBody>
        </p:sp>
      </p:grpSp>
      <p:sp>
        <p:nvSpPr>
          <p:cNvPr id="190" name="Google Shape;190;p19"/>
          <p:cNvSpPr/>
          <p:nvPr/>
        </p:nvSpPr>
        <p:spPr>
          <a:xfrm flipH="1" rot="711236">
            <a:off x="2608258"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19"/>
          <p:cNvGrpSpPr/>
          <p:nvPr/>
        </p:nvGrpSpPr>
        <p:grpSpPr>
          <a:xfrm>
            <a:off x="3076688" y="2683244"/>
            <a:ext cx="1712700" cy="1230715"/>
            <a:chOff x="3021975" y="2541798"/>
            <a:chExt cx="1712700" cy="1230715"/>
          </a:xfrm>
        </p:grpSpPr>
        <p:sp>
          <p:nvSpPr>
            <p:cNvPr id="192" name="Google Shape;192;p19"/>
            <p:cNvSpPr txBox="1"/>
            <p:nvPr/>
          </p:nvSpPr>
          <p:spPr>
            <a:xfrm>
              <a:off x="3529889" y="2735579"/>
              <a:ext cx="8208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s" sz="800">
                  <a:solidFill>
                    <a:srgbClr val="701C7F"/>
                  </a:solidFill>
                  <a:latin typeface="Roboto"/>
                  <a:ea typeface="Roboto"/>
                  <a:cs typeface="Roboto"/>
                  <a:sym typeface="Roboto"/>
                </a:rPr>
                <a:t>24-04-2023</a:t>
              </a:r>
              <a:endParaRPr b="1" sz="800">
                <a:solidFill>
                  <a:srgbClr val="701C7F"/>
                </a:solidFill>
                <a:latin typeface="Roboto"/>
                <a:ea typeface="Roboto"/>
                <a:cs typeface="Roboto"/>
                <a:sym typeface="Roboto"/>
              </a:endParaRPr>
            </a:p>
          </p:txBody>
        </p:sp>
        <p:sp>
          <p:nvSpPr>
            <p:cNvPr id="193" name="Google Shape;193;p19"/>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19"/>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800">
                  <a:solidFill>
                    <a:srgbClr val="FFFFFF"/>
                  </a:solidFill>
                  <a:latin typeface="Roboto"/>
                  <a:ea typeface="Roboto"/>
                  <a:cs typeface="Roboto"/>
                  <a:sym typeface="Roboto"/>
                </a:rPr>
                <a:t>Primer Sprint</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rPr lang="es" sz="800">
                  <a:solidFill>
                    <a:srgbClr val="FFFFFF"/>
                  </a:solidFill>
                  <a:latin typeface="Roboto"/>
                  <a:ea typeface="Roboto"/>
                  <a:cs typeface="Roboto"/>
                  <a:sym typeface="Roboto"/>
                </a:rPr>
                <a:t>Acuerdo del proyecto</a:t>
              </a:r>
              <a:endParaRPr sz="800">
                <a:solidFill>
                  <a:srgbClr val="FFFFFF"/>
                </a:solidFill>
                <a:latin typeface="Roboto"/>
                <a:ea typeface="Roboto"/>
                <a:cs typeface="Roboto"/>
                <a:sym typeface="Roboto"/>
              </a:endParaRPr>
            </a:p>
          </p:txBody>
        </p:sp>
        <p:sp>
          <p:nvSpPr>
            <p:cNvPr id="196" name="Google Shape;196;p19"/>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9"/>
          <p:cNvSpPr/>
          <p:nvPr/>
        </p:nvSpPr>
        <p:spPr>
          <a:xfrm rot="-711236">
            <a:off x="1334133"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9"/>
          <p:cNvGrpSpPr/>
          <p:nvPr/>
        </p:nvGrpSpPr>
        <p:grpSpPr>
          <a:xfrm>
            <a:off x="1789875" y="1382072"/>
            <a:ext cx="1712700" cy="1246754"/>
            <a:chOff x="1637475" y="1219942"/>
            <a:chExt cx="1712700" cy="1246754"/>
          </a:xfrm>
        </p:grpSpPr>
        <p:sp>
          <p:nvSpPr>
            <p:cNvPr id="199" name="Google Shape;199;p19"/>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0" name="Google Shape;200;p19"/>
            <p:cNvSpPr txBox="1"/>
            <p:nvPr/>
          </p:nvSpPr>
          <p:spPr>
            <a:xfrm>
              <a:off x="2144550" y="1985296"/>
              <a:ext cx="871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s" sz="800">
                  <a:solidFill>
                    <a:srgbClr val="701C7F"/>
                  </a:solidFill>
                  <a:latin typeface="Roboto"/>
                  <a:ea typeface="Roboto"/>
                  <a:cs typeface="Roboto"/>
                  <a:sym typeface="Roboto"/>
                </a:rPr>
                <a:t>17-04-2023</a:t>
              </a:r>
              <a:endParaRPr b="1" sz="800">
                <a:solidFill>
                  <a:srgbClr val="701C7F"/>
                </a:solidFill>
                <a:latin typeface="Roboto"/>
                <a:ea typeface="Roboto"/>
                <a:cs typeface="Roboto"/>
                <a:sym typeface="Roboto"/>
              </a:endParaRPr>
            </a:p>
          </p:txBody>
        </p:sp>
        <p:sp>
          <p:nvSpPr>
            <p:cNvPr id="201" name="Google Shape;201;p19"/>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800">
                  <a:solidFill>
                    <a:srgbClr val="FFFFFF"/>
                  </a:solidFill>
                  <a:latin typeface="Roboto"/>
                  <a:ea typeface="Roboto"/>
                  <a:cs typeface="Roboto"/>
                  <a:sym typeface="Roboto"/>
                </a:rPr>
                <a:t>Descripción</a:t>
              </a:r>
              <a:r>
                <a:rPr lang="es" sz="800">
                  <a:solidFill>
                    <a:srgbClr val="FFFFFF"/>
                  </a:solidFill>
                  <a:latin typeface="Roboto"/>
                  <a:ea typeface="Roboto"/>
                  <a:cs typeface="Roboto"/>
                  <a:sym typeface="Roboto"/>
                </a:rPr>
                <a:t> del </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rPr lang="es" sz="800">
                  <a:solidFill>
                    <a:srgbClr val="FFFFFF"/>
                  </a:solidFill>
                  <a:latin typeface="Roboto"/>
                  <a:ea typeface="Roboto"/>
                  <a:cs typeface="Roboto"/>
                  <a:sym typeface="Roboto"/>
                </a:rPr>
                <a:t>proyecto</a:t>
              </a:r>
              <a:endParaRPr sz="800">
                <a:solidFill>
                  <a:srgbClr val="FFFFFF"/>
                </a:solidFill>
                <a:latin typeface="Roboto"/>
                <a:ea typeface="Roboto"/>
                <a:cs typeface="Roboto"/>
                <a:sym typeface="Roboto"/>
              </a:endParaRPr>
            </a:p>
          </p:txBody>
        </p:sp>
        <p:sp>
          <p:nvSpPr>
            <p:cNvPr id="203" name="Google Shape;203;p19"/>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9"/>
          <p:cNvGrpSpPr/>
          <p:nvPr/>
        </p:nvGrpSpPr>
        <p:grpSpPr>
          <a:xfrm>
            <a:off x="6876325" y="1546721"/>
            <a:ext cx="1712700" cy="1391139"/>
            <a:chOff x="5796625" y="1680726"/>
            <a:chExt cx="1712700" cy="1391139"/>
          </a:xfrm>
        </p:grpSpPr>
        <p:sp>
          <p:nvSpPr>
            <p:cNvPr id="205" name="Google Shape;205;p19"/>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txBox="1"/>
            <p:nvPr/>
          </p:nvSpPr>
          <p:spPr>
            <a:xfrm>
              <a:off x="6296627" y="2735579"/>
              <a:ext cx="831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s" sz="800">
                  <a:solidFill>
                    <a:srgbClr val="5E5E5E"/>
                  </a:solidFill>
                  <a:latin typeface="Roboto"/>
                  <a:ea typeface="Roboto"/>
                  <a:cs typeface="Roboto"/>
                  <a:sym typeface="Roboto"/>
                </a:rPr>
                <a:t>14-05-2023</a:t>
              </a:r>
              <a:endParaRPr b="1" sz="800">
                <a:solidFill>
                  <a:srgbClr val="5E5E5E"/>
                </a:solidFill>
                <a:latin typeface="Roboto"/>
                <a:ea typeface="Roboto"/>
                <a:cs typeface="Roboto"/>
                <a:sym typeface="Roboto"/>
              </a:endParaRPr>
            </a:p>
          </p:txBody>
        </p:sp>
        <p:sp>
          <p:nvSpPr>
            <p:cNvPr id="207" name="Google Shape;207;p19"/>
            <p:cNvSpPr/>
            <p:nvPr/>
          </p:nvSpPr>
          <p:spPr>
            <a:xfrm>
              <a:off x="5796625" y="1680726"/>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8" name="Google Shape;208;p19"/>
            <p:cNvSpPr txBox="1"/>
            <p:nvPr/>
          </p:nvSpPr>
          <p:spPr>
            <a:xfrm>
              <a:off x="5832975" y="1720176"/>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800">
                  <a:solidFill>
                    <a:srgbClr val="5E5E5E"/>
                  </a:solidFill>
                  <a:latin typeface="Roboto"/>
                  <a:ea typeface="Roboto"/>
                  <a:cs typeface="Roboto"/>
                  <a:sym typeface="Roboto"/>
                </a:rPr>
                <a:t>Final del proyecto</a:t>
              </a:r>
              <a:endParaRPr sz="800">
                <a:solidFill>
                  <a:srgbClr val="5E5E5E"/>
                </a:solidFill>
              </a:endParaRPr>
            </a:p>
          </p:txBody>
        </p:sp>
        <p:sp>
          <p:nvSpPr>
            <p:cNvPr id="209" name="Google Shape;209;p19"/>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a:t>
            </a:r>
            <a:r>
              <a:rPr lang="es"/>
              <a:t> y diseño</a:t>
            </a:r>
            <a:endParaRPr/>
          </a:p>
        </p:txBody>
      </p:sp>
      <p:pic>
        <p:nvPicPr>
          <p:cNvPr id="215" name="Google Shape;215;p20"/>
          <p:cNvPicPr preferRelativeResize="0"/>
          <p:nvPr/>
        </p:nvPicPr>
        <p:blipFill>
          <a:blip r:embed="rId3">
            <a:alphaModFix/>
          </a:blip>
          <a:stretch>
            <a:fillRect/>
          </a:stretch>
        </p:blipFill>
        <p:spPr>
          <a:xfrm>
            <a:off x="1377800" y="1028700"/>
            <a:ext cx="6388400" cy="3682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Diseño ER</a:t>
            </a:r>
            <a:endParaRPr/>
          </a:p>
        </p:txBody>
      </p:sp>
      <p:pic>
        <p:nvPicPr>
          <p:cNvPr id="221" name="Google Shape;221;p21"/>
          <p:cNvPicPr preferRelativeResize="0"/>
          <p:nvPr/>
        </p:nvPicPr>
        <p:blipFill>
          <a:blip r:embed="rId3">
            <a:alphaModFix/>
          </a:blip>
          <a:stretch>
            <a:fillRect/>
          </a:stretch>
        </p:blipFill>
        <p:spPr>
          <a:xfrm>
            <a:off x="1404725" y="1147175"/>
            <a:ext cx="7212500" cy="353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