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F88992-D173-4F47-A808-F0FB7A8B52BB}">
  <a:tblStyle styleId="{4DF88992-D173-4F47-A808-F0FB7A8B52B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09F152-BDE0-4D7B-83C7-99F0C1A5C409}"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f4b371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f4b371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4b3718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4b3718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f88d07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f88d07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c71843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c71843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f5066a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f5066a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f5066ae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f5066a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dc2f441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dc2f441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ddc2f441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ddc2f441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ddc2f441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ddc2f441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dc2f441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dc2f441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4b371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4b371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ddc2f441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ddc2f441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dc2f441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dc2f441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ddc2f441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ddc2f441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ddc2f441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ddc2f441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dc2f441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dc2f441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ddc2f441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ddc2f441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dc2f441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dc2f441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dc2f441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dc2f441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da09f13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da09f13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04365d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04365d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4360c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4360c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04efb2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04efb2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dc71843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dc71843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dc71843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dc71843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4360c1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4360c1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f29ff2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f29ff2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4b371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4b371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4b371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4b371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4b371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4b371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4360c1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4360c1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forms.gle/YweZFmHsP5c1f9NL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866800" y="177775"/>
            <a:ext cx="4149900" cy="256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4455">
                <a:solidFill>
                  <a:schemeClr val="lt1"/>
                </a:solidFill>
                <a:latin typeface="Times New Roman"/>
                <a:ea typeface="Times New Roman"/>
                <a:cs typeface="Times New Roman"/>
                <a:sym typeface="Times New Roman"/>
              </a:rPr>
              <a:t>Payroll Information System</a:t>
            </a:r>
            <a:endParaRPr b="1" sz="4455">
              <a:solidFill>
                <a:schemeClr val="lt1"/>
              </a:solidFill>
              <a:latin typeface="Times New Roman"/>
              <a:ea typeface="Times New Roman"/>
              <a:cs typeface="Times New Roman"/>
              <a:sym typeface="Times New Roman"/>
            </a:endParaRPr>
          </a:p>
        </p:txBody>
      </p:sp>
      <p:pic>
        <p:nvPicPr>
          <p:cNvPr id="86" name="Google Shape;86;p13"/>
          <p:cNvPicPr preferRelativeResize="0"/>
          <p:nvPr/>
        </p:nvPicPr>
        <p:blipFill>
          <a:blip r:embed="rId3">
            <a:alphaModFix/>
          </a:blip>
          <a:stretch>
            <a:fillRect/>
          </a:stretch>
        </p:blipFill>
        <p:spPr>
          <a:xfrm>
            <a:off x="884963" y="1120713"/>
            <a:ext cx="2562225" cy="2562225"/>
          </a:xfrm>
          <a:prstGeom prst="rect">
            <a:avLst/>
          </a:prstGeom>
          <a:noFill/>
          <a:ln>
            <a:noFill/>
          </a:ln>
        </p:spPr>
      </p:pic>
      <p:sp>
        <p:nvSpPr>
          <p:cNvPr id="87" name="Google Shape;87;p13"/>
          <p:cNvSpPr txBox="1"/>
          <p:nvPr/>
        </p:nvSpPr>
        <p:spPr>
          <a:xfrm>
            <a:off x="4814450" y="3262850"/>
            <a:ext cx="4254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a:t>
            </a:r>
            <a:r>
              <a:rPr b="1" lang="es" sz="1500">
                <a:solidFill>
                  <a:schemeClr val="lt1"/>
                </a:solidFill>
                <a:latin typeface="Times New Roman"/>
                <a:ea typeface="Times New Roman"/>
                <a:cs typeface="Times New Roman"/>
                <a:sym typeface="Times New Roman"/>
              </a:rPr>
              <a:t>Estupiñán Cortés Jeison Gerardo</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-Lopez Osorio Dairon Stick</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-Narvaez Castro Miller Camilo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-Perez Garcia Nicolas Steven</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Alcance</a:t>
            </a:r>
            <a:endParaRPr b="1" sz="2800">
              <a:latin typeface="Times New Roman"/>
              <a:ea typeface="Times New Roman"/>
              <a:cs typeface="Times New Roman"/>
              <a:sym typeface="Times New Roman"/>
            </a:endParaRPr>
          </a:p>
        </p:txBody>
      </p:sp>
      <p:sp>
        <p:nvSpPr>
          <p:cNvPr id="142" name="Google Shape;142;p22"/>
          <p:cNvSpPr txBox="1"/>
          <p:nvPr/>
        </p:nvSpPr>
        <p:spPr>
          <a:xfrm>
            <a:off x="311700" y="755950"/>
            <a:ext cx="8520600" cy="41679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48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Social: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Aumentará</a:t>
            </a:r>
            <a:r>
              <a:rPr i="0" lang="es" sz="1700" u="none" cap="none" strike="noStrike">
                <a:solidFill>
                  <a:schemeClr val="dk2"/>
                </a:solidFill>
                <a:latin typeface="Times New Roman"/>
                <a:ea typeface="Times New Roman"/>
                <a:cs typeface="Times New Roman"/>
                <a:sym typeface="Times New Roman"/>
              </a:rPr>
              <a:t> su competitividad al mejorar el desarrollo social y bienestar del personal de la empresa.</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Económico: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L</a:t>
            </a:r>
            <a:r>
              <a:rPr i="0" lang="es" sz="1700" u="none" cap="none" strike="noStrike">
                <a:solidFill>
                  <a:schemeClr val="dk2"/>
                </a:solidFill>
                <a:latin typeface="Times New Roman"/>
                <a:ea typeface="Times New Roman"/>
                <a:cs typeface="Times New Roman"/>
                <a:sym typeface="Times New Roman"/>
              </a:rPr>
              <a:t>a administración de los recursos será mejor y segura, al utilizar eficientemente su información.</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Ambiental: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S</a:t>
            </a:r>
            <a:r>
              <a:rPr i="0" lang="es" sz="1700" u="none" cap="none" strike="noStrike">
                <a:solidFill>
                  <a:schemeClr val="dk2"/>
                </a:solidFill>
                <a:latin typeface="Times New Roman"/>
                <a:ea typeface="Times New Roman"/>
                <a:cs typeface="Times New Roman"/>
                <a:sym typeface="Times New Roman"/>
              </a:rPr>
              <a:t>u proceso limpio en relación con el desarrollo sostenible </a:t>
            </a:r>
            <a:r>
              <a:rPr lang="es" sz="1700">
                <a:solidFill>
                  <a:schemeClr val="dk2"/>
                </a:solidFill>
                <a:latin typeface="Times New Roman"/>
                <a:ea typeface="Times New Roman"/>
                <a:cs typeface="Times New Roman"/>
                <a:sym typeface="Times New Roman"/>
              </a:rPr>
              <a:t>aumentaría</a:t>
            </a:r>
            <a:r>
              <a:rPr i="0" lang="es" sz="1700" u="none" cap="none" strike="noStrike">
                <a:solidFill>
                  <a:schemeClr val="dk2"/>
                </a:solidFill>
                <a:latin typeface="Times New Roman"/>
                <a:ea typeface="Times New Roman"/>
                <a:cs typeface="Times New Roman"/>
                <a:sym typeface="Times New Roman"/>
              </a:rPr>
              <a:t>; al bajar el consumo de insumos como el papel.</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Tecnológico: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a:t>
            </a:r>
            <a:r>
              <a:rPr i="0" lang="es" sz="1700" u="none" cap="none" strike="noStrike">
                <a:solidFill>
                  <a:schemeClr val="dk2"/>
                </a:solidFill>
                <a:latin typeface="Times New Roman"/>
                <a:ea typeface="Times New Roman"/>
                <a:cs typeface="Times New Roman"/>
                <a:sym typeface="Times New Roman"/>
              </a:rPr>
              <a:t>l utilizar nuevas herramientas tecnológica </a:t>
            </a:r>
            <a:r>
              <a:rPr lang="es" sz="1700">
                <a:solidFill>
                  <a:schemeClr val="dk2"/>
                </a:solidFill>
                <a:latin typeface="Times New Roman"/>
                <a:ea typeface="Times New Roman"/>
                <a:cs typeface="Times New Roman"/>
                <a:sym typeface="Times New Roman"/>
              </a:rPr>
              <a:t>mejorará</a:t>
            </a:r>
            <a:r>
              <a:rPr i="0" lang="es" sz="1700" u="none" cap="none" strike="noStrike">
                <a:solidFill>
                  <a:schemeClr val="dk2"/>
                </a:solidFill>
                <a:latin typeface="Times New Roman"/>
                <a:ea typeface="Times New Roman"/>
                <a:cs typeface="Times New Roman"/>
                <a:sym typeface="Times New Roman"/>
              </a:rPr>
              <a:t> los procesos y procedimientos de su información, siendo más rápidos y ordenados permitiendo mejorar en sus metas.</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lang="es" sz="1700">
                <a:solidFill>
                  <a:schemeClr val="dk2"/>
                </a:solidFill>
                <a:latin typeface="Times New Roman"/>
                <a:ea typeface="Times New Roman"/>
                <a:cs typeface="Times New Roman"/>
                <a:sym typeface="Times New Roman"/>
              </a:rPr>
              <a:t>seguridad: </a:t>
            </a:r>
            <a:r>
              <a:rPr lang="es" sz="1700">
                <a:solidFill>
                  <a:schemeClr val="dk2"/>
                </a:solidFill>
                <a:latin typeface="Times New Roman"/>
                <a:ea typeface="Times New Roman"/>
                <a:cs typeface="Times New Roman"/>
                <a:sym typeface="Times New Roman"/>
              </a:rPr>
              <a:t>El sistema permitirá brindarles seguridad de sus datos personales.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2168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Delimitación</a:t>
            </a:r>
            <a:endParaRPr b="1" sz="2820">
              <a:latin typeface="Times New Roman"/>
              <a:ea typeface="Times New Roman"/>
              <a:cs typeface="Times New Roman"/>
              <a:sym typeface="Times New Roman"/>
            </a:endParaRPr>
          </a:p>
        </p:txBody>
      </p:sp>
      <p:sp>
        <p:nvSpPr>
          <p:cNvPr id="148" name="Google Shape;148;p23"/>
          <p:cNvSpPr txBox="1"/>
          <p:nvPr>
            <p:ph idx="1" type="body"/>
          </p:nvPr>
        </p:nvSpPr>
        <p:spPr>
          <a:xfrm>
            <a:off x="311700" y="126652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permitirá</a:t>
            </a:r>
            <a:r>
              <a:rPr lang="es" sz="2100">
                <a:latin typeface="Times New Roman"/>
                <a:ea typeface="Times New Roman"/>
                <a:cs typeface="Times New Roman"/>
                <a:sym typeface="Times New Roman"/>
              </a:rPr>
              <a:t> a los usuarios </a:t>
            </a:r>
            <a:r>
              <a:rPr lang="es" sz="2100">
                <a:latin typeface="Times New Roman"/>
                <a:ea typeface="Times New Roman"/>
                <a:cs typeface="Times New Roman"/>
                <a:sym typeface="Times New Roman"/>
              </a:rPr>
              <a:t>según</a:t>
            </a:r>
            <a:r>
              <a:rPr lang="es" sz="2100">
                <a:latin typeface="Times New Roman"/>
                <a:ea typeface="Times New Roman"/>
                <a:cs typeface="Times New Roman"/>
                <a:sym typeface="Times New Roman"/>
              </a:rPr>
              <a:t> su rol (empleado, administrador, jefe) acceder  a sitios en los cuales tengan permisos para poder generar actualizaciones, modificaciones, consultas y descargas.</a:t>
            </a:r>
            <a:endParaRPr sz="21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proporcionará</a:t>
            </a:r>
            <a:r>
              <a:rPr lang="es" sz="2100">
                <a:latin typeface="Times New Roman"/>
                <a:ea typeface="Times New Roman"/>
                <a:cs typeface="Times New Roman"/>
                <a:sym typeface="Times New Roman"/>
              </a:rPr>
              <a:t> un apoyo para el </a:t>
            </a:r>
            <a:r>
              <a:rPr lang="es" sz="2100">
                <a:latin typeface="Times New Roman"/>
                <a:ea typeface="Times New Roman"/>
                <a:cs typeface="Times New Roman"/>
                <a:sym typeface="Times New Roman"/>
              </a:rPr>
              <a:t>área</a:t>
            </a:r>
            <a:r>
              <a:rPr lang="es" sz="2100">
                <a:latin typeface="Times New Roman"/>
                <a:ea typeface="Times New Roman"/>
                <a:cs typeface="Times New Roman"/>
                <a:sym typeface="Times New Roman"/>
              </a:rPr>
              <a:t> de su </a:t>
            </a:r>
            <a:r>
              <a:rPr lang="es" sz="2100">
                <a:latin typeface="Times New Roman"/>
                <a:ea typeface="Times New Roman"/>
                <a:cs typeface="Times New Roman"/>
                <a:sym typeface="Times New Roman"/>
              </a:rPr>
              <a:t>nómina</a:t>
            </a:r>
            <a:r>
              <a:rPr lang="e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800">
                <a:latin typeface="Times New Roman"/>
                <a:ea typeface="Times New Roman"/>
                <a:cs typeface="Times New Roman"/>
                <a:sym typeface="Times New Roman"/>
              </a:rPr>
              <a:t>Técnicas Y Recolección De Datos</a:t>
            </a:r>
            <a:endParaRPr b="1" sz="3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s" sz="2000">
                <a:latin typeface="Times New Roman"/>
                <a:ea typeface="Times New Roman"/>
                <a:cs typeface="Times New Roman"/>
                <a:sym typeface="Times New Roman"/>
              </a:rPr>
              <a:t>las </a:t>
            </a:r>
            <a:r>
              <a:rPr lang="es" sz="2000">
                <a:latin typeface="Times New Roman"/>
                <a:ea typeface="Times New Roman"/>
                <a:cs typeface="Times New Roman"/>
                <a:sym typeface="Times New Roman"/>
              </a:rPr>
              <a:t>técnicas</a:t>
            </a:r>
            <a:r>
              <a:rPr lang="es" sz="2000">
                <a:latin typeface="Times New Roman"/>
                <a:ea typeface="Times New Roman"/>
                <a:cs typeface="Times New Roman"/>
                <a:sym typeface="Times New Roman"/>
              </a:rPr>
              <a:t> que manejamos para la </a:t>
            </a:r>
            <a:r>
              <a:rPr lang="es" sz="2000">
                <a:latin typeface="Times New Roman"/>
                <a:ea typeface="Times New Roman"/>
                <a:cs typeface="Times New Roman"/>
                <a:sym typeface="Times New Roman"/>
              </a:rPr>
              <a:t>recolección</a:t>
            </a:r>
            <a:r>
              <a:rPr lang="es" sz="2000">
                <a:latin typeface="Times New Roman"/>
                <a:ea typeface="Times New Roman"/>
                <a:cs typeface="Times New Roman"/>
                <a:sym typeface="Times New Roman"/>
              </a:rPr>
              <a:t> de </a:t>
            </a:r>
            <a:r>
              <a:rPr lang="es" sz="2000">
                <a:latin typeface="Times New Roman"/>
                <a:ea typeface="Times New Roman"/>
                <a:cs typeface="Times New Roman"/>
                <a:sym typeface="Times New Roman"/>
              </a:rPr>
              <a:t>información</a:t>
            </a:r>
            <a:r>
              <a:rPr lang="es" sz="2000">
                <a:latin typeface="Times New Roman"/>
                <a:ea typeface="Times New Roman"/>
                <a:cs typeface="Times New Roman"/>
                <a:sym typeface="Times New Roman"/>
              </a:rPr>
              <a:t> fue por medio de cuestionarios a sus empleados y a al administrador de la empresa</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000" u="sng">
                <a:solidFill>
                  <a:schemeClr val="hlink"/>
                </a:solidFill>
                <a:latin typeface="Times New Roman"/>
                <a:ea typeface="Times New Roman"/>
                <a:cs typeface="Times New Roman"/>
                <a:sym typeface="Times New Roman"/>
                <a:hlinkClick r:id="rId3"/>
              </a:rPr>
              <a:t>https://forms.gle/YweZFmHsP5c1f9NL8</a:t>
            </a:r>
            <a:r>
              <a:rPr lang="es" sz="2000">
                <a:latin typeface="Times New Roman"/>
                <a:ea typeface="Times New Roman"/>
                <a:cs typeface="Times New Roman"/>
                <a:sym typeface="Times New Roman"/>
              </a:rPr>
              <a:t> (Administrador).</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Administrador</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s"/>
              <a:t>¿Cuáles son los procesos que realiza para el pago de sus empleados?</a:t>
            </a:r>
            <a:endParaRPr/>
          </a:p>
          <a:p>
            <a:pPr indent="-334327" lvl="0" marL="457200" rtl="0" algn="l">
              <a:lnSpc>
                <a:spcPct val="150000"/>
              </a:lnSpc>
              <a:spcBef>
                <a:spcPts val="0"/>
              </a:spcBef>
              <a:spcAft>
                <a:spcPts val="0"/>
              </a:spcAft>
              <a:buSzPct val="100000"/>
              <a:buChar char="●"/>
            </a:pPr>
            <a:r>
              <a:rPr lang="es"/>
              <a:t>¿Qué herramientas usa para realizar la nómina de sus empleados?</a:t>
            </a:r>
            <a:endParaRPr/>
          </a:p>
          <a:p>
            <a:pPr indent="-334327" lvl="0" marL="457200" rtl="0" algn="l">
              <a:spcBef>
                <a:spcPts val="0"/>
              </a:spcBef>
              <a:spcAft>
                <a:spcPts val="0"/>
              </a:spcAft>
              <a:buSzPct val="100000"/>
              <a:buChar char="●"/>
            </a:pPr>
            <a:r>
              <a:rPr lang="es"/>
              <a:t>¿Qué nivel de dificultad se le presenta al momento de generar la nómina de sus empleados es?</a:t>
            </a:r>
            <a:endParaRPr/>
          </a:p>
          <a:p>
            <a:pPr indent="-334327" lvl="0" marL="914400" rtl="0" algn="l">
              <a:spcBef>
                <a:spcPts val="0"/>
              </a:spcBef>
              <a:spcAft>
                <a:spcPts val="0"/>
              </a:spcAft>
              <a:buSzPct val="100000"/>
              <a:buAutoNum type="alphaLcPeriod"/>
            </a:pPr>
            <a:r>
              <a:rPr lang="es"/>
              <a:t>Fácil		b. Difícil		c. Normal		d. otra</a:t>
            </a:r>
            <a:endParaRPr/>
          </a:p>
          <a:p>
            <a:pPr indent="-334327" lvl="0" marL="457200" rtl="0" algn="l">
              <a:spcBef>
                <a:spcPts val="0"/>
              </a:spcBef>
              <a:spcAft>
                <a:spcPts val="0"/>
              </a:spcAft>
              <a:buSzPct val="100000"/>
              <a:buChar char="●"/>
            </a:pPr>
            <a:r>
              <a:rPr lang="es"/>
              <a:t>¿Considera que malgasta papel para entregar el registro de nómina de sus empleados?</a:t>
            </a:r>
            <a:endParaRPr/>
          </a:p>
          <a:p>
            <a:pPr indent="-334327" lvl="0" marL="914400" rtl="0" algn="l">
              <a:spcBef>
                <a:spcPts val="0"/>
              </a:spcBef>
              <a:spcAft>
                <a:spcPts val="0"/>
              </a:spcAft>
              <a:buSzPct val="100000"/>
              <a:buAutoNum type="alphaLcPeriod"/>
            </a:pPr>
            <a:r>
              <a:rPr lang="es"/>
              <a:t>si		b. no</a:t>
            </a:r>
            <a:endParaRPr/>
          </a:p>
          <a:p>
            <a:pPr indent="-334327" lvl="0" marL="457200" rtl="0" algn="l">
              <a:spcBef>
                <a:spcPts val="0"/>
              </a:spcBef>
              <a:spcAft>
                <a:spcPts val="0"/>
              </a:spcAft>
              <a:buSzPct val="100000"/>
              <a:buChar char="●"/>
            </a:pPr>
            <a:r>
              <a:rPr lang="es"/>
              <a:t>¿Cuál es el lapso de tiempo que tarda en generar la nómina para un empleado?</a:t>
            </a:r>
            <a:endParaRPr/>
          </a:p>
          <a:p>
            <a:pPr indent="0" lvl="0" marL="457200" rtl="0" algn="l">
              <a:spcBef>
                <a:spcPts val="1200"/>
              </a:spcBef>
              <a:spcAft>
                <a:spcPts val="1200"/>
              </a:spcAft>
              <a:buNone/>
            </a:pPr>
            <a:r>
              <a:rPr lang="es"/>
              <a:t>a. De 10-30 minutos         b. 1 hora      c. Más de una hora      d. Otra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28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Empleados</a:t>
            </a:r>
            <a:endParaRPr/>
          </a:p>
        </p:txBody>
      </p:sp>
      <p:sp>
        <p:nvSpPr>
          <p:cNvPr id="170" name="Google Shape;170;p27"/>
          <p:cNvSpPr txBox="1"/>
          <p:nvPr>
            <p:ph idx="1" type="body"/>
          </p:nvPr>
        </p:nvSpPr>
        <p:spPr>
          <a:xfrm>
            <a:off x="311700" y="116972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¿Tiene un acceso sencillo para la actualización y visualización de sus datos personales básicos</a:t>
            </a:r>
            <a:r>
              <a:rPr lang="es"/>
              <a:t>?</a:t>
            </a:r>
            <a:endParaRPr/>
          </a:p>
          <a:p>
            <a:pPr indent="-342900" lvl="0" marL="457200" rtl="0" algn="l">
              <a:spcBef>
                <a:spcPts val="0"/>
              </a:spcBef>
              <a:spcAft>
                <a:spcPts val="0"/>
              </a:spcAft>
              <a:buSzPts val="1800"/>
              <a:buChar char="●"/>
            </a:pPr>
            <a:r>
              <a:rPr lang="es"/>
              <a:t>¿Sabe el valor de sus aportes de </a:t>
            </a:r>
            <a:r>
              <a:rPr lang="es"/>
              <a:t>prestación</a:t>
            </a:r>
            <a:r>
              <a:rPr lang="es"/>
              <a:t> de servicios en su comprobante de </a:t>
            </a:r>
            <a:r>
              <a:rPr lang="es"/>
              <a:t>nómina</a:t>
            </a:r>
            <a:r>
              <a:rPr lang="es"/>
              <a:t>?(salud, pensión, prestaciones sociales y riesgos profesionales)</a:t>
            </a:r>
            <a:endParaRPr/>
          </a:p>
          <a:p>
            <a:pPr indent="-342900" lvl="0" marL="914400" rtl="0" algn="l">
              <a:spcBef>
                <a:spcPts val="0"/>
              </a:spcBef>
              <a:spcAft>
                <a:spcPts val="0"/>
              </a:spcAft>
              <a:buSzPts val="1800"/>
              <a:buAutoNum type="alphaLcPeriod"/>
            </a:pPr>
            <a:r>
              <a:rPr lang="es"/>
              <a:t>si		b. no</a:t>
            </a:r>
            <a:endParaRPr/>
          </a:p>
          <a:p>
            <a:pPr indent="-342900" lvl="0" marL="457200" rtl="0" algn="l">
              <a:spcBef>
                <a:spcPts val="0"/>
              </a:spcBef>
              <a:spcAft>
                <a:spcPts val="0"/>
              </a:spcAft>
              <a:buSzPts val="1800"/>
              <a:buChar char="●"/>
            </a:pPr>
            <a:r>
              <a:rPr lang="es"/>
              <a:t>¿</a:t>
            </a:r>
            <a:r>
              <a:rPr lang="es"/>
              <a:t>Cómo</a:t>
            </a:r>
            <a:r>
              <a:rPr lang="es"/>
              <a:t> cree usted que la empresa </a:t>
            </a:r>
            <a:r>
              <a:rPr lang="es"/>
              <a:t>podría</a:t>
            </a:r>
            <a:r>
              <a:rPr lang="es"/>
              <a:t> mejorar en el estado de </a:t>
            </a:r>
            <a:r>
              <a:rPr lang="es"/>
              <a:t>nómina</a:t>
            </a:r>
            <a:r>
              <a:rPr lang="es"/>
              <a:t> y </a:t>
            </a:r>
            <a:r>
              <a:rPr lang="es"/>
              <a:t>actualización</a:t>
            </a:r>
            <a:r>
              <a:rPr lang="es"/>
              <a:t> de datos?</a:t>
            </a:r>
            <a:endParaRPr/>
          </a:p>
          <a:p>
            <a:pPr indent="-342900" lvl="0" marL="457200" rtl="0" algn="l">
              <a:spcBef>
                <a:spcPts val="0"/>
              </a:spcBef>
              <a:spcAft>
                <a:spcPts val="0"/>
              </a:spcAft>
              <a:buSzPts val="1800"/>
              <a:buChar char="●"/>
            </a:pPr>
            <a:r>
              <a:rPr lang="es"/>
              <a:t>¿cuando se genera un error en su comprobante de nómina cual es el proceso que se maneja?</a:t>
            </a:r>
            <a:endParaRPr/>
          </a:p>
          <a:p>
            <a:pPr indent="-342900" lvl="0" marL="457200" rtl="0" algn="l">
              <a:spcBef>
                <a:spcPts val="0"/>
              </a:spcBef>
              <a:spcAft>
                <a:spcPts val="0"/>
              </a:spcAft>
              <a:buSzPts val="1800"/>
              <a:buChar char="●"/>
            </a:pPr>
            <a:r>
              <a:rPr lang="es"/>
              <a:t>¿En algún momento se le ha extraviado su comprobante de nómina y no tiene un amanera rápida de consultarla?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Requerimientos funcionales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9"/>
          <p:cNvGraphicFramePr/>
          <p:nvPr/>
        </p:nvGraphicFramePr>
        <p:xfrm>
          <a:off x="1649438" y="785800"/>
          <a:ext cx="3000000" cy="3000000"/>
        </p:xfrm>
        <a:graphic>
          <a:graphicData uri="http://schemas.openxmlformats.org/drawingml/2006/table">
            <a:tbl>
              <a:tblPr>
                <a:noFill/>
                <a:tableStyleId>{4DF88992-D173-4F47-A808-F0FB7A8B52BB}</a:tableStyleId>
              </a:tblPr>
              <a:tblGrid>
                <a:gridCol w="1519725"/>
                <a:gridCol w="43254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Crear usuario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crear su usuario con privilegios.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administrador registrarse con su nombre, cargo e información básica que pueda ser pública para los usuarios, dándole privilegios de crear los usuarios con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 RNF02, RNF03, RNF04, RNF0</a:t>
                      </a:r>
                      <a:r>
                        <a:rPr lang="es" sz="1200">
                          <a:latin typeface="Times New Roman"/>
                          <a:ea typeface="Times New Roman"/>
                          <a:cs typeface="Times New Roman"/>
                          <a:sym typeface="Times New Roman"/>
                        </a:rPr>
                        <a:t>5, </a:t>
                      </a:r>
                      <a:r>
                        <a:rPr lang="es" sz="1200">
                          <a:latin typeface="Times New Roman"/>
                          <a:ea typeface="Times New Roman"/>
                          <a:cs typeface="Times New Roman"/>
                          <a:sym typeface="Times New Roman"/>
                        </a:rPr>
                        <a:t>RNF07, RNF08, RNF09, 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0"/>
          <p:cNvGraphicFramePr/>
          <p:nvPr/>
        </p:nvGraphicFramePr>
        <p:xfrm>
          <a:off x="1602500" y="375500"/>
          <a:ext cx="3000000" cy="3000000"/>
        </p:xfrm>
        <a:graphic>
          <a:graphicData uri="http://schemas.openxmlformats.org/drawingml/2006/table">
            <a:tbl>
              <a:tblPr>
                <a:noFill/>
                <a:tableStyleId>{4DF88992-D173-4F47-A808-F0FB7A8B52BB}</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Solicitud de usuario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crear un nuevo usuario en el sistema diligenciando un formulario de solicitud</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usuario, por medio de la opción registrar, un formulario en el cual deberá diligenciar nombres, apellidos, documento, fecha de nacimiento, sexo, correo y cargo en la empresa, para que éste sea enviado al administrador y le disponga a ese correo y nombre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a:t>
                      </a:r>
                      <a:r>
                        <a:rPr lang="es" sz="1200">
                          <a:latin typeface="Times New Roman"/>
                          <a:ea typeface="Times New Roman"/>
                          <a:cs typeface="Times New Roman"/>
                          <a:sym typeface="Times New Roman"/>
                        </a:rPr>
                        <a:t>1,</a:t>
                      </a:r>
                      <a:r>
                        <a:rPr lang="es" sz="1200">
                          <a:latin typeface="Times New Roman"/>
                          <a:ea typeface="Times New Roman"/>
                          <a:cs typeface="Times New Roman"/>
                          <a:sym typeface="Times New Roman"/>
                        </a:rPr>
                        <a:t>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1"/>
          <p:cNvGraphicFramePr/>
          <p:nvPr/>
        </p:nvGraphicFramePr>
        <p:xfrm>
          <a:off x="1714500" y="542825"/>
          <a:ext cx="3000000" cy="3000000"/>
        </p:xfrm>
        <a:graphic>
          <a:graphicData uri="http://schemas.openxmlformats.org/drawingml/2006/table">
            <a:tbl>
              <a:tblPr>
                <a:noFill/>
                <a:tableStyleId>{4DF88992-D173-4F47-A808-F0FB7A8B52BB}</a:tableStyleId>
              </a:tblPr>
              <a:tblGrid>
                <a:gridCol w="1485900"/>
                <a:gridCol w="4229100"/>
              </a:tblGrid>
              <a:tr h="6688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Asignar rol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3074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asignar el rol de empleado</a:t>
                      </a:r>
                      <a:endParaRPr sz="1200">
                        <a:latin typeface="Times New Roman"/>
                        <a:ea typeface="Times New Roman"/>
                        <a:cs typeface="Times New Roman"/>
                        <a:sym typeface="Times New Roman"/>
                      </a:endParaRPr>
                    </a:p>
                  </a:txBody>
                  <a:tcPr marT="63500" marB="63500" marR="63500" marL="63500"/>
                </a:tc>
              </a:tr>
              <a:tr h="13915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registra el formulario de solicitud diligenciado por el empleado, como administrador podrá acceder a estas solicitudes y aceptar para que la información suministrada se guarde automáticamente en el sistema y se genere un código de activación y sea enviado al correo del empleado; si no es aceptada por el administrador, este formulario quedará inhabilitado por 20 días con opción de habilitar, después de eso será eliminado.</a:t>
                      </a:r>
                      <a:endParaRPr sz="1200">
                        <a:latin typeface="Times New Roman"/>
                        <a:ea typeface="Times New Roman"/>
                        <a:cs typeface="Times New Roman"/>
                        <a:sym typeface="Times New Roman"/>
                      </a:endParaRPr>
                    </a:p>
                  </a:txBody>
                  <a:tcPr marT="63500" marB="63500" marR="63500" marL="63500">
                    <a:solidFill>
                      <a:srgbClr val="D9EAD3"/>
                    </a:solidFill>
                  </a:tcPr>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74550" y="450125"/>
            <a:ext cx="8394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Times New Roman"/>
                <a:ea typeface="Times New Roman"/>
                <a:cs typeface="Times New Roman"/>
                <a:sym typeface="Times New Roman"/>
              </a:rPr>
              <a:t>Planteamiento De La Problemática </a:t>
            </a:r>
            <a:endParaRPr b="1" sz="2800">
              <a:latin typeface="Times New Roman"/>
              <a:ea typeface="Times New Roman"/>
              <a:cs typeface="Times New Roman"/>
              <a:sym typeface="Times New Roman"/>
            </a:endParaRPr>
          </a:p>
        </p:txBody>
      </p:sp>
      <p:sp>
        <p:nvSpPr>
          <p:cNvPr id="93" name="Google Shape;93;p14"/>
          <p:cNvSpPr txBox="1"/>
          <p:nvPr/>
        </p:nvSpPr>
        <p:spPr>
          <a:xfrm>
            <a:off x="374550" y="1396825"/>
            <a:ext cx="8394900" cy="223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latin typeface="Times New Roman"/>
                <a:ea typeface="Times New Roman"/>
                <a:cs typeface="Times New Roman"/>
                <a:sym typeface="Times New Roman"/>
              </a:rPr>
              <a:t>En la empresa “Ingeniero Mekanico”que se encuentra ubicada en la </a:t>
            </a:r>
            <a:r>
              <a:rPr lang="es" sz="1900">
                <a:latin typeface="Times New Roman"/>
                <a:ea typeface="Times New Roman"/>
                <a:cs typeface="Times New Roman"/>
                <a:sym typeface="Times New Roman"/>
              </a:rPr>
              <a:t>localidad</a:t>
            </a:r>
            <a:r>
              <a:rPr lang="es" sz="1900">
                <a:latin typeface="Times New Roman"/>
                <a:ea typeface="Times New Roman"/>
                <a:cs typeface="Times New Roman"/>
                <a:sym typeface="Times New Roman"/>
              </a:rPr>
              <a:t> de Kennedy en el barrio Carvajal; los empleados trabajan de lunes a viernes desde las 7 am hasta las 5 pm, y los sábados de 9 am hasta las 12 medio dia, completando así las 48 horas </a:t>
            </a:r>
            <a:r>
              <a:rPr lang="es" sz="1900">
                <a:latin typeface="Times New Roman"/>
                <a:ea typeface="Times New Roman"/>
                <a:cs typeface="Times New Roman"/>
                <a:sym typeface="Times New Roman"/>
              </a:rPr>
              <a:t>laborales </a:t>
            </a:r>
            <a:r>
              <a:rPr lang="es" sz="1900">
                <a:latin typeface="Times New Roman"/>
                <a:ea typeface="Times New Roman"/>
                <a:cs typeface="Times New Roman"/>
                <a:sym typeface="Times New Roman"/>
              </a:rPr>
              <a:t>semanales delegadas por el código sustantivo del trabajo. </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32"/>
          <p:cNvGraphicFramePr/>
          <p:nvPr/>
        </p:nvGraphicFramePr>
        <p:xfrm>
          <a:off x="1714500" y="858875"/>
          <a:ext cx="3000000" cy="3000000"/>
        </p:xfrm>
        <a:graphic>
          <a:graphicData uri="http://schemas.openxmlformats.org/drawingml/2006/table">
            <a:tbl>
              <a:tblPr>
                <a:noFill/>
                <a:tableStyleId>{4DF88992-D173-4F47-A808-F0FB7A8B52BB}</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Logear usuario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usuarios podrán ingresar con su nombre o correo y contraseña para ingresar al sistema</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dará acceso y permitirá entrar, dependiendo su rol podrá hacer actualizaciones.</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33"/>
          <p:cNvGraphicFramePr/>
          <p:nvPr/>
        </p:nvGraphicFramePr>
        <p:xfrm>
          <a:off x="1714500" y="710125"/>
          <a:ext cx="3000000" cy="3000000"/>
        </p:xfrm>
        <a:graphic>
          <a:graphicData uri="http://schemas.openxmlformats.org/drawingml/2006/table">
            <a:tbl>
              <a:tblPr>
                <a:noFill/>
                <a:tableStyleId>{4DF88992-D173-4F47-A808-F0FB7A8B52BB}</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Actualización de datos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cargar las actualizaciones de sus datos básicos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Una vez aprobada la solicitud de creación de usuario y asignación de rol, cuando el empleado esté creando su usuario le pedirá digitar su información básica como dirección de residencia, tipo de sangre, familiares, datos de contacto, medios de transporte que usa para trasladarse al trabajo.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p35"/>
          <p:cNvGraphicFramePr/>
          <p:nvPr/>
        </p:nvGraphicFramePr>
        <p:xfrm>
          <a:off x="1250950" y="858850"/>
          <a:ext cx="3000000" cy="3000000"/>
        </p:xfrm>
        <a:graphic>
          <a:graphicData uri="http://schemas.openxmlformats.org/drawingml/2006/table">
            <a:tbl>
              <a:tblPr>
                <a:noFill/>
                <a:tableStyleId>{2F09F152-BDE0-4D7B-83C7-99F0C1A5C409}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Interfaz usuario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mostrará al usuario una interfaz sencilla y fácil de entender</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debe mostrar una interfaz agradable para el usuario, la cual permita al usuario realizar procesos de manera eficiente.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6"/>
          <p:cNvGraphicFramePr/>
          <p:nvPr/>
        </p:nvGraphicFramePr>
        <p:xfrm>
          <a:off x="1250950" y="958000"/>
          <a:ext cx="3000000" cy="3000000"/>
        </p:xfrm>
        <a:graphic>
          <a:graphicData uri="http://schemas.openxmlformats.org/drawingml/2006/table">
            <a:tbl>
              <a:tblPr>
                <a:noFill/>
                <a:tableStyleId>{2F09F152-BDE0-4D7B-83C7-99F0C1A5C409}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Tiempo y uso de registro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La aplicación podrá ser usada por varios usuario a la vez</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Debido a que los usuarios tienen los mismos horarios de turno, es indispensable que la aplicación pueda registrar la información en el menor tiempo posible</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D9EAD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7"/>
          <p:cNvGraphicFramePr/>
          <p:nvPr/>
        </p:nvGraphicFramePr>
        <p:xfrm>
          <a:off x="1250950" y="858850"/>
          <a:ext cx="3000000" cy="3000000"/>
        </p:xfrm>
        <a:graphic>
          <a:graphicData uri="http://schemas.openxmlformats.org/drawingml/2006/table">
            <a:tbl>
              <a:tblPr>
                <a:noFill/>
                <a:tableStyleId>{2F09F152-BDE0-4D7B-83C7-99F0C1A5C409}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Velocidad de actualización</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actualizados en la base de datos deben ser subidos en menos de 2 segundos.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 momento que un usuario actualice sus datos personales, debe ser subida a la nube de una manera rápida para que sea evidente en cualquier momento.</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38"/>
          <p:cNvGraphicFramePr/>
          <p:nvPr/>
        </p:nvGraphicFramePr>
        <p:xfrm>
          <a:off x="1250950" y="871250"/>
          <a:ext cx="3000000" cy="3000000"/>
        </p:xfrm>
        <a:graphic>
          <a:graphicData uri="http://schemas.openxmlformats.org/drawingml/2006/table">
            <a:tbl>
              <a:tblPr>
                <a:noFill/>
                <a:tableStyleId>{2F09F152-BDE0-4D7B-83C7-99F0C1A5C409}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Respaldo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de registro deben ser respaldados cada 12 hrs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Para evitar que los registros se borren, la aplicación debe generar una copia de respaldo cada 12 hrs con toda la información, y en caso de que exista algún fallo se podrá descargar cualquier versión anterior</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p39"/>
          <p:cNvGraphicFramePr/>
          <p:nvPr/>
        </p:nvGraphicFramePr>
        <p:xfrm>
          <a:off x="1250950" y="871250"/>
          <a:ext cx="3000000" cy="3000000"/>
        </p:xfrm>
        <a:graphic>
          <a:graphicData uri="http://schemas.openxmlformats.org/drawingml/2006/table">
            <a:tbl>
              <a:tblPr>
                <a:noFill/>
                <a:tableStyleId>{2F09F152-BDE0-4D7B-83C7-99F0C1A5C409}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Modo de empleo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explicará al usuario cómo debe ser operado</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tendrá un manual que será mostrado por medio de ventanas emergentes para las primeras 3 entradas o login de cada usuario para facilitar el modo de operación de la aplicación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BPMN’s</a:t>
            </a:r>
            <a:endParaRPr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BPMN Del Sistema Actual</a:t>
            </a:r>
            <a:endParaRPr/>
          </a:p>
          <a:p>
            <a:pPr indent="0" lvl="0" marL="0" rtl="0" algn="l">
              <a:spcBef>
                <a:spcPts val="0"/>
              </a:spcBef>
              <a:spcAft>
                <a:spcPts val="0"/>
              </a:spcAft>
              <a:buNone/>
            </a:pPr>
            <a:r>
              <a:t/>
            </a:r>
            <a:endParaRPr/>
          </a:p>
        </p:txBody>
      </p:sp>
      <p:pic>
        <p:nvPicPr>
          <p:cNvPr id="241" name="Google Shape;241;p41"/>
          <p:cNvPicPr preferRelativeResize="0"/>
          <p:nvPr/>
        </p:nvPicPr>
        <p:blipFill>
          <a:blip r:embed="rId3">
            <a:alphaModFix/>
          </a:blip>
          <a:stretch>
            <a:fillRect/>
          </a:stretch>
        </p:blipFill>
        <p:spPr>
          <a:xfrm>
            <a:off x="152400" y="1170200"/>
            <a:ext cx="8839204" cy="26586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1200"/>
              </a:spcAft>
              <a:buNone/>
            </a:pPr>
            <a:r>
              <a:rPr lang="es" sz="1900">
                <a:solidFill>
                  <a:srgbClr val="000000"/>
                </a:solidFill>
                <a:latin typeface="Times New Roman"/>
                <a:ea typeface="Times New Roman"/>
                <a:cs typeface="Times New Roman"/>
                <a:sym typeface="Times New Roman"/>
              </a:rPr>
              <a:t>Cada empleado maneja </a:t>
            </a:r>
            <a:r>
              <a:rPr lang="es" sz="1900">
                <a:solidFill>
                  <a:srgbClr val="000000"/>
                </a:solidFill>
                <a:latin typeface="Times New Roman"/>
                <a:ea typeface="Times New Roman"/>
                <a:cs typeface="Times New Roman"/>
                <a:sym typeface="Times New Roman"/>
              </a:rPr>
              <a:t>su propia minuta</a:t>
            </a:r>
            <a:r>
              <a:rPr lang="es" sz="1900">
                <a:solidFill>
                  <a:srgbClr val="000000"/>
                </a:solidFill>
                <a:latin typeface="Times New Roman"/>
                <a:ea typeface="Times New Roman"/>
                <a:cs typeface="Times New Roman"/>
                <a:sym typeface="Times New Roman"/>
              </a:rPr>
              <a:t>, donde diligencia sus horas laborales (entradas y salidas) y horas extras, esta planilla es solicitada cada quincena por el administrador para reconocer las horas extras (según su dependencia) de cada empleado, esto genera varios archivos de papel para cada empleado, mayor probabilidad de pérdida de los documentos y un malgasto de tiempo para el administrador.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chemeClr val="dk1"/>
                </a:solidFill>
                <a:latin typeface="Times New Roman"/>
                <a:ea typeface="Times New Roman"/>
                <a:cs typeface="Times New Roman"/>
                <a:sym typeface="Times New Roman"/>
              </a:rPr>
              <a:t>Diagrama BPMN Esperado</a:t>
            </a:r>
            <a:endParaRPr sz="2400">
              <a:solidFill>
                <a:schemeClr val="dk1"/>
              </a:solidFill>
              <a:latin typeface="Times New Roman"/>
              <a:ea typeface="Times New Roman"/>
              <a:cs typeface="Times New Roman"/>
              <a:sym typeface="Times New Roman"/>
            </a:endParaRPr>
          </a:p>
        </p:txBody>
      </p:sp>
      <p:pic>
        <p:nvPicPr>
          <p:cNvPr id="247" name="Google Shape;247;p42"/>
          <p:cNvPicPr preferRelativeResize="0"/>
          <p:nvPr/>
        </p:nvPicPr>
        <p:blipFill>
          <a:blip r:embed="rId3">
            <a:alphaModFix/>
          </a:blip>
          <a:stretch>
            <a:fillRect/>
          </a:stretch>
        </p:blipFill>
        <p:spPr>
          <a:xfrm>
            <a:off x="152400" y="1109675"/>
            <a:ext cx="8839204" cy="313342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Diagramas Casos de uso</a:t>
            </a:r>
            <a:endParaRPr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179025" y="8842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chemeClr val="dk1"/>
                </a:solidFill>
                <a:latin typeface="Times New Roman"/>
                <a:ea typeface="Times New Roman"/>
                <a:cs typeface="Times New Roman"/>
                <a:sym typeface="Times New Roman"/>
              </a:rPr>
              <a:t>Casos de uso control de acceso</a:t>
            </a:r>
            <a:endParaRPr sz="2400">
              <a:solidFill>
                <a:schemeClr val="dk1"/>
              </a:solidFill>
              <a:latin typeface="Times New Roman"/>
              <a:ea typeface="Times New Roman"/>
              <a:cs typeface="Times New Roman"/>
              <a:sym typeface="Times New Roman"/>
            </a:endParaRPr>
          </a:p>
        </p:txBody>
      </p:sp>
      <p:pic>
        <p:nvPicPr>
          <p:cNvPr id="258" name="Google Shape;258;p44"/>
          <p:cNvPicPr preferRelativeResize="0"/>
          <p:nvPr/>
        </p:nvPicPr>
        <p:blipFill>
          <a:blip r:embed="rId3">
            <a:alphaModFix/>
          </a:blip>
          <a:stretch>
            <a:fillRect/>
          </a:stretch>
        </p:blipFill>
        <p:spPr>
          <a:xfrm>
            <a:off x="342775" y="642525"/>
            <a:ext cx="3695051" cy="4168024"/>
          </a:xfrm>
          <a:prstGeom prst="rect">
            <a:avLst/>
          </a:prstGeom>
          <a:noFill/>
          <a:ln>
            <a:noFill/>
          </a:ln>
        </p:spPr>
      </p:pic>
      <p:sp>
        <p:nvSpPr>
          <p:cNvPr id="259" name="Google Shape;259;p44"/>
          <p:cNvSpPr txBox="1"/>
          <p:nvPr/>
        </p:nvSpPr>
        <p:spPr>
          <a:xfrm>
            <a:off x="4037825" y="818000"/>
            <a:ext cx="48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https://drive.google.com/file/d/1HjTiuQYB_aCEh_RkAO6jkZH2wQRQY-um/view?usp=sharing</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5" name="Google Shape;105;p16"/>
          <p:cNvSpPr txBox="1"/>
          <p:nvPr>
            <p:ph idx="1" type="body"/>
          </p:nvPr>
        </p:nvSpPr>
        <p:spPr>
          <a:xfrm>
            <a:off x="311700" y="12174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1900">
                <a:solidFill>
                  <a:srgbClr val="000000"/>
                </a:solidFill>
                <a:latin typeface="Times New Roman"/>
                <a:ea typeface="Times New Roman"/>
                <a:cs typeface="Times New Roman"/>
                <a:sym typeface="Times New Roman"/>
              </a:rPr>
              <a:t>Para calcular la nómina el administrador debe suministrar la información planteada en la minuta en una hoja de </a:t>
            </a:r>
            <a:r>
              <a:rPr lang="es" sz="1900">
                <a:solidFill>
                  <a:srgbClr val="000000"/>
                </a:solidFill>
                <a:latin typeface="Times New Roman"/>
                <a:ea typeface="Times New Roman"/>
                <a:cs typeface="Times New Roman"/>
                <a:sym typeface="Times New Roman"/>
              </a:rPr>
              <a:t>cálculo</a:t>
            </a:r>
            <a:r>
              <a:rPr lang="es" sz="1900">
                <a:solidFill>
                  <a:srgbClr val="000000"/>
                </a:solidFill>
                <a:latin typeface="Times New Roman"/>
                <a:ea typeface="Times New Roman"/>
                <a:cs typeface="Times New Roman"/>
                <a:sym typeface="Times New Roman"/>
              </a:rPr>
              <a:t> de excel, perdiendo tiempo ingresando todas las fórmulas necesarias para determinar el pago de los seis empleados que hacen parte de la empresa y no </a:t>
            </a:r>
            <a:r>
              <a:rPr lang="es" sz="1900">
                <a:solidFill>
                  <a:srgbClr val="000000"/>
                </a:solidFill>
                <a:latin typeface="Times New Roman"/>
                <a:ea typeface="Times New Roman"/>
                <a:cs typeface="Times New Roman"/>
                <a:sym typeface="Times New Roman"/>
              </a:rPr>
              <a:t>cuentan</a:t>
            </a:r>
            <a:r>
              <a:rPr lang="es" sz="1900">
                <a:solidFill>
                  <a:srgbClr val="000000"/>
                </a:solidFill>
                <a:latin typeface="Times New Roman"/>
                <a:ea typeface="Times New Roman"/>
                <a:cs typeface="Times New Roman"/>
                <a:sym typeface="Times New Roman"/>
              </a:rPr>
              <a:t> con un contador.</a:t>
            </a:r>
            <a:endParaRPr sz="19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900">
                <a:solidFill>
                  <a:srgbClr val="000000"/>
                </a:solidFill>
                <a:latin typeface="Times New Roman"/>
                <a:ea typeface="Times New Roman"/>
                <a:cs typeface="Times New Roman"/>
                <a:sym typeface="Times New Roman"/>
              </a:rPr>
              <a:t>Para la empresa es necesario conocer los datos actuales de cada uno de sus empleados, ellos no cuentan con un sistema de actualización de datos para sus empleados, lo cual genera una dificultad para verificar que la información principalmente suministrada está vigente.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1229875"/>
            <a:ext cx="8520600" cy="168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700">
                <a:latin typeface="Times New Roman"/>
                <a:ea typeface="Times New Roman"/>
                <a:cs typeface="Times New Roman"/>
                <a:sym typeface="Times New Roman"/>
              </a:rPr>
              <a:t>Horas extras nocturnas -&gt; 75%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700">
                <a:latin typeface="Times New Roman"/>
                <a:ea typeface="Times New Roman"/>
                <a:cs typeface="Times New Roman"/>
                <a:sym typeface="Times New Roman"/>
              </a:rPr>
              <a:t>horas extras diurnas -&gt; 35%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700">
                <a:latin typeface="Times New Roman"/>
                <a:ea typeface="Times New Roman"/>
                <a:cs typeface="Times New Roman"/>
                <a:sym typeface="Times New Roman"/>
              </a:rPr>
              <a:t>horas extras dominicales -&gt;75% del pago por hora.</a:t>
            </a:r>
            <a:endParaRPr sz="1600">
              <a:latin typeface="Times New Roman"/>
              <a:ea typeface="Times New Roman"/>
              <a:cs typeface="Times New Roman"/>
              <a:sym typeface="Times New Roman"/>
            </a:endParaRPr>
          </a:p>
        </p:txBody>
      </p:sp>
      <p:sp>
        <p:nvSpPr>
          <p:cNvPr id="111" name="Google Shape;111;p17"/>
          <p:cNvSpPr txBox="1"/>
          <p:nvPr/>
        </p:nvSpPr>
        <p:spPr>
          <a:xfrm>
            <a:off x="311700" y="449900"/>
            <a:ext cx="835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700">
                <a:solidFill>
                  <a:schemeClr val="dk1"/>
                </a:solidFill>
                <a:latin typeface="Times New Roman"/>
                <a:ea typeface="Times New Roman"/>
                <a:cs typeface="Times New Roman"/>
                <a:sym typeface="Times New Roman"/>
              </a:rPr>
              <a:t>Planteamiento De La Problemática </a:t>
            </a:r>
            <a:endParaRPr b="1" sz="2700">
              <a:solidFill>
                <a:schemeClr val="dk1"/>
              </a:solidFill>
              <a:latin typeface="Times New Roman"/>
              <a:ea typeface="Times New Roman"/>
              <a:cs typeface="Times New Roman"/>
              <a:sym typeface="Times New Roman"/>
            </a:endParaRPr>
          </a:p>
        </p:txBody>
      </p:sp>
      <p:sp>
        <p:nvSpPr>
          <p:cNvPr id="112" name="Google Shape;112;p17"/>
          <p:cNvSpPr txBox="1"/>
          <p:nvPr/>
        </p:nvSpPr>
        <p:spPr>
          <a:xfrm>
            <a:off x="311700" y="3061325"/>
            <a:ext cx="7138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solidFill>
                  <a:schemeClr val="dk1"/>
                </a:solidFill>
                <a:latin typeface="Roboto"/>
                <a:ea typeface="Roboto"/>
                <a:cs typeface="Roboto"/>
                <a:sym typeface="Roboto"/>
              </a:rPr>
              <a:t>Pregunta problema</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s" sz="2000">
                <a:latin typeface="Roboto"/>
                <a:ea typeface="Roboto"/>
                <a:cs typeface="Roboto"/>
                <a:sym typeface="Roboto"/>
              </a:rPr>
              <a:t>¿Como empleado </a:t>
            </a:r>
            <a:r>
              <a:rPr b="1" lang="es" sz="2000">
                <a:latin typeface="Roboto"/>
                <a:ea typeface="Roboto"/>
                <a:cs typeface="Roboto"/>
                <a:sym typeface="Roboto"/>
              </a:rPr>
              <a:t>cuáles</a:t>
            </a:r>
            <a:r>
              <a:rPr b="1" lang="es" sz="2000">
                <a:latin typeface="Roboto"/>
                <a:ea typeface="Roboto"/>
                <a:cs typeface="Roboto"/>
                <a:sym typeface="Roboto"/>
              </a:rPr>
              <a:t> son las inconsistencias que se presentan al momento de realizar el proceso de su </a:t>
            </a:r>
            <a:r>
              <a:rPr b="1" lang="es" sz="2000">
                <a:latin typeface="Roboto"/>
                <a:ea typeface="Roboto"/>
                <a:cs typeface="Roboto"/>
                <a:sym typeface="Roboto"/>
              </a:rPr>
              <a:t>nómina</a:t>
            </a:r>
            <a:r>
              <a:rPr b="1" lang="es" sz="2000">
                <a:latin typeface="Roboto"/>
                <a:ea typeface="Roboto"/>
                <a:cs typeface="Roboto"/>
                <a:sym typeface="Roboto"/>
              </a:rPr>
              <a:t>?</a:t>
            </a:r>
            <a:endParaRPr b="1"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25350" y="408375"/>
            <a:ext cx="30603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Objetivo General</a:t>
            </a:r>
            <a:endParaRPr b="1" sz="282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118" name="Google Shape;118;p18"/>
          <p:cNvSpPr txBox="1"/>
          <p:nvPr/>
        </p:nvSpPr>
        <p:spPr>
          <a:xfrm>
            <a:off x="525350" y="1474750"/>
            <a:ext cx="8185500" cy="164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solidFill>
                  <a:schemeClr val="dk2"/>
                </a:solidFill>
                <a:latin typeface="Times New Roman"/>
                <a:ea typeface="Times New Roman"/>
                <a:cs typeface="Times New Roman"/>
                <a:sym typeface="Times New Roman"/>
              </a:rPr>
              <a:t>Implementar un sistema que apoye a la </a:t>
            </a:r>
            <a:r>
              <a:rPr lang="es" sz="1900">
                <a:solidFill>
                  <a:schemeClr val="dk2"/>
                </a:solidFill>
                <a:latin typeface="Times New Roman"/>
                <a:ea typeface="Times New Roman"/>
                <a:cs typeface="Times New Roman"/>
                <a:sym typeface="Times New Roman"/>
              </a:rPr>
              <a:t>gestión</a:t>
            </a:r>
            <a:r>
              <a:rPr lang="es" sz="1900">
                <a:solidFill>
                  <a:schemeClr val="dk2"/>
                </a:solidFill>
                <a:latin typeface="Times New Roman"/>
                <a:ea typeface="Times New Roman"/>
                <a:cs typeface="Times New Roman"/>
                <a:sym typeface="Times New Roman"/>
              </a:rPr>
              <a:t> del pago de nómina de todos los empleados, donde se guarden </a:t>
            </a:r>
            <a:r>
              <a:rPr lang="es" sz="1900">
                <a:solidFill>
                  <a:schemeClr val="dk2"/>
                </a:solidFill>
                <a:latin typeface="Times New Roman"/>
                <a:ea typeface="Times New Roman"/>
                <a:cs typeface="Times New Roman"/>
                <a:sym typeface="Times New Roman"/>
              </a:rPr>
              <a:t>automáticamente</a:t>
            </a:r>
            <a:r>
              <a:rPr lang="es" sz="1900">
                <a:solidFill>
                  <a:schemeClr val="dk2"/>
                </a:solidFill>
                <a:latin typeface="Times New Roman"/>
                <a:ea typeface="Times New Roman"/>
                <a:cs typeface="Times New Roman"/>
                <a:sym typeface="Times New Roman"/>
              </a:rPr>
              <a:t> las horas laboradas y horas extras dependiendo si son diurnas, nocturnas o dominicales.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486275" y="1163400"/>
            <a:ext cx="7450500" cy="2816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Gestionar comprobante de la </a:t>
            </a:r>
            <a:r>
              <a:rPr lang="es" sz="1900">
                <a:solidFill>
                  <a:schemeClr val="dk2"/>
                </a:solidFill>
                <a:latin typeface="Times New Roman"/>
                <a:ea typeface="Times New Roman"/>
                <a:cs typeface="Times New Roman"/>
                <a:sym typeface="Times New Roman"/>
              </a:rPr>
              <a:t>nómina.</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Permitir que el empleado visualice su información de nómina y pueda actualizar todos sus datos personales básicos.</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Desarrollar una interfaz gráfica que se adapte a cualquier tipo de dispositivo para su uso.</a:t>
            </a:r>
            <a:endParaRPr sz="1900">
              <a:solidFill>
                <a:schemeClr val="dk2"/>
              </a:solidFill>
              <a:latin typeface="Times New Roman"/>
              <a:ea typeface="Times New Roman"/>
              <a:cs typeface="Times New Roman"/>
              <a:sym typeface="Times New Roman"/>
            </a:endParaRPr>
          </a:p>
        </p:txBody>
      </p:sp>
      <p:sp>
        <p:nvSpPr>
          <p:cNvPr id="124" name="Google Shape;124;p19"/>
          <p:cNvSpPr txBox="1"/>
          <p:nvPr/>
        </p:nvSpPr>
        <p:spPr>
          <a:xfrm>
            <a:off x="196500" y="110300"/>
            <a:ext cx="54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dk1"/>
                </a:solidFill>
                <a:latin typeface="Times New Roman"/>
                <a:ea typeface="Times New Roman"/>
                <a:cs typeface="Times New Roman"/>
                <a:sym typeface="Times New Roman"/>
              </a:rPr>
              <a:t>O</a:t>
            </a:r>
            <a:r>
              <a:rPr b="1" lang="es" sz="2800">
                <a:solidFill>
                  <a:schemeClr val="dk1"/>
                </a:solidFill>
                <a:latin typeface="Times New Roman"/>
                <a:ea typeface="Times New Roman"/>
                <a:cs typeface="Times New Roman"/>
                <a:sym typeface="Times New Roman"/>
              </a:rPr>
              <a:t>bjetivos Específicos</a:t>
            </a:r>
            <a:endParaRPr b="1"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5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0" name="Google Shape;130;p20"/>
          <p:cNvSpPr txBox="1"/>
          <p:nvPr>
            <p:ph idx="1" type="body"/>
          </p:nvPr>
        </p:nvSpPr>
        <p:spPr>
          <a:xfrm>
            <a:off x="311700" y="858975"/>
            <a:ext cx="8520600" cy="3709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Este proyecto va a satisfacer las necesidades de la empresa “Ingeniero Mekanico” referentes a los procesos de pago de </a:t>
            </a:r>
            <a:r>
              <a:rPr lang="es" sz="1900">
                <a:latin typeface="Times New Roman"/>
                <a:ea typeface="Times New Roman"/>
                <a:cs typeface="Times New Roman"/>
                <a:sym typeface="Times New Roman"/>
              </a:rPr>
              <a:t>nómina de sus empleados, utilizando una aplicación que permita que cada empleado ingrese la hora en la que empezó y finalizó su turno, y en caso de que realice horas extras, la aplicación pueda determinar cuál es el porcentaje adicional que se debe pagar.</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Adicionalmente, la aplicación va a permitir que los usuarios tengan un acceso directo a la actualización de sus datos básicos personales para que estas sean las correspondientes a la actualidad, en caso de que algún empleado tenga algún cambio de correo, número de celular, residencia, entre otros.</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