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4b37180d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4b37180d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4360c1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4360c1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f4b371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f4b371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f4b3718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f4b3718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f88d07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f88d07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dc71843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dc71843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f5066a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f5066a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f5066a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f5066a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f5066ae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f5066a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f5066aed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f5066aed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da09f13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da09f13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04365d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04365d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04efb2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04efb2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dc71843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dc71843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dc718430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dc718430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dc71843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dc71843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dc718430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dc718430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c718430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c718430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4b371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4b371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4360c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4360c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4360c1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4360c1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f29ff2a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0f29ff2a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f4b371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f4b371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f4b371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f4b371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f4b371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f4b371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orms.gle/YweZFmHsP5c1f9NL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1139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Proyecto Formativo</a:t>
            </a:r>
            <a:endParaRPr b="1">
              <a:latin typeface="Times New Roman"/>
              <a:ea typeface="Times New Roman"/>
              <a:cs typeface="Times New Roman"/>
              <a:sym typeface="Times New Roman"/>
            </a:endParaRPr>
          </a:p>
        </p:txBody>
      </p:sp>
      <p:sp>
        <p:nvSpPr>
          <p:cNvPr id="86" name="Google Shape;86;p13"/>
          <p:cNvSpPr txBox="1"/>
          <p:nvPr>
            <p:ph idx="1" type="subTitle"/>
          </p:nvPr>
        </p:nvSpPr>
        <p:spPr>
          <a:xfrm>
            <a:off x="512150" y="1588274"/>
            <a:ext cx="8394000" cy="2770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s" sz="1200">
                <a:latin typeface="Times New Roman"/>
                <a:ea typeface="Times New Roman"/>
                <a:cs typeface="Times New Roman"/>
                <a:sym typeface="Times New Roman"/>
              </a:rPr>
              <a:t>Estupiñán Cortés Jeison Gerardo, Laverde Ibarra Peter Andres, Lopez Osorio Dairon Stick, Narvaez Castro Miller Camilo &amp; Perez Garcia Nicolas Steven</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Análisis Y Desarrollo De Sistemas De Información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Ficha </a:t>
            </a:r>
            <a:r>
              <a:rPr b="1" lang="es" sz="1200">
                <a:latin typeface="Times New Roman"/>
                <a:ea typeface="Times New Roman"/>
                <a:cs typeface="Times New Roman"/>
                <a:sym typeface="Times New Roman"/>
              </a:rPr>
              <a:t>2338311</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Tovar Rugeles </a:t>
            </a:r>
            <a:r>
              <a:rPr b="1" lang="es" sz="1200">
                <a:latin typeface="Times New Roman"/>
                <a:ea typeface="Times New Roman"/>
                <a:cs typeface="Times New Roman"/>
                <a:sym typeface="Times New Roman"/>
              </a:rPr>
              <a:t>Paola </a:t>
            </a:r>
            <a:r>
              <a:rPr b="1" lang="es" sz="1200">
                <a:latin typeface="Times New Roman"/>
                <a:ea typeface="Times New Roman"/>
                <a:cs typeface="Times New Roman"/>
                <a:sym typeface="Times New Roman"/>
              </a:rPr>
              <a:t>Tatiana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Servicio Nacional De Aprendizaje SENA</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CEET</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2021</a:t>
            </a:r>
            <a:endParaRPr b="1"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Adicionalmente, la aplicación va a permitir que los usuarios tengan un acceso directo a la actualización de sus datos básicos personales para que estas sean las correspondientes a la actualidad, en caso de que algún empleado tenga algún cambio de correo, número de celular, residencia, entre otros.</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Alcance</a:t>
            </a:r>
            <a:endParaRPr b="1" sz="2800">
              <a:latin typeface="Times New Roman"/>
              <a:ea typeface="Times New Roman"/>
              <a:cs typeface="Times New Roman"/>
              <a:sym typeface="Times New Roman"/>
            </a:endParaRPr>
          </a:p>
        </p:txBody>
      </p:sp>
      <p:sp>
        <p:nvSpPr>
          <p:cNvPr id="145" name="Google Shape;145;p23"/>
          <p:cNvSpPr txBox="1"/>
          <p:nvPr/>
        </p:nvSpPr>
        <p:spPr>
          <a:xfrm>
            <a:off x="311700" y="755950"/>
            <a:ext cx="8520600" cy="41679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48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Social: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Aumentará</a:t>
            </a:r>
            <a:r>
              <a:rPr i="0" lang="es" sz="1700" u="none" cap="none" strike="noStrike">
                <a:solidFill>
                  <a:schemeClr val="dk2"/>
                </a:solidFill>
                <a:latin typeface="Times New Roman"/>
                <a:ea typeface="Times New Roman"/>
                <a:cs typeface="Times New Roman"/>
                <a:sym typeface="Times New Roman"/>
              </a:rPr>
              <a:t> su competitividad al mejorar el desarrollo social y bienestar del personal de la empresa.</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Económico: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L</a:t>
            </a:r>
            <a:r>
              <a:rPr i="0" lang="es" sz="1700" u="none" cap="none" strike="noStrike">
                <a:solidFill>
                  <a:schemeClr val="dk2"/>
                </a:solidFill>
                <a:latin typeface="Times New Roman"/>
                <a:ea typeface="Times New Roman"/>
                <a:cs typeface="Times New Roman"/>
                <a:sym typeface="Times New Roman"/>
              </a:rPr>
              <a:t>a administración de los recursos será mejor y segura, al utilizar eficientemente su información.</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Ambiental: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S</a:t>
            </a:r>
            <a:r>
              <a:rPr i="0" lang="es" sz="1700" u="none" cap="none" strike="noStrike">
                <a:solidFill>
                  <a:schemeClr val="dk2"/>
                </a:solidFill>
                <a:latin typeface="Times New Roman"/>
                <a:ea typeface="Times New Roman"/>
                <a:cs typeface="Times New Roman"/>
                <a:sym typeface="Times New Roman"/>
              </a:rPr>
              <a:t>u proceso limpio en relación con el desarrollo sostenible </a:t>
            </a:r>
            <a:r>
              <a:rPr lang="es" sz="1700">
                <a:solidFill>
                  <a:schemeClr val="dk2"/>
                </a:solidFill>
                <a:latin typeface="Times New Roman"/>
                <a:ea typeface="Times New Roman"/>
                <a:cs typeface="Times New Roman"/>
                <a:sym typeface="Times New Roman"/>
              </a:rPr>
              <a:t>aumentaría</a:t>
            </a:r>
            <a:r>
              <a:rPr i="0" lang="es" sz="1700" u="none" cap="none" strike="noStrike">
                <a:solidFill>
                  <a:schemeClr val="dk2"/>
                </a:solidFill>
                <a:latin typeface="Times New Roman"/>
                <a:ea typeface="Times New Roman"/>
                <a:cs typeface="Times New Roman"/>
                <a:sym typeface="Times New Roman"/>
              </a:rPr>
              <a:t>; al bajar el consumo de insumos como el papel.</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Tecnológico: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a:t>
            </a:r>
            <a:r>
              <a:rPr i="0" lang="es" sz="1700" u="none" cap="none" strike="noStrike">
                <a:solidFill>
                  <a:schemeClr val="dk2"/>
                </a:solidFill>
                <a:latin typeface="Times New Roman"/>
                <a:ea typeface="Times New Roman"/>
                <a:cs typeface="Times New Roman"/>
                <a:sym typeface="Times New Roman"/>
              </a:rPr>
              <a:t>l utilizar nuevas herramientas tecnológica </a:t>
            </a:r>
            <a:r>
              <a:rPr lang="es" sz="1700">
                <a:solidFill>
                  <a:schemeClr val="dk2"/>
                </a:solidFill>
                <a:latin typeface="Times New Roman"/>
                <a:ea typeface="Times New Roman"/>
                <a:cs typeface="Times New Roman"/>
                <a:sym typeface="Times New Roman"/>
              </a:rPr>
              <a:t>mejorará</a:t>
            </a:r>
            <a:r>
              <a:rPr i="0" lang="es" sz="1700" u="none" cap="none" strike="noStrike">
                <a:solidFill>
                  <a:schemeClr val="dk2"/>
                </a:solidFill>
                <a:latin typeface="Times New Roman"/>
                <a:ea typeface="Times New Roman"/>
                <a:cs typeface="Times New Roman"/>
                <a:sym typeface="Times New Roman"/>
              </a:rPr>
              <a:t> los procesos y procedimientos de su información, siendo más rápidos y ordenados permitiendo mejorar en sus metas.</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lang="es" sz="1700">
                <a:solidFill>
                  <a:schemeClr val="dk2"/>
                </a:solidFill>
                <a:latin typeface="Times New Roman"/>
                <a:ea typeface="Times New Roman"/>
                <a:cs typeface="Times New Roman"/>
                <a:sym typeface="Times New Roman"/>
              </a:rPr>
              <a:t>seguridad: </a:t>
            </a:r>
            <a:r>
              <a:rPr lang="es" sz="1700">
                <a:solidFill>
                  <a:schemeClr val="dk2"/>
                </a:solidFill>
                <a:latin typeface="Times New Roman"/>
                <a:ea typeface="Times New Roman"/>
                <a:cs typeface="Times New Roman"/>
                <a:sym typeface="Times New Roman"/>
              </a:rPr>
              <a:t>El sistema permitirá brindarles seguridad de sus datos personales.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10000"/>
            <a:ext cx="2168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Delimitación</a:t>
            </a:r>
            <a:endParaRPr b="1" sz="2820">
              <a:latin typeface="Times New Roman"/>
              <a:ea typeface="Times New Roman"/>
              <a:cs typeface="Times New Roman"/>
              <a:sym typeface="Times New Roman"/>
            </a:endParaRPr>
          </a:p>
        </p:txBody>
      </p:sp>
      <p:sp>
        <p:nvSpPr>
          <p:cNvPr id="151" name="Google Shape;151;p24"/>
          <p:cNvSpPr txBox="1"/>
          <p:nvPr>
            <p:ph idx="1" type="body"/>
          </p:nvPr>
        </p:nvSpPr>
        <p:spPr>
          <a:xfrm>
            <a:off x="311700" y="126652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permitirá</a:t>
            </a:r>
            <a:r>
              <a:rPr lang="es" sz="2100">
                <a:latin typeface="Times New Roman"/>
                <a:ea typeface="Times New Roman"/>
                <a:cs typeface="Times New Roman"/>
                <a:sym typeface="Times New Roman"/>
              </a:rPr>
              <a:t> a los usuarios </a:t>
            </a:r>
            <a:r>
              <a:rPr lang="es" sz="2100">
                <a:latin typeface="Times New Roman"/>
                <a:ea typeface="Times New Roman"/>
                <a:cs typeface="Times New Roman"/>
                <a:sym typeface="Times New Roman"/>
              </a:rPr>
              <a:t>según</a:t>
            </a:r>
            <a:r>
              <a:rPr lang="es" sz="2100">
                <a:latin typeface="Times New Roman"/>
                <a:ea typeface="Times New Roman"/>
                <a:cs typeface="Times New Roman"/>
                <a:sym typeface="Times New Roman"/>
              </a:rPr>
              <a:t> su rol (empleado, administrador, jefe) acceder  a sitios en los cuales tengan permisos para poder generar actualizaciones, modificaciones, consultas y descargas.</a:t>
            </a:r>
            <a:endParaRPr sz="21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proporcionará</a:t>
            </a:r>
            <a:r>
              <a:rPr lang="es" sz="2100">
                <a:latin typeface="Times New Roman"/>
                <a:ea typeface="Times New Roman"/>
                <a:cs typeface="Times New Roman"/>
                <a:sym typeface="Times New Roman"/>
              </a:rPr>
              <a:t> un apoyo para el </a:t>
            </a:r>
            <a:r>
              <a:rPr lang="es" sz="2100">
                <a:latin typeface="Times New Roman"/>
                <a:ea typeface="Times New Roman"/>
                <a:cs typeface="Times New Roman"/>
                <a:sym typeface="Times New Roman"/>
              </a:rPr>
              <a:t>área</a:t>
            </a:r>
            <a:r>
              <a:rPr lang="es" sz="2100">
                <a:latin typeface="Times New Roman"/>
                <a:ea typeface="Times New Roman"/>
                <a:cs typeface="Times New Roman"/>
                <a:sym typeface="Times New Roman"/>
              </a:rPr>
              <a:t> de su </a:t>
            </a:r>
            <a:r>
              <a:rPr lang="es" sz="2100">
                <a:latin typeface="Times New Roman"/>
                <a:ea typeface="Times New Roman"/>
                <a:cs typeface="Times New Roman"/>
                <a:sym typeface="Times New Roman"/>
              </a:rPr>
              <a:t>nómina</a:t>
            </a:r>
            <a:r>
              <a:rPr lang="e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800">
                <a:latin typeface="Times New Roman"/>
                <a:ea typeface="Times New Roman"/>
                <a:cs typeface="Times New Roman"/>
                <a:sym typeface="Times New Roman"/>
              </a:rPr>
              <a:t>Técnicas Y Recolección De Datos</a:t>
            </a:r>
            <a:endParaRPr b="1" sz="3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s" sz="2000">
                <a:latin typeface="Times New Roman"/>
                <a:ea typeface="Times New Roman"/>
                <a:cs typeface="Times New Roman"/>
                <a:sym typeface="Times New Roman"/>
              </a:rPr>
              <a:t>las </a:t>
            </a:r>
            <a:r>
              <a:rPr lang="es" sz="2000">
                <a:latin typeface="Times New Roman"/>
                <a:ea typeface="Times New Roman"/>
                <a:cs typeface="Times New Roman"/>
                <a:sym typeface="Times New Roman"/>
              </a:rPr>
              <a:t>técnicas</a:t>
            </a:r>
            <a:r>
              <a:rPr lang="es" sz="2000">
                <a:latin typeface="Times New Roman"/>
                <a:ea typeface="Times New Roman"/>
                <a:cs typeface="Times New Roman"/>
                <a:sym typeface="Times New Roman"/>
              </a:rPr>
              <a:t> que manejamos para la </a:t>
            </a:r>
            <a:r>
              <a:rPr lang="es" sz="2000">
                <a:latin typeface="Times New Roman"/>
                <a:ea typeface="Times New Roman"/>
                <a:cs typeface="Times New Roman"/>
                <a:sym typeface="Times New Roman"/>
              </a:rPr>
              <a:t>recolección</a:t>
            </a:r>
            <a:r>
              <a:rPr lang="es" sz="2000">
                <a:latin typeface="Times New Roman"/>
                <a:ea typeface="Times New Roman"/>
                <a:cs typeface="Times New Roman"/>
                <a:sym typeface="Times New Roman"/>
              </a:rPr>
              <a:t> de </a:t>
            </a:r>
            <a:r>
              <a:rPr lang="es" sz="2000">
                <a:latin typeface="Times New Roman"/>
                <a:ea typeface="Times New Roman"/>
                <a:cs typeface="Times New Roman"/>
                <a:sym typeface="Times New Roman"/>
              </a:rPr>
              <a:t>información</a:t>
            </a:r>
            <a:r>
              <a:rPr lang="es" sz="2000">
                <a:latin typeface="Times New Roman"/>
                <a:ea typeface="Times New Roman"/>
                <a:cs typeface="Times New Roman"/>
                <a:sym typeface="Times New Roman"/>
              </a:rPr>
              <a:t> fue por medio de cuestionarios a sus empleados y a al administrador de la empresa</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t/>
            </a:r>
            <a:endParaRPr sz="20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000" u="sng">
                <a:solidFill>
                  <a:schemeClr val="hlink"/>
                </a:solidFill>
                <a:latin typeface="Times New Roman"/>
                <a:ea typeface="Times New Roman"/>
                <a:cs typeface="Times New Roman"/>
                <a:sym typeface="Times New Roman"/>
                <a:hlinkClick r:id="rId3"/>
              </a:rPr>
              <a:t>https://forms.gle/YweZFmHsP5c1f9NL8</a:t>
            </a:r>
            <a:r>
              <a:rPr lang="es" sz="2000">
                <a:latin typeface="Times New Roman"/>
                <a:ea typeface="Times New Roman"/>
                <a:cs typeface="Times New Roman"/>
                <a:sym typeface="Times New Roman"/>
              </a:rPr>
              <a:t> (Administrador).</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Administrador</a:t>
            </a:r>
            <a:endParaRPr/>
          </a:p>
        </p:txBody>
      </p:sp>
      <p:sp>
        <p:nvSpPr>
          <p:cNvPr id="167" name="Google Shape;167;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¿Cuáles son los procesos que realiza para el pago de sus empleados?</a:t>
            </a:r>
            <a:endParaRPr/>
          </a:p>
          <a:p>
            <a:pPr indent="-342900" lvl="0" marL="457200" rtl="0" algn="l">
              <a:lnSpc>
                <a:spcPct val="150000"/>
              </a:lnSpc>
              <a:spcBef>
                <a:spcPts val="0"/>
              </a:spcBef>
              <a:spcAft>
                <a:spcPts val="0"/>
              </a:spcAft>
              <a:buSzPts val="1800"/>
              <a:buChar char="●"/>
            </a:pPr>
            <a:r>
              <a:rPr lang="es"/>
              <a:t>¿Qué herramientas usa para realizar la nómina de sus empleados?</a:t>
            </a:r>
            <a:endParaRPr/>
          </a:p>
          <a:p>
            <a:pPr indent="-342900" lvl="0" marL="457200" rtl="0" algn="l">
              <a:lnSpc>
                <a:spcPct val="150000"/>
              </a:lnSpc>
              <a:spcBef>
                <a:spcPts val="0"/>
              </a:spcBef>
              <a:spcAft>
                <a:spcPts val="0"/>
              </a:spcAft>
              <a:buSzPts val="1800"/>
              <a:buChar char="●"/>
            </a:pPr>
            <a:r>
              <a:rPr lang="es"/>
              <a:t>¿Qué prestaciones sociales tienen sus empleados?</a:t>
            </a:r>
            <a:endParaRPr/>
          </a:p>
          <a:p>
            <a:pPr indent="-342900" lvl="0" marL="457200" rtl="0" algn="l">
              <a:lnSpc>
                <a:spcPct val="150000"/>
              </a:lnSpc>
              <a:spcBef>
                <a:spcPts val="0"/>
              </a:spcBef>
              <a:spcAft>
                <a:spcPts val="0"/>
              </a:spcAft>
              <a:buSzPts val="1800"/>
              <a:buChar char="●"/>
            </a:pPr>
            <a:r>
              <a:rPr lang="es"/>
              <a:t>¿Cuánto paga usted por las horas extras?</a:t>
            </a:r>
            <a:endParaRPr/>
          </a:p>
          <a:p>
            <a:pPr indent="-342900" lvl="0" marL="457200" rtl="0" algn="l">
              <a:lnSpc>
                <a:spcPct val="150000"/>
              </a:lnSpc>
              <a:spcBef>
                <a:spcPts val="0"/>
              </a:spcBef>
              <a:spcAft>
                <a:spcPts val="0"/>
              </a:spcAft>
              <a:buSzPts val="1800"/>
              <a:buChar char="●"/>
            </a:pPr>
            <a:r>
              <a:rPr lang="es"/>
              <a:t>¿Que tipo de  problemas  se le presentan a la hora de realizar el proceso de nómina a sus empleados?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174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Administrador</a:t>
            </a:r>
            <a:endParaRPr/>
          </a:p>
          <a:p>
            <a:pPr indent="0" lvl="0" marL="0" rtl="0" algn="l">
              <a:spcBef>
                <a:spcPts val="0"/>
              </a:spcBef>
              <a:spcAft>
                <a:spcPts val="0"/>
              </a:spcAft>
              <a:buNone/>
            </a:pPr>
            <a:r>
              <a:t/>
            </a:r>
            <a:endParaRPr/>
          </a:p>
        </p:txBody>
      </p:sp>
      <p:sp>
        <p:nvSpPr>
          <p:cNvPr id="173" name="Google Shape;173;p28"/>
          <p:cNvSpPr txBox="1"/>
          <p:nvPr>
            <p:ph idx="1" type="body"/>
          </p:nvPr>
        </p:nvSpPr>
        <p:spPr>
          <a:xfrm>
            <a:off x="311700" y="902250"/>
            <a:ext cx="8520600" cy="3931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s"/>
              <a:t>¿Qué nivel de dificultad se le presenta al momento de generar la </a:t>
            </a:r>
            <a:r>
              <a:rPr lang="es"/>
              <a:t>nómina</a:t>
            </a:r>
            <a:r>
              <a:rPr lang="es"/>
              <a:t> de sus empleados es?</a:t>
            </a:r>
            <a:endParaRPr/>
          </a:p>
          <a:p>
            <a:pPr indent="-325755" lvl="0" marL="914400" rtl="0" algn="l">
              <a:spcBef>
                <a:spcPts val="0"/>
              </a:spcBef>
              <a:spcAft>
                <a:spcPts val="0"/>
              </a:spcAft>
              <a:buSzPct val="100000"/>
              <a:buAutoNum type="alphaLcPeriod"/>
            </a:pPr>
            <a:r>
              <a:rPr lang="es"/>
              <a:t>F</a:t>
            </a:r>
            <a:r>
              <a:rPr lang="es"/>
              <a:t>ácil</a:t>
            </a:r>
            <a:r>
              <a:rPr lang="es"/>
              <a:t>		b. D</a:t>
            </a:r>
            <a:r>
              <a:rPr lang="es"/>
              <a:t>ifícil</a:t>
            </a:r>
            <a:r>
              <a:rPr lang="es"/>
              <a:t>		c. Normal		d. otra</a:t>
            </a:r>
            <a:endParaRPr/>
          </a:p>
          <a:p>
            <a:pPr indent="-325755" lvl="0" marL="457200" rtl="0" algn="l">
              <a:spcBef>
                <a:spcPts val="0"/>
              </a:spcBef>
              <a:spcAft>
                <a:spcPts val="0"/>
              </a:spcAft>
              <a:buSzPct val="100000"/>
              <a:buChar char="●"/>
            </a:pPr>
            <a:r>
              <a:rPr lang="es"/>
              <a:t>¿Considera que malgasta papel para entregar el registro de </a:t>
            </a:r>
            <a:r>
              <a:rPr lang="es"/>
              <a:t>nómina</a:t>
            </a:r>
            <a:r>
              <a:rPr lang="es"/>
              <a:t> de sus empleados?</a:t>
            </a:r>
            <a:endParaRPr/>
          </a:p>
          <a:p>
            <a:pPr indent="-325755" lvl="0" marL="914400" rtl="0" algn="l">
              <a:spcBef>
                <a:spcPts val="0"/>
              </a:spcBef>
              <a:spcAft>
                <a:spcPts val="0"/>
              </a:spcAft>
              <a:buSzPct val="100000"/>
              <a:buAutoNum type="alphaLcPeriod"/>
            </a:pPr>
            <a:r>
              <a:rPr lang="es"/>
              <a:t>si		b. no</a:t>
            </a:r>
            <a:endParaRPr/>
          </a:p>
          <a:p>
            <a:pPr indent="-325755" lvl="0" marL="457200" rtl="0" algn="l">
              <a:spcBef>
                <a:spcPts val="0"/>
              </a:spcBef>
              <a:spcAft>
                <a:spcPts val="0"/>
              </a:spcAft>
              <a:buSzPct val="100000"/>
              <a:buChar char="●"/>
            </a:pPr>
            <a:r>
              <a:rPr lang="es"/>
              <a:t>¿Cuál es el lapso de tiempo que tarda en generar la </a:t>
            </a:r>
            <a:r>
              <a:rPr lang="es"/>
              <a:t>nómina</a:t>
            </a:r>
            <a:r>
              <a:rPr lang="es"/>
              <a:t> para un empleado?</a:t>
            </a:r>
            <a:endParaRPr/>
          </a:p>
          <a:p>
            <a:pPr indent="0" lvl="0" marL="457200" rtl="0" algn="l">
              <a:spcBef>
                <a:spcPts val="1200"/>
              </a:spcBef>
              <a:spcAft>
                <a:spcPts val="0"/>
              </a:spcAft>
              <a:buNone/>
            </a:pPr>
            <a:r>
              <a:rPr lang="es"/>
              <a:t>a. De 10-</a:t>
            </a:r>
            <a:r>
              <a:rPr lang="es"/>
              <a:t>30 minutos         b. 1 hora      c. M</a:t>
            </a:r>
            <a:r>
              <a:rPr lang="es"/>
              <a:t>ás</a:t>
            </a:r>
            <a:r>
              <a:rPr lang="es"/>
              <a:t> de una hora      d. Otra</a:t>
            </a:r>
            <a:endParaRPr/>
          </a:p>
          <a:p>
            <a:pPr indent="-325755" lvl="0" marL="457200" rtl="0" algn="l">
              <a:spcBef>
                <a:spcPts val="1200"/>
              </a:spcBef>
              <a:spcAft>
                <a:spcPts val="0"/>
              </a:spcAft>
              <a:buSzPct val="100000"/>
              <a:buChar char="●"/>
            </a:pPr>
            <a:r>
              <a:rPr lang="es"/>
              <a:t>¿Considera usted que al momento de  suministrar al empleado el comprobante de </a:t>
            </a:r>
            <a:r>
              <a:rPr lang="es"/>
              <a:t>nómina se general algunos mal entendidos por algunos datos</a:t>
            </a:r>
            <a:r>
              <a:rPr lang="es"/>
              <a:t>?</a:t>
            </a:r>
            <a:endParaRPr/>
          </a:p>
          <a:p>
            <a:pPr indent="0" lvl="0" marL="457200" rtl="0" algn="l">
              <a:spcBef>
                <a:spcPts val="1200"/>
              </a:spcBef>
              <a:spcAft>
                <a:spcPts val="0"/>
              </a:spcAft>
              <a:buNone/>
            </a:pPr>
            <a:r>
              <a:rPr lang="es"/>
              <a:t>a. </a:t>
            </a:r>
            <a:r>
              <a:rPr lang="es"/>
              <a:t>si       b. no  </a:t>
            </a:r>
            <a:endParaRPr/>
          </a:p>
          <a:p>
            <a:pPr indent="-325755" lvl="0" marL="457200" rtl="0" algn="l">
              <a:spcBef>
                <a:spcPts val="1200"/>
              </a:spcBef>
              <a:spcAft>
                <a:spcPts val="0"/>
              </a:spcAft>
              <a:buSzPct val="100000"/>
              <a:buChar char="●"/>
            </a:pPr>
            <a:r>
              <a:rPr lang="es"/>
              <a:t>¿Ha tenido quejas por lo datos de </a:t>
            </a:r>
            <a:r>
              <a:rPr lang="es"/>
              <a:t>nómina o datos personales expuestos?</a:t>
            </a:r>
            <a:endParaRPr/>
          </a:p>
          <a:p>
            <a:pPr indent="0" lvl="0" marL="457200" rtl="0" algn="l">
              <a:spcBef>
                <a:spcPts val="1200"/>
              </a:spcBef>
              <a:spcAft>
                <a:spcPts val="1200"/>
              </a:spcAft>
              <a:buNone/>
            </a:pPr>
            <a:r>
              <a:rPr lang="es"/>
              <a:t>a) Sí, indique cuántas   b) No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28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Empleados</a:t>
            </a:r>
            <a:endParaRPr/>
          </a:p>
        </p:txBody>
      </p:sp>
      <p:sp>
        <p:nvSpPr>
          <p:cNvPr id="179" name="Google Shape;179;p29"/>
          <p:cNvSpPr txBox="1"/>
          <p:nvPr>
            <p:ph idx="1" type="body"/>
          </p:nvPr>
        </p:nvSpPr>
        <p:spPr>
          <a:xfrm>
            <a:off x="311700" y="116972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¿Tiene un acceso sencillo para la actualización y visualización de sus datos personales básicos?</a:t>
            </a:r>
            <a:endParaRPr/>
          </a:p>
          <a:p>
            <a:pPr indent="-334327" lvl="0" marL="457200" rtl="0" algn="l">
              <a:spcBef>
                <a:spcPts val="0"/>
              </a:spcBef>
              <a:spcAft>
                <a:spcPts val="0"/>
              </a:spcAft>
              <a:buSzPct val="100000"/>
              <a:buChar char="●"/>
            </a:pPr>
            <a:r>
              <a:rPr lang="es"/>
              <a:t>¿Conoce usted los servicios que le están pagando mensualmente en su comprobante de </a:t>
            </a:r>
            <a:r>
              <a:rPr lang="es"/>
              <a:t>nómina</a:t>
            </a:r>
            <a:r>
              <a:rPr lang="es"/>
              <a:t>?</a:t>
            </a:r>
            <a:endParaRPr/>
          </a:p>
          <a:p>
            <a:pPr indent="-334327" lvl="0" marL="914400" rtl="0" algn="l">
              <a:spcBef>
                <a:spcPts val="0"/>
              </a:spcBef>
              <a:spcAft>
                <a:spcPts val="0"/>
              </a:spcAft>
              <a:buSzPct val="100000"/>
              <a:buAutoNum type="alphaLcPeriod"/>
            </a:pPr>
            <a:r>
              <a:rPr lang="es"/>
              <a:t>si		b. no</a:t>
            </a:r>
            <a:endParaRPr/>
          </a:p>
          <a:p>
            <a:pPr indent="-334327" lvl="0" marL="457200" rtl="0" algn="l">
              <a:spcBef>
                <a:spcPts val="0"/>
              </a:spcBef>
              <a:spcAft>
                <a:spcPts val="0"/>
              </a:spcAft>
              <a:buSzPct val="100000"/>
              <a:buChar char="●"/>
            </a:pPr>
            <a:r>
              <a:rPr lang="es"/>
              <a:t>¿conoce el porcentaje de descuento le realizan por salud y </a:t>
            </a:r>
            <a:r>
              <a:rPr lang="es"/>
              <a:t>pensión en su comprobante de nómina</a:t>
            </a:r>
            <a:r>
              <a:rPr lang="es"/>
              <a:t>?</a:t>
            </a:r>
            <a:endParaRPr/>
          </a:p>
          <a:p>
            <a:pPr indent="-334327" lvl="0" marL="914400" rtl="0" algn="l">
              <a:spcBef>
                <a:spcPts val="0"/>
              </a:spcBef>
              <a:spcAft>
                <a:spcPts val="0"/>
              </a:spcAft>
              <a:buSzPct val="100000"/>
              <a:buAutoNum type="alphaLcPeriod"/>
            </a:pPr>
            <a:r>
              <a:rPr lang="es"/>
              <a:t>si		b. no</a:t>
            </a:r>
            <a:endParaRPr/>
          </a:p>
          <a:p>
            <a:pPr indent="-334327" lvl="0" marL="457200" rtl="0" algn="l">
              <a:spcBef>
                <a:spcPts val="0"/>
              </a:spcBef>
              <a:spcAft>
                <a:spcPts val="0"/>
              </a:spcAft>
              <a:buSzPct val="100000"/>
              <a:buChar char="●"/>
            </a:pPr>
            <a:r>
              <a:rPr lang="es"/>
              <a:t>¿Sabe el valor de sus aportes de </a:t>
            </a:r>
            <a:r>
              <a:rPr lang="es"/>
              <a:t>prestación</a:t>
            </a:r>
            <a:r>
              <a:rPr lang="es"/>
              <a:t> de servicios en su comprobante de </a:t>
            </a:r>
            <a:r>
              <a:rPr lang="es"/>
              <a:t>nómina</a:t>
            </a:r>
            <a:r>
              <a:rPr lang="es"/>
              <a:t>?(salud, pensión, prestaciones sociales y riesgos profesionales)</a:t>
            </a:r>
            <a:endParaRPr/>
          </a:p>
          <a:p>
            <a:pPr indent="-334327" lvl="0" marL="914400" rtl="0" algn="l">
              <a:spcBef>
                <a:spcPts val="0"/>
              </a:spcBef>
              <a:spcAft>
                <a:spcPts val="0"/>
              </a:spcAft>
              <a:buSzPct val="100000"/>
              <a:buAutoNum type="alphaLcPeriod"/>
            </a:pPr>
            <a:r>
              <a:rPr lang="es"/>
              <a:t>si		b. no</a:t>
            </a:r>
            <a:endParaRPr/>
          </a:p>
          <a:p>
            <a:pPr indent="-334327" lvl="0" marL="457200" rtl="0" algn="l">
              <a:spcBef>
                <a:spcPts val="0"/>
              </a:spcBef>
              <a:spcAft>
                <a:spcPts val="0"/>
              </a:spcAft>
              <a:buSzPct val="100000"/>
              <a:buChar char="●"/>
            </a:pPr>
            <a:r>
              <a:rPr lang="es"/>
              <a:t>¿</a:t>
            </a:r>
            <a:r>
              <a:rPr lang="es"/>
              <a:t>Cómo</a:t>
            </a:r>
            <a:r>
              <a:rPr lang="es"/>
              <a:t> cree usted que la empresa </a:t>
            </a:r>
            <a:r>
              <a:rPr lang="es"/>
              <a:t>podría</a:t>
            </a:r>
            <a:r>
              <a:rPr lang="es"/>
              <a:t> mejorar en el estado de </a:t>
            </a:r>
            <a:r>
              <a:rPr lang="es"/>
              <a:t>nómina</a:t>
            </a:r>
            <a:r>
              <a:rPr lang="es"/>
              <a:t> y </a:t>
            </a:r>
            <a:r>
              <a:rPr lang="es"/>
              <a:t>actualización</a:t>
            </a:r>
            <a:r>
              <a:rPr lang="es"/>
              <a:t> de datos?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91375"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Empleados</a:t>
            </a:r>
            <a:endParaRPr/>
          </a:p>
        </p:txBody>
      </p:sp>
      <p:sp>
        <p:nvSpPr>
          <p:cNvPr id="185" name="Google Shape;185;p30"/>
          <p:cNvSpPr txBox="1"/>
          <p:nvPr>
            <p:ph idx="1" type="body"/>
          </p:nvPr>
        </p:nvSpPr>
        <p:spPr>
          <a:xfrm>
            <a:off x="311700" y="607800"/>
            <a:ext cx="8520600" cy="3591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¿Cuándo </a:t>
            </a:r>
            <a:r>
              <a:rPr lang="es"/>
              <a:t>tiene una deducción de su sueldo,  le notifican con anterioridad los motivos o se lo notifican en el momento en el que está recibiendo su comprobante de nómina</a:t>
            </a:r>
            <a:r>
              <a:rPr lang="es"/>
              <a:t>?</a:t>
            </a:r>
            <a:endParaRPr/>
          </a:p>
          <a:p>
            <a:pPr indent="-334327" lvl="0" marL="457200" rtl="0" algn="l">
              <a:spcBef>
                <a:spcPts val="0"/>
              </a:spcBef>
              <a:spcAft>
                <a:spcPts val="0"/>
              </a:spcAft>
              <a:buSzPct val="100000"/>
              <a:buChar char="●"/>
            </a:pPr>
            <a:r>
              <a:rPr lang="es"/>
              <a:t>¿Cree que los detalles de su comprobante nómina son precisos?</a:t>
            </a:r>
            <a:endParaRPr/>
          </a:p>
          <a:p>
            <a:pPr indent="0" lvl="0" marL="457200" rtl="0" algn="l">
              <a:spcBef>
                <a:spcPts val="1200"/>
              </a:spcBef>
              <a:spcAft>
                <a:spcPts val="0"/>
              </a:spcAft>
              <a:buNone/>
            </a:pPr>
            <a:r>
              <a:rPr lang="es"/>
              <a:t>a. si        b. no      c. no puedo acceder a ellos</a:t>
            </a:r>
            <a:endParaRPr/>
          </a:p>
          <a:p>
            <a:pPr indent="-334327" lvl="0" marL="457200" rtl="0" algn="l">
              <a:spcBef>
                <a:spcPts val="1200"/>
              </a:spcBef>
              <a:spcAft>
                <a:spcPts val="0"/>
              </a:spcAft>
              <a:buSzPct val="100000"/>
              <a:buChar char="●"/>
            </a:pPr>
            <a:r>
              <a:rPr lang="es"/>
              <a:t>¿cuando se genera un error en su comprobante de </a:t>
            </a:r>
            <a:r>
              <a:rPr lang="es"/>
              <a:t>nómina</a:t>
            </a:r>
            <a:r>
              <a:rPr lang="es"/>
              <a:t> cual es el proceso que se maneja?</a:t>
            </a:r>
            <a:endParaRPr/>
          </a:p>
          <a:p>
            <a:pPr indent="-334327" lvl="0" marL="457200" rtl="0" algn="l">
              <a:spcBef>
                <a:spcPts val="0"/>
              </a:spcBef>
              <a:spcAft>
                <a:spcPts val="0"/>
              </a:spcAft>
              <a:buSzPct val="100000"/>
              <a:buChar char="●"/>
            </a:pPr>
            <a:r>
              <a:rPr lang="es"/>
              <a:t>¿En </a:t>
            </a:r>
            <a:r>
              <a:rPr lang="es"/>
              <a:t>algún</a:t>
            </a:r>
            <a:r>
              <a:rPr lang="es"/>
              <a:t> momento se le ha </a:t>
            </a:r>
            <a:r>
              <a:rPr lang="es"/>
              <a:t>extraviado</a:t>
            </a:r>
            <a:r>
              <a:rPr lang="es"/>
              <a:t> su comprobante de </a:t>
            </a:r>
            <a:r>
              <a:rPr lang="es"/>
              <a:t>nómina</a:t>
            </a:r>
            <a:r>
              <a:rPr lang="es"/>
              <a:t> y no tiene un amanera </a:t>
            </a:r>
            <a:r>
              <a:rPr lang="es"/>
              <a:t>rápida</a:t>
            </a:r>
            <a:r>
              <a:rPr lang="es"/>
              <a:t> de consultarla?</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BPMN’s</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2152347"/>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4455">
                <a:latin typeface="Times New Roman"/>
                <a:ea typeface="Times New Roman"/>
                <a:cs typeface="Times New Roman"/>
                <a:sym typeface="Times New Roman"/>
              </a:rPr>
              <a:t>Payroll Information System</a:t>
            </a:r>
            <a:endParaRPr b="1" sz="4455">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BPMN Del Sistema Actual</a:t>
            </a:r>
            <a:endParaRPr/>
          </a:p>
          <a:p>
            <a:pPr indent="0" lvl="0" marL="0" rtl="0" algn="l">
              <a:spcBef>
                <a:spcPts val="0"/>
              </a:spcBef>
              <a:spcAft>
                <a:spcPts val="0"/>
              </a:spcAft>
              <a:buNone/>
            </a:pPr>
            <a:r>
              <a:t/>
            </a:r>
            <a:endParaRPr/>
          </a:p>
        </p:txBody>
      </p:sp>
      <p:pic>
        <p:nvPicPr>
          <p:cNvPr id="196" name="Google Shape;196;p32"/>
          <p:cNvPicPr preferRelativeResize="0"/>
          <p:nvPr/>
        </p:nvPicPr>
        <p:blipFill>
          <a:blip r:embed="rId3">
            <a:alphaModFix/>
          </a:blip>
          <a:stretch>
            <a:fillRect/>
          </a:stretch>
        </p:blipFill>
        <p:spPr>
          <a:xfrm>
            <a:off x="152400" y="1170200"/>
            <a:ext cx="8839204" cy="26586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chemeClr val="dk1"/>
                </a:solidFill>
                <a:latin typeface="Times New Roman"/>
                <a:ea typeface="Times New Roman"/>
                <a:cs typeface="Times New Roman"/>
                <a:sym typeface="Times New Roman"/>
              </a:rPr>
              <a:t>Diagrama BPMN Esperado</a:t>
            </a:r>
            <a:endParaRPr sz="2400">
              <a:solidFill>
                <a:schemeClr val="dk1"/>
              </a:solidFill>
              <a:latin typeface="Times New Roman"/>
              <a:ea typeface="Times New Roman"/>
              <a:cs typeface="Times New Roman"/>
              <a:sym typeface="Times New Roman"/>
            </a:endParaRPr>
          </a:p>
        </p:txBody>
      </p:sp>
      <p:pic>
        <p:nvPicPr>
          <p:cNvPr id="202" name="Google Shape;202;p33"/>
          <p:cNvPicPr preferRelativeResize="0"/>
          <p:nvPr/>
        </p:nvPicPr>
        <p:blipFill>
          <a:blip r:embed="rId3">
            <a:alphaModFix/>
          </a:blip>
          <a:stretch>
            <a:fillRect/>
          </a:stretch>
        </p:blipFill>
        <p:spPr>
          <a:xfrm>
            <a:off x="152400" y="1109675"/>
            <a:ext cx="8839204" cy="31334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Diagramas Casos de uso</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chemeClr val="dk1"/>
                </a:solidFill>
                <a:latin typeface="Times New Roman"/>
                <a:ea typeface="Times New Roman"/>
                <a:cs typeface="Times New Roman"/>
                <a:sym typeface="Times New Roman"/>
              </a:rPr>
              <a:t>Casos de uso control de acceso</a:t>
            </a:r>
            <a:endParaRPr sz="2400">
              <a:solidFill>
                <a:schemeClr val="dk1"/>
              </a:solidFill>
              <a:latin typeface="Times New Roman"/>
              <a:ea typeface="Times New Roman"/>
              <a:cs typeface="Times New Roman"/>
              <a:sym typeface="Times New Roman"/>
            </a:endParaRPr>
          </a:p>
        </p:txBody>
      </p:sp>
      <p:pic>
        <p:nvPicPr>
          <p:cNvPr id="213" name="Google Shape;213;p35"/>
          <p:cNvPicPr preferRelativeResize="0"/>
          <p:nvPr/>
        </p:nvPicPr>
        <p:blipFill>
          <a:blip r:embed="rId3">
            <a:alphaModFix/>
          </a:blip>
          <a:stretch>
            <a:fillRect/>
          </a:stretch>
        </p:blipFill>
        <p:spPr>
          <a:xfrm>
            <a:off x="152400" y="1109675"/>
            <a:ext cx="8581951" cy="3881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latin typeface="Times New Roman"/>
                <a:ea typeface="Times New Roman"/>
                <a:cs typeface="Times New Roman"/>
                <a:sym typeface="Times New Roman"/>
              </a:rPr>
              <a:t>Casos de uso gestión de usuario</a:t>
            </a:r>
            <a:endParaRPr/>
          </a:p>
        </p:txBody>
      </p:sp>
      <p:pic>
        <p:nvPicPr>
          <p:cNvPr id="219" name="Google Shape;219;p36"/>
          <p:cNvPicPr preferRelativeResize="0"/>
          <p:nvPr/>
        </p:nvPicPr>
        <p:blipFill>
          <a:blip r:embed="rId3">
            <a:alphaModFix/>
          </a:blip>
          <a:stretch>
            <a:fillRect/>
          </a:stretch>
        </p:blipFill>
        <p:spPr>
          <a:xfrm>
            <a:off x="1186100" y="1017800"/>
            <a:ext cx="7306306" cy="3820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Times New Roman"/>
                <a:ea typeface="Times New Roman"/>
                <a:cs typeface="Times New Roman"/>
                <a:sym typeface="Times New Roman"/>
              </a:rPr>
              <a:t>Casos de uso registro minuta</a:t>
            </a:r>
            <a:endParaRPr/>
          </a:p>
        </p:txBody>
      </p:sp>
      <p:pic>
        <p:nvPicPr>
          <p:cNvPr id="225" name="Google Shape;225;p37"/>
          <p:cNvPicPr preferRelativeResize="0"/>
          <p:nvPr/>
        </p:nvPicPr>
        <p:blipFill>
          <a:blip r:embed="rId3">
            <a:alphaModFix/>
          </a:blip>
          <a:stretch>
            <a:fillRect/>
          </a:stretch>
        </p:blipFill>
        <p:spPr>
          <a:xfrm>
            <a:off x="1873325" y="1017800"/>
            <a:ext cx="5397356" cy="3820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latin typeface="Times New Roman"/>
                <a:ea typeface="Times New Roman"/>
                <a:cs typeface="Times New Roman"/>
                <a:sym typeface="Times New Roman"/>
              </a:rPr>
              <a:t>Casos de uso </a:t>
            </a:r>
            <a:r>
              <a:rPr lang="es" sz="2400">
                <a:latin typeface="Times New Roman"/>
                <a:ea typeface="Times New Roman"/>
                <a:cs typeface="Times New Roman"/>
                <a:sym typeface="Times New Roman"/>
              </a:rPr>
              <a:t>gestión</a:t>
            </a:r>
            <a:r>
              <a:rPr lang="es" sz="2400">
                <a:latin typeface="Times New Roman"/>
                <a:ea typeface="Times New Roman"/>
                <a:cs typeface="Times New Roman"/>
                <a:sym typeface="Times New Roman"/>
              </a:rPr>
              <a:t> minuta</a:t>
            </a:r>
            <a:endParaRPr/>
          </a:p>
        </p:txBody>
      </p:sp>
      <p:pic>
        <p:nvPicPr>
          <p:cNvPr id="231" name="Google Shape;231;p38"/>
          <p:cNvPicPr preferRelativeResize="0"/>
          <p:nvPr/>
        </p:nvPicPr>
        <p:blipFill>
          <a:blip r:embed="rId3">
            <a:alphaModFix/>
          </a:blip>
          <a:stretch>
            <a:fillRect/>
          </a:stretch>
        </p:blipFill>
        <p:spPr>
          <a:xfrm>
            <a:off x="1098900" y="1014428"/>
            <a:ext cx="6448475" cy="375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74550" y="450125"/>
            <a:ext cx="8394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Times New Roman"/>
                <a:ea typeface="Times New Roman"/>
                <a:cs typeface="Times New Roman"/>
                <a:sym typeface="Times New Roman"/>
              </a:rPr>
              <a:t>Planteamiento De La Problemática </a:t>
            </a:r>
            <a:endParaRPr b="1" sz="2800">
              <a:latin typeface="Times New Roman"/>
              <a:ea typeface="Times New Roman"/>
              <a:cs typeface="Times New Roman"/>
              <a:sym typeface="Times New Roman"/>
            </a:endParaRPr>
          </a:p>
        </p:txBody>
      </p:sp>
      <p:sp>
        <p:nvSpPr>
          <p:cNvPr id="97" name="Google Shape;97;p15"/>
          <p:cNvSpPr txBox="1"/>
          <p:nvPr/>
        </p:nvSpPr>
        <p:spPr>
          <a:xfrm>
            <a:off x="374550" y="1396825"/>
            <a:ext cx="8394900" cy="223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latin typeface="Times New Roman"/>
                <a:ea typeface="Times New Roman"/>
                <a:cs typeface="Times New Roman"/>
                <a:sym typeface="Times New Roman"/>
              </a:rPr>
              <a:t>En la empresa “Ingeniero Mekanico”que se encuentra ubicada en la </a:t>
            </a:r>
            <a:r>
              <a:rPr lang="es" sz="1900">
                <a:latin typeface="Times New Roman"/>
                <a:ea typeface="Times New Roman"/>
                <a:cs typeface="Times New Roman"/>
                <a:sym typeface="Times New Roman"/>
              </a:rPr>
              <a:t>localidad</a:t>
            </a:r>
            <a:r>
              <a:rPr lang="es" sz="1900">
                <a:latin typeface="Times New Roman"/>
                <a:ea typeface="Times New Roman"/>
                <a:cs typeface="Times New Roman"/>
                <a:sym typeface="Times New Roman"/>
              </a:rPr>
              <a:t> de Kennedy en el barrio Carvajal; los empleados trabajan de lunes a viernes desde las 7 am hasta las 5 pm, y los sábados de 9 am hasta las 12 medio dia, completando así las 48 horas </a:t>
            </a:r>
            <a:r>
              <a:rPr lang="es" sz="1900">
                <a:latin typeface="Times New Roman"/>
                <a:ea typeface="Times New Roman"/>
                <a:cs typeface="Times New Roman"/>
                <a:sym typeface="Times New Roman"/>
              </a:rPr>
              <a:t>laborales </a:t>
            </a:r>
            <a:r>
              <a:rPr lang="es" sz="1900">
                <a:latin typeface="Times New Roman"/>
                <a:ea typeface="Times New Roman"/>
                <a:cs typeface="Times New Roman"/>
                <a:sym typeface="Times New Roman"/>
              </a:rPr>
              <a:t>semanales delegadas por el código sustantivo del trabajo. </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1200"/>
              </a:spcAft>
              <a:buNone/>
            </a:pPr>
            <a:r>
              <a:rPr lang="es" sz="1900">
                <a:solidFill>
                  <a:srgbClr val="000000"/>
                </a:solidFill>
                <a:latin typeface="Times New Roman"/>
                <a:ea typeface="Times New Roman"/>
                <a:cs typeface="Times New Roman"/>
                <a:sym typeface="Times New Roman"/>
              </a:rPr>
              <a:t>Cada empleado maneja </a:t>
            </a:r>
            <a:r>
              <a:rPr lang="es" sz="1900">
                <a:solidFill>
                  <a:srgbClr val="000000"/>
                </a:solidFill>
                <a:latin typeface="Times New Roman"/>
                <a:ea typeface="Times New Roman"/>
                <a:cs typeface="Times New Roman"/>
                <a:sym typeface="Times New Roman"/>
              </a:rPr>
              <a:t>su propia minuta</a:t>
            </a:r>
            <a:r>
              <a:rPr lang="es" sz="1900">
                <a:solidFill>
                  <a:srgbClr val="000000"/>
                </a:solidFill>
                <a:latin typeface="Times New Roman"/>
                <a:ea typeface="Times New Roman"/>
                <a:cs typeface="Times New Roman"/>
                <a:sym typeface="Times New Roman"/>
              </a:rPr>
              <a:t>, donde diligencia sus horas laborales (entradas y salidas) y horas extras, esta planilla es solicitada cada quincena por el administrador para reconocer las horas extras (según su dependencia) de cada empleado, esto genera varios archivos de papel para cada empleado, mayor probabilidad de pérdida de los documentos y un malgasto de tiempo para el administrador.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9" name="Google Shape;109;p17"/>
          <p:cNvSpPr txBox="1"/>
          <p:nvPr>
            <p:ph idx="1" type="body"/>
          </p:nvPr>
        </p:nvSpPr>
        <p:spPr>
          <a:xfrm>
            <a:off x="311700" y="12174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1900">
                <a:solidFill>
                  <a:srgbClr val="000000"/>
                </a:solidFill>
                <a:latin typeface="Times New Roman"/>
                <a:ea typeface="Times New Roman"/>
                <a:cs typeface="Times New Roman"/>
                <a:sym typeface="Times New Roman"/>
              </a:rPr>
              <a:t>Para calcular la nómina el administrador debe suministrar la información planteada en la minuta en una hoja de </a:t>
            </a:r>
            <a:r>
              <a:rPr lang="es" sz="1900">
                <a:solidFill>
                  <a:srgbClr val="000000"/>
                </a:solidFill>
                <a:latin typeface="Times New Roman"/>
                <a:ea typeface="Times New Roman"/>
                <a:cs typeface="Times New Roman"/>
                <a:sym typeface="Times New Roman"/>
              </a:rPr>
              <a:t>cálculo</a:t>
            </a:r>
            <a:r>
              <a:rPr lang="es" sz="1900">
                <a:solidFill>
                  <a:srgbClr val="000000"/>
                </a:solidFill>
                <a:latin typeface="Times New Roman"/>
                <a:ea typeface="Times New Roman"/>
                <a:cs typeface="Times New Roman"/>
                <a:sym typeface="Times New Roman"/>
              </a:rPr>
              <a:t> de excel, perdiendo tiempo ingresando todas las fórmulas necesarias para determinar el pago de los seis empleados que hacen parte de la empresa y no </a:t>
            </a:r>
            <a:r>
              <a:rPr lang="es" sz="1900">
                <a:solidFill>
                  <a:srgbClr val="000000"/>
                </a:solidFill>
                <a:latin typeface="Times New Roman"/>
                <a:ea typeface="Times New Roman"/>
                <a:cs typeface="Times New Roman"/>
                <a:sym typeface="Times New Roman"/>
              </a:rPr>
              <a:t>cuentan</a:t>
            </a:r>
            <a:r>
              <a:rPr lang="es" sz="1900">
                <a:solidFill>
                  <a:srgbClr val="000000"/>
                </a:solidFill>
                <a:latin typeface="Times New Roman"/>
                <a:ea typeface="Times New Roman"/>
                <a:cs typeface="Times New Roman"/>
                <a:sym typeface="Times New Roman"/>
              </a:rPr>
              <a:t> con un contador.</a:t>
            </a:r>
            <a:endParaRPr sz="19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900">
                <a:solidFill>
                  <a:srgbClr val="000000"/>
                </a:solidFill>
                <a:latin typeface="Times New Roman"/>
                <a:ea typeface="Times New Roman"/>
                <a:cs typeface="Times New Roman"/>
                <a:sym typeface="Times New Roman"/>
              </a:rPr>
              <a:t>Para la empresa es necesario conocer los datos actuales de cada uno de sus empleados, ellos no cuentan con un sistema de actualización de datos para sus empleados, lo cual genera una dificultad para verificar que la información principalmente suministrada está vigente.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900">
                <a:latin typeface="Times New Roman"/>
                <a:ea typeface="Times New Roman"/>
                <a:cs typeface="Times New Roman"/>
                <a:sym typeface="Times New Roman"/>
              </a:rPr>
              <a:t>Horas extras nocturnas -&gt; 75%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900">
                <a:latin typeface="Times New Roman"/>
                <a:ea typeface="Times New Roman"/>
                <a:cs typeface="Times New Roman"/>
                <a:sym typeface="Times New Roman"/>
              </a:rPr>
              <a:t>horas extras diurnas -&gt; 35%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900">
                <a:latin typeface="Times New Roman"/>
                <a:ea typeface="Times New Roman"/>
                <a:cs typeface="Times New Roman"/>
                <a:sym typeface="Times New Roman"/>
              </a:rPr>
              <a:t>horas extras dominicales -&gt;75% del pago por hora.</a:t>
            </a:r>
            <a:endParaRPr/>
          </a:p>
        </p:txBody>
      </p:sp>
      <p:sp>
        <p:nvSpPr>
          <p:cNvPr id="115" name="Google Shape;115;p18"/>
          <p:cNvSpPr txBox="1"/>
          <p:nvPr/>
        </p:nvSpPr>
        <p:spPr>
          <a:xfrm>
            <a:off x="311700" y="449900"/>
            <a:ext cx="8353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700">
                <a:solidFill>
                  <a:schemeClr val="dk1"/>
                </a:solidFill>
                <a:latin typeface="Times New Roman"/>
                <a:ea typeface="Times New Roman"/>
                <a:cs typeface="Times New Roman"/>
                <a:sym typeface="Times New Roman"/>
              </a:rPr>
              <a:t>Planteamiento De La Problemática </a:t>
            </a:r>
            <a:endParaRPr b="1" sz="27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525350" y="408375"/>
            <a:ext cx="30603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Objetivo General</a:t>
            </a:r>
            <a:endParaRPr b="1" sz="282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121" name="Google Shape;121;p19"/>
          <p:cNvSpPr txBox="1"/>
          <p:nvPr/>
        </p:nvSpPr>
        <p:spPr>
          <a:xfrm>
            <a:off x="525350" y="1474750"/>
            <a:ext cx="8185500" cy="164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solidFill>
                  <a:schemeClr val="dk2"/>
                </a:solidFill>
                <a:latin typeface="Times New Roman"/>
                <a:ea typeface="Times New Roman"/>
                <a:cs typeface="Times New Roman"/>
                <a:sym typeface="Times New Roman"/>
              </a:rPr>
              <a:t>Implementar un sistema que apoye a la determinación del pago de nómina de todos los empleados, donde se carguen automáticamente las horas laboradas y horas extras dependiendo si son diurnas, nocturnas o dominicales.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486275" y="1163400"/>
            <a:ext cx="7450500" cy="2816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Gestionar comprobante de la </a:t>
            </a:r>
            <a:r>
              <a:rPr lang="es" sz="1900">
                <a:solidFill>
                  <a:schemeClr val="dk2"/>
                </a:solidFill>
                <a:latin typeface="Times New Roman"/>
                <a:ea typeface="Times New Roman"/>
                <a:cs typeface="Times New Roman"/>
                <a:sym typeface="Times New Roman"/>
              </a:rPr>
              <a:t>nómina.</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Permitir que el empleado visualice su información de nómina y pueda actualizar todos sus datos personales básicos.</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Desarrollar una interfaz gráfica que se adapte a cualquier tipo de dispositivo para su uso.</a:t>
            </a:r>
            <a:endParaRPr sz="1900">
              <a:solidFill>
                <a:schemeClr val="dk2"/>
              </a:solidFill>
              <a:latin typeface="Times New Roman"/>
              <a:ea typeface="Times New Roman"/>
              <a:cs typeface="Times New Roman"/>
              <a:sym typeface="Times New Roman"/>
            </a:endParaRPr>
          </a:p>
        </p:txBody>
      </p:sp>
      <p:sp>
        <p:nvSpPr>
          <p:cNvPr id="127" name="Google Shape;127;p20"/>
          <p:cNvSpPr txBox="1"/>
          <p:nvPr/>
        </p:nvSpPr>
        <p:spPr>
          <a:xfrm>
            <a:off x="196500" y="110300"/>
            <a:ext cx="54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dk1"/>
                </a:solidFill>
                <a:latin typeface="Times New Roman"/>
                <a:ea typeface="Times New Roman"/>
                <a:cs typeface="Times New Roman"/>
                <a:sym typeface="Times New Roman"/>
              </a:rPr>
              <a:t>O</a:t>
            </a:r>
            <a:r>
              <a:rPr b="1" lang="es" sz="2800">
                <a:solidFill>
                  <a:schemeClr val="dk1"/>
                </a:solidFill>
                <a:latin typeface="Times New Roman"/>
                <a:ea typeface="Times New Roman"/>
                <a:cs typeface="Times New Roman"/>
                <a:sym typeface="Times New Roman"/>
              </a:rPr>
              <a:t>bjetivos Específicos</a:t>
            </a:r>
            <a:endParaRPr b="1"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5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3" name="Google Shape;133;p21"/>
          <p:cNvSpPr txBox="1"/>
          <p:nvPr>
            <p:ph idx="1" type="body"/>
          </p:nvPr>
        </p:nvSpPr>
        <p:spPr>
          <a:xfrm>
            <a:off x="311700" y="858975"/>
            <a:ext cx="8520600" cy="37098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s" sz="1900">
                <a:latin typeface="Times New Roman"/>
                <a:ea typeface="Times New Roman"/>
                <a:cs typeface="Times New Roman"/>
                <a:sym typeface="Times New Roman"/>
              </a:rPr>
              <a:t>Este proyecto va a satisfacer las necesidades de la empresa “Ingeniero Mekanico” referentes a los procesos de pago de </a:t>
            </a:r>
            <a:r>
              <a:rPr lang="es" sz="1900">
                <a:latin typeface="Times New Roman"/>
                <a:ea typeface="Times New Roman"/>
                <a:cs typeface="Times New Roman"/>
                <a:sym typeface="Times New Roman"/>
              </a:rPr>
              <a:t>nómina de sus empleados, utilizando una aplicación que permita que cada empleado ingrese la hora en la que empezó y finalizó su turno, y en caso de que realice horas extras, la aplicación pueda determinar cuál es el porcentaje adicional que se debe pagar así:</a:t>
            </a:r>
            <a:endParaRPr sz="19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900">
                <a:latin typeface="Times New Roman"/>
                <a:ea typeface="Times New Roman"/>
                <a:cs typeface="Times New Roman"/>
                <a:sym typeface="Times New Roman"/>
              </a:rPr>
              <a:t>Horas extras nocturnas -&gt; 75%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900">
                <a:latin typeface="Times New Roman"/>
                <a:ea typeface="Times New Roman"/>
                <a:cs typeface="Times New Roman"/>
                <a:sym typeface="Times New Roman"/>
              </a:rPr>
              <a:t>horas extras diurnas -&gt; 35%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900">
                <a:latin typeface="Times New Roman"/>
                <a:ea typeface="Times New Roman"/>
                <a:cs typeface="Times New Roman"/>
                <a:sym typeface="Times New Roman"/>
              </a:rPr>
              <a:t>horas extras dominicales -&gt;75% del pago por hora.</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