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721851-1A77-4CCA-B6C8-63F0104AE777}">
  <a:tblStyle styleId="{F4721851-1A77-4CCA-B6C8-63F0104AE77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74F6B89-E589-437E-A64E-46DCEFA08709}"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1AB7C1-27C1-442A-A6DB-3E6EEDD99F43}"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f4b371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f4b371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4b3718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4b3718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f88d07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f88d07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dc71843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dc71843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f5066a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f5066a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f5066ae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f5066a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dc2f441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dc2f441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ddc2f441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ddc2f441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ddc2f441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ddc2f441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dc2f441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dc2f441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4b371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4b371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ddc2f441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ddc2f441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dc2f441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dc2f441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ddc2f441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ddc2f441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ddc2f441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ddc2f441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dc2f441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dc2f441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ddc2f441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ddc2f441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ddc2f441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ddc2f441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dc2f441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dc2f441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de11a998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de11a99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de11a9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de11a9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4360c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4360c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de11a99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de11a99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da09f13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da09f13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04365d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04365d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04efb2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04efb2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dc71843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dc71843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dc71843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dc71843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de11a99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de11a99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4360c1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4360c1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0f29ff2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0f29ff2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4b371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4b371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4b371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4b371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4b371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4b371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4360c1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4360c1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forms.gle/1A8Hds6yhwWzCaiy9" TargetMode="External"/><Relationship Id="rId4" Type="http://schemas.openxmlformats.org/officeDocument/2006/relationships/hyperlink" Target="https://forms.gle/YweZFmHsP5c1f9NL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google.com/spreadsheets/d/1Z2_g9Xp4LJXg4N8ZuFoVvqcgOT6xILN1l441GcRN_To/edit#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cs.google.com/spreadsheets/d/1oGTx5ctfuRekAL_nXmOpRxm9TeB7kkD5I232_LJYWU8/edit?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rive.google.com/file/d/1Qy4nBTcmUc0sc-LrFg4auSIGc4X7HDgf/view?usp=sharing" TargetMode="Externa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4866800" y="177775"/>
            <a:ext cx="4149900" cy="256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4455">
                <a:solidFill>
                  <a:schemeClr val="lt1"/>
                </a:solidFill>
                <a:latin typeface="Times New Roman"/>
                <a:ea typeface="Times New Roman"/>
                <a:cs typeface="Times New Roman"/>
                <a:sym typeface="Times New Roman"/>
              </a:rPr>
              <a:t>Payroll Information System</a:t>
            </a:r>
            <a:endParaRPr b="1" sz="4455">
              <a:solidFill>
                <a:schemeClr val="lt1"/>
              </a:solidFill>
              <a:latin typeface="Times New Roman"/>
              <a:ea typeface="Times New Roman"/>
              <a:cs typeface="Times New Roman"/>
              <a:sym typeface="Times New Roman"/>
            </a:endParaRPr>
          </a:p>
        </p:txBody>
      </p:sp>
      <p:pic>
        <p:nvPicPr>
          <p:cNvPr id="86" name="Google Shape;86;p13"/>
          <p:cNvPicPr preferRelativeResize="0"/>
          <p:nvPr/>
        </p:nvPicPr>
        <p:blipFill>
          <a:blip r:embed="rId3">
            <a:alphaModFix/>
          </a:blip>
          <a:stretch>
            <a:fillRect/>
          </a:stretch>
        </p:blipFill>
        <p:spPr>
          <a:xfrm>
            <a:off x="884963" y="1120713"/>
            <a:ext cx="2562225" cy="2562225"/>
          </a:xfrm>
          <a:prstGeom prst="rect">
            <a:avLst/>
          </a:prstGeom>
          <a:noFill/>
          <a:ln>
            <a:noFill/>
          </a:ln>
        </p:spPr>
      </p:pic>
      <p:sp>
        <p:nvSpPr>
          <p:cNvPr id="87" name="Google Shape;87;p13"/>
          <p:cNvSpPr txBox="1"/>
          <p:nvPr/>
        </p:nvSpPr>
        <p:spPr>
          <a:xfrm>
            <a:off x="4814450" y="3262850"/>
            <a:ext cx="4254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a:t>
            </a:r>
            <a:r>
              <a:rPr b="1" lang="es" sz="1500">
                <a:solidFill>
                  <a:schemeClr val="lt1"/>
                </a:solidFill>
                <a:latin typeface="Times New Roman"/>
                <a:ea typeface="Times New Roman"/>
                <a:cs typeface="Times New Roman"/>
                <a:sym typeface="Times New Roman"/>
              </a:rPr>
              <a:t>Estupiñán Cortés Jeison Gerardo</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-Lopez Osorio Dairon Stick</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-Narvaez Castro Miller Camilo </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s" sz="1500">
                <a:solidFill>
                  <a:schemeClr val="lt1"/>
                </a:solidFill>
                <a:latin typeface="Times New Roman"/>
                <a:ea typeface="Times New Roman"/>
                <a:cs typeface="Times New Roman"/>
                <a:sym typeface="Times New Roman"/>
              </a:rPr>
              <a:t>-Perez Garcia Nicolas Steven</a:t>
            </a:r>
            <a:endParaRPr b="1"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Alcance</a:t>
            </a:r>
            <a:endParaRPr b="1" sz="2800">
              <a:latin typeface="Times New Roman"/>
              <a:ea typeface="Times New Roman"/>
              <a:cs typeface="Times New Roman"/>
              <a:sym typeface="Times New Roman"/>
            </a:endParaRPr>
          </a:p>
        </p:txBody>
      </p:sp>
      <p:sp>
        <p:nvSpPr>
          <p:cNvPr id="142" name="Google Shape;142;p22"/>
          <p:cNvSpPr txBox="1"/>
          <p:nvPr/>
        </p:nvSpPr>
        <p:spPr>
          <a:xfrm>
            <a:off x="311700" y="755950"/>
            <a:ext cx="8520600" cy="41679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48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Social: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Aumentará</a:t>
            </a:r>
            <a:r>
              <a:rPr i="0" lang="es" sz="1700" u="none" cap="none" strike="noStrike">
                <a:solidFill>
                  <a:schemeClr val="dk2"/>
                </a:solidFill>
                <a:latin typeface="Times New Roman"/>
                <a:ea typeface="Times New Roman"/>
                <a:cs typeface="Times New Roman"/>
                <a:sym typeface="Times New Roman"/>
              </a:rPr>
              <a:t> su competitividad al mejorar el desarrollo social y bienestar del personal de la empresa.</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Económico: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L</a:t>
            </a:r>
            <a:r>
              <a:rPr i="0" lang="es" sz="1700" u="none" cap="none" strike="noStrike">
                <a:solidFill>
                  <a:schemeClr val="dk2"/>
                </a:solidFill>
                <a:latin typeface="Times New Roman"/>
                <a:ea typeface="Times New Roman"/>
                <a:cs typeface="Times New Roman"/>
                <a:sym typeface="Times New Roman"/>
              </a:rPr>
              <a:t>a administración de los recursos será mejor y segura, al utilizar eficientemente su información.</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Ambiental: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S</a:t>
            </a:r>
            <a:r>
              <a:rPr i="0" lang="es" sz="1700" u="none" cap="none" strike="noStrike">
                <a:solidFill>
                  <a:schemeClr val="dk2"/>
                </a:solidFill>
                <a:latin typeface="Times New Roman"/>
                <a:ea typeface="Times New Roman"/>
                <a:cs typeface="Times New Roman"/>
                <a:sym typeface="Times New Roman"/>
              </a:rPr>
              <a:t>u proceso limpio en relación con el desarrollo sostenible </a:t>
            </a:r>
            <a:r>
              <a:rPr lang="es" sz="1700">
                <a:solidFill>
                  <a:schemeClr val="dk2"/>
                </a:solidFill>
                <a:latin typeface="Times New Roman"/>
                <a:ea typeface="Times New Roman"/>
                <a:cs typeface="Times New Roman"/>
                <a:sym typeface="Times New Roman"/>
              </a:rPr>
              <a:t>aumentaría</a:t>
            </a:r>
            <a:r>
              <a:rPr i="0" lang="es" sz="1700" u="none" cap="none" strike="noStrike">
                <a:solidFill>
                  <a:schemeClr val="dk2"/>
                </a:solidFill>
                <a:latin typeface="Times New Roman"/>
                <a:ea typeface="Times New Roman"/>
                <a:cs typeface="Times New Roman"/>
                <a:sym typeface="Times New Roman"/>
              </a:rPr>
              <a:t>; al bajar el consumo de insumos como el papel.</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Tecnológico: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a:t>
            </a:r>
            <a:r>
              <a:rPr i="0" lang="es" sz="1700" u="none" cap="none" strike="noStrike">
                <a:solidFill>
                  <a:schemeClr val="dk2"/>
                </a:solidFill>
                <a:latin typeface="Times New Roman"/>
                <a:ea typeface="Times New Roman"/>
                <a:cs typeface="Times New Roman"/>
                <a:sym typeface="Times New Roman"/>
              </a:rPr>
              <a:t>l utilizar nuevas herramientas tecnológica </a:t>
            </a:r>
            <a:r>
              <a:rPr lang="es" sz="1700">
                <a:solidFill>
                  <a:schemeClr val="dk2"/>
                </a:solidFill>
                <a:latin typeface="Times New Roman"/>
                <a:ea typeface="Times New Roman"/>
                <a:cs typeface="Times New Roman"/>
                <a:sym typeface="Times New Roman"/>
              </a:rPr>
              <a:t>mejorará</a:t>
            </a:r>
            <a:r>
              <a:rPr i="0" lang="es" sz="1700" u="none" cap="none" strike="noStrike">
                <a:solidFill>
                  <a:schemeClr val="dk2"/>
                </a:solidFill>
                <a:latin typeface="Times New Roman"/>
                <a:ea typeface="Times New Roman"/>
                <a:cs typeface="Times New Roman"/>
                <a:sym typeface="Times New Roman"/>
              </a:rPr>
              <a:t> los procesos y procedimientos de su información, siendo más rápidos y ordenados permitiendo mejorar en sus metas.</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lang="es" sz="1700">
                <a:solidFill>
                  <a:schemeClr val="dk2"/>
                </a:solidFill>
                <a:latin typeface="Times New Roman"/>
                <a:ea typeface="Times New Roman"/>
                <a:cs typeface="Times New Roman"/>
                <a:sym typeface="Times New Roman"/>
              </a:rPr>
              <a:t>seguridad: </a:t>
            </a:r>
            <a:r>
              <a:rPr lang="es" sz="1700">
                <a:solidFill>
                  <a:schemeClr val="dk2"/>
                </a:solidFill>
                <a:latin typeface="Times New Roman"/>
                <a:ea typeface="Times New Roman"/>
                <a:cs typeface="Times New Roman"/>
                <a:sym typeface="Times New Roman"/>
              </a:rPr>
              <a:t>El sistema permitirá brindarles seguridad de sus datos personales.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Delimitación</a:t>
            </a:r>
            <a:endParaRPr b="1" sz="2820">
              <a:latin typeface="Times New Roman"/>
              <a:ea typeface="Times New Roman"/>
              <a:cs typeface="Times New Roman"/>
              <a:sym typeface="Times New Roman"/>
            </a:endParaRPr>
          </a:p>
        </p:txBody>
      </p:sp>
      <p:sp>
        <p:nvSpPr>
          <p:cNvPr id="148" name="Google Shape;148;p23"/>
          <p:cNvSpPr txBox="1"/>
          <p:nvPr>
            <p:ph idx="1" type="body"/>
          </p:nvPr>
        </p:nvSpPr>
        <p:spPr>
          <a:xfrm>
            <a:off x="311700" y="126652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permitirá</a:t>
            </a:r>
            <a:r>
              <a:rPr lang="es" sz="2100">
                <a:latin typeface="Times New Roman"/>
                <a:ea typeface="Times New Roman"/>
                <a:cs typeface="Times New Roman"/>
                <a:sym typeface="Times New Roman"/>
              </a:rPr>
              <a:t> a los usuarios </a:t>
            </a:r>
            <a:r>
              <a:rPr lang="es" sz="2100">
                <a:latin typeface="Times New Roman"/>
                <a:ea typeface="Times New Roman"/>
                <a:cs typeface="Times New Roman"/>
                <a:sym typeface="Times New Roman"/>
              </a:rPr>
              <a:t>según</a:t>
            </a:r>
            <a:r>
              <a:rPr lang="es" sz="2100">
                <a:latin typeface="Times New Roman"/>
                <a:ea typeface="Times New Roman"/>
                <a:cs typeface="Times New Roman"/>
                <a:sym typeface="Times New Roman"/>
              </a:rPr>
              <a:t> su rol (empleado, administrador) acceder  a sitios en los cuales tengan permisos para poder generar actualizaciones, modificaciones, consultas y descargas.</a:t>
            </a:r>
            <a:endParaRPr sz="21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proporcionará</a:t>
            </a:r>
            <a:r>
              <a:rPr lang="es" sz="2100">
                <a:latin typeface="Times New Roman"/>
                <a:ea typeface="Times New Roman"/>
                <a:cs typeface="Times New Roman"/>
                <a:sym typeface="Times New Roman"/>
              </a:rPr>
              <a:t> un apoyo para el </a:t>
            </a:r>
            <a:r>
              <a:rPr lang="es" sz="2100">
                <a:latin typeface="Times New Roman"/>
                <a:ea typeface="Times New Roman"/>
                <a:cs typeface="Times New Roman"/>
                <a:sym typeface="Times New Roman"/>
              </a:rPr>
              <a:t>área</a:t>
            </a:r>
            <a:r>
              <a:rPr lang="es" sz="2100">
                <a:latin typeface="Times New Roman"/>
                <a:ea typeface="Times New Roman"/>
                <a:cs typeface="Times New Roman"/>
                <a:sym typeface="Times New Roman"/>
              </a:rPr>
              <a:t> de su </a:t>
            </a:r>
            <a:r>
              <a:rPr lang="es" sz="2100">
                <a:latin typeface="Times New Roman"/>
                <a:ea typeface="Times New Roman"/>
                <a:cs typeface="Times New Roman"/>
                <a:sym typeface="Times New Roman"/>
              </a:rPr>
              <a:t>nómina</a:t>
            </a:r>
            <a:r>
              <a:rPr lang="e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800">
                <a:latin typeface="Times New Roman"/>
                <a:ea typeface="Times New Roman"/>
                <a:cs typeface="Times New Roman"/>
                <a:sym typeface="Times New Roman"/>
              </a:rPr>
              <a:t>Técnicas Y Recolección De Datos</a:t>
            </a:r>
            <a:endParaRPr b="1" sz="3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682700"/>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2000">
                <a:latin typeface="Times New Roman"/>
                <a:ea typeface="Times New Roman"/>
                <a:cs typeface="Times New Roman"/>
                <a:sym typeface="Times New Roman"/>
              </a:rPr>
              <a:t>L</a:t>
            </a:r>
            <a:r>
              <a:rPr lang="es" sz="2000">
                <a:latin typeface="Times New Roman"/>
                <a:ea typeface="Times New Roman"/>
                <a:cs typeface="Times New Roman"/>
                <a:sym typeface="Times New Roman"/>
              </a:rPr>
              <a:t>as </a:t>
            </a:r>
            <a:r>
              <a:rPr lang="es" sz="2000">
                <a:latin typeface="Times New Roman"/>
                <a:ea typeface="Times New Roman"/>
                <a:cs typeface="Times New Roman"/>
                <a:sym typeface="Times New Roman"/>
              </a:rPr>
              <a:t>técnicas</a:t>
            </a:r>
            <a:r>
              <a:rPr lang="es" sz="2000">
                <a:latin typeface="Times New Roman"/>
                <a:ea typeface="Times New Roman"/>
                <a:cs typeface="Times New Roman"/>
                <a:sym typeface="Times New Roman"/>
              </a:rPr>
              <a:t> que se usaron para la </a:t>
            </a:r>
            <a:r>
              <a:rPr lang="es" sz="2000">
                <a:latin typeface="Times New Roman"/>
                <a:ea typeface="Times New Roman"/>
                <a:cs typeface="Times New Roman"/>
                <a:sym typeface="Times New Roman"/>
              </a:rPr>
              <a:t>recolección</a:t>
            </a:r>
            <a:r>
              <a:rPr lang="es" sz="2000">
                <a:latin typeface="Times New Roman"/>
                <a:ea typeface="Times New Roman"/>
                <a:cs typeface="Times New Roman"/>
                <a:sym typeface="Times New Roman"/>
              </a:rPr>
              <a:t> de </a:t>
            </a:r>
            <a:r>
              <a:rPr lang="es" sz="2000">
                <a:latin typeface="Times New Roman"/>
                <a:ea typeface="Times New Roman"/>
                <a:cs typeface="Times New Roman"/>
                <a:sym typeface="Times New Roman"/>
              </a:rPr>
              <a:t>información</a:t>
            </a:r>
            <a:r>
              <a:rPr lang="es" sz="2000">
                <a:latin typeface="Times New Roman"/>
                <a:ea typeface="Times New Roman"/>
                <a:cs typeface="Times New Roman"/>
                <a:sym typeface="Times New Roman"/>
              </a:rPr>
              <a:t> fue por medio de cuestionarios a sus empleados y a al administrador de la empresa con herramientas como archivos de texto (Word) y Formularios de Google</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2000" u="sng">
                <a:solidFill>
                  <a:schemeClr val="hlink"/>
                </a:solidFill>
                <a:latin typeface="Times New Roman"/>
                <a:ea typeface="Times New Roman"/>
                <a:cs typeface="Times New Roman"/>
                <a:sym typeface="Times New Roman"/>
                <a:hlinkClick r:id="rId3"/>
              </a:rPr>
              <a:t>https://forms.gle/1A8Hds6yhwWzCaiy9</a:t>
            </a:r>
            <a:r>
              <a:rPr lang="es" sz="2000">
                <a:latin typeface="Times New Roman"/>
                <a:ea typeface="Times New Roman"/>
                <a:cs typeface="Times New Roman"/>
                <a:sym typeface="Times New Roman"/>
              </a:rPr>
              <a:t> </a:t>
            </a:r>
            <a:r>
              <a:rPr lang="es" sz="2000">
                <a:latin typeface="Times New Roman"/>
                <a:ea typeface="Times New Roman"/>
                <a:cs typeface="Times New Roman"/>
                <a:sym typeface="Times New Roman"/>
              </a:rPr>
              <a:t>(Empleado)</a:t>
            </a:r>
            <a:endParaRPr sz="20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000" u="sng">
                <a:solidFill>
                  <a:schemeClr val="hlink"/>
                </a:solidFill>
                <a:latin typeface="Times New Roman"/>
                <a:ea typeface="Times New Roman"/>
                <a:cs typeface="Times New Roman"/>
                <a:sym typeface="Times New Roman"/>
                <a:hlinkClick r:id="rId4"/>
              </a:rPr>
              <a:t>https://forms.gle/YweZFmHsP5c1f9NL8</a:t>
            </a:r>
            <a:r>
              <a:rPr lang="es" sz="2000">
                <a:latin typeface="Times New Roman"/>
                <a:ea typeface="Times New Roman"/>
                <a:cs typeface="Times New Roman"/>
                <a:sym typeface="Times New Roman"/>
              </a:rPr>
              <a:t> (Administrador).</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Administrador</a:t>
            </a:r>
            <a:endParaRPr b="1">
              <a:latin typeface="Times New Roman"/>
              <a:ea typeface="Times New Roman"/>
              <a:cs typeface="Times New Roman"/>
              <a:sym typeface="Times New Roman"/>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¿Cuáles son los procesos que realiza para el pago de sus empleados?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¿Qué herramientas usa para realizar la nómina de sus empleados?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¿Qué nivel de dificultad se le presenta al momento de generar la nómina de sus empleados es?</a:t>
            </a:r>
            <a:endParaRPr sz="1600">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AutoNum type="alphaLcPeriod"/>
            </a:pPr>
            <a:r>
              <a:rPr lang="es" sz="1600">
                <a:latin typeface="Times New Roman"/>
                <a:ea typeface="Times New Roman"/>
                <a:cs typeface="Times New Roman"/>
                <a:sym typeface="Times New Roman"/>
              </a:rPr>
              <a:t>Fácil		b. Difícil		c. Normal		d. otra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¿Considera que malgasta papel para entregar el registro de nómina de sus empleados?</a:t>
            </a:r>
            <a:endParaRPr sz="1600">
              <a:latin typeface="Times New Roman"/>
              <a:ea typeface="Times New Roman"/>
              <a:cs typeface="Times New Roman"/>
              <a:sym typeface="Times New Roman"/>
            </a:endParaRPr>
          </a:p>
          <a:p>
            <a:pPr indent="-330200" lvl="0" marL="914400" rtl="0" algn="l">
              <a:spcBef>
                <a:spcPts val="0"/>
              </a:spcBef>
              <a:spcAft>
                <a:spcPts val="0"/>
              </a:spcAft>
              <a:buSzPts val="1600"/>
              <a:buFont typeface="Times New Roman"/>
              <a:buAutoNum type="alphaLcPeriod"/>
            </a:pPr>
            <a:r>
              <a:rPr lang="es" sz="1600">
                <a:latin typeface="Times New Roman"/>
                <a:ea typeface="Times New Roman"/>
                <a:cs typeface="Times New Roman"/>
                <a:sym typeface="Times New Roman"/>
              </a:rPr>
              <a:t>Sí		b. No</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s" sz="1600">
                <a:latin typeface="Times New Roman"/>
                <a:ea typeface="Times New Roman"/>
                <a:cs typeface="Times New Roman"/>
                <a:sym typeface="Times New Roman"/>
              </a:rPr>
              <a:t>¿Cuál es el lapso de tiempo que tarda en generar la nómina para un empleado?</a:t>
            </a:r>
            <a:endParaRPr sz="1600">
              <a:latin typeface="Times New Roman"/>
              <a:ea typeface="Times New Roman"/>
              <a:cs typeface="Times New Roman"/>
              <a:sym typeface="Times New Roman"/>
            </a:endParaRPr>
          </a:p>
          <a:p>
            <a:pPr indent="0" lvl="0" marL="457200" rtl="0" algn="l">
              <a:spcBef>
                <a:spcPts val="1200"/>
              </a:spcBef>
              <a:spcAft>
                <a:spcPts val="1200"/>
              </a:spcAft>
              <a:buNone/>
            </a:pPr>
            <a:r>
              <a:rPr lang="es" sz="1600">
                <a:latin typeface="Times New Roman"/>
                <a:ea typeface="Times New Roman"/>
                <a:cs typeface="Times New Roman"/>
                <a:sym typeface="Times New Roman"/>
              </a:rPr>
              <a:t>a. De 10-30 minutos         b. 1 hora      c. Más de una hora      d. Otra</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28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Empleados</a:t>
            </a:r>
            <a:endParaRPr b="1">
              <a:latin typeface="Times New Roman"/>
              <a:ea typeface="Times New Roman"/>
              <a:cs typeface="Times New Roman"/>
              <a:sym typeface="Times New Roman"/>
            </a:endParaRPr>
          </a:p>
        </p:txBody>
      </p:sp>
      <p:sp>
        <p:nvSpPr>
          <p:cNvPr id="170" name="Google Shape;170;p27"/>
          <p:cNvSpPr txBox="1"/>
          <p:nvPr>
            <p:ph idx="1" type="body"/>
          </p:nvPr>
        </p:nvSpPr>
        <p:spPr>
          <a:xfrm>
            <a:off x="311700" y="1169725"/>
            <a:ext cx="8520600" cy="35361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¿Tiene un acceso sencillo para la actualización y visualización de sus datos personales básicos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¿Sabe el valor de sus aportes de </a:t>
            </a:r>
            <a:r>
              <a:rPr lang="es">
                <a:latin typeface="Times New Roman"/>
                <a:ea typeface="Times New Roman"/>
                <a:cs typeface="Times New Roman"/>
                <a:sym typeface="Times New Roman"/>
              </a:rPr>
              <a:t>prestación</a:t>
            </a:r>
            <a:r>
              <a:rPr lang="es">
                <a:latin typeface="Times New Roman"/>
                <a:ea typeface="Times New Roman"/>
                <a:cs typeface="Times New Roman"/>
                <a:sym typeface="Times New Roman"/>
              </a:rPr>
              <a:t> de servicios en su comprobante de </a:t>
            </a:r>
            <a:r>
              <a:rPr lang="es">
                <a:latin typeface="Times New Roman"/>
                <a:ea typeface="Times New Roman"/>
                <a:cs typeface="Times New Roman"/>
                <a:sym typeface="Times New Roman"/>
              </a:rPr>
              <a:t>nómina</a:t>
            </a:r>
            <a:r>
              <a:rPr lang="es">
                <a:latin typeface="Times New Roman"/>
                <a:ea typeface="Times New Roman"/>
                <a:cs typeface="Times New Roman"/>
                <a:sym typeface="Times New Roman"/>
              </a:rPr>
              <a:t>?(salud, pensión, prestaciones sociales y riesgos profesionales)</a:t>
            </a:r>
            <a:endParaRPr>
              <a:latin typeface="Times New Roman"/>
              <a:ea typeface="Times New Roman"/>
              <a:cs typeface="Times New Roman"/>
              <a:sym typeface="Times New Roman"/>
            </a:endParaRPr>
          </a:p>
          <a:p>
            <a:pPr indent="-342900" lvl="0" marL="914400" rtl="0" algn="l">
              <a:lnSpc>
                <a:spcPct val="115000"/>
              </a:lnSpc>
              <a:spcBef>
                <a:spcPts val="0"/>
              </a:spcBef>
              <a:spcAft>
                <a:spcPts val="0"/>
              </a:spcAft>
              <a:buSzPts val="1800"/>
              <a:buFont typeface="Times New Roman"/>
              <a:buAutoNum type="alphaLcPeriod"/>
            </a:pPr>
            <a:r>
              <a:rPr lang="es">
                <a:latin typeface="Times New Roman"/>
                <a:ea typeface="Times New Roman"/>
                <a:cs typeface="Times New Roman"/>
                <a:sym typeface="Times New Roman"/>
              </a:rPr>
              <a:t>Sí		b. No</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a:t>
            </a:r>
            <a:r>
              <a:rPr lang="es">
                <a:latin typeface="Times New Roman"/>
                <a:ea typeface="Times New Roman"/>
                <a:cs typeface="Times New Roman"/>
                <a:sym typeface="Times New Roman"/>
              </a:rPr>
              <a:t>Cómo</a:t>
            </a:r>
            <a:r>
              <a:rPr lang="es">
                <a:latin typeface="Times New Roman"/>
                <a:ea typeface="Times New Roman"/>
                <a:cs typeface="Times New Roman"/>
                <a:sym typeface="Times New Roman"/>
              </a:rPr>
              <a:t> cree usted que la empresa </a:t>
            </a:r>
            <a:r>
              <a:rPr lang="es">
                <a:latin typeface="Times New Roman"/>
                <a:ea typeface="Times New Roman"/>
                <a:cs typeface="Times New Roman"/>
                <a:sym typeface="Times New Roman"/>
              </a:rPr>
              <a:t>podría</a:t>
            </a:r>
            <a:r>
              <a:rPr lang="es">
                <a:latin typeface="Times New Roman"/>
                <a:ea typeface="Times New Roman"/>
                <a:cs typeface="Times New Roman"/>
                <a:sym typeface="Times New Roman"/>
              </a:rPr>
              <a:t> mejorar en el estado de </a:t>
            </a:r>
            <a:r>
              <a:rPr lang="es">
                <a:latin typeface="Times New Roman"/>
                <a:ea typeface="Times New Roman"/>
                <a:cs typeface="Times New Roman"/>
                <a:sym typeface="Times New Roman"/>
              </a:rPr>
              <a:t>nómina</a:t>
            </a:r>
            <a:r>
              <a:rPr lang="es">
                <a:latin typeface="Times New Roman"/>
                <a:ea typeface="Times New Roman"/>
                <a:cs typeface="Times New Roman"/>
                <a:sym typeface="Times New Roman"/>
              </a:rPr>
              <a:t> y </a:t>
            </a:r>
            <a:r>
              <a:rPr lang="es">
                <a:latin typeface="Times New Roman"/>
                <a:ea typeface="Times New Roman"/>
                <a:cs typeface="Times New Roman"/>
                <a:sym typeface="Times New Roman"/>
              </a:rPr>
              <a:t>actualización</a:t>
            </a:r>
            <a:r>
              <a:rPr lang="es">
                <a:latin typeface="Times New Roman"/>
                <a:ea typeface="Times New Roman"/>
                <a:cs typeface="Times New Roman"/>
                <a:sym typeface="Times New Roman"/>
              </a:rPr>
              <a:t> de datos?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Cuando se genera un error en su comprobante de nómina, ¿cuál es el proceso que se maneja?</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s">
                <a:latin typeface="Times New Roman"/>
                <a:ea typeface="Times New Roman"/>
                <a:cs typeface="Times New Roman"/>
                <a:sym typeface="Times New Roman"/>
              </a:rPr>
              <a:t>¿En algún momento se le ha extraviado su comprobante de                                 nómina y no tiene un amanera rápida de consultarla?</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Requerimientos Funcionales</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p29"/>
          <p:cNvGraphicFramePr/>
          <p:nvPr/>
        </p:nvGraphicFramePr>
        <p:xfrm>
          <a:off x="1649438" y="785800"/>
          <a:ext cx="3000000" cy="3000000"/>
        </p:xfrm>
        <a:graphic>
          <a:graphicData uri="http://schemas.openxmlformats.org/drawingml/2006/table">
            <a:tbl>
              <a:tblPr>
                <a:noFill/>
                <a:tableStyleId>{F4721851-1A77-4CCA-B6C8-63F0104AE777}</a:tableStyleId>
              </a:tblPr>
              <a:tblGrid>
                <a:gridCol w="1519725"/>
                <a:gridCol w="43254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Crear usuario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crear su usuario con privilegios.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administrador registrarse con su nombre, cargo e información básica que pueda ser pública para los usuarios, dándole privilegios de crear los usuarios con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 RNF02, RNF03, RNF04, RNF0</a:t>
                      </a:r>
                      <a:r>
                        <a:rPr lang="es" sz="1200">
                          <a:latin typeface="Times New Roman"/>
                          <a:ea typeface="Times New Roman"/>
                          <a:cs typeface="Times New Roman"/>
                          <a:sym typeface="Times New Roman"/>
                        </a:rPr>
                        <a:t>5, </a:t>
                      </a:r>
                      <a:r>
                        <a:rPr lang="es" sz="1200">
                          <a:latin typeface="Times New Roman"/>
                          <a:ea typeface="Times New Roman"/>
                          <a:cs typeface="Times New Roman"/>
                          <a:sym typeface="Times New Roman"/>
                        </a:rPr>
                        <a:t>RNF07, RNF08, RNF09, 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0"/>
          <p:cNvGraphicFramePr/>
          <p:nvPr/>
        </p:nvGraphicFramePr>
        <p:xfrm>
          <a:off x="1602500" y="375500"/>
          <a:ext cx="3000000" cy="3000000"/>
        </p:xfrm>
        <a:graphic>
          <a:graphicData uri="http://schemas.openxmlformats.org/drawingml/2006/table">
            <a:tbl>
              <a:tblPr>
                <a:noFill/>
                <a:tableStyleId>{F4721851-1A77-4CCA-B6C8-63F0104AE777}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Solicitud de usuario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crear un nuevo usuario en el sistema diligenciando un formulario de solicitud</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brindará al usuario, por medio de la opción registrar, un formulario en el cual deberá diligenciar nombres, apellidos, documento, fecha de nacimiento, sexo, correo y cargo en la empresa, para que éste sea enviado al administrador y le disponga a ese correo y nombre el rol de empleado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a:t>
                      </a:r>
                      <a:r>
                        <a:rPr lang="es" sz="1200">
                          <a:latin typeface="Times New Roman"/>
                          <a:ea typeface="Times New Roman"/>
                          <a:cs typeface="Times New Roman"/>
                          <a:sym typeface="Times New Roman"/>
                        </a:rPr>
                        <a:t>1,</a:t>
                      </a:r>
                      <a:r>
                        <a:rPr lang="es" sz="1200">
                          <a:latin typeface="Times New Roman"/>
                          <a:ea typeface="Times New Roman"/>
                          <a:cs typeface="Times New Roman"/>
                          <a:sym typeface="Times New Roman"/>
                        </a:rPr>
                        <a:t>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1"/>
          <p:cNvGraphicFramePr/>
          <p:nvPr/>
        </p:nvGraphicFramePr>
        <p:xfrm>
          <a:off x="1714500" y="542825"/>
          <a:ext cx="3000000" cy="3000000"/>
        </p:xfrm>
        <a:graphic>
          <a:graphicData uri="http://schemas.openxmlformats.org/drawingml/2006/table">
            <a:tbl>
              <a:tblPr>
                <a:noFill/>
                <a:tableStyleId>{F4721851-1A77-4CCA-B6C8-63F0104AE777}</a:tableStyleId>
              </a:tblPr>
              <a:tblGrid>
                <a:gridCol w="1485900"/>
                <a:gridCol w="4229100"/>
              </a:tblGrid>
              <a:tr h="6688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Asignar rol (Rol administrador)</a:t>
                      </a:r>
                      <a:endParaRPr b="1" sz="1200">
                        <a:latin typeface="Times New Roman"/>
                        <a:ea typeface="Times New Roman"/>
                        <a:cs typeface="Times New Roman"/>
                        <a:sym typeface="Times New Roman"/>
                      </a:endParaRPr>
                    </a:p>
                  </a:txBody>
                  <a:tcPr marT="63500" marB="63500" marR="63500" marL="63500">
                    <a:solidFill>
                      <a:srgbClr val="D9EAD3"/>
                    </a:solidFill>
                  </a:tcPr>
                </a:tc>
              </a:tr>
              <a:tr h="3074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administrador podrá asignar el rol de empleado</a:t>
                      </a:r>
                      <a:endParaRPr sz="1200">
                        <a:latin typeface="Times New Roman"/>
                        <a:ea typeface="Times New Roman"/>
                        <a:cs typeface="Times New Roman"/>
                        <a:sym typeface="Times New Roman"/>
                      </a:endParaRPr>
                    </a:p>
                  </a:txBody>
                  <a:tcPr marT="63500" marB="63500" marR="63500" marL="63500"/>
                </a:tc>
              </a:tr>
              <a:tr h="13915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registra el formulario de solicitud diligenciado por el empleado, como administrador podrá acceder a estas solicitudes y aceptar para que la información suministrada se guarde automáticamente en el sistema y se genere un código de activación y sea enviado al correo del empleado; si no es aceptada por el administrador, este formulario quedará inhabilitado por 20 días con opción de habilitar, después de eso será eliminado.</a:t>
                      </a:r>
                      <a:endParaRPr sz="1200">
                        <a:latin typeface="Times New Roman"/>
                        <a:ea typeface="Times New Roman"/>
                        <a:cs typeface="Times New Roman"/>
                        <a:sym typeface="Times New Roman"/>
                      </a:endParaRPr>
                    </a:p>
                  </a:txBody>
                  <a:tcPr marT="63500" marB="63500" marR="63500" marL="63500">
                    <a:solidFill>
                      <a:srgbClr val="D9EAD3"/>
                    </a:solidFill>
                  </a:tcPr>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4881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74550" y="450125"/>
            <a:ext cx="8394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Times New Roman"/>
                <a:ea typeface="Times New Roman"/>
                <a:cs typeface="Times New Roman"/>
                <a:sym typeface="Times New Roman"/>
              </a:rPr>
              <a:t>Planteamiento De La Problemática </a:t>
            </a:r>
            <a:endParaRPr b="1" sz="2800">
              <a:latin typeface="Times New Roman"/>
              <a:ea typeface="Times New Roman"/>
              <a:cs typeface="Times New Roman"/>
              <a:sym typeface="Times New Roman"/>
            </a:endParaRPr>
          </a:p>
        </p:txBody>
      </p:sp>
      <p:sp>
        <p:nvSpPr>
          <p:cNvPr id="93" name="Google Shape;93;p14"/>
          <p:cNvSpPr txBox="1"/>
          <p:nvPr/>
        </p:nvSpPr>
        <p:spPr>
          <a:xfrm>
            <a:off x="374550" y="1396825"/>
            <a:ext cx="8394900" cy="223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latin typeface="Times New Roman"/>
                <a:ea typeface="Times New Roman"/>
                <a:cs typeface="Times New Roman"/>
                <a:sym typeface="Times New Roman"/>
              </a:rPr>
              <a:t>En la empresa “Ingeniero Mekanico”que se encuentra ubicada en la </a:t>
            </a:r>
            <a:r>
              <a:rPr lang="es" sz="1900">
                <a:latin typeface="Times New Roman"/>
                <a:ea typeface="Times New Roman"/>
                <a:cs typeface="Times New Roman"/>
                <a:sym typeface="Times New Roman"/>
              </a:rPr>
              <a:t>localidad</a:t>
            </a:r>
            <a:r>
              <a:rPr lang="es" sz="1900">
                <a:latin typeface="Times New Roman"/>
                <a:ea typeface="Times New Roman"/>
                <a:cs typeface="Times New Roman"/>
                <a:sym typeface="Times New Roman"/>
              </a:rPr>
              <a:t> de Kennedy en el barrio Carvajal; los empleados trabajan de lunes a viernes desde las 7 am hasta las 5 pm, y los sábados de 9 am hasta las 12 medio dia, completando así las 48 horas </a:t>
            </a:r>
            <a:r>
              <a:rPr lang="es" sz="1900">
                <a:latin typeface="Times New Roman"/>
                <a:ea typeface="Times New Roman"/>
                <a:cs typeface="Times New Roman"/>
                <a:sym typeface="Times New Roman"/>
              </a:rPr>
              <a:t>laborales </a:t>
            </a:r>
            <a:r>
              <a:rPr lang="es" sz="1900">
                <a:latin typeface="Times New Roman"/>
                <a:ea typeface="Times New Roman"/>
                <a:cs typeface="Times New Roman"/>
                <a:sym typeface="Times New Roman"/>
              </a:rPr>
              <a:t>semanales delegadas por el código sustantivo del trabajo. </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32"/>
          <p:cNvGraphicFramePr/>
          <p:nvPr/>
        </p:nvGraphicFramePr>
        <p:xfrm>
          <a:off x="1714500" y="858875"/>
          <a:ext cx="3000000" cy="3000000"/>
        </p:xfrm>
        <a:graphic>
          <a:graphicData uri="http://schemas.openxmlformats.org/drawingml/2006/table">
            <a:tbl>
              <a:tblPr>
                <a:noFill/>
                <a:tableStyleId>{F4721851-1A77-4CCA-B6C8-63F0104AE777}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Loguear</a:t>
                      </a:r>
                      <a:r>
                        <a:rPr b="1" lang="es" sz="1200">
                          <a:latin typeface="Times New Roman"/>
                          <a:ea typeface="Times New Roman"/>
                          <a:cs typeface="Times New Roman"/>
                          <a:sym typeface="Times New Roman"/>
                        </a:rPr>
                        <a:t> usuario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usuarios podrán ingresar con su nombre o correo y contraseña para ingresar al sistema</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dará acceso y permitirá entrar, dependiendo su rol podrá hacer actualizaciones.</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33"/>
          <p:cNvGraphicFramePr/>
          <p:nvPr/>
        </p:nvGraphicFramePr>
        <p:xfrm>
          <a:off x="1714500" y="710125"/>
          <a:ext cx="3000000" cy="3000000"/>
        </p:xfrm>
        <a:graphic>
          <a:graphicData uri="http://schemas.openxmlformats.org/drawingml/2006/table">
            <a:tbl>
              <a:tblPr>
                <a:noFill/>
                <a:tableStyleId>{F4721851-1A77-4CCA-B6C8-63F0104AE777}</a:tableStyleId>
              </a:tblPr>
              <a:tblGrid>
                <a:gridCol w="1485900"/>
                <a:gridCol w="4229100"/>
              </a:tblGrid>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Actualización de datos (Rol empleado)</a:t>
                      </a:r>
                      <a:endParaRPr b="1"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empleado podrá cargar las actualizaciones de sus datos básicos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Una vez aprobada la solicitud de creación de usuario y asignación de rol, cuando el empleado esté creando su usuario le pedirá digitar su información básica como dirección de residencia, tipo de sangre, familiares, datos de contacto, medios de transporte que usa para trasladarse al trabajo.</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Requerimientos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no funcionales: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RNF01,RNF02,RNF03,RNF04,RNF05,RNF07,RNF08,RNF09,</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RNF10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Requerimientos No Funcionales</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p35"/>
          <p:cNvGraphicFramePr/>
          <p:nvPr/>
        </p:nvGraphicFramePr>
        <p:xfrm>
          <a:off x="1250950" y="858850"/>
          <a:ext cx="3000000" cy="3000000"/>
        </p:xfrm>
        <a:graphic>
          <a:graphicData uri="http://schemas.openxmlformats.org/drawingml/2006/table">
            <a:tbl>
              <a:tblPr>
                <a:noFill/>
                <a:tableStyleId>{374F6B89-E589-437E-A64E-46DCEFA08709}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Interfaz usuario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mostrará al usuario una interfaz sencilla y fácil de entender</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debe mostrar una interfaz agradable para el usuario, la cual permita al usuario realizar procesos de manera eficiente.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6"/>
          <p:cNvGraphicFramePr/>
          <p:nvPr/>
        </p:nvGraphicFramePr>
        <p:xfrm>
          <a:off x="1250950" y="958000"/>
          <a:ext cx="3000000" cy="3000000"/>
        </p:xfrm>
        <a:graphic>
          <a:graphicData uri="http://schemas.openxmlformats.org/drawingml/2006/table">
            <a:tbl>
              <a:tblPr>
                <a:noFill/>
                <a:tableStyleId>{374F6B89-E589-437E-A64E-46DCEFA08709}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Tiempo y uso de registro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La aplicación podrá ser usada por varios usuario a la vez</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Debido a que los usuarios tienen los mismos horarios de turno, es indispensable que la aplicación pueda registrar la información en el menor tiempo posible</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D9EAD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7"/>
          <p:cNvGraphicFramePr/>
          <p:nvPr/>
        </p:nvGraphicFramePr>
        <p:xfrm>
          <a:off x="1250950" y="858850"/>
          <a:ext cx="3000000" cy="3000000"/>
        </p:xfrm>
        <a:graphic>
          <a:graphicData uri="http://schemas.openxmlformats.org/drawingml/2006/table">
            <a:tbl>
              <a:tblPr>
                <a:noFill/>
                <a:tableStyleId>{374F6B89-E589-437E-A64E-46DCEFA08709}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Velocidad de actualización</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actualizados en la base de datos deben ser subidos en menos de 2 segundos.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 momento que un usuario actualice sus datos personales, debe ser subida a la nube de una manera rápida para que sea evidente en cualquier momento.</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38"/>
          <p:cNvGraphicFramePr/>
          <p:nvPr/>
        </p:nvGraphicFramePr>
        <p:xfrm>
          <a:off x="1250950" y="871250"/>
          <a:ext cx="3000000" cy="3000000"/>
        </p:xfrm>
        <a:graphic>
          <a:graphicData uri="http://schemas.openxmlformats.org/drawingml/2006/table">
            <a:tbl>
              <a:tblPr>
                <a:noFill/>
                <a:tableStyleId>{374F6B89-E589-437E-A64E-46DCEFA08709}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Respaldo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Los datos de registro deben ser respaldados cada 12 hrs</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Para evitar que los registros se borren, la aplicación debe generar una copia de respaldo cada 12 hrs con toda la información, y en caso de que exista algún fallo se podrá descargar cualquier versión anterior</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p39"/>
          <p:cNvGraphicFramePr/>
          <p:nvPr/>
        </p:nvGraphicFramePr>
        <p:xfrm>
          <a:off x="1250950" y="871250"/>
          <a:ext cx="3000000" cy="3000000"/>
        </p:xfrm>
        <a:graphic>
          <a:graphicData uri="http://schemas.openxmlformats.org/drawingml/2006/table">
            <a:tbl>
              <a:tblPr>
                <a:noFill/>
                <a:tableStyleId>{374F6B89-E589-437E-A64E-46DCEFA08709}</a:tableStyleId>
              </a:tblPr>
              <a:tblGrid>
                <a:gridCol w="1409700"/>
                <a:gridCol w="5232400"/>
              </a:tblGrid>
              <a:tr h="74295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Identificación</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88900" marB="88900" marR="88900" marL="88900"/>
                </a:tc>
              </a:tr>
              <a:tr h="5810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D9EAD3"/>
                    </a:solidFill>
                  </a:tcPr>
                </a:tc>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Modo de empleo</a:t>
                      </a:r>
                      <a:endParaRPr b="1" sz="1200">
                        <a:latin typeface="Times New Roman"/>
                        <a:ea typeface="Times New Roman"/>
                        <a:cs typeface="Times New Roman"/>
                        <a:sym typeface="Times New Roman"/>
                      </a:endParaRPr>
                    </a:p>
                  </a:txBody>
                  <a:tcPr marT="88900" marB="88900" marR="88900" marL="88900">
                    <a:solidFill>
                      <a:srgbClr val="D9EAD3"/>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a:t>
                      </a:r>
                      <a:endParaRPr b="1" sz="1200">
                        <a:latin typeface="Times New Roman"/>
                        <a:ea typeface="Times New Roman"/>
                        <a:cs typeface="Times New Roman"/>
                        <a:sym typeface="Times New Roman"/>
                      </a:endParaRPr>
                    </a:p>
                  </a:txBody>
                  <a:tcPr marT="88900" marB="88900" marR="88900" marL="88900"/>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le explicará al usuario cómo debe ser operado</a:t>
                      </a:r>
                      <a:endParaRPr sz="1200">
                        <a:latin typeface="Times New Roman"/>
                        <a:ea typeface="Times New Roman"/>
                        <a:cs typeface="Times New Roman"/>
                        <a:sym typeface="Times New Roman"/>
                      </a:endParaRPr>
                    </a:p>
                  </a:txBody>
                  <a:tcPr marT="88900" marB="88900" marR="88900" marL="88900"/>
                </a:tc>
              </a:tr>
              <a:tr h="54292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E2EFD9"/>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tendrá un manual que será mostrado por medio de ventanas emergentes para las primeras 3 entradas o login de cada usuario para facilitar el modo de operación de la aplicación </a:t>
                      </a:r>
                      <a:endParaRPr sz="1200">
                        <a:latin typeface="Times New Roman"/>
                        <a:ea typeface="Times New Roman"/>
                        <a:cs typeface="Times New Roman"/>
                        <a:sym typeface="Times New Roman"/>
                      </a:endParaRPr>
                    </a:p>
                  </a:txBody>
                  <a:tcPr marT="88900" marB="88900" marR="88900" marL="88900">
                    <a:solidFill>
                      <a:srgbClr val="E2EFD9"/>
                    </a:solidFill>
                  </a:tcPr>
                </a:tc>
              </a:tr>
              <a:tr h="600075">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88900" marB="88900" marR="88900" marL="88900">
                    <a:solidFill>
                      <a:srgbClr val="FFFFFF"/>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Media</a:t>
                      </a:r>
                      <a:endParaRPr sz="1200">
                        <a:latin typeface="Times New Roman"/>
                        <a:ea typeface="Times New Roman"/>
                        <a:cs typeface="Times New Roman"/>
                        <a:sym typeface="Times New Roman"/>
                      </a:endParaRPr>
                    </a:p>
                  </a:txBody>
                  <a:tcPr marT="88900" marB="88900" marR="88900" marL="88900">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Stakeholder Interno</a:t>
            </a:r>
            <a:endParaRPr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Stakeholder</a:t>
            </a:r>
            <a:endParaRPr/>
          </a:p>
        </p:txBody>
      </p:sp>
      <p:sp>
        <p:nvSpPr>
          <p:cNvPr id="241" name="Google Shape;241;p41"/>
          <p:cNvSpPr txBox="1"/>
          <p:nvPr/>
        </p:nvSpPr>
        <p:spPr>
          <a:xfrm>
            <a:off x="114125" y="41376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Stakeholders_V1 - Hojas de cálculo de Google</a:t>
            </a:r>
            <a:endParaRPr/>
          </a:p>
        </p:txBody>
      </p:sp>
      <p:graphicFrame>
        <p:nvGraphicFramePr>
          <p:cNvPr id="242" name="Google Shape;242;p41"/>
          <p:cNvGraphicFramePr/>
          <p:nvPr/>
        </p:nvGraphicFramePr>
        <p:xfrm>
          <a:off x="108775" y="543750"/>
          <a:ext cx="3000000" cy="3000000"/>
        </p:xfrm>
        <a:graphic>
          <a:graphicData uri="http://schemas.openxmlformats.org/drawingml/2006/table">
            <a:tbl>
              <a:tblPr>
                <a:noFill/>
                <a:tableStyleId>{031AB7C1-27C1-442A-A6DB-3E6EEDD99F43}</a:tableStyleId>
              </a:tblPr>
              <a:tblGrid>
                <a:gridCol w="473075"/>
                <a:gridCol w="779175"/>
                <a:gridCol w="3144525"/>
                <a:gridCol w="716400"/>
                <a:gridCol w="3782400"/>
              </a:tblGrid>
              <a:tr h="415275">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ID</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ROL</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DEFINICIÓN</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CÓDIGO</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b="1" lang="es" sz="1000">
                          <a:latin typeface="Times New Roman"/>
                          <a:ea typeface="Times New Roman"/>
                          <a:cs typeface="Times New Roman"/>
                          <a:sym typeface="Times New Roman"/>
                        </a:rPr>
                        <a:t>REQUERIMIENTOS FUNCIONALES O SERVICIOS QUE ESPERA DEL SISTEMA</a:t>
                      </a:r>
                      <a:endParaRPr b="1"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SHI01</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Arquitecto de software</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Profesional que participa en la toma de decisiones en la arquitectura del sistema garantizando desempeño, flexibilidad y mantenibilidad</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RF1 - 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Diseñar la arquitectura del software con diferentes herramientas y lenguajes de programación, gestionando requisitos funcionales y no funcionales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SHI02</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Jefe de pruebas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Es la persona que se responsabiliza de la calidad de la gestión de proyectos, por medio de la evaluación de prueba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RF1 -RF10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Revisar el proyecto base, probando y evaluando posibilidades de uso y errores, asimismo, deberá generar las pruebas de funcionalidad de nuevas actualizaciones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05625">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SHI03</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Jefe de cambios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Analista de cambios que se pueden presentar dentro de una empresa que puede afectar el propósito o los requisitos del software</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RNF2, RNF3, RNF7,RNF10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Analizar el entorno y necesidades internas y externas de la empresa, para planificar cambios nuevos en 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86700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SHI04</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Analista especificador de requisitos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Es aquél analista que se encuentra en el ciclo de vida del software; ideando, analizando, construyendo y ejecutando 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RF1,RF3,RF6RF10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Analizar el sistema de información y las necesidades de los usuarios, planteando nuevos requisitos y funciones que debe cumplir el sistema, acompañando su realización desde el momento que se plantea hasta que se ejecuta la nueva función</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79595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SHI05</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Diseñador de interfaz</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Persona que genera y mejora el aspecto visual del aplicativo</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RNF1, RNF5, RNF6, RNF9</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Reconocer las necesidades y demandas del cliente sobre la parte gráfica (interfaz) del software, mejorando así la experiencia de los usuarios correspondiente a la facilidad de uso</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r h="636050">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SHI06</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BD4B4"/>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Diseñador de base de datos</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Persona que define el diseño y las acciones con las bases de datos de un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RF5, RNF4</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c>
                  <a:txBody>
                    <a:bodyPr/>
                    <a:lstStyle/>
                    <a:p>
                      <a:pPr indent="0" lvl="0" marL="0" rtl="0" algn="l">
                        <a:lnSpc>
                          <a:spcPct val="115000"/>
                        </a:lnSpc>
                        <a:spcBef>
                          <a:spcPts val="0"/>
                        </a:spcBef>
                        <a:spcAft>
                          <a:spcPts val="0"/>
                        </a:spcAft>
                        <a:buNone/>
                      </a:pPr>
                      <a:r>
                        <a:rPr lang="es" sz="1000">
                          <a:latin typeface="Times New Roman"/>
                          <a:ea typeface="Times New Roman"/>
                          <a:cs typeface="Times New Roman"/>
                          <a:sym typeface="Times New Roman"/>
                        </a:rPr>
                        <a:t>Generar un diseño detallado sobre la base de datos del sistema de información, mediante procedimientos que generen un correcto uso y respaldo de los datos del sistema</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DE9D9"/>
                    </a:solidFill>
                  </a:tcPr>
                </a:tc>
              </a:tr>
            </a:tbl>
          </a:graphicData>
        </a:graphic>
      </p:graphicFrame>
      <p:graphicFrame>
        <p:nvGraphicFramePr>
          <p:cNvPr id="243" name="Google Shape;243;p41"/>
          <p:cNvGraphicFramePr/>
          <p:nvPr/>
        </p:nvGraphicFramePr>
        <p:xfrm>
          <a:off x="108750" y="86550"/>
          <a:ext cx="3000000" cy="3000000"/>
        </p:xfrm>
        <a:graphic>
          <a:graphicData uri="http://schemas.openxmlformats.org/drawingml/2006/table">
            <a:tbl>
              <a:tblPr>
                <a:noFill/>
                <a:tableStyleId>{031AB7C1-27C1-442A-A6DB-3E6EEDD99F43}</a:tableStyleId>
              </a:tblPr>
              <a:tblGrid>
                <a:gridCol w="3184950"/>
                <a:gridCol w="663525"/>
                <a:gridCol w="663525"/>
                <a:gridCol w="663525"/>
                <a:gridCol w="663525"/>
                <a:gridCol w="663525"/>
                <a:gridCol w="663525"/>
                <a:gridCol w="663525"/>
                <a:gridCol w="663525"/>
                <a:gridCol w="402475"/>
              </a:tblGrid>
              <a:tr h="22860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Payroll</a:t>
                      </a:r>
                      <a:r>
                        <a:rPr b="1" lang="es" sz="1100">
                          <a:latin typeface="Times New Roman"/>
                          <a:ea typeface="Times New Roman"/>
                          <a:cs typeface="Times New Roman"/>
                          <a:sym typeface="Times New Roman"/>
                        </a:rPr>
                        <a:t> Information System</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r h="16235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STAKEHOLDERS -</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1200"/>
              </a:spcAft>
              <a:buNone/>
            </a:pPr>
            <a:r>
              <a:rPr lang="es" sz="1900">
                <a:solidFill>
                  <a:srgbClr val="000000"/>
                </a:solidFill>
                <a:latin typeface="Times New Roman"/>
                <a:ea typeface="Times New Roman"/>
                <a:cs typeface="Times New Roman"/>
                <a:sym typeface="Times New Roman"/>
              </a:rPr>
              <a:t>Cada empleado maneja </a:t>
            </a:r>
            <a:r>
              <a:rPr lang="es" sz="1900">
                <a:solidFill>
                  <a:srgbClr val="000000"/>
                </a:solidFill>
                <a:latin typeface="Times New Roman"/>
                <a:ea typeface="Times New Roman"/>
                <a:cs typeface="Times New Roman"/>
                <a:sym typeface="Times New Roman"/>
              </a:rPr>
              <a:t>su propia minuta</a:t>
            </a:r>
            <a:r>
              <a:rPr lang="es" sz="1900">
                <a:solidFill>
                  <a:srgbClr val="000000"/>
                </a:solidFill>
                <a:latin typeface="Times New Roman"/>
                <a:ea typeface="Times New Roman"/>
                <a:cs typeface="Times New Roman"/>
                <a:sym typeface="Times New Roman"/>
              </a:rPr>
              <a:t>, donde diligencia sus horas laborales (entradas y salidas) y horas extras, esta planilla es solicitada cada quincena por el administrador para reconocer las horas extras (según su dependencia) de cada empleado, esto genera varios archivos de papel para cada empleado, mayor probabilidad de pérdida de los documentos y un malgasto de tiempo para el administrador.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Stakeholder externo</a:t>
            </a:r>
            <a:endParaRPr/>
          </a:p>
        </p:txBody>
      </p:sp>
      <p:graphicFrame>
        <p:nvGraphicFramePr>
          <p:cNvPr id="249" name="Google Shape;249;p42"/>
          <p:cNvGraphicFramePr/>
          <p:nvPr/>
        </p:nvGraphicFramePr>
        <p:xfrm>
          <a:off x="430225" y="1475000"/>
          <a:ext cx="3000000" cy="3000000"/>
        </p:xfrm>
        <a:graphic>
          <a:graphicData uri="http://schemas.openxmlformats.org/drawingml/2006/table">
            <a:tbl>
              <a:tblPr>
                <a:noFill/>
                <a:tableStyleId>{031AB7C1-27C1-442A-A6DB-3E6EEDD99F43}</a:tableStyleId>
              </a:tblPr>
              <a:tblGrid>
                <a:gridCol w="514350"/>
                <a:gridCol w="847725"/>
                <a:gridCol w="2219325"/>
                <a:gridCol w="714375"/>
                <a:gridCol w="3477375"/>
              </a:tblGrid>
              <a:tr h="447675">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ID</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ROL</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DEFINICIÓN</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CÓDIGO</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s" sz="1200">
                          <a:latin typeface="Times New Roman"/>
                          <a:ea typeface="Times New Roman"/>
                          <a:cs typeface="Times New Roman"/>
                          <a:sym typeface="Times New Roman"/>
                        </a:rPr>
                        <a:t>REQUERIMIENTOS FUNCIONALES O SERVICIOS QUE ESPERA DEL SISTEMA</a:t>
                      </a:r>
                      <a:endParaRPr b="1"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r h="628650">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SHE01</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Cliente</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Todo usuario que interactúe con el software</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000">
                          <a:latin typeface="Times New Roman"/>
                          <a:ea typeface="Times New Roman"/>
                          <a:cs typeface="Times New Roman"/>
                          <a:sym typeface="Times New Roman"/>
                        </a:rPr>
                        <a:t>RF01-RF10</a:t>
                      </a:r>
                      <a:endParaRPr sz="10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Realizar búsquedas, descargas, actualizar datos, registrarse y loguearse dentro del sistema.</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r h="628650">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SHE02</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Comunidad</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Son los clientes directos de la empresa "Ingeniero Mekanico"</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RNF01, RNF05, RNF06, RNF09</a:t>
                      </a:r>
                      <a:endParaRPr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1200">
                          <a:latin typeface="Times New Roman"/>
                          <a:ea typeface="Times New Roman"/>
                          <a:cs typeface="Times New Roman"/>
                          <a:sym typeface="Times New Roman"/>
                        </a:rPr>
                        <a:t>Interactuar con la plataforma de la empresa para conocer de ella y generar futuras asociaciones, contrataciones o negociaciones.</a:t>
                      </a:r>
                      <a:endParaRPr sz="12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FFFFFF"/>
                    </a:solidFill>
                  </a:tcPr>
                </a:tc>
              </a:tr>
            </a:tbl>
          </a:graphicData>
        </a:graphic>
      </p:graphicFrame>
      <p:graphicFrame>
        <p:nvGraphicFramePr>
          <p:cNvPr id="250" name="Google Shape;250;p42"/>
          <p:cNvGraphicFramePr/>
          <p:nvPr/>
        </p:nvGraphicFramePr>
        <p:xfrm>
          <a:off x="429850" y="1017800"/>
          <a:ext cx="3000000" cy="3000000"/>
        </p:xfrm>
        <a:graphic>
          <a:graphicData uri="http://schemas.openxmlformats.org/drawingml/2006/table">
            <a:tbl>
              <a:tblPr>
                <a:noFill/>
                <a:tableStyleId>{031AB7C1-27C1-442A-A6DB-3E6EEDD99F43}</a:tableStyleId>
              </a:tblPr>
              <a:tblGrid>
                <a:gridCol w="2771650"/>
                <a:gridCol w="577425"/>
                <a:gridCol w="577425"/>
                <a:gridCol w="577425"/>
                <a:gridCol w="577425"/>
                <a:gridCol w="577425"/>
                <a:gridCol w="577425"/>
                <a:gridCol w="577425"/>
                <a:gridCol w="577425"/>
                <a:gridCol w="382850"/>
              </a:tblGrid>
              <a:tr h="22860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Payroll</a:t>
                      </a:r>
                      <a:r>
                        <a:rPr b="1" lang="es" sz="1100">
                          <a:latin typeface="Times New Roman"/>
                          <a:ea typeface="Times New Roman"/>
                          <a:cs typeface="Times New Roman"/>
                          <a:sym typeface="Times New Roman"/>
                        </a:rPr>
                        <a:t> Information System</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r h="162350">
                <a:tc gridSpan="10">
                  <a:txBody>
                    <a:bodyPr/>
                    <a:lstStyle/>
                    <a:p>
                      <a:pPr indent="0" lvl="0" marL="0" rtl="0" algn="ctr">
                        <a:lnSpc>
                          <a:spcPct val="115000"/>
                        </a:lnSpc>
                        <a:spcBef>
                          <a:spcPts val="0"/>
                        </a:spcBef>
                        <a:spcAft>
                          <a:spcPts val="0"/>
                        </a:spcAft>
                        <a:buNone/>
                      </a:pPr>
                      <a:r>
                        <a:rPr b="1" lang="es" sz="1100">
                          <a:latin typeface="Times New Roman"/>
                          <a:ea typeface="Times New Roman"/>
                          <a:cs typeface="Times New Roman"/>
                          <a:sym typeface="Times New Roman"/>
                        </a:rPr>
                        <a:t>STAKEHOLDERS -</a:t>
                      </a:r>
                      <a:endParaRPr b="1" sz="1100">
                        <a:latin typeface="Times New Roman"/>
                        <a:ea typeface="Times New Roman"/>
                        <a:cs typeface="Times New Roman"/>
                        <a:sym typeface="Times New Roman"/>
                      </a:endParaRPr>
                    </a:p>
                  </a:txBody>
                  <a:tcPr marT="19050" marB="19050" marR="28575" marL="28575">
                    <a:lnL cap="flat" cmpd="sng" w="9475">
                      <a:solidFill>
                        <a:srgbClr val="000000"/>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000000"/>
                      </a:solidFill>
                      <a:prstDash val="solid"/>
                      <a:round/>
                      <a:headEnd len="sm" w="sm" type="none"/>
                      <a:tailEnd len="sm" w="sm" type="none"/>
                    </a:lnT>
                    <a:lnB cap="flat" cmpd="sng" w="9475">
                      <a:solidFill>
                        <a:srgbClr val="000000"/>
                      </a:solidFill>
                      <a:prstDash val="solid"/>
                      <a:round/>
                      <a:headEnd len="sm" w="sm" type="none"/>
                      <a:tailEnd len="sm" w="sm" type="none"/>
                    </a:lnB>
                    <a:solidFill>
                      <a:srgbClr val="EEECE1"/>
                    </a:solidFill>
                  </a:tcPr>
                </a:tc>
                <a:tc hMerge="1"/>
                <a:tc hMerge="1"/>
                <a:tc hMerge="1"/>
                <a:tc hMerge="1"/>
                <a:tc hMerge="1"/>
                <a:tc hMerge="1"/>
                <a:tc hMerge="1"/>
                <a:tc hMerge="1"/>
                <a:tc hMerge="1"/>
              </a:tr>
            </a:tbl>
          </a:graphicData>
        </a:graphic>
      </p:graphicFrame>
      <p:sp>
        <p:nvSpPr>
          <p:cNvPr id="251" name="Google Shape;251;p42"/>
          <p:cNvSpPr txBox="1"/>
          <p:nvPr/>
        </p:nvSpPr>
        <p:spPr>
          <a:xfrm>
            <a:off x="430225" y="3368200"/>
            <a:ext cx="777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https://docs.google.com/spreadsheets/d/1oGTx5ctfuRekAL_nXmOpRxm9TeB7kkD5I232_LJYWU8/edit?usp=sharing</a:t>
            </a:r>
            <a:r>
              <a:rPr lang="e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BPMN’s</a:t>
            </a:r>
            <a:endParaRPr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Diagrama BPMN Del Sistema Actual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262" name="Google Shape;262;p44"/>
          <p:cNvPicPr preferRelativeResize="0"/>
          <p:nvPr/>
        </p:nvPicPr>
        <p:blipFill>
          <a:blip r:embed="rId3">
            <a:alphaModFix/>
          </a:blip>
          <a:stretch>
            <a:fillRect/>
          </a:stretch>
        </p:blipFill>
        <p:spPr>
          <a:xfrm>
            <a:off x="152400" y="1170200"/>
            <a:ext cx="8839204" cy="26586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Diagrama BPMN Esperado</a:t>
            </a:r>
            <a:endParaRPr b="1" sz="2400">
              <a:solidFill>
                <a:schemeClr val="dk1"/>
              </a:solidFill>
              <a:latin typeface="Times New Roman"/>
              <a:ea typeface="Times New Roman"/>
              <a:cs typeface="Times New Roman"/>
              <a:sym typeface="Times New Roman"/>
            </a:endParaRPr>
          </a:p>
        </p:txBody>
      </p:sp>
      <p:pic>
        <p:nvPicPr>
          <p:cNvPr id="268" name="Google Shape;268;p45"/>
          <p:cNvPicPr preferRelativeResize="0"/>
          <p:nvPr/>
        </p:nvPicPr>
        <p:blipFill>
          <a:blip r:embed="rId3">
            <a:alphaModFix/>
          </a:blip>
          <a:stretch>
            <a:fillRect/>
          </a:stretch>
        </p:blipFill>
        <p:spPr>
          <a:xfrm>
            <a:off x="152400" y="1109675"/>
            <a:ext cx="8839204" cy="31334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Diagramas Casos De Uso</a:t>
            </a:r>
            <a:endParaRPr b="1">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nvSpPr>
        <p:spPr>
          <a:xfrm>
            <a:off x="421575" y="8842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Casos de uso </a:t>
            </a:r>
            <a:endParaRPr b="1" sz="2400">
              <a:solidFill>
                <a:schemeClr val="dk1"/>
              </a:solidFill>
              <a:latin typeface="Times New Roman"/>
              <a:ea typeface="Times New Roman"/>
              <a:cs typeface="Times New Roman"/>
              <a:sym typeface="Times New Roman"/>
            </a:endParaRPr>
          </a:p>
        </p:txBody>
      </p:sp>
      <p:sp>
        <p:nvSpPr>
          <p:cNvPr id="279" name="Google Shape;279;p47"/>
          <p:cNvSpPr txBox="1"/>
          <p:nvPr/>
        </p:nvSpPr>
        <p:spPr>
          <a:xfrm>
            <a:off x="4037825" y="696725"/>
            <a:ext cx="489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u="sng">
                <a:solidFill>
                  <a:schemeClr val="hlink"/>
                </a:solidFill>
                <a:hlinkClick r:id="rId3"/>
              </a:rPr>
              <a:t>https://drive.google.com/file/d/1Qy4nBTcmUc0sc-LrFg4auSIGc4X7HDgf/view?usp=sharing</a:t>
            </a:r>
            <a:r>
              <a:rPr lang="es" sz="800"/>
              <a:t> </a:t>
            </a:r>
            <a:endParaRPr sz="800"/>
          </a:p>
        </p:txBody>
      </p:sp>
      <p:pic>
        <p:nvPicPr>
          <p:cNvPr id="280" name="Google Shape;280;p47"/>
          <p:cNvPicPr preferRelativeResize="0"/>
          <p:nvPr/>
        </p:nvPicPr>
        <p:blipFill>
          <a:blip r:embed="rId4">
            <a:alphaModFix/>
          </a:blip>
          <a:stretch>
            <a:fillRect/>
          </a:stretch>
        </p:blipFill>
        <p:spPr>
          <a:xfrm>
            <a:off x="259400" y="642525"/>
            <a:ext cx="3637551" cy="4196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2455050" y="1694550"/>
            <a:ext cx="4233900" cy="17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7200">
                <a:latin typeface="Times New Roman"/>
                <a:ea typeface="Times New Roman"/>
                <a:cs typeface="Times New Roman"/>
                <a:sym typeface="Times New Roman"/>
              </a:rPr>
              <a:t>¡Gracias!</a:t>
            </a:r>
            <a:endParaRPr b="1" sz="7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5" name="Google Shape;105;p16"/>
          <p:cNvSpPr txBox="1"/>
          <p:nvPr>
            <p:ph idx="1" type="body"/>
          </p:nvPr>
        </p:nvSpPr>
        <p:spPr>
          <a:xfrm>
            <a:off x="311700" y="12174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1900">
                <a:solidFill>
                  <a:srgbClr val="000000"/>
                </a:solidFill>
                <a:latin typeface="Times New Roman"/>
                <a:ea typeface="Times New Roman"/>
                <a:cs typeface="Times New Roman"/>
                <a:sym typeface="Times New Roman"/>
              </a:rPr>
              <a:t>Para calcular la nómina el administrador debe suministrar la información planteada en la minuta en una hoja de </a:t>
            </a:r>
            <a:r>
              <a:rPr lang="es" sz="1900">
                <a:solidFill>
                  <a:srgbClr val="000000"/>
                </a:solidFill>
                <a:latin typeface="Times New Roman"/>
                <a:ea typeface="Times New Roman"/>
                <a:cs typeface="Times New Roman"/>
                <a:sym typeface="Times New Roman"/>
              </a:rPr>
              <a:t>cálculo</a:t>
            </a:r>
            <a:r>
              <a:rPr lang="es" sz="1900">
                <a:solidFill>
                  <a:srgbClr val="000000"/>
                </a:solidFill>
                <a:latin typeface="Times New Roman"/>
                <a:ea typeface="Times New Roman"/>
                <a:cs typeface="Times New Roman"/>
                <a:sym typeface="Times New Roman"/>
              </a:rPr>
              <a:t> de excel, perdiendo tiempo ingresando todas las fórmulas necesarias para determinar el pago de los seis empleados que hacen parte de la empresa y no </a:t>
            </a:r>
            <a:r>
              <a:rPr lang="es" sz="1900">
                <a:solidFill>
                  <a:srgbClr val="000000"/>
                </a:solidFill>
                <a:latin typeface="Times New Roman"/>
                <a:ea typeface="Times New Roman"/>
                <a:cs typeface="Times New Roman"/>
                <a:sym typeface="Times New Roman"/>
              </a:rPr>
              <a:t>cuentan</a:t>
            </a:r>
            <a:r>
              <a:rPr lang="es" sz="1900">
                <a:solidFill>
                  <a:srgbClr val="000000"/>
                </a:solidFill>
                <a:latin typeface="Times New Roman"/>
                <a:ea typeface="Times New Roman"/>
                <a:cs typeface="Times New Roman"/>
                <a:sym typeface="Times New Roman"/>
              </a:rPr>
              <a:t> con un contador.</a:t>
            </a:r>
            <a:endParaRPr sz="19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900">
                <a:solidFill>
                  <a:srgbClr val="000000"/>
                </a:solidFill>
                <a:latin typeface="Times New Roman"/>
                <a:ea typeface="Times New Roman"/>
                <a:cs typeface="Times New Roman"/>
                <a:sym typeface="Times New Roman"/>
              </a:rPr>
              <a:t>Para la empresa es necesario conocer los datos actuales de cada uno de sus empleados, ellos no cuentan con un sistema de actualización de datos para sus empleados, lo cual genera una dificultad para verificar que la información principalmente suministrada está vigente.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311700" y="1229875"/>
            <a:ext cx="8520600" cy="168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700">
                <a:latin typeface="Times New Roman"/>
                <a:ea typeface="Times New Roman"/>
                <a:cs typeface="Times New Roman"/>
                <a:sym typeface="Times New Roman"/>
              </a:rPr>
              <a:t>Horas extras nocturnas -&gt; 75%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700">
                <a:latin typeface="Times New Roman"/>
                <a:ea typeface="Times New Roman"/>
                <a:cs typeface="Times New Roman"/>
                <a:sym typeface="Times New Roman"/>
              </a:rPr>
              <a:t>horas extras diurnas -&gt; 35% del pago por hora,</a:t>
            </a:r>
            <a:endParaRPr sz="17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700">
                <a:latin typeface="Times New Roman"/>
                <a:ea typeface="Times New Roman"/>
                <a:cs typeface="Times New Roman"/>
                <a:sym typeface="Times New Roman"/>
              </a:rPr>
              <a:t>horas extras dominicales -&gt;75% del pago por hora.</a:t>
            </a:r>
            <a:endParaRPr sz="1600">
              <a:latin typeface="Times New Roman"/>
              <a:ea typeface="Times New Roman"/>
              <a:cs typeface="Times New Roman"/>
              <a:sym typeface="Times New Roman"/>
            </a:endParaRPr>
          </a:p>
        </p:txBody>
      </p:sp>
      <p:sp>
        <p:nvSpPr>
          <p:cNvPr id="111" name="Google Shape;111;p17"/>
          <p:cNvSpPr txBox="1"/>
          <p:nvPr/>
        </p:nvSpPr>
        <p:spPr>
          <a:xfrm>
            <a:off x="311700" y="449900"/>
            <a:ext cx="835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700">
                <a:solidFill>
                  <a:schemeClr val="dk1"/>
                </a:solidFill>
                <a:latin typeface="Times New Roman"/>
                <a:ea typeface="Times New Roman"/>
                <a:cs typeface="Times New Roman"/>
                <a:sym typeface="Times New Roman"/>
              </a:rPr>
              <a:t>Planteamiento De La Problemática </a:t>
            </a:r>
            <a:endParaRPr b="1" sz="2700">
              <a:solidFill>
                <a:schemeClr val="dk1"/>
              </a:solidFill>
              <a:latin typeface="Times New Roman"/>
              <a:ea typeface="Times New Roman"/>
              <a:cs typeface="Times New Roman"/>
              <a:sym typeface="Times New Roman"/>
            </a:endParaRPr>
          </a:p>
        </p:txBody>
      </p:sp>
      <p:sp>
        <p:nvSpPr>
          <p:cNvPr id="112" name="Google Shape;112;p17"/>
          <p:cNvSpPr txBox="1"/>
          <p:nvPr/>
        </p:nvSpPr>
        <p:spPr>
          <a:xfrm>
            <a:off x="311700" y="3061325"/>
            <a:ext cx="71388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400">
                <a:solidFill>
                  <a:schemeClr val="dk1"/>
                </a:solidFill>
                <a:latin typeface="Times New Roman"/>
                <a:ea typeface="Times New Roman"/>
                <a:cs typeface="Times New Roman"/>
                <a:sym typeface="Times New Roman"/>
              </a:rPr>
              <a:t>Pregunta Problema</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s" sz="1600">
                <a:latin typeface="Times New Roman"/>
                <a:ea typeface="Times New Roman"/>
                <a:cs typeface="Times New Roman"/>
                <a:sym typeface="Times New Roman"/>
              </a:rPr>
              <a:t>¿Como empleado </a:t>
            </a:r>
            <a:r>
              <a:rPr lang="es" sz="1600">
                <a:latin typeface="Times New Roman"/>
                <a:ea typeface="Times New Roman"/>
                <a:cs typeface="Times New Roman"/>
                <a:sym typeface="Times New Roman"/>
              </a:rPr>
              <a:t>cuáles</a:t>
            </a:r>
            <a:r>
              <a:rPr lang="es" sz="1600">
                <a:latin typeface="Times New Roman"/>
                <a:ea typeface="Times New Roman"/>
                <a:cs typeface="Times New Roman"/>
                <a:sym typeface="Times New Roman"/>
              </a:rPr>
              <a:t> son las inconsistencias que se presentan al momento de realizar el proceso de su </a:t>
            </a:r>
            <a:r>
              <a:rPr lang="es" sz="1600">
                <a:latin typeface="Times New Roman"/>
                <a:ea typeface="Times New Roman"/>
                <a:cs typeface="Times New Roman"/>
                <a:sym typeface="Times New Roman"/>
              </a:rPr>
              <a:t>nómina</a:t>
            </a:r>
            <a:r>
              <a:rPr lang="e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25350" y="408375"/>
            <a:ext cx="30603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Objetivo General</a:t>
            </a:r>
            <a:endParaRPr b="1" sz="282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118" name="Google Shape;118;p18"/>
          <p:cNvSpPr txBox="1"/>
          <p:nvPr/>
        </p:nvSpPr>
        <p:spPr>
          <a:xfrm>
            <a:off x="525350" y="1474750"/>
            <a:ext cx="8185500" cy="164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solidFill>
                  <a:schemeClr val="dk2"/>
                </a:solidFill>
                <a:latin typeface="Times New Roman"/>
                <a:ea typeface="Times New Roman"/>
                <a:cs typeface="Times New Roman"/>
                <a:sym typeface="Times New Roman"/>
              </a:rPr>
              <a:t>Implementar un sistema que apoye a la </a:t>
            </a:r>
            <a:r>
              <a:rPr lang="es" sz="1900">
                <a:solidFill>
                  <a:schemeClr val="dk2"/>
                </a:solidFill>
                <a:latin typeface="Times New Roman"/>
                <a:ea typeface="Times New Roman"/>
                <a:cs typeface="Times New Roman"/>
                <a:sym typeface="Times New Roman"/>
              </a:rPr>
              <a:t>gestión</a:t>
            </a:r>
            <a:r>
              <a:rPr lang="es" sz="1900">
                <a:solidFill>
                  <a:schemeClr val="dk2"/>
                </a:solidFill>
                <a:latin typeface="Times New Roman"/>
                <a:ea typeface="Times New Roman"/>
                <a:cs typeface="Times New Roman"/>
                <a:sym typeface="Times New Roman"/>
              </a:rPr>
              <a:t> del pago de nómina de todos los empleados, donde se guarden </a:t>
            </a:r>
            <a:r>
              <a:rPr lang="es" sz="1900">
                <a:solidFill>
                  <a:schemeClr val="dk2"/>
                </a:solidFill>
                <a:latin typeface="Times New Roman"/>
                <a:ea typeface="Times New Roman"/>
                <a:cs typeface="Times New Roman"/>
                <a:sym typeface="Times New Roman"/>
              </a:rPr>
              <a:t>automáticamente</a:t>
            </a:r>
            <a:r>
              <a:rPr lang="es" sz="1900">
                <a:solidFill>
                  <a:schemeClr val="dk2"/>
                </a:solidFill>
                <a:latin typeface="Times New Roman"/>
                <a:ea typeface="Times New Roman"/>
                <a:cs typeface="Times New Roman"/>
                <a:sym typeface="Times New Roman"/>
              </a:rPr>
              <a:t> las horas laboradas y horas extras dependiendo si son diurnas, nocturnas o dominicales.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486275" y="1163400"/>
            <a:ext cx="7450500" cy="2816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Gestionar comprobante de la </a:t>
            </a:r>
            <a:r>
              <a:rPr lang="es" sz="1900">
                <a:solidFill>
                  <a:schemeClr val="dk2"/>
                </a:solidFill>
                <a:latin typeface="Times New Roman"/>
                <a:ea typeface="Times New Roman"/>
                <a:cs typeface="Times New Roman"/>
                <a:sym typeface="Times New Roman"/>
              </a:rPr>
              <a:t>nómina.</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Permitir que el empleado visualice su información de nómina y pueda actualizar todos sus datos personales básicos.</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Desarrollar una interfaz gráfica que se adapte a cualquier tipo de dispositivo para su uso.</a:t>
            </a:r>
            <a:endParaRPr sz="1900">
              <a:solidFill>
                <a:schemeClr val="dk2"/>
              </a:solidFill>
              <a:latin typeface="Times New Roman"/>
              <a:ea typeface="Times New Roman"/>
              <a:cs typeface="Times New Roman"/>
              <a:sym typeface="Times New Roman"/>
            </a:endParaRPr>
          </a:p>
        </p:txBody>
      </p:sp>
      <p:sp>
        <p:nvSpPr>
          <p:cNvPr id="124" name="Google Shape;124;p19"/>
          <p:cNvSpPr txBox="1"/>
          <p:nvPr/>
        </p:nvSpPr>
        <p:spPr>
          <a:xfrm>
            <a:off x="196500" y="110300"/>
            <a:ext cx="54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dk1"/>
                </a:solidFill>
                <a:latin typeface="Times New Roman"/>
                <a:ea typeface="Times New Roman"/>
                <a:cs typeface="Times New Roman"/>
                <a:sym typeface="Times New Roman"/>
              </a:rPr>
              <a:t>O</a:t>
            </a:r>
            <a:r>
              <a:rPr b="1" lang="es" sz="2800">
                <a:solidFill>
                  <a:schemeClr val="dk1"/>
                </a:solidFill>
                <a:latin typeface="Times New Roman"/>
                <a:ea typeface="Times New Roman"/>
                <a:cs typeface="Times New Roman"/>
                <a:sym typeface="Times New Roman"/>
              </a:rPr>
              <a:t>bjetivos Específicos</a:t>
            </a:r>
            <a:endParaRPr b="1"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5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0" name="Google Shape;130;p20"/>
          <p:cNvSpPr txBox="1"/>
          <p:nvPr>
            <p:ph idx="1" type="body"/>
          </p:nvPr>
        </p:nvSpPr>
        <p:spPr>
          <a:xfrm>
            <a:off x="311700" y="858975"/>
            <a:ext cx="8520600" cy="3709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Este proyecto va a satisfacer las necesidades de la empresa “Ingeniero Mekanico” referentes a los procesos de pago de </a:t>
            </a:r>
            <a:r>
              <a:rPr lang="es" sz="1900">
                <a:latin typeface="Times New Roman"/>
                <a:ea typeface="Times New Roman"/>
                <a:cs typeface="Times New Roman"/>
                <a:sym typeface="Times New Roman"/>
              </a:rPr>
              <a:t>nómina de sus empleados, utilizando una aplicación que permita que cada empleado ingrese la hora en la que empezó y finalizó su turno, y en caso de que realice horas extras, la aplicación pueda determinar cuál es el porcentaje adicional que se debe pagar.</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Adicionalmente, la aplicación va a permitir que los usuarios tengan un acceso directo a la actualización de sus datos básicos personales para que estas sean las correspondientes a la actualidad, en caso de que algún empleado tenga algún cambio de correo, número de celular, residencia, entre otros.</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