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f4b37180d_2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f4b37180d_2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ef4b37180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ef4b37180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ef4b37180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ef4b37180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ef88d079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ef88d079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ef5066aed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ef5066aed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ef5066a2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ef5066a2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ef5066aedb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ef5066aedb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ef5066aedb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ef5066aedb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eda09f13e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eda09f13e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f04365d7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f04365d7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f04efb27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f04efb27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f4b37180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f4b37180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04360c1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04360c1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04360c1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04360c1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f4b3718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f4b3718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f4b37180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f4b37180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f4b37180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f4b37180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f04360c1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04360c1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211397"/>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Proyecto Formativo</a:t>
            </a:r>
            <a:endParaRPr b="1">
              <a:latin typeface="Times New Roman"/>
              <a:ea typeface="Times New Roman"/>
              <a:cs typeface="Times New Roman"/>
              <a:sym typeface="Times New Roman"/>
            </a:endParaRPr>
          </a:p>
        </p:txBody>
      </p:sp>
      <p:sp>
        <p:nvSpPr>
          <p:cNvPr id="86" name="Google Shape;86;p13"/>
          <p:cNvSpPr txBox="1"/>
          <p:nvPr>
            <p:ph idx="1" type="subTitle"/>
          </p:nvPr>
        </p:nvSpPr>
        <p:spPr>
          <a:xfrm>
            <a:off x="512150" y="1588274"/>
            <a:ext cx="8394000" cy="27705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s" sz="1200">
                <a:latin typeface="Times New Roman"/>
                <a:ea typeface="Times New Roman"/>
                <a:cs typeface="Times New Roman"/>
                <a:sym typeface="Times New Roman"/>
              </a:rPr>
              <a:t>Estupiñán Cortés Jeison Gerardo, Laverde Ibarra Peter Andres, Lopez Osorio Dairon Stick, Narvaez Castro Miller Camilo &amp; Perez Garcia Nicolas Steven</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Análisis Y Desarrollo De Sistemas De Información </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Ficha </a:t>
            </a:r>
            <a:r>
              <a:rPr b="1" lang="es" sz="1200">
                <a:latin typeface="Times New Roman"/>
                <a:ea typeface="Times New Roman"/>
                <a:cs typeface="Times New Roman"/>
                <a:sym typeface="Times New Roman"/>
              </a:rPr>
              <a:t>2338311</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Tovar Rugeles </a:t>
            </a:r>
            <a:r>
              <a:rPr b="1" lang="es" sz="1200">
                <a:latin typeface="Times New Roman"/>
                <a:ea typeface="Times New Roman"/>
                <a:cs typeface="Times New Roman"/>
                <a:sym typeface="Times New Roman"/>
              </a:rPr>
              <a:t>Paola </a:t>
            </a:r>
            <a:r>
              <a:rPr b="1" lang="es" sz="1200">
                <a:latin typeface="Times New Roman"/>
                <a:ea typeface="Times New Roman"/>
                <a:cs typeface="Times New Roman"/>
                <a:sym typeface="Times New Roman"/>
              </a:rPr>
              <a:t>Tatiana </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Servicio Nacional De Aprendizaje SENA</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CEET</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t/>
            </a:r>
            <a:endParaRPr b="1" sz="1200">
              <a:latin typeface="Times New Roman"/>
              <a:ea typeface="Times New Roman"/>
              <a:cs typeface="Times New Roman"/>
              <a:sym typeface="Times New Roman"/>
            </a:endParaRPr>
          </a:p>
          <a:p>
            <a:pPr indent="0" lvl="0" marL="0" rtl="0" algn="ctr">
              <a:spcBef>
                <a:spcPts val="0"/>
              </a:spcBef>
              <a:spcAft>
                <a:spcPts val="0"/>
              </a:spcAft>
              <a:buNone/>
            </a:pPr>
            <a:r>
              <a:rPr b="1" lang="es" sz="1200">
                <a:latin typeface="Times New Roman"/>
                <a:ea typeface="Times New Roman"/>
                <a:cs typeface="Times New Roman"/>
                <a:sym typeface="Times New Roman"/>
              </a:rPr>
              <a:t>2021</a:t>
            </a:r>
            <a:endParaRPr b="1" sz="12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Alcance</a:t>
            </a:r>
            <a:endParaRPr b="1" sz="2800">
              <a:latin typeface="Times New Roman"/>
              <a:ea typeface="Times New Roman"/>
              <a:cs typeface="Times New Roman"/>
              <a:sym typeface="Times New Roman"/>
            </a:endParaRPr>
          </a:p>
        </p:txBody>
      </p:sp>
      <p:sp>
        <p:nvSpPr>
          <p:cNvPr id="139" name="Google Shape;139;p22"/>
          <p:cNvSpPr txBox="1"/>
          <p:nvPr/>
        </p:nvSpPr>
        <p:spPr>
          <a:xfrm>
            <a:off x="311700" y="755950"/>
            <a:ext cx="8520600" cy="4167900"/>
          </a:xfrm>
          <a:prstGeom prst="rect">
            <a:avLst/>
          </a:prstGeom>
          <a:noFill/>
          <a:ln>
            <a:noFill/>
          </a:ln>
        </p:spPr>
        <p:txBody>
          <a:bodyPr anchorCtr="0" anchor="t" bIns="45700" lIns="91425" spcFirstLastPara="1" rIns="91425" wrap="square" tIns="45700">
            <a:noAutofit/>
          </a:bodyPr>
          <a:lstStyle/>
          <a:p>
            <a:pPr indent="-336550" lvl="0" marL="457200" marR="0" rtl="0" algn="l">
              <a:lnSpc>
                <a:spcPct val="150000"/>
              </a:lnSpc>
              <a:spcBef>
                <a:spcPts val="48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Social: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Aumentará</a:t>
            </a:r>
            <a:r>
              <a:rPr i="0" lang="es" sz="1700" u="none" cap="none" strike="noStrike">
                <a:solidFill>
                  <a:schemeClr val="dk2"/>
                </a:solidFill>
                <a:latin typeface="Times New Roman"/>
                <a:ea typeface="Times New Roman"/>
                <a:cs typeface="Times New Roman"/>
                <a:sym typeface="Times New Roman"/>
              </a:rPr>
              <a:t> su competitividad al mejorar el desarrollo social y bienestar del personal de la empresa.</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Económico: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L</a:t>
            </a:r>
            <a:r>
              <a:rPr i="0" lang="es" sz="1700" u="none" cap="none" strike="noStrike">
                <a:solidFill>
                  <a:schemeClr val="dk2"/>
                </a:solidFill>
                <a:latin typeface="Times New Roman"/>
                <a:ea typeface="Times New Roman"/>
                <a:cs typeface="Times New Roman"/>
                <a:sym typeface="Times New Roman"/>
              </a:rPr>
              <a:t>a administración de los recursos será mejor y segura, al utilizar eficientemente su información.</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Ambiental:</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S</a:t>
            </a:r>
            <a:r>
              <a:rPr i="0" lang="es" sz="1700" u="none" cap="none" strike="noStrike">
                <a:solidFill>
                  <a:schemeClr val="dk2"/>
                </a:solidFill>
                <a:latin typeface="Times New Roman"/>
                <a:ea typeface="Times New Roman"/>
                <a:cs typeface="Times New Roman"/>
                <a:sym typeface="Times New Roman"/>
              </a:rPr>
              <a:t>u proceso limpio en relación con el desarrollo sostenible </a:t>
            </a:r>
            <a:r>
              <a:rPr lang="es" sz="1700">
                <a:solidFill>
                  <a:schemeClr val="dk2"/>
                </a:solidFill>
                <a:latin typeface="Times New Roman"/>
                <a:ea typeface="Times New Roman"/>
                <a:cs typeface="Times New Roman"/>
                <a:sym typeface="Times New Roman"/>
              </a:rPr>
              <a:t>aumentaría</a:t>
            </a:r>
            <a:r>
              <a:rPr i="0" lang="es" sz="1700" u="none" cap="none" strike="noStrike">
                <a:solidFill>
                  <a:schemeClr val="dk2"/>
                </a:solidFill>
                <a:latin typeface="Times New Roman"/>
                <a:ea typeface="Times New Roman"/>
                <a:cs typeface="Times New Roman"/>
                <a:sym typeface="Times New Roman"/>
              </a:rPr>
              <a:t>; al bajar el consumo de insumos como el papel.</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i="0" lang="es" sz="1700" u="none" cap="none" strike="noStrike">
                <a:solidFill>
                  <a:schemeClr val="dk2"/>
                </a:solidFill>
                <a:latin typeface="Times New Roman"/>
                <a:ea typeface="Times New Roman"/>
                <a:cs typeface="Times New Roman"/>
                <a:sym typeface="Times New Roman"/>
              </a:rPr>
              <a:t>Tecnológico:</a:t>
            </a:r>
            <a:r>
              <a:rPr i="0" lang="es" sz="1700" u="none" cap="none" strike="noStrike">
                <a:solidFill>
                  <a:schemeClr val="dk2"/>
                </a:solidFill>
                <a:latin typeface="Times New Roman"/>
                <a:ea typeface="Times New Roman"/>
                <a:cs typeface="Times New Roman"/>
                <a:sym typeface="Times New Roman"/>
              </a:rPr>
              <a:t> </a:t>
            </a:r>
            <a:r>
              <a:rPr lang="es" sz="1700">
                <a:solidFill>
                  <a:schemeClr val="dk2"/>
                </a:solidFill>
                <a:latin typeface="Times New Roman"/>
                <a:ea typeface="Times New Roman"/>
                <a:cs typeface="Times New Roman"/>
                <a:sym typeface="Times New Roman"/>
              </a:rPr>
              <a:t>A</a:t>
            </a:r>
            <a:r>
              <a:rPr i="0" lang="es" sz="1700" u="none" cap="none" strike="noStrike">
                <a:solidFill>
                  <a:schemeClr val="dk2"/>
                </a:solidFill>
                <a:latin typeface="Times New Roman"/>
                <a:ea typeface="Times New Roman"/>
                <a:cs typeface="Times New Roman"/>
                <a:sym typeface="Times New Roman"/>
              </a:rPr>
              <a:t>l utilizar nuevas herramientas tecnológica </a:t>
            </a:r>
            <a:r>
              <a:rPr lang="es" sz="1700">
                <a:solidFill>
                  <a:schemeClr val="dk2"/>
                </a:solidFill>
                <a:latin typeface="Times New Roman"/>
                <a:ea typeface="Times New Roman"/>
                <a:cs typeface="Times New Roman"/>
                <a:sym typeface="Times New Roman"/>
              </a:rPr>
              <a:t>mejorará</a:t>
            </a:r>
            <a:r>
              <a:rPr i="0" lang="es" sz="1700" u="none" cap="none" strike="noStrike">
                <a:solidFill>
                  <a:schemeClr val="dk2"/>
                </a:solidFill>
                <a:latin typeface="Times New Roman"/>
                <a:ea typeface="Times New Roman"/>
                <a:cs typeface="Times New Roman"/>
                <a:sym typeface="Times New Roman"/>
              </a:rPr>
              <a:t> los procesos y procedimientos de su información, siendo más rápidos y ordenados permitiendo mejorar en sus metas.</a:t>
            </a:r>
            <a:endParaRPr sz="1700">
              <a:solidFill>
                <a:schemeClr val="dk2"/>
              </a:solidFill>
              <a:latin typeface="Times New Roman"/>
              <a:ea typeface="Times New Roman"/>
              <a:cs typeface="Times New Roman"/>
              <a:sym typeface="Times New Roman"/>
            </a:endParaRPr>
          </a:p>
          <a:p>
            <a:pPr indent="-336550" lvl="0" marL="457200" marR="0" rtl="0" algn="l">
              <a:lnSpc>
                <a:spcPct val="150000"/>
              </a:lnSpc>
              <a:spcBef>
                <a:spcPts val="0"/>
              </a:spcBef>
              <a:spcAft>
                <a:spcPts val="0"/>
              </a:spcAft>
              <a:buClr>
                <a:schemeClr val="dk2"/>
              </a:buClr>
              <a:buSzPts val="1700"/>
              <a:buFont typeface="Times New Roman"/>
              <a:buChar char="•"/>
            </a:pPr>
            <a:r>
              <a:rPr b="1" lang="es" sz="1700">
                <a:solidFill>
                  <a:schemeClr val="dk2"/>
                </a:solidFill>
                <a:latin typeface="Times New Roman"/>
                <a:ea typeface="Times New Roman"/>
                <a:cs typeface="Times New Roman"/>
                <a:sym typeface="Times New Roman"/>
              </a:rPr>
              <a:t>seguridad: </a:t>
            </a:r>
            <a:r>
              <a:rPr lang="es" sz="1700">
                <a:solidFill>
                  <a:schemeClr val="dk2"/>
                </a:solidFill>
                <a:latin typeface="Times New Roman"/>
                <a:ea typeface="Times New Roman"/>
                <a:cs typeface="Times New Roman"/>
                <a:sym typeface="Times New Roman"/>
              </a:rPr>
              <a:t>El sistema permitirá brindarles seguridad de sus datos personales.</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11700" y="410000"/>
            <a:ext cx="21684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Delimitación</a:t>
            </a:r>
            <a:endParaRPr b="1" sz="2820">
              <a:latin typeface="Times New Roman"/>
              <a:ea typeface="Times New Roman"/>
              <a:cs typeface="Times New Roman"/>
              <a:sym typeface="Times New Roman"/>
            </a:endParaRPr>
          </a:p>
        </p:txBody>
      </p:sp>
      <p:sp>
        <p:nvSpPr>
          <p:cNvPr id="145" name="Google Shape;145;p23"/>
          <p:cNvSpPr txBox="1"/>
          <p:nvPr>
            <p:ph idx="1" type="body"/>
          </p:nvPr>
        </p:nvSpPr>
        <p:spPr>
          <a:xfrm>
            <a:off x="311700" y="126652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permitirá</a:t>
            </a:r>
            <a:r>
              <a:rPr lang="es" sz="2100">
                <a:latin typeface="Times New Roman"/>
                <a:ea typeface="Times New Roman"/>
                <a:cs typeface="Times New Roman"/>
                <a:sym typeface="Times New Roman"/>
              </a:rPr>
              <a:t> a los usuarios </a:t>
            </a:r>
            <a:r>
              <a:rPr lang="es" sz="2100">
                <a:latin typeface="Times New Roman"/>
                <a:ea typeface="Times New Roman"/>
                <a:cs typeface="Times New Roman"/>
                <a:sym typeface="Times New Roman"/>
              </a:rPr>
              <a:t>según</a:t>
            </a:r>
            <a:r>
              <a:rPr lang="es" sz="2100">
                <a:latin typeface="Times New Roman"/>
                <a:ea typeface="Times New Roman"/>
                <a:cs typeface="Times New Roman"/>
                <a:sym typeface="Times New Roman"/>
              </a:rPr>
              <a:t> su rol (empleado, administrador, jefe) acceder  a sitios en los cuales tengan permisos para poder generar actualizaciones, modificaciones, consultas y descargas.</a:t>
            </a:r>
            <a:endParaRPr sz="2100">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2100">
                <a:latin typeface="Times New Roman"/>
                <a:ea typeface="Times New Roman"/>
                <a:cs typeface="Times New Roman"/>
                <a:sym typeface="Times New Roman"/>
              </a:rPr>
              <a:t>El sistema solo les </a:t>
            </a:r>
            <a:r>
              <a:rPr lang="es" sz="2100">
                <a:latin typeface="Times New Roman"/>
                <a:ea typeface="Times New Roman"/>
                <a:cs typeface="Times New Roman"/>
                <a:sym typeface="Times New Roman"/>
              </a:rPr>
              <a:t>proporcionará</a:t>
            </a:r>
            <a:r>
              <a:rPr lang="es" sz="2100">
                <a:latin typeface="Times New Roman"/>
                <a:ea typeface="Times New Roman"/>
                <a:cs typeface="Times New Roman"/>
                <a:sym typeface="Times New Roman"/>
              </a:rPr>
              <a:t> un apoyo para el </a:t>
            </a:r>
            <a:r>
              <a:rPr lang="es" sz="2100">
                <a:latin typeface="Times New Roman"/>
                <a:ea typeface="Times New Roman"/>
                <a:cs typeface="Times New Roman"/>
                <a:sym typeface="Times New Roman"/>
              </a:rPr>
              <a:t>área</a:t>
            </a:r>
            <a:r>
              <a:rPr lang="es" sz="2100">
                <a:latin typeface="Times New Roman"/>
                <a:ea typeface="Times New Roman"/>
                <a:cs typeface="Times New Roman"/>
                <a:sym typeface="Times New Roman"/>
              </a:rPr>
              <a:t> de su </a:t>
            </a:r>
            <a:r>
              <a:rPr lang="es" sz="2100">
                <a:latin typeface="Times New Roman"/>
                <a:ea typeface="Times New Roman"/>
                <a:cs typeface="Times New Roman"/>
                <a:sym typeface="Times New Roman"/>
              </a:rPr>
              <a:t>nómina</a:t>
            </a:r>
            <a:r>
              <a:rPr lang="es" sz="2100">
                <a:latin typeface="Times New Roman"/>
                <a:ea typeface="Times New Roman"/>
                <a:cs typeface="Times New Roman"/>
                <a:sym typeface="Times New Roman"/>
              </a:rPr>
              <a:t>  </a:t>
            </a:r>
            <a:endParaRPr sz="21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s" sz="3800">
                <a:latin typeface="Times New Roman"/>
                <a:ea typeface="Times New Roman"/>
                <a:cs typeface="Times New Roman"/>
                <a:sym typeface="Times New Roman"/>
              </a:rPr>
              <a:t>Técnicas Y Recolección De Datos</a:t>
            </a:r>
            <a:endParaRPr b="1" sz="3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Personal nomina (Jefe)</a:t>
            </a:r>
            <a:endParaRPr/>
          </a:p>
        </p:txBody>
      </p:sp>
      <p:sp>
        <p:nvSpPr>
          <p:cNvPr id="156" name="Google Shape;156;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s"/>
              <a:t>¿Cuales son los procesos que realiza para el pago de sus empleados?</a:t>
            </a:r>
            <a:endParaRPr/>
          </a:p>
          <a:p>
            <a:pPr indent="-342900" lvl="0" marL="457200" rtl="0" algn="l">
              <a:lnSpc>
                <a:spcPct val="150000"/>
              </a:lnSpc>
              <a:spcBef>
                <a:spcPts val="0"/>
              </a:spcBef>
              <a:spcAft>
                <a:spcPts val="0"/>
              </a:spcAft>
              <a:buSzPts val="1800"/>
              <a:buChar char="●"/>
            </a:pPr>
            <a:r>
              <a:rPr lang="es"/>
              <a:t>¿Qué herramientas usa para realizar la nómina de sus empleados?</a:t>
            </a:r>
            <a:endParaRPr/>
          </a:p>
          <a:p>
            <a:pPr indent="-342900" lvl="0" marL="457200" rtl="0" algn="l">
              <a:lnSpc>
                <a:spcPct val="150000"/>
              </a:lnSpc>
              <a:spcBef>
                <a:spcPts val="0"/>
              </a:spcBef>
              <a:spcAft>
                <a:spcPts val="0"/>
              </a:spcAft>
              <a:buSzPts val="1800"/>
              <a:buChar char="●"/>
            </a:pPr>
            <a:r>
              <a:rPr lang="es"/>
              <a:t>¿Qué prestaciones tienen sus empleados?</a:t>
            </a:r>
            <a:endParaRPr/>
          </a:p>
          <a:p>
            <a:pPr indent="-342900" lvl="0" marL="457200" rtl="0" algn="l">
              <a:lnSpc>
                <a:spcPct val="150000"/>
              </a:lnSpc>
              <a:spcBef>
                <a:spcPts val="0"/>
              </a:spcBef>
              <a:spcAft>
                <a:spcPts val="0"/>
              </a:spcAft>
              <a:buSzPts val="1800"/>
              <a:buChar char="●"/>
            </a:pPr>
            <a:r>
              <a:rPr lang="es"/>
              <a:t>¿Cuánto paga usted por las horas extras?</a:t>
            </a:r>
            <a:endParaRPr/>
          </a:p>
          <a:p>
            <a:pPr indent="-342900" lvl="0" marL="457200" rtl="0" algn="l">
              <a:lnSpc>
                <a:spcPct val="150000"/>
              </a:lnSpc>
              <a:spcBef>
                <a:spcPts val="0"/>
              </a:spcBef>
              <a:spcAft>
                <a:spcPts val="0"/>
              </a:spcAft>
              <a:buSzPts val="1800"/>
              <a:buChar char="●"/>
            </a:pPr>
            <a:r>
              <a:rPr lang="es"/>
              <a:t>¿Cuales características cree usted que debe tener un buen empleado?</a:t>
            </a:r>
            <a:endParaRPr/>
          </a:p>
          <a:p>
            <a:pPr indent="-342900" lvl="0" marL="457200" rtl="0" algn="l">
              <a:lnSpc>
                <a:spcPct val="150000"/>
              </a:lnSpc>
              <a:spcBef>
                <a:spcPts val="0"/>
              </a:spcBef>
              <a:spcAft>
                <a:spcPts val="0"/>
              </a:spcAft>
              <a:buSzPts val="1800"/>
              <a:buChar char="●"/>
            </a:pPr>
            <a:r>
              <a:rPr lang="es"/>
              <a:t>¿Que tipo de  problemas  se le presentan a la hora de realizar el proceso de nómina a sus empleados?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1745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Personal nomina (Jefe)</a:t>
            </a:r>
            <a:endParaRPr/>
          </a:p>
          <a:p>
            <a:pPr indent="0" lvl="0" marL="0" rtl="0" algn="l">
              <a:spcBef>
                <a:spcPts val="0"/>
              </a:spcBef>
              <a:spcAft>
                <a:spcPts val="0"/>
              </a:spcAft>
              <a:buNone/>
            </a:pPr>
            <a:r>
              <a:t/>
            </a:r>
            <a:endParaRPr/>
          </a:p>
        </p:txBody>
      </p:sp>
      <p:sp>
        <p:nvSpPr>
          <p:cNvPr id="162" name="Google Shape;162;p26"/>
          <p:cNvSpPr txBox="1"/>
          <p:nvPr>
            <p:ph idx="1" type="body"/>
          </p:nvPr>
        </p:nvSpPr>
        <p:spPr>
          <a:xfrm>
            <a:off x="311700" y="902250"/>
            <a:ext cx="8520600" cy="39315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s"/>
              <a:t>¿El proceso actual para generar la </a:t>
            </a:r>
            <a:r>
              <a:rPr lang="es"/>
              <a:t>nómina</a:t>
            </a:r>
            <a:r>
              <a:rPr lang="es"/>
              <a:t> de sus empleados es ?</a:t>
            </a:r>
            <a:endParaRPr/>
          </a:p>
          <a:p>
            <a:pPr indent="0" lvl="0" marL="457200" rtl="0" algn="l">
              <a:spcBef>
                <a:spcPts val="1200"/>
              </a:spcBef>
              <a:spcAft>
                <a:spcPts val="0"/>
              </a:spcAft>
              <a:buNone/>
            </a:pPr>
            <a:r>
              <a:rPr lang="es"/>
              <a:t>fácil</a:t>
            </a:r>
            <a:r>
              <a:rPr lang="es"/>
              <a:t>		b. </a:t>
            </a:r>
            <a:r>
              <a:rPr lang="es"/>
              <a:t>difícil</a:t>
            </a:r>
            <a:r>
              <a:rPr lang="es"/>
              <a:t>		c. me toma </a:t>
            </a:r>
            <a:r>
              <a:rPr lang="es"/>
              <a:t>demasiado</a:t>
            </a:r>
            <a:r>
              <a:rPr lang="es"/>
              <a:t> tiempo		d. otra</a:t>
            </a:r>
            <a:endParaRPr/>
          </a:p>
          <a:p>
            <a:pPr indent="-317182" lvl="0" marL="457200" rtl="0" algn="l">
              <a:spcBef>
                <a:spcPts val="1200"/>
              </a:spcBef>
              <a:spcAft>
                <a:spcPts val="0"/>
              </a:spcAft>
              <a:buSzPct val="100000"/>
              <a:buChar char="●"/>
            </a:pPr>
            <a:r>
              <a:rPr lang="es"/>
              <a:t>¿Considera que malgasta papel para entregar el registro de </a:t>
            </a:r>
            <a:r>
              <a:rPr lang="es"/>
              <a:t>nómina</a:t>
            </a:r>
            <a:r>
              <a:rPr lang="es"/>
              <a:t> de sus empleados?</a:t>
            </a:r>
            <a:endParaRPr/>
          </a:p>
          <a:p>
            <a:pPr indent="0" lvl="0" marL="457200" rtl="0" algn="l">
              <a:spcBef>
                <a:spcPts val="1200"/>
              </a:spcBef>
              <a:spcAft>
                <a:spcPts val="0"/>
              </a:spcAft>
              <a:buNone/>
            </a:pPr>
            <a:r>
              <a:rPr lang="es"/>
              <a:t>si		b. no</a:t>
            </a:r>
            <a:endParaRPr/>
          </a:p>
          <a:p>
            <a:pPr indent="-317182" lvl="0" marL="457200" rtl="0" algn="l">
              <a:spcBef>
                <a:spcPts val="1200"/>
              </a:spcBef>
              <a:spcAft>
                <a:spcPts val="0"/>
              </a:spcAft>
              <a:buSzPct val="100000"/>
              <a:buChar char="●"/>
            </a:pPr>
            <a:r>
              <a:rPr lang="es"/>
              <a:t>¿Cual es el lapso de tiempo que tarda en generar la </a:t>
            </a:r>
            <a:r>
              <a:rPr lang="es"/>
              <a:t>nómina</a:t>
            </a:r>
            <a:r>
              <a:rPr lang="es"/>
              <a:t> para un empleado?</a:t>
            </a:r>
            <a:endParaRPr/>
          </a:p>
          <a:p>
            <a:pPr indent="0" lvl="0" marL="457200" rtl="0" algn="l">
              <a:spcBef>
                <a:spcPts val="1200"/>
              </a:spcBef>
              <a:spcAft>
                <a:spcPts val="0"/>
              </a:spcAft>
              <a:buNone/>
            </a:pPr>
            <a:r>
              <a:rPr lang="es"/>
              <a:t>a. </a:t>
            </a:r>
            <a:r>
              <a:rPr lang="es"/>
              <a:t>30 minutos         b. 1 hora      c. </a:t>
            </a:r>
            <a:r>
              <a:rPr lang="es"/>
              <a:t>más</a:t>
            </a:r>
            <a:r>
              <a:rPr lang="es"/>
              <a:t> de una hora      d. otra</a:t>
            </a:r>
            <a:endParaRPr/>
          </a:p>
          <a:p>
            <a:pPr indent="-317182" lvl="0" marL="457200" rtl="0" algn="l">
              <a:spcBef>
                <a:spcPts val="1200"/>
              </a:spcBef>
              <a:spcAft>
                <a:spcPts val="0"/>
              </a:spcAft>
              <a:buSzPct val="100000"/>
              <a:buChar char="●"/>
            </a:pPr>
            <a:r>
              <a:rPr lang="es"/>
              <a:t>¿Considera usted que es necesario informarle al empleado el valor por hora laboral en el comprobante de </a:t>
            </a:r>
            <a:r>
              <a:rPr lang="es"/>
              <a:t>nómina</a:t>
            </a:r>
            <a:r>
              <a:rPr lang="es"/>
              <a:t>?</a:t>
            </a:r>
            <a:endParaRPr/>
          </a:p>
          <a:p>
            <a:pPr indent="0" lvl="0" marL="457200" rtl="0" algn="l">
              <a:spcBef>
                <a:spcPts val="1200"/>
              </a:spcBef>
              <a:spcAft>
                <a:spcPts val="0"/>
              </a:spcAft>
              <a:buNone/>
            </a:pPr>
            <a:r>
              <a:rPr lang="es"/>
              <a:t>a. </a:t>
            </a:r>
            <a:r>
              <a:rPr lang="es"/>
              <a:t>si       b. no  </a:t>
            </a:r>
            <a:endParaRPr/>
          </a:p>
          <a:p>
            <a:pPr indent="-317182" lvl="0" marL="457200" rtl="0" algn="l">
              <a:spcBef>
                <a:spcPts val="1200"/>
              </a:spcBef>
              <a:spcAft>
                <a:spcPts val="0"/>
              </a:spcAft>
              <a:buSzPct val="100000"/>
              <a:buChar char="●"/>
            </a:pPr>
            <a:r>
              <a:rPr lang="es"/>
              <a:t>¿Con </a:t>
            </a:r>
            <a:r>
              <a:rPr lang="es"/>
              <a:t>qué</a:t>
            </a:r>
            <a:r>
              <a:rPr lang="es"/>
              <a:t> frecuencia hay quejas por lo datos de </a:t>
            </a:r>
            <a:r>
              <a:rPr lang="es"/>
              <a:t>nómina expuestos?</a:t>
            </a:r>
            <a:endParaRPr/>
          </a:p>
          <a:p>
            <a:pPr indent="0" lvl="0" marL="457200" rtl="0" algn="l">
              <a:spcBef>
                <a:spcPts val="1200"/>
              </a:spcBef>
              <a:spcAft>
                <a:spcPts val="1200"/>
              </a:spcAft>
              <a:buNone/>
            </a:pPr>
            <a:r>
              <a:rPr lang="es"/>
              <a:t>a) Nula   b) poca    c) frecuente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28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Empleados</a:t>
            </a:r>
            <a:endParaRPr/>
          </a:p>
        </p:txBody>
      </p:sp>
      <p:sp>
        <p:nvSpPr>
          <p:cNvPr id="168" name="Google Shape;16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a:t>¿Tiene un acceso sencillo para la actualización y visualización de sus datos personales básicos?</a:t>
            </a:r>
            <a:endParaRPr/>
          </a:p>
          <a:p>
            <a:pPr indent="-342900" lvl="0" marL="457200" rtl="0" algn="l">
              <a:spcBef>
                <a:spcPts val="0"/>
              </a:spcBef>
              <a:spcAft>
                <a:spcPts val="0"/>
              </a:spcAft>
              <a:buSzPts val="1800"/>
              <a:buChar char="●"/>
            </a:pPr>
            <a:r>
              <a:rPr lang="es"/>
              <a:t>¿Conoce usted el valor que le están pagando por hora laboral?</a:t>
            </a:r>
            <a:endParaRPr/>
          </a:p>
          <a:p>
            <a:pPr indent="-342900" lvl="0" marL="457200" rtl="0" algn="l">
              <a:spcBef>
                <a:spcPts val="0"/>
              </a:spcBef>
              <a:spcAft>
                <a:spcPts val="0"/>
              </a:spcAft>
              <a:buSzPts val="1800"/>
              <a:buChar char="●"/>
            </a:pPr>
            <a:r>
              <a:rPr lang="es"/>
              <a:t>¿C</a:t>
            </a:r>
            <a:r>
              <a:rPr lang="es"/>
              <a:t>onsidera</a:t>
            </a:r>
            <a:r>
              <a:rPr lang="es"/>
              <a:t> que se le complica el conocer </a:t>
            </a:r>
            <a:r>
              <a:rPr lang="es"/>
              <a:t>qué</a:t>
            </a:r>
            <a:r>
              <a:rPr lang="es"/>
              <a:t> beneficios </a:t>
            </a:r>
            <a:r>
              <a:rPr lang="es"/>
              <a:t>está</a:t>
            </a:r>
            <a:r>
              <a:rPr lang="es"/>
              <a:t> recibiendo con anterioridad?</a:t>
            </a:r>
            <a:endParaRPr/>
          </a:p>
          <a:p>
            <a:pPr indent="-342900" lvl="0" marL="457200" rtl="0" algn="l">
              <a:spcBef>
                <a:spcPts val="0"/>
              </a:spcBef>
              <a:spcAft>
                <a:spcPts val="0"/>
              </a:spcAft>
              <a:buSzPts val="1800"/>
              <a:buChar char="●"/>
            </a:pPr>
            <a:r>
              <a:rPr lang="es"/>
              <a:t>¿Sabe el valor de sus aportes a apropiaciones?(salud, pensión, prestaciones sociales y riesgos profesionales)</a:t>
            </a:r>
            <a:endParaRPr/>
          </a:p>
          <a:p>
            <a:pPr indent="-342900" lvl="0" marL="457200" rtl="0" algn="l">
              <a:spcBef>
                <a:spcPts val="0"/>
              </a:spcBef>
              <a:spcAft>
                <a:spcPts val="0"/>
              </a:spcAft>
              <a:buSzPts val="1800"/>
              <a:buChar char="●"/>
            </a:pPr>
            <a:r>
              <a:rPr lang="es"/>
              <a:t>¿</a:t>
            </a:r>
            <a:r>
              <a:rPr lang="es"/>
              <a:t>Cómo</a:t>
            </a:r>
            <a:r>
              <a:rPr lang="es"/>
              <a:t> cree usted que la empresa </a:t>
            </a:r>
            <a:r>
              <a:rPr lang="es"/>
              <a:t>podría</a:t>
            </a:r>
            <a:r>
              <a:rPr lang="es"/>
              <a:t> mejorar en el estado de </a:t>
            </a:r>
            <a:r>
              <a:rPr lang="es"/>
              <a:t>nómina</a:t>
            </a:r>
            <a:r>
              <a:rPr lang="es"/>
              <a:t> y </a:t>
            </a:r>
            <a:r>
              <a:rPr lang="es"/>
              <a:t>actualización</a:t>
            </a:r>
            <a:r>
              <a:rPr lang="es"/>
              <a:t> de datos?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Empleados</a:t>
            </a:r>
            <a:endParaRPr/>
          </a:p>
        </p:txBody>
      </p:sp>
      <p:sp>
        <p:nvSpPr>
          <p:cNvPr id="174" name="Google Shape;174;p28"/>
          <p:cNvSpPr txBox="1"/>
          <p:nvPr>
            <p:ph idx="1" type="body"/>
          </p:nvPr>
        </p:nvSpPr>
        <p:spPr>
          <a:xfrm>
            <a:off x="311700" y="1229875"/>
            <a:ext cx="8520600" cy="35913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s"/>
              <a:t>¿Cuándo tiene una deducción de su sueldo, se le facilita conocer la justificación de dicha deducción?</a:t>
            </a:r>
            <a:endParaRPr/>
          </a:p>
          <a:p>
            <a:pPr indent="0" lvl="0" marL="457200" rtl="0" algn="l">
              <a:spcBef>
                <a:spcPts val="1200"/>
              </a:spcBef>
              <a:spcAft>
                <a:spcPts val="0"/>
              </a:spcAft>
              <a:buNone/>
            </a:pPr>
            <a:r>
              <a:rPr lang="es"/>
              <a:t>   </a:t>
            </a:r>
            <a:r>
              <a:rPr lang="es"/>
              <a:t>a. S</a:t>
            </a:r>
            <a:r>
              <a:rPr lang="es"/>
              <a:t>i        b. No</a:t>
            </a:r>
            <a:endParaRPr/>
          </a:p>
          <a:p>
            <a:pPr indent="-308610" lvl="0" marL="457200" rtl="0" algn="l">
              <a:spcBef>
                <a:spcPts val="1200"/>
              </a:spcBef>
              <a:spcAft>
                <a:spcPts val="0"/>
              </a:spcAft>
              <a:buSzPct val="100000"/>
              <a:buChar char="●"/>
            </a:pPr>
            <a:r>
              <a:rPr lang="es"/>
              <a:t>S</a:t>
            </a:r>
            <a:r>
              <a:rPr lang="es"/>
              <a:t>egún</a:t>
            </a:r>
            <a:r>
              <a:rPr lang="es"/>
              <a:t> la </a:t>
            </a:r>
            <a:r>
              <a:rPr lang="es"/>
              <a:t>siguiente</a:t>
            </a:r>
            <a:r>
              <a:rPr lang="es"/>
              <a:t> escala, indique cuál es su nivel de </a:t>
            </a:r>
            <a:r>
              <a:rPr lang="es"/>
              <a:t>satisfacción</a:t>
            </a:r>
            <a:r>
              <a:rPr lang="es"/>
              <a:t> al momento de recibir su comprobante de </a:t>
            </a:r>
            <a:r>
              <a:rPr lang="es"/>
              <a:t>nómina</a:t>
            </a:r>
            <a:endParaRPr/>
          </a:p>
          <a:p>
            <a:pPr indent="0" lvl="0" marL="0" rtl="0" algn="l">
              <a:spcBef>
                <a:spcPts val="1200"/>
              </a:spcBef>
              <a:spcAft>
                <a:spcPts val="0"/>
              </a:spcAft>
              <a:buNone/>
            </a:pPr>
            <a:r>
              <a:rPr lang="es"/>
              <a:t>              a. buena	b. med</a:t>
            </a:r>
            <a:r>
              <a:rPr lang="es"/>
              <a:t>ia  </a:t>
            </a:r>
            <a:r>
              <a:rPr lang="es"/>
              <a:t>c. regular   d. insatisfactoria</a:t>
            </a:r>
            <a:endParaRPr/>
          </a:p>
          <a:p>
            <a:pPr indent="-308610" lvl="0" marL="457200" rtl="0" algn="l">
              <a:spcBef>
                <a:spcPts val="1200"/>
              </a:spcBef>
              <a:spcAft>
                <a:spcPts val="0"/>
              </a:spcAft>
              <a:buSzPct val="100000"/>
              <a:buChar char="●"/>
            </a:pPr>
            <a:r>
              <a:rPr lang="es"/>
              <a:t>¿Conoce usted a </a:t>
            </a:r>
            <a:r>
              <a:rPr lang="es"/>
              <a:t>qué</a:t>
            </a:r>
            <a:r>
              <a:rPr lang="es"/>
              <a:t> tipo de seguro </a:t>
            </a:r>
            <a:r>
              <a:rPr lang="es"/>
              <a:t>está</a:t>
            </a:r>
            <a:r>
              <a:rPr lang="es"/>
              <a:t> afiliado en la empresa donde labora?</a:t>
            </a:r>
            <a:endParaRPr/>
          </a:p>
          <a:p>
            <a:pPr indent="0" lvl="0" marL="457200" rtl="0" algn="l">
              <a:spcBef>
                <a:spcPts val="1200"/>
              </a:spcBef>
              <a:spcAft>
                <a:spcPts val="0"/>
              </a:spcAft>
              <a:buNone/>
            </a:pPr>
            <a:r>
              <a:rPr lang="es"/>
              <a:t>a. si      b.no</a:t>
            </a:r>
            <a:endParaRPr/>
          </a:p>
          <a:p>
            <a:pPr indent="-308610" lvl="0" marL="457200" rtl="0" algn="l">
              <a:spcBef>
                <a:spcPts val="1200"/>
              </a:spcBef>
              <a:spcAft>
                <a:spcPts val="0"/>
              </a:spcAft>
              <a:buSzPct val="100000"/>
              <a:buChar char="●"/>
            </a:pPr>
            <a:r>
              <a:rPr lang="es"/>
              <a:t>¿Cree que los detalles de su nómina son precisos?</a:t>
            </a:r>
            <a:endParaRPr/>
          </a:p>
          <a:p>
            <a:pPr indent="0" lvl="0" marL="457200" rtl="0" algn="l">
              <a:spcBef>
                <a:spcPts val="1200"/>
              </a:spcBef>
              <a:spcAft>
                <a:spcPts val="0"/>
              </a:spcAft>
              <a:buNone/>
            </a:pPr>
            <a:r>
              <a:rPr lang="es"/>
              <a:t>a. si        b. no      c. no puedo acceder a ellos</a:t>
            </a:r>
            <a:endParaRPr/>
          </a:p>
          <a:p>
            <a:pPr indent="-308610" lvl="0" marL="457200" rtl="0" algn="l">
              <a:spcBef>
                <a:spcPts val="1200"/>
              </a:spcBef>
              <a:spcAft>
                <a:spcPts val="0"/>
              </a:spcAft>
              <a:buSzPct val="100000"/>
              <a:buChar char="●"/>
            </a:pPr>
            <a:r>
              <a:rPr lang="es"/>
              <a:t>Ante un error claro en su </a:t>
            </a:r>
            <a:r>
              <a:rPr lang="es"/>
              <a:t>información</a:t>
            </a:r>
            <a:r>
              <a:rPr lang="es"/>
              <a:t> de </a:t>
            </a:r>
            <a:r>
              <a:rPr lang="es"/>
              <a:t>nómina</a:t>
            </a:r>
            <a:r>
              <a:rPr lang="es"/>
              <a:t> ¿como es el proceso?</a:t>
            </a:r>
            <a:endParaRPr/>
          </a:p>
          <a:p>
            <a:pPr indent="0" lvl="0" marL="457200" rtl="0" algn="l">
              <a:spcBef>
                <a:spcPts val="1200"/>
              </a:spcBef>
              <a:spcAft>
                <a:spcPts val="1200"/>
              </a:spcAft>
              <a:buNone/>
            </a:pPr>
            <a:r>
              <a:rPr lang="es"/>
              <a:t>a . Muy </a:t>
            </a:r>
            <a:r>
              <a:rPr lang="es"/>
              <a:t>específico</a:t>
            </a:r>
            <a:r>
              <a:rPr lang="es"/>
              <a:t> y complicado   b. lento pero resolutivo    c. inmediato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s">
                <a:latin typeface="Times New Roman"/>
                <a:ea typeface="Times New Roman"/>
                <a:cs typeface="Times New Roman"/>
                <a:sym typeface="Times New Roman"/>
              </a:rPr>
              <a:t>BPMN’s</a:t>
            </a:r>
            <a:endParaRPr b="1">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Diagrama BPMN Del Sistema Actual</a:t>
            </a:r>
            <a:endParaRPr/>
          </a:p>
          <a:p>
            <a:pPr indent="0" lvl="0" marL="0" rtl="0" algn="l">
              <a:spcBef>
                <a:spcPts val="0"/>
              </a:spcBef>
              <a:spcAft>
                <a:spcPts val="0"/>
              </a:spcAft>
              <a:buNone/>
            </a:pPr>
            <a:r>
              <a:t/>
            </a:r>
            <a:endParaRPr/>
          </a:p>
        </p:txBody>
      </p:sp>
      <p:pic>
        <p:nvPicPr>
          <p:cNvPr id="185" name="Google Shape;185;p30"/>
          <p:cNvPicPr preferRelativeResize="0"/>
          <p:nvPr/>
        </p:nvPicPr>
        <p:blipFill>
          <a:blip r:embed="rId3">
            <a:alphaModFix/>
          </a:blip>
          <a:stretch>
            <a:fillRect/>
          </a:stretch>
        </p:blipFill>
        <p:spPr>
          <a:xfrm>
            <a:off x="152400" y="1170200"/>
            <a:ext cx="8839204" cy="26586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nvSpPr>
        <p:spPr>
          <a:xfrm>
            <a:off x="378750" y="403175"/>
            <a:ext cx="642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400">
                <a:solidFill>
                  <a:schemeClr val="dk1"/>
                </a:solidFill>
                <a:latin typeface="Times New Roman"/>
                <a:ea typeface="Times New Roman"/>
                <a:cs typeface="Times New Roman"/>
                <a:sym typeface="Times New Roman"/>
              </a:rPr>
              <a:t>Diagrama BPMN Esperado</a:t>
            </a:r>
            <a:endParaRPr sz="2400">
              <a:solidFill>
                <a:schemeClr val="dk1"/>
              </a:solidFill>
              <a:latin typeface="Times New Roman"/>
              <a:ea typeface="Times New Roman"/>
              <a:cs typeface="Times New Roman"/>
              <a:sym typeface="Times New Roman"/>
            </a:endParaRPr>
          </a:p>
        </p:txBody>
      </p:sp>
      <p:pic>
        <p:nvPicPr>
          <p:cNvPr id="191" name="Google Shape;191;p31"/>
          <p:cNvPicPr preferRelativeResize="0"/>
          <p:nvPr/>
        </p:nvPicPr>
        <p:blipFill>
          <a:blip r:embed="rId3">
            <a:alphaModFix/>
          </a:blip>
          <a:stretch>
            <a:fillRect/>
          </a:stretch>
        </p:blipFill>
        <p:spPr>
          <a:xfrm>
            <a:off x="152400" y="1109675"/>
            <a:ext cx="8839204" cy="31334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460950" y="2152347"/>
            <a:ext cx="8222100" cy="838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 sz="4455">
                <a:latin typeface="Times New Roman"/>
                <a:ea typeface="Times New Roman"/>
                <a:cs typeface="Times New Roman"/>
                <a:sym typeface="Times New Roman"/>
              </a:rPr>
              <a:t>Payroll Information System</a:t>
            </a:r>
            <a:endParaRPr b="1" sz="4455">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74550" y="450125"/>
            <a:ext cx="8394900" cy="8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800">
                <a:latin typeface="Times New Roman"/>
                <a:ea typeface="Times New Roman"/>
                <a:cs typeface="Times New Roman"/>
                <a:sym typeface="Times New Roman"/>
              </a:rPr>
              <a:t>Planteamiento De La Problemática </a:t>
            </a:r>
            <a:endParaRPr b="1" sz="2800">
              <a:latin typeface="Times New Roman"/>
              <a:ea typeface="Times New Roman"/>
              <a:cs typeface="Times New Roman"/>
              <a:sym typeface="Times New Roman"/>
            </a:endParaRPr>
          </a:p>
        </p:txBody>
      </p:sp>
      <p:sp>
        <p:nvSpPr>
          <p:cNvPr id="97" name="Google Shape;97;p15"/>
          <p:cNvSpPr txBox="1"/>
          <p:nvPr/>
        </p:nvSpPr>
        <p:spPr>
          <a:xfrm>
            <a:off x="374550" y="1396825"/>
            <a:ext cx="8394900" cy="2232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latin typeface="Times New Roman"/>
                <a:ea typeface="Times New Roman"/>
                <a:cs typeface="Times New Roman"/>
                <a:sym typeface="Times New Roman"/>
              </a:rPr>
              <a:t>En la empresa “Ingeniero Mekanico”que se encuentra ubicada en la </a:t>
            </a:r>
            <a:r>
              <a:rPr lang="es" sz="1900">
                <a:latin typeface="Times New Roman"/>
                <a:ea typeface="Times New Roman"/>
                <a:cs typeface="Times New Roman"/>
                <a:sym typeface="Times New Roman"/>
              </a:rPr>
              <a:t>localidad</a:t>
            </a:r>
            <a:r>
              <a:rPr lang="es" sz="1900">
                <a:latin typeface="Times New Roman"/>
                <a:ea typeface="Times New Roman"/>
                <a:cs typeface="Times New Roman"/>
                <a:sym typeface="Times New Roman"/>
              </a:rPr>
              <a:t> de Kennedy en el barrio Carvajal; los empleados trabajan de lunes a viernes desde las 7 am hasta las 5 pm, y los sábados de 9 am hasta las 12 medio dia, completando así las 48 horas </a:t>
            </a:r>
            <a:r>
              <a:rPr lang="es" sz="1900">
                <a:latin typeface="Times New Roman"/>
                <a:ea typeface="Times New Roman"/>
                <a:cs typeface="Times New Roman"/>
                <a:sym typeface="Times New Roman"/>
              </a:rPr>
              <a:t>laborales </a:t>
            </a:r>
            <a:r>
              <a:rPr lang="es" sz="1900">
                <a:latin typeface="Times New Roman"/>
                <a:ea typeface="Times New Roman"/>
                <a:cs typeface="Times New Roman"/>
                <a:sym typeface="Times New Roman"/>
              </a:rPr>
              <a:t>semanales delegadas por el código sustantivo del trabajo. </a:t>
            </a:r>
            <a:endParaRPr sz="19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03" name="Google Shape;103;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0" lvl="0" marL="0" rtl="0" algn="l">
              <a:lnSpc>
                <a:spcPct val="200000"/>
              </a:lnSpc>
              <a:spcBef>
                <a:spcPts val="0"/>
              </a:spcBef>
              <a:spcAft>
                <a:spcPts val="1200"/>
              </a:spcAft>
              <a:buNone/>
            </a:pPr>
            <a:r>
              <a:rPr lang="es" sz="1900">
                <a:solidFill>
                  <a:srgbClr val="000000"/>
                </a:solidFill>
                <a:latin typeface="Times New Roman"/>
                <a:ea typeface="Times New Roman"/>
                <a:cs typeface="Times New Roman"/>
                <a:sym typeface="Times New Roman"/>
              </a:rPr>
              <a:t>Cada empleado maneja </a:t>
            </a:r>
            <a:r>
              <a:rPr lang="es" sz="1900">
                <a:solidFill>
                  <a:srgbClr val="000000"/>
                </a:solidFill>
                <a:latin typeface="Times New Roman"/>
                <a:ea typeface="Times New Roman"/>
                <a:cs typeface="Times New Roman"/>
                <a:sym typeface="Times New Roman"/>
              </a:rPr>
              <a:t>su propia minuta</a:t>
            </a:r>
            <a:r>
              <a:rPr lang="es" sz="1900">
                <a:solidFill>
                  <a:srgbClr val="000000"/>
                </a:solidFill>
                <a:latin typeface="Times New Roman"/>
                <a:ea typeface="Times New Roman"/>
                <a:cs typeface="Times New Roman"/>
                <a:sym typeface="Times New Roman"/>
              </a:rPr>
              <a:t>, donde diligencia sus horas laborales (entradas y salidas) y horas extras, esta planilla es solicitada cada quincena por el administrador para reconocer las horas extras (según su dependencia) de cada empleado, esto genera varios archivos de papel para cada empleado, mayor probabilidad de pérdida de los documentos y un malgasto de tiempo para el administrador.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2700">
                <a:latin typeface="Times New Roman"/>
                <a:ea typeface="Times New Roman"/>
                <a:cs typeface="Times New Roman"/>
                <a:sym typeface="Times New Roman"/>
              </a:rPr>
              <a:t>Planteamiento De La Problemática </a:t>
            </a:r>
            <a:endParaRPr b="1"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a:p>
            <a:pPr indent="0" lvl="0" marL="0" rtl="0" algn="l">
              <a:spcBef>
                <a:spcPts val="0"/>
              </a:spcBef>
              <a:spcAft>
                <a:spcPts val="0"/>
              </a:spcAft>
              <a:buNone/>
            </a:pPr>
            <a:r>
              <a:t/>
            </a:r>
            <a:endParaRPr sz="2700">
              <a:latin typeface="Times New Roman"/>
              <a:ea typeface="Times New Roman"/>
              <a:cs typeface="Times New Roman"/>
              <a:sym typeface="Times New Roman"/>
            </a:endParaRPr>
          </a:p>
        </p:txBody>
      </p:sp>
      <p:sp>
        <p:nvSpPr>
          <p:cNvPr id="109" name="Google Shape;109;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85000" lnSpcReduction="20000"/>
          </a:bodyPr>
          <a:lstStyle/>
          <a:p>
            <a:pPr indent="0" lvl="0" marL="0" rtl="0" algn="l">
              <a:lnSpc>
                <a:spcPct val="200000"/>
              </a:lnSpc>
              <a:spcBef>
                <a:spcPts val="0"/>
              </a:spcBef>
              <a:spcAft>
                <a:spcPts val="0"/>
              </a:spcAft>
              <a:buNone/>
            </a:pPr>
            <a:r>
              <a:rPr lang="es" sz="1900">
                <a:solidFill>
                  <a:srgbClr val="000000"/>
                </a:solidFill>
                <a:latin typeface="Times New Roman"/>
                <a:ea typeface="Times New Roman"/>
                <a:cs typeface="Times New Roman"/>
                <a:sym typeface="Times New Roman"/>
              </a:rPr>
              <a:t>Para calcular la nómina el administrador debe suministrar la información planteada en la minuta en una hoja de </a:t>
            </a:r>
            <a:r>
              <a:rPr lang="es" sz="1900">
                <a:solidFill>
                  <a:srgbClr val="000000"/>
                </a:solidFill>
                <a:latin typeface="Times New Roman"/>
                <a:ea typeface="Times New Roman"/>
                <a:cs typeface="Times New Roman"/>
                <a:sym typeface="Times New Roman"/>
              </a:rPr>
              <a:t>cálculo</a:t>
            </a:r>
            <a:r>
              <a:rPr lang="es" sz="1900">
                <a:solidFill>
                  <a:srgbClr val="000000"/>
                </a:solidFill>
                <a:latin typeface="Times New Roman"/>
                <a:ea typeface="Times New Roman"/>
                <a:cs typeface="Times New Roman"/>
                <a:sym typeface="Times New Roman"/>
              </a:rPr>
              <a:t> de excel, perdiendo tiempo ingresando todas las fórmulas necesarias para determinar el pago de los seis empleados que hacen parte de la empresa y no </a:t>
            </a:r>
            <a:r>
              <a:rPr lang="es" sz="1900">
                <a:solidFill>
                  <a:srgbClr val="000000"/>
                </a:solidFill>
                <a:latin typeface="Times New Roman"/>
                <a:ea typeface="Times New Roman"/>
                <a:cs typeface="Times New Roman"/>
                <a:sym typeface="Times New Roman"/>
              </a:rPr>
              <a:t>cuentan</a:t>
            </a:r>
            <a:r>
              <a:rPr lang="es" sz="1900">
                <a:solidFill>
                  <a:srgbClr val="000000"/>
                </a:solidFill>
                <a:latin typeface="Times New Roman"/>
                <a:ea typeface="Times New Roman"/>
                <a:cs typeface="Times New Roman"/>
                <a:sym typeface="Times New Roman"/>
              </a:rPr>
              <a:t> con un contador.</a:t>
            </a:r>
            <a:endParaRPr sz="1900">
              <a:solidFill>
                <a:srgbClr val="000000"/>
              </a:solidFill>
              <a:latin typeface="Times New Roman"/>
              <a:ea typeface="Times New Roman"/>
              <a:cs typeface="Times New Roman"/>
              <a:sym typeface="Times New Roman"/>
            </a:endParaRPr>
          </a:p>
          <a:p>
            <a:pPr indent="0" lvl="0" marL="0" rtl="0" algn="l">
              <a:lnSpc>
                <a:spcPct val="200000"/>
              </a:lnSpc>
              <a:spcBef>
                <a:spcPts val="1200"/>
              </a:spcBef>
              <a:spcAft>
                <a:spcPts val="1200"/>
              </a:spcAft>
              <a:buNone/>
            </a:pPr>
            <a:r>
              <a:rPr lang="es" sz="1900">
                <a:solidFill>
                  <a:srgbClr val="000000"/>
                </a:solidFill>
                <a:latin typeface="Times New Roman"/>
                <a:ea typeface="Times New Roman"/>
                <a:cs typeface="Times New Roman"/>
                <a:sym typeface="Times New Roman"/>
              </a:rPr>
              <a:t>Para la empresa es necesario conocer los datos actuales de cada uno de sus empleados, ellos no cuentan con un sistema de actualización de datos para sus empleados, lo cual genera una dificultad para verificar que la información principalmente suministrada está vigente.</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525350" y="408375"/>
            <a:ext cx="3060300" cy="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20">
                <a:latin typeface="Times New Roman"/>
                <a:ea typeface="Times New Roman"/>
                <a:cs typeface="Times New Roman"/>
                <a:sym typeface="Times New Roman"/>
              </a:rPr>
              <a:t>Objetivo General</a:t>
            </a:r>
            <a:endParaRPr b="1" sz="2820">
              <a:solidFill>
                <a:schemeClr val="dk2"/>
              </a:solidFill>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a:p>
            <a:pPr indent="0" lvl="0" marL="0" rtl="0" algn="l">
              <a:spcBef>
                <a:spcPts val="0"/>
              </a:spcBef>
              <a:spcAft>
                <a:spcPts val="0"/>
              </a:spcAft>
              <a:buSzPts val="990"/>
              <a:buNone/>
            </a:pPr>
            <a:r>
              <a:t/>
            </a:r>
            <a:endParaRPr b="1" sz="2820">
              <a:latin typeface="Times New Roman"/>
              <a:ea typeface="Times New Roman"/>
              <a:cs typeface="Times New Roman"/>
              <a:sym typeface="Times New Roman"/>
            </a:endParaRPr>
          </a:p>
        </p:txBody>
      </p:sp>
      <p:sp>
        <p:nvSpPr>
          <p:cNvPr id="115" name="Google Shape;115;p18"/>
          <p:cNvSpPr txBox="1"/>
          <p:nvPr/>
        </p:nvSpPr>
        <p:spPr>
          <a:xfrm>
            <a:off x="525350" y="1474750"/>
            <a:ext cx="8185500" cy="16470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s" sz="1900">
                <a:solidFill>
                  <a:schemeClr val="dk2"/>
                </a:solidFill>
                <a:latin typeface="Times New Roman"/>
                <a:ea typeface="Times New Roman"/>
                <a:cs typeface="Times New Roman"/>
                <a:sym typeface="Times New Roman"/>
              </a:rPr>
              <a:t>Implementar un sistema que apoye a la determinación del pago de nómina de todos los empleados, donde se carguen automáticamente las horas laboradas y horas extras dependiendo si son diurnas, nocturnas o dominicales.</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nvSpPr>
        <p:spPr>
          <a:xfrm>
            <a:off x="486275" y="1163400"/>
            <a:ext cx="7450500" cy="2816700"/>
          </a:xfrm>
          <a:prstGeom prst="rect">
            <a:avLst/>
          </a:prstGeom>
          <a:noFill/>
          <a:ln>
            <a:noFill/>
          </a:ln>
        </p:spPr>
        <p:txBody>
          <a:bodyPr anchorCtr="0" anchor="t" bIns="91425" lIns="91425" spcFirstLastPara="1" rIns="91425" wrap="square" tIns="91425">
            <a:spAutoFit/>
          </a:bodyPr>
          <a:lstStyle/>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Gestionar comprobante de la </a:t>
            </a:r>
            <a:r>
              <a:rPr lang="es" sz="1900">
                <a:solidFill>
                  <a:schemeClr val="dk2"/>
                </a:solidFill>
                <a:latin typeface="Times New Roman"/>
                <a:ea typeface="Times New Roman"/>
                <a:cs typeface="Times New Roman"/>
                <a:sym typeface="Times New Roman"/>
              </a:rPr>
              <a:t>nómina.</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Permitir que el empleado visualice su información de nómina y pueda actualizar todos sus datos personales básicos.</a:t>
            </a:r>
            <a:endParaRPr sz="1900">
              <a:solidFill>
                <a:schemeClr val="dk2"/>
              </a:solidFill>
              <a:latin typeface="Times New Roman"/>
              <a:ea typeface="Times New Roman"/>
              <a:cs typeface="Times New Roman"/>
              <a:sym typeface="Times New Roman"/>
            </a:endParaRPr>
          </a:p>
          <a:p>
            <a:pPr indent="-349250" lvl="0" marL="457200" rtl="0" algn="l">
              <a:lnSpc>
                <a:spcPct val="200000"/>
              </a:lnSpc>
              <a:spcBef>
                <a:spcPts val="0"/>
              </a:spcBef>
              <a:spcAft>
                <a:spcPts val="0"/>
              </a:spcAft>
              <a:buClr>
                <a:schemeClr val="dk2"/>
              </a:buClr>
              <a:buSzPts val="1900"/>
              <a:buFont typeface="Times New Roman"/>
              <a:buChar char="●"/>
            </a:pPr>
            <a:r>
              <a:rPr lang="es" sz="1900">
                <a:solidFill>
                  <a:schemeClr val="dk2"/>
                </a:solidFill>
                <a:latin typeface="Times New Roman"/>
                <a:ea typeface="Times New Roman"/>
                <a:cs typeface="Times New Roman"/>
                <a:sym typeface="Times New Roman"/>
              </a:rPr>
              <a:t>Desarrollar una interfaz gráfica que se adapte a cualquier tipo de dispositivo para su uso.</a:t>
            </a:r>
            <a:endParaRPr sz="1900">
              <a:solidFill>
                <a:schemeClr val="dk2"/>
              </a:solidFill>
              <a:latin typeface="Times New Roman"/>
              <a:ea typeface="Times New Roman"/>
              <a:cs typeface="Times New Roman"/>
              <a:sym typeface="Times New Roman"/>
            </a:endParaRPr>
          </a:p>
        </p:txBody>
      </p:sp>
      <p:sp>
        <p:nvSpPr>
          <p:cNvPr id="121" name="Google Shape;121;p19"/>
          <p:cNvSpPr txBox="1"/>
          <p:nvPr/>
        </p:nvSpPr>
        <p:spPr>
          <a:xfrm>
            <a:off x="196500" y="110300"/>
            <a:ext cx="5492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800">
                <a:solidFill>
                  <a:schemeClr val="dk1"/>
                </a:solidFill>
                <a:latin typeface="Times New Roman"/>
                <a:ea typeface="Times New Roman"/>
                <a:cs typeface="Times New Roman"/>
                <a:sym typeface="Times New Roman"/>
              </a:rPr>
              <a:t>O</a:t>
            </a:r>
            <a:r>
              <a:rPr b="1" lang="es" sz="2800">
                <a:solidFill>
                  <a:schemeClr val="dk1"/>
                </a:solidFill>
                <a:latin typeface="Times New Roman"/>
                <a:ea typeface="Times New Roman"/>
                <a:cs typeface="Times New Roman"/>
                <a:sym typeface="Times New Roman"/>
              </a:rPr>
              <a:t>bjetivos Específicos</a:t>
            </a:r>
            <a:endParaRPr b="1" sz="28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251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27" name="Google Shape;127;p20"/>
          <p:cNvSpPr txBox="1"/>
          <p:nvPr>
            <p:ph idx="1" type="body"/>
          </p:nvPr>
        </p:nvSpPr>
        <p:spPr>
          <a:xfrm>
            <a:off x="311700" y="858975"/>
            <a:ext cx="8520600" cy="37098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s" sz="1900">
                <a:latin typeface="Times New Roman"/>
                <a:ea typeface="Times New Roman"/>
                <a:cs typeface="Times New Roman"/>
                <a:sym typeface="Times New Roman"/>
              </a:rPr>
              <a:t>Este proyecto va a satisfacer las necesidades de la empresa “Ingeniero Mekanico” referentes a los procesos de pago de </a:t>
            </a:r>
            <a:r>
              <a:rPr lang="es" sz="1900">
                <a:latin typeface="Times New Roman"/>
                <a:ea typeface="Times New Roman"/>
                <a:cs typeface="Times New Roman"/>
                <a:sym typeface="Times New Roman"/>
              </a:rPr>
              <a:t>nómina de sus empleados, utilizando una aplicación que permita que cada empleado ingrese la hora en la que empezó y finalizó su turno, y en caso de que realice horas extras, la aplicación pueda determinar cuál es el porcentaje adicional que se debe pagar así:</a:t>
            </a:r>
            <a:endParaRPr sz="19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900">
                <a:latin typeface="Times New Roman"/>
                <a:ea typeface="Times New Roman"/>
                <a:cs typeface="Times New Roman"/>
                <a:sym typeface="Times New Roman"/>
              </a:rPr>
              <a:t>Horas extras nocturnas -&gt; 75% del pago por hora,</a:t>
            </a:r>
            <a:endParaRPr sz="19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s" sz="1900">
                <a:latin typeface="Times New Roman"/>
                <a:ea typeface="Times New Roman"/>
                <a:cs typeface="Times New Roman"/>
                <a:sym typeface="Times New Roman"/>
              </a:rPr>
              <a:t>horas extras diurnas -&gt; 35% del pago por hora,</a:t>
            </a:r>
            <a:endParaRPr sz="1900">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rPr lang="es" sz="1900">
                <a:latin typeface="Times New Roman"/>
                <a:ea typeface="Times New Roman"/>
                <a:cs typeface="Times New Roman"/>
                <a:sym typeface="Times New Roman"/>
              </a:rPr>
              <a:t>horas extras dominicales -&gt;75% del pago por hora.</a:t>
            </a:r>
            <a:endParaRPr sz="19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s" sz="2800">
                <a:latin typeface="Times New Roman"/>
                <a:ea typeface="Times New Roman"/>
                <a:cs typeface="Times New Roman"/>
                <a:sym typeface="Times New Roman"/>
              </a:rPr>
              <a:t>Justificación</a:t>
            </a:r>
            <a:endParaRPr b="1" sz="2800">
              <a:latin typeface="Times New Roman"/>
              <a:ea typeface="Times New Roman"/>
              <a:cs typeface="Times New Roman"/>
              <a:sym typeface="Times New Roman"/>
            </a:endParaRPr>
          </a:p>
        </p:txBody>
      </p:sp>
      <p:sp>
        <p:nvSpPr>
          <p:cNvPr id="133" name="Google Shape;133;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1200"/>
              </a:spcAft>
              <a:buNone/>
            </a:pPr>
            <a:r>
              <a:rPr lang="es" sz="1900">
                <a:latin typeface="Times New Roman"/>
                <a:ea typeface="Times New Roman"/>
                <a:cs typeface="Times New Roman"/>
                <a:sym typeface="Times New Roman"/>
              </a:rPr>
              <a:t>Adicionalmente, la aplicación va a permitir que los usuarios tengan un acceso directo a la actualización de sus datos básicos personales para que estas sean las correspondientes a la actualidad, en caso de que algún empleado tenga algún cambio de correo, número de celular, residencia, entre otros.</a:t>
            </a:r>
            <a:endParaRPr sz="19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