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0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5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4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3733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Simad University </a:t>
            </a:r>
            <a:br>
              <a:rPr lang="en-US" dirty="0"/>
            </a:br>
            <a:r>
              <a:rPr lang="en-US" b="1" dirty="0"/>
              <a:t>Faculty of Computing </a:t>
            </a:r>
            <a:br>
              <a:rPr lang="en-US" dirty="0"/>
            </a:br>
            <a:r>
              <a:rPr lang="en-US" b="1" dirty="0"/>
              <a:t>Operating Systems (I) </a:t>
            </a:r>
            <a:br>
              <a:rPr lang="en-US" dirty="0"/>
            </a:br>
            <a:r>
              <a:rPr lang="en-US" b="1" dirty="0"/>
              <a:t>Assignment of Chapter 10 [2.5 Each]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15400" cy="6629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 </a:t>
            </a:r>
          </a:p>
          <a:p>
            <a:pPr marL="0" indent="0">
              <a:buNone/>
            </a:pPr>
            <a:r>
              <a:rPr lang="en-US" altLang="en-US" sz="2000" b="1" dirty="0"/>
              <a:t>A. First-In-First-Out (FIFO) Algorithm</a:t>
            </a:r>
            <a:endParaRPr lang="en-US" sz="2000" b="1" dirty="0"/>
          </a:p>
          <a:p>
            <a:pPr marL="0" indent="0">
              <a:buNone/>
            </a:pPr>
            <a:r>
              <a:rPr lang="en-US" dirty="0"/>
              <a:t>0   3   1   5  0  1  0  1  2   0  2  1  2  0  5  2  1  0  5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1 2 1 2 0 5 3 0 4 2 3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35083"/>
              </p:ext>
            </p:extLst>
          </p:nvPr>
        </p:nvGraphicFramePr>
        <p:xfrm>
          <a:off x="152400" y="1524000"/>
          <a:ext cx="30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00280"/>
              </p:ext>
            </p:extLst>
          </p:nvPr>
        </p:nvGraphicFramePr>
        <p:xfrm>
          <a:off x="609600" y="1524000"/>
          <a:ext cx="30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31902"/>
              </p:ext>
            </p:extLst>
          </p:nvPr>
        </p:nvGraphicFramePr>
        <p:xfrm>
          <a:off x="1600200" y="1524000"/>
          <a:ext cx="30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82468"/>
              </p:ext>
            </p:extLst>
          </p:nvPr>
        </p:nvGraphicFramePr>
        <p:xfrm>
          <a:off x="3581400" y="1524000"/>
          <a:ext cx="30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54528"/>
              </p:ext>
            </p:extLst>
          </p:nvPr>
        </p:nvGraphicFramePr>
        <p:xfrm>
          <a:off x="1066800" y="1524000"/>
          <a:ext cx="30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02358"/>
              </p:ext>
            </p:extLst>
          </p:nvPr>
        </p:nvGraphicFramePr>
        <p:xfrm>
          <a:off x="2514600" y="3886200"/>
          <a:ext cx="30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1336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61360" y="3970606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71800" y="3970606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86000" y="3970606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0" y="3954194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3954194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7800" y="3954194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66800" y="3954194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8200" y="3970606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3400" y="3954194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8600" y="3954194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962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3152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342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770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150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340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9530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958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910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26191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36631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514600" y="16002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39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Page fault = miss/30+hit/30= 6/30+24/30= 0.2+0.8=1</a:t>
            </a:r>
          </a:p>
          <a:p>
            <a:pPr marL="0" indent="0">
              <a:buNone/>
            </a:pPr>
            <a:r>
              <a:rPr lang="en-US" b="1" i="1" dirty="0"/>
              <a:t>B. </a:t>
            </a:r>
            <a:r>
              <a:rPr lang="en-US" altLang="en-US" b="1" i="1" dirty="0"/>
              <a:t>Optimal Algorithm</a:t>
            </a:r>
          </a:p>
          <a:p>
            <a:pPr marL="0" indent="0">
              <a:buNone/>
            </a:pPr>
            <a:r>
              <a:rPr lang="en-US" dirty="0"/>
              <a:t>0    3   1   5  0  1  0  1  2   0  2  1  2  0  5  2  1  0  5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1 2 1 2 0 5 3 0 4  2 3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b="1" i="1" dirty="0"/>
          </a:p>
          <a:p>
            <a:pPr marL="0" indent="0">
              <a:buNone/>
            </a:pPr>
            <a:endParaRPr lang="en-US" altLang="en-US" b="1" i="1" dirty="0"/>
          </a:p>
          <a:p>
            <a:pPr marL="0" indent="0">
              <a:buNone/>
            </a:pPr>
            <a:endParaRPr lang="en-US" altLang="en-US" b="1" i="1" dirty="0"/>
          </a:p>
          <a:p>
            <a:pPr marL="0" indent="0">
              <a:buNone/>
            </a:pPr>
            <a:endParaRPr lang="en-US" altLang="en-US" b="1" i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80499"/>
              </p:ext>
            </p:extLst>
          </p:nvPr>
        </p:nvGraphicFramePr>
        <p:xfrm>
          <a:off x="228600" y="23622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53346"/>
              </p:ext>
            </p:extLst>
          </p:nvPr>
        </p:nvGraphicFramePr>
        <p:xfrm>
          <a:off x="762000" y="23622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41626"/>
              </p:ext>
            </p:extLst>
          </p:nvPr>
        </p:nvGraphicFramePr>
        <p:xfrm>
          <a:off x="1219200" y="23622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90983"/>
              </p:ext>
            </p:extLst>
          </p:nvPr>
        </p:nvGraphicFramePr>
        <p:xfrm>
          <a:off x="1752600" y="23622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65946"/>
              </p:ext>
            </p:extLst>
          </p:nvPr>
        </p:nvGraphicFramePr>
        <p:xfrm>
          <a:off x="2590800" y="4800600"/>
          <a:ext cx="2352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64860"/>
              </p:ext>
            </p:extLst>
          </p:nvPr>
        </p:nvGraphicFramePr>
        <p:xfrm>
          <a:off x="3733800" y="2362200"/>
          <a:ext cx="38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2860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85625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36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526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92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44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96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4800" y="48006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486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676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866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056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484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674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864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18295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244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34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85625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48000" y="23622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67000" y="2362786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1" y="76200"/>
            <a:ext cx="9087729" cy="67372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Page fault = miss/30+hit/30= 6/30+24/30= 0.2+0.8=1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altLang="en-US" dirty="0"/>
              <a:t>Least Recently Used (LRU) Algorithm</a:t>
            </a:r>
          </a:p>
          <a:p>
            <a:pPr marL="0" indent="0">
              <a:buNone/>
            </a:pPr>
            <a:r>
              <a:rPr lang="en-US" dirty="0"/>
              <a:t>0    3   1   5  0  1  0  1  2   0  2  1  2  0  5  2  1  0  5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1 2 1 2 0 5 3 0 4  2 3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90956"/>
              </p:ext>
            </p:extLst>
          </p:nvPr>
        </p:nvGraphicFramePr>
        <p:xfrm>
          <a:off x="152400" y="1752600"/>
          <a:ext cx="228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2349"/>
              </p:ext>
            </p:extLst>
          </p:nvPr>
        </p:nvGraphicFramePr>
        <p:xfrm>
          <a:off x="762000" y="1752600"/>
          <a:ext cx="228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37100"/>
              </p:ext>
            </p:extLst>
          </p:nvPr>
        </p:nvGraphicFramePr>
        <p:xfrm>
          <a:off x="1219200" y="1752600"/>
          <a:ext cx="228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26626"/>
              </p:ext>
            </p:extLst>
          </p:nvPr>
        </p:nvGraphicFramePr>
        <p:xfrm>
          <a:off x="1752600" y="1752600"/>
          <a:ext cx="228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72443"/>
              </p:ext>
            </p:extLst>
          </p:nvPr>
        </p:nvGraphicFramePr>
        <p:xfrm>
          <a:off x="3657600" y="1752600"/>
          <a:ext cx="228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47379"/>
              </p:ext>
            </p:extLst>
          </p:nvPr>
        </p:nvGraphicFramePr>
        <p:xfrm>
          <a:off x="2590800" y="4724400"/>
          <a:ext cx="228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2098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528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61028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26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78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430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34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600" y="47244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5366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342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532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102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292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672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65695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956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90800" y="17526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8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15400" cy="6324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Page fault = miss/30+hit/30= 6/30+24/30= 0.2+0.8=1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15400" cy="6324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4. Using Memory allocated of power-of-2 allocator Buddy System, assume 512 chunk available while kernel requests: 1. 256KB                   b. 64K                           c.4MB</a:t>
            </a:r>
          </a:p>
        </p:txBody>
      </p:sp>
    </p:spTree>
    <p:extLst>
      <p:ext uri="{BB962C8B-B14F-4D97-AF65-F5344CB8AC3E}">
        <p14:creationId xmlns:p14="http://schemas.microsoft.com/office/powerpoint/2010/main" val="287409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F35D-29BB-49EE-A9DA-5249309B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6324600"/>
          </a:xfrm>
        </p:spPr>
        <p:txBody>
          <a:bodyPr/>
          <a:lstStyle/>
          <a:p>
            <a:r>
              <a:rPr lang="en-US" dirty="0"/>
              <a:t>Solution</a:t>
            </a:r>
          </a:p>
          <a:p>
            <a:r>
              <a:rPr lang="en-US" dirty="0"/>
              <a:t>A.256kb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92E45-B4BB-4B8B-A24E-E7D6342E9AB7}"/>
              </a:ext>
            </a:extLst>
          </p:cNvPr>
          <p:cNvSpPr/>
          <p:nvPr/>
        </p:nvSpPr>
        <p:spPr>
          <a:xfrm>
            <a:off x="3385672" y="1143000"/>
            <a:ext cx="19812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512KB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1D1EB-91E7-4F19-ABD4-57107372A6C7}"/>
              </a:ext>
            </a:extLst>
          </p:cNvPr>
          <p:cNvSpPr/>
          <p:nvPr/>
        </p:nvSpPr>
        <p:spPr>
          <a:xfrm>
            <a:off x="5524842" y="2774852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 L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8E478E9-87F2-4E62-84D7-A494330FB2E2}"/>
              </a:ext>
            </a:extLst>
          </p:cNvPr>
          <p:cNvCxnSpPr>
            <a:endCxn id="13" idx="0"/>
          </p:cNvCxnSpPr>
          <p:nvPr/>
        </p:nvCxnSpPr>
        <p:spPr>
          <a:xfrm rot="5400000">
            <a:off x="2990019" y="1955996"/>
            <a:ext cx="1021080" cy="6142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2D4BD1-DA30-4B12-ACCD-B5A90A450B3D}"/>
              </a:ext>
            </a:extLst>
          </p:cNvPr>
          <p:cNvSpPr/>
          <p:nvPr/>
        </p:nvSpPr>
        <p:spPr>
          <a:xfrm>
            <a:off x="2507614" y="2773680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 R</a:t>
            </a:r>
          </a:p>
        </p:txBody>
      </p:sp>
      <p:cxnSp>
        <p:nvCxnSpPr>
          <p:cNvPr id="17" name="Elbow Connector 31">
            <a:extLst>
              <a:ext uri="{FF2B5EF4-FFF2-40B4-BE49-F238E27FC236}">
                <a16:creationId xmlns:a16="http://schemas.microsoft.com/office/drawing/2014/main" id="{8F0645BC-9B5B-485F-9D39-1DF9F698E1D0}"/>
              </a:ext>
            </a:extLst>
          </p:cNvPr>
          <p:cNvCxnSpPr/>
          <p:nvPr/>
        </p:nvCxnSpPr>
        <p:spPr>
          <a:xfrm rot="16200000" flipH="1">
            <a:off x="5006681" y="1807991"/>
            <a:ext cx="1021080" cy="9102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2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EA044F-C204-46E1-A246-6AA98E8CFC99}"/>
              </a:ext>
            </a:extLst>
          </p:cNvPr>
          <p:cNvSpPr/>
          <p:nvPr/>
        </p:nvSpPr>
        <p:spPr>
          <a:xfrm>
            <a:off x="2935458" y="655320"/>
            <a:ext cx="19812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512KB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6DD30-4334-49D6-8003-1926D7615FBF}"/>
              </a:ext>
            </a:extLst>
          </p:cNvPr>
          <p:cNvSpPr/>
          <p:nvPr/>
        </p:nvSpPr>
        <p:spPr>
          <a:xfrm>
            <a:off x="706316" y="4147624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64KB R</a:t>
            </a:r>
          </a:p>
        </p:txBody>
      </p:sp>
      <p:cxnSp>
        <p:nvCxnSpPr>
          <p:cNvPr id="6" name="Elbow Connector 8">
            <a:extLst>
              <a:ext uri="{FF2B5EF4-FFF2-40B4-BE49-F238E27FC236}">
                <a16:creationId xmlns:a16="http://schemas.microsoft.com/office/drawing/2014/main" id="{825FFEB2-FAF1-4CB2-AFA0-2B01DF021372}"/>
              </a:ext>
            </a:extLst>
          </p:cNvPr>
          <p:cNvCxnSpPr>
            <a:endCxn id="9" idx="0"/>
          </p:cNvCxnSpPr>
          <p:nvPr/>
        </p:nvCxnSpPr>
        <p:spPr>
          <a:xfrm rot="5400000">
            <a:off x="2539805" y="1468316"/>
            <a:ext cx="1021080" cy="6142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9">
            <a:extLst>
              <a:ext uri="{FF2B5EF4-FFF2-40B4-BE49-F238E27FC236}">
                <a16:creationId xmlns:a16="http://schemas.microsoft.com/office/drawing/2014/main" id="{9FA9431D-73D9-4EDC-BFDB-05382D51E7E9}"/>
              </a:ext>
            </a:extLst>
          </p:cNvPr>
          <p:cNvCxnSpPr>
            <a:endCxn id="10" idx="0"/>
          </p:cNvCxnSpPr>
          <p:nvPr/>
        </p:nvCxnSpPr>
        <p:spPr>
          <a:xfrm rot="5400000">
            <a:off x="1839644" y="2694256"/>
            <a:ext cx="702212" cy="495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23">
            <a:extLst>
              <a:ext uri="{FF2B5EF4-FFF2-40B4-BE49-F238E27FC236}">
                <a16:creationId xmlns:a16="http://schemas.microsoft.com/office/drawing/2014/main" id="{209F2A28-0733-498F-86A7-D3AC6903F5F9}"/>
              </a:ext>
            </a:extLst>
          </p:cNvPr>
          <p:cNvCxnSpPr/>
          <p:nvPr/>
        </p:nvCxnSpPr>
        <p:spPr>
          <a:xfrm rot="5400000">
            <a:off x="1202202" y="3606018"/>
            <a:ext cx="549812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86F035E-E5AB-4C7E-8703-10F5FAAA5687}"/>
              </a:ext>
            </a:extLst>
          </p:cNvPr>
          <p:cNvSpPr/>
          <p:nvPr/>
        </p:nvSpPr>
        <p:spPr>
          <a:xfrm>
            <a:off x="2057400" y="2286000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 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582CA-478A-4B10-A0C8-B72D11541327}"/>
              </a:ext>
            </a:extLst>
          </p:cNvPr>
          <p:cNvSpPr/>
          <p:nvPr/>
        </p:nvSpPr>
        <p:spPr>
          <a:xfrm>
            <a:off x="1371600" y="3293012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128KB R</a:t>
            </a:r>
          </a:p>
        </p:txBody>
      </p:sp>
      <p:cxnSp>
        <p:nvCxnSpPr>
          <p:cNvPr id="11" name="Elbow Connector 19">
            <a:extLst>
              <a:ext uri="{FF2B5EF4-FFF2-40B4-BE49-F238E27FC236}">
                <a16:creationId xmlns:a16="http://schemas.microsoft.com/office/drawing/2014/main" id="{AC4BA4CA-2ECF-453D-BB7A-F8EE750C88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8475" y="2962275"/>
            <a:ext cx="609600" cy="1714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40C92F-10A3-4905-BC80-690EDD508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722" y="3371329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128KB R</a:t>
            </a:r>
          </a:p>
        </p:txBody>
      </p:sp>
      <p:cxnSp>
        <p:nvCxnSpPr>
          <p:cNvPr id="15" name="Elbow Connector 23">
            <a:extLst>
              <a:ext uri="{FF2B5EF4-FFF2-40B4-BE49-F238E27FC236}">
                <a16:creationId xmlns:a16="http://schemas.microsoft.com/office/drawing/2014/main" id="{0B727700-12AB-4059-B891-C3482E1682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20916" y="3891556"/>
            <a:ext cx="397576" cy="237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95485-0265-4DEF-9523-5A5BD242ECD0}"/>
              </a:ext>
            </a:extLst>
          </p:cNvPr>
          <p:cNvSpPr/>
          <p:nvPr/>
        </p:nvSpPr>
        <p:spPr>
          <a:xfrm>
            <a:off x="1964586" y="4266973"/>
            <a:ext cx="790136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64KB 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E23778-9C5A-450E-B878-E5F017519F40}"/>
              </a:ext>
            </a:extLst>
          </p:cNvPr>
          <p:cNvSpPr/>
          <p:nvPr/>
        </p:nvSpPr>
        <p:spPr>
          <a:xfrm>
            <a:off x="355098" y="590788"/>
            <a:ext cx="1016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b.64k</a:t>
            </a:r>
          </a:p>
        </p:txBody>
      </p:sp>
      <p:cxnSp>
        <p:nvCxnSpPr>
          <p:cNvPr id="26" name="Elbow Connector 8">
            <a:extLst>
              <a:ext uri="{FF2B5EF4-FFF2-40B4-BE49-F238E27FC236}">
                <a16:creationId xmlns:a16="http://schemas.microsoft.com/office/drawing/2014/main" id="{C73D3584-7354-4D41-8DB5-304C9A9E78B0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935850" y="1611511"/>
            <a:ext cx="891301" cy="38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66BB00E-4EF6-404A-8793-A5A126363BB4}"/>
              </a:ext>
            </a:extLst>
          </p:cNvPr>
          <p:cNvSpPr/>
          <p:nvPr/>
        </p:nvSpPr>
        <p:spPr>
          <a:xfrm>
            <a:off x="3886200" y="2247662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 L</a:t>
            </a:r>
          </a:p>
        </p:txBody>
      </p:sp>
    </p:spTree>
    <p:extLst>
      <p:ext uri="{BB962C8B-B14F-4D97-AF65-F5344CB8AC3E}">
        <p14:creationId xmlns:p14="http://schemas.microsoft.com/office/powerpoint/2010/main" val="94223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7F65-F5F1-4776-B098-B43BFC46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53" y="274410"/>
            <a:ext cx="8229600" cy="6354990"/>
          </a:xfrm>
        </p:spPr>
        <p:txBody>
          <a:bodyPr/>
          <a:lstStyle/>
          <a:p>
            <a:r>
              <a:rPr lang="en-US" dirty="0"/>
              <a:t>C. 4M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28036-1DCD-4721-9926-0AFFC4713E79}"/>
              </a:ext>
            </a:extLst>
          </p:cNvPr>
          <p:cNvSpPr/>
          <p:nvPr/>
        </p:nvSpPr>
        <p:spPr>
          <a:xfrm>
            <a:off x="2935458" y="655320"/>
            <a:ext cx="19812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512KB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4E154-F6E3-4F3C-92FC-230119A297CB}"/>
              </a:ext>
            </a:extLst>
          </p:cNvPr>
          <p:cNvSpPr/>
          <p:nvPr/>
        </p:nvSpPr>
        <p:spPr>
          <a:xfrm>
            <a:off x="96716" y="4147624"/>
            <a:ext cx="16002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4,194,304 kb R</a:t>
            </a:r>
          </a:p>
        </p:txBody>
      </p:sp>
      <p:cxnSp>
        <p:nvCxnSpPr>
          <p:cNvPr id="6" name="Elbow Connector 8">
            <a:extLst>
              <a:ext uri="{FF2B5EF4-FFF2-40B4-BE49-F238E27FC236}">
                <a16:creationId xmlns:a16="http://schemas.microsoft.com/office/drawing/2014/main" id="{599D35AC-BF88-43E8-B207-5C25C2011DDB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461408" y="1389917"/>
            <a:ext cx="1021080" cy="7710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23">
            <a:extLst>
              <a:ext uri="{FF2B5EF4-FFF2-40B4-BE49-F238E27FC236}">
                <a16:creationId xmlns:a16="http://schemas.microsoft.com/office/drawing/2014/main" id="{2D396977-6ACB-42B1-A9FB-4C28A07C9353}"/>
              </a:ext>
            </a:extLst>
          </p:cNvPr>
          <p:cNvCxnSpPr/>
          <p:nvPr/>
        </p:nvCxnSpPr>
        <p:spPr>
          <a:xfrm rot="5400000">
            <a:off x="1202202" y="3606018"/>
            <a:ext cx="549812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12B42EF-8CCC-4DEA-9C81-85A66EC656E9}"/>
              </a:ext>
            </a:extLst>
          </p:cNvPr>
          <p:cNvSpPr/>
          <p:nvPr/>
        </p:nvSpPr>
        <p:spPr>
          <a:xfrm>
            <a:off x="1743808" y="2286000"/>
            <a:ext cx="1685192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1,048,576kb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A5CAC-56D9-44B8-B6AA-19602F18B31D}"/>
              </a:ext>
            </a:extLst>
          </p:cNvPr>
          <p:cNvSpPr/>
          <p:nvPr/>
        </p:nvSpPr>
        <p:spPr>
          <a:xfrm>
            <a:off x="914400" y="3293012"/>
            <a:ext cx="1600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2,097,152 kb R</a:t>
            </a:r>
          </a:p>
        </p:txBody>
      </p:sp>
      <p:cxnSp>
        <p:nvCxnSpPr>
          <p:cNvPr id="10" name="Elbow Connector 19">
            <a:extLst>
              <a:ext uri="{FF2B5EF4-FFF2-40B4-BE49-F238E27FC236}">
                <a16:creationId xmlns:a16="http://schemas.microsoft.com/office/drawing/2014/main" id="{CEB5D40F-6C5A-427A-8D2E-28C3BE2EAC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8475" y="2962275"/>
            <a:ext cx="609600" cy="1714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146D3AF5-5103-45CA-AF84-D18BBF09FA1E}"/>
              </a:ext>
            </a:extLst>
          </p:cNvPr>
          <p:cNvSpPr txBox="1">
            <a:spLocks/>
          </p:cNvSpPr>
          <p:nvPr/>
        </p:nvSpPr>
        <p:spPr>
          <a:xfrm>
            <a:off x="2754722" y="3238173"/>
            <a:ext cx="1817278" cy="512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2,097,152R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KB R</a:t>
            </a:r>
          </a:p>
        </p:txBody>
      </p:sp>
      <p:cxnSp>
        <p:nvCxnSpPr>
          <p:cNvPr id="12" name="Elbow Connector 23">
            <a:extLst>
              <a:ext uri="{FF2B5EF4-FFF2-40B4-BE49-F238E27FC236}">
                <a16:creationId xmlns:a16="http://schemas.microsoft.com/office/drawing/2014/main" id="{9220F771-3D63-4003-A4E9-BAFC1A2F32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20916" y="3891556"/>
            <a:ext cx="397576" cy="237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D44C5-9828-43B1-9914-F7AD071590A7}"/>
              </a:ext>
            </a:extLst>
          </p:cNvPr>
          <p:cNvSpPr/>
          <p:nvPr/>
        </p:nvSpPr>
        <p:spPr>
          <a:xfrm>
            <a:off x="1964586" y="4266973"/>
            <a:ext cx="16002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4,194,304 kb R</a:t>
            </a:r>
          </a:p>
        </p:txBody>
      </p:sp>
      <p:cxnSp>
        <p:nvCxnSpPr>
          <p:cNvPr id="14" name="Elbow Connector 8">
            <a:extLst>
              <a:ext uri="{FF2B5EF4-FFF2-40B4-BE49-F238E27FC236}">
                <a16:creationId xmlns:a16="http://schemas.microsoft.com/office/drawing/2014/main" id="{2F2EB514-5DED-42B9-AC07-EA8FE2B68476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3992999" y="1554361"/>
            <a:ext cx="891302" cy="495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B4F98E-DB92-4B4D-9F57-963DE458F5F0}"/>
              </a:ext>
            </a:extLst>
          </p:cNvPr>
          <p:cNvSpPr/>
          <p:nvPr/>
        </p:nvSpPr>
        <p:spPr>
          <a:xfrm>
            <a:off x="3886200" y="2247662"/>
            <a:ext cx="16002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1,048,576 kb L</a:t>
            </a:r>
          </a:p>
        </p:txBody>
      </p:sp>
      <p:cxnSp>
        <p:nvCxnSpPr>
          <p:cNvPr id="16" name="Elbow Connector 19">
            <a:extLst>
              <a:ext uri="{FF2B5EF4-FFF2-40B4-BE49-F238E27FC236}">
                <a16:creationId xmlns:a16="http://schemas.microsoft.com/office/drawing/2014/main" id="{0C2CBB99-E15E-4E7D-8FD2-521CEBA9907F}"/>
              </a:ext>
            </a:extLst>
          </p:cNvPr>
          <p:cNvCxnSpPr>
            <a:cxnSpLocks/>
          </p:cNvCxnSpPr>
          <p:nvPr/>
        </p:nvCxnSpPr>
        <p:spPr>
          <a:xfrm rot="5400000">
            <a:off x="1894393" y="2857469"/>
            <a:ext cx="598550" cy="2725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1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1A49-406E-4E5B-9F71-FB657710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5- </a:t>
            </a:r>
            <a:r>
              <a:rPr lang="en-US" sz="2800" dirty="0"/>
              <a:t>Compute the Performance of Demand Paging if Memory access time = 500  nanoseconds and Average page-fault service time = 16 milliseconds </a:t>
            </a:r>
          </a:p>
          <a:p>
            <a:pPr marL="0" indent="0">
              <a:buNone/>
            </a:pPr>
            <a:r>
              <a:rPr lang="en-US" sz="2800" dirty="0"/>
              <a:t>     solution </a:t>
            </a:r>
          </a:p>
          <a:p>
            <a:pPr marL="0" indent="0">
              <a:buNone/>
            </a:pPr>
            <a:r>
              <a:rPr lang="en-US" sz="2800" dirty="0"/>
              <a:t>Memory access time =500 nanosecond , page fault service =16 </a:t>
            </a:r>
            <a:r>
              <a:rPr lang="en-US" sz="2800" dirty="0" err="1"/>
              <a:t>milesecond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Eat=(1-p) X 500 + p (16milesec)</a:t>
            </a:r>
          </a:p>
          <a:p>
            <a:pPr marL="0" indent="0">
              <a:buNone/>
            </a:pPr>
            <a:r>
              <a:rPr lang="en-US" sz="2800" dirty="0"/>
              <a:t>      =(p- X 500 + p X 16,000,000</a:t>
            </a:r>
          </a:p>
          <a:p>
            <a:pPr marL="0" indent="0">
              <a:buNone/>
            </a:pPr>
            <a:r>
              <a:rPr lang="en-US" sz="2800" dirty="0"/>
              <a:t>     = 500 +  P X 15,999,500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       =  15,999,500/1000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        =15,999.5/1000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        =16.995microsecond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81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Using Page Replacement Strategy with 4 frames (4 pages can be in memory at a time per process) with the following Reference string:</a:t>
            </a:r>
          </a:p>
          <a:p>
            <a:pPr marL="0" indent="0">
              <a:buNone/>
            </a:pPr>
            <a:r>
              <a:rPr lang="en-US" dirty="0"/>
              <a:t>2,1,2,0,5,3,0,4,2,3,0,3,1,5,0,1,0,1,2,0,2,1,2,0,5 </a:t>
            </a:r>
          </a:p>
          <a:p>
            <a:pPr marL="0" indent="0">
              <a:buNone/>
            </a:pPr>
            <a:r>
              <a:rPr lang="en-US" dirty="0"/>
              <a:t>Compute Hit, Miss and Page Fault by applying:- </a:t>
            </a:r>
          </a:p>
          <a:p>
            <a:pPr marL="0" indent="0">
              <a:buNone/>
            </a:pPr>
            <a:r>
              <a:rPr lang="en-US" dirty="0"/>
              <a:t>A. First In First Out Algorithm </a:t>
            </a:r>
          </a:p>
          <a:p>
            <a:pPr marL="0" indent="0">
              <a:buNone/>
            </a:pPr>
            <a:r>
              <a:rPr lang="en-US" dirty="0"/>
              <a:t>B. Optimal Algorithm </a:t>
            </a:r>
          </a:p>
          <a:p>
            <a:pPr marL="0" indent="0">
              <a:buNone/>
            </a:pPr>
            <a:r>
              <a:rPr lang="en-US" dirty="0"/>
              <a:t>C. Least Recently Used Algorithm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5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15400" cy="6629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 </a:t>
            </a:r>
          </a:p>
          <a:p>
            <a:pPr marL="0" indent="0">
              <a:buNone/>
            </a:pPr>
            <a:r>
              <a:rPr lang="en-US" altLang="en-US" sz="1800" b="1" dirty="0"/>
              <a:t>A</a:t>
            </a:r>
            <a:r>
              <a:rPr lang="en-US" altLang="en-US" sz="1800" dirty="0"/>
              <a:t>. </a:t>
            </a:r>
            <a:r>
              <a:rPr lang="en-US" altLang="en-US" sz="1800" b="1" dirty="0"/>
              <a:t>First-In-First-Out (FIFO) Algorithm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2       1     2    0      5       3   0   4     2   3   0    3   1     5    0   1   0   1    2   0   2   1   2    0    5																																																								</a:t>
            </a:r>
          </a:p>
          <a:p>
            <a:pPr marL="0" indent="0">
              <a:buNone/>
            </a:pPr>
            <a:r>
              <a:rPr lang="en-US" sz="1800" b="1" i="1" dirty="0"/>
              <a:t>Page fault = miss/25+hit/25= 10/25+15/25= 0.4+0.6=1</a:t>
            </a:r>
          </a:p>
          <a:p>
            <a:pPr marL="0" indent="0">
              <a:buNone/>
            </a:pPr>
            <a:r>
              <a:rPr lang="en-US" sz="1800" b="1" i="1" dirty="0"/>
              <a:t>B. </a:t>
            </a:r>
            <a:r>
              <a:rPr lang="en-US" altLang="en-US" sz="1800" b="1" i="1" dirty="0"/>
              <a:t>Optimal Algorithm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2       1     2    0      5       3   0   4    2  3  0    3    1     5   0   1   0   1    2   0   2   1   2    0    5             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54553"/>
              </p:ext>
            </p:extLst>
          </p:nvPr>
        </p:nvGraphicFramePr>
        <p:xfrm>
          <a:off x="36653" y="1244600"/>
          <a:ext cx="3048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70046"/>
              </p:ext>
            </p:extLst>
          </p:nvPr>
        </p:nvGraphicFramePr>
        <p:xfrm>
          <a:off x="609600" y="1219200"/>
          <a:ext cx="3048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8370"/>
              </p:ext>
            </p:extLst>
          </p:nvPr>
        </p:nvGraphicFramePr>
        <p:xfrm>
          <a:off x="1295400" y="1244600"/>
          <a:ext cx="3048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4438"/>
              </p:ext>
            </p:extLst>
          </p:nvPr>
        </p:nvGraphicFramePr>
        <p:xfrm>
          <a:off x="1752600" y="1244600"/>
          <a:ext cx="3048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58415"/>
              </p:ext>
            </p:extLst>
          </p:nvPr>
        </p:nvGraphicFramePr>
        <p:xfrm>
          <a:off x="2743200" y="1280289"/>
          <a:ext cx="3048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8704"/>
              </p:ext>
            </p:extLst>
          </p:nvPr>
        </p:nvGraphicFramePr>
        <p:xfrm>
          <a:off x="2209800" y="1244600"/>
          <a:ext cx="3048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28411"/>
              </p:ext>
            </p:extLst>
          </p:nvPr>
        </p:nvGraphicFramePr>
        <p:xfrm>
          <a:off x="4648200" y="1284306"/>
          <a:ext cx="304800" cy="161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6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6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03198"/>
              </p:ext>
            </p:extLst>
          </p:nvPr>
        </p:nvGraphicFramePr>
        <p:xfrm>
          <a:off x="3657600" y="1262847"/>
          <a:ext cx="3048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87166"/>
              </p:ext>
            </p:extLst>
          </p:nvPr>
        </p:nvGraphicFramePr>
        <p:xfrm>
          <a:off x="3124200" y="1295400"/>
          <a:ext cx="3048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0609"/>
              </p:ext>
            </p:extLst>
          </p:nvPr>
        </p:nvGraphicFramePr>
        <p:xfrm>
          <a:off x="4267200" y="1284308"/>
          <a:ext cx="228600" cy="161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8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2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2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2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084161" y="12192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114800" y="1327954"/>
            <a:ext cx="0" cy="1491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0200" y="1284308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05200" y="1284308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05400" y="12954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60020" y="1284308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0800" y="12954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43600" y="1295400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48400" y="1295400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53200" y="1284308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81800" y="1251754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6600" y="1284308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315200" y="1295400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20000" y="1251754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924800" y="1251754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92542"/>
              </p:ext>
            </p:extLst>
          </p:nvPr>
        </p:nvGraphicFramePr>
        <p:xfrm>
          <a:off x="152400" y="451612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37537"/>
              </p:ext>
            </p:extLst>
          </p:nvPr>
        </p:nvGraphicFramePr>
        <p:xfrm>
          <a:off x="609600" y="4491652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90191"/>
              </p:ext>
            </p:extLst>
          </p:nvPr>
        </p:nvGraphicFramePr>
        <p:xfrm>
          <a:off x="1295400" y="4460111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55931"/>
              </p:ext>
            </p:extLst>
          </p:nvPr>
        </p:nvGraphicFramePr>
        <p:xfrm>
          <a:off x="1752600" y="448056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37401"/>
              </p:ext>
            </p:extLst>
          </p:nvPr>
        </p:nvGraphicFramePr>
        <p:xfrm>
          <a:off x="2209800" y="448056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61642"/>
              </p:ext>
            </p:extLst>
          </p:nvPr>
        </p:nvGraphicFramePr>
        <p:xfrm>
          <a:off x="2743200" y="457200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87052"/>
              </p:ext>
            </p:extLst>
          </p:nvPr>
        </p:nvGraphicFramePr>
        <p:xfrm>
          <a:off x="4191000" y="4576533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99620"/>
              </p:ext>
            </p:extLst>
          </p:nvPr>
        </p:nvGraphicFramePr>
        <p:xfrm>
          <a:off x="4572000" y="4584249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4953000" y="456790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257800" y="4525460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486400" y="450448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91200" y="4552709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96000" y="4552709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00800" y="456790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604322" y="456790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934200" y="456790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162800" y="4552709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62400" y="4525460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82678" y="450448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429000" y="450448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200400" y="4519914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90800" y="446011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084161" y="4460111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848600" y="4525460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543800" y="4552709"/>
            <a:ext cx="0" cy="153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2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839200" cy="647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Page fault = miss/25+hit/25= 8/25+17/25= 0.32+0.64=1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altLang="en-US" dirty="0"/>
              <a:t>Least Recently Used (LRU) Algorithm</a:t>
            </a:r>
          </a:p>
          <a:p>
            <a:pPr marL="0" indent="0">
              <a:buNone/>
            </a:pPr>
            <a:r>
              <a:rPr lang="en-US" sz="1800" dirty="0"/>
              <a:t>2       1     2    0      5       3   0   4    2   3  0    3    1     5    0   1   0   1    2   0   2   1   2    0    5																																																							</a:t>
            </a:r>
          </a:p>
          <a:p>
            <a:pPr marL="0" indent="0">
              <a:buNone/>
            </a:pPr>
            <a:r>
              <a:rPr lang="en-US" sz="1800" dirty="0"/>
              <a:t>									</a:t>
            </a:r>
          </a:p>
          <a:p>
            <a:pPr marL="0" indent="0">
              <a:buNone/>
            </a:pPr>
            <a:r>
              <a:rPr lang="en-US" dirty="0"/>
              <a:t>Page fault = miss/25+hit/25= 10/25+15/25= 0.4+0.6=1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99751"/>
              </p:ext>
            </p:extLst>
          </p:nvPr>
        </p:nvGraphicFramePr>
        <p:xfrm>
          <a:off x="152400" y="236220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85479"/>
              </p:ext>
            </p:extLst>
          </p:nvPr>
        </p:nvGraphicFramePr>
        <p:xfrm>
          <a:off x="1295400" y="234696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63879"/>
              </p:ext>
            </p:extLst>
          </p:nvPr>
        </p:nvGraphicFramePr>
        <p:xfrm>
          <a:off x="2209800" y="2367987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910269"/>
              </p:ext>
            </p:extLst>
          </p:nvPr>
        </p:nvGraphicFramePr>
        <p:xfrm>
          <a:off x="3124200" y="234696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36982"/>
              </p:ext>
            </p:extLst>
          </p:nvPr>
        </p:nvGraphicFramePr>
        <p:xfrm>
          <a:off x="6123972" y="2328923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75014"/>
              </p:ext>
            </p:extLst>
          </p:nvPr>
        </p:nvGraphicFramePr>
        <p:xfrm>
          <a:off x="4648200" y="234696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13751"/>
              </p:ext>
            </p:extLst>
          </p:nvPr>
        </p:nvGraphicFramePr>
        <p:xfrm>
          <a:off x="1752600" y="235458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69395"/>
              </p:ext>
            </p:extLst>
          </p:nvPr>
        </p:nvGraphicFramePr>
        <p:xfrm>
          <a:off x="609600" y="236220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46808"/>
              </p:ext>
            </p:extLst>
          </p:nvPr>
        </p:nvGraphicFramePr>
        <p:xfrm>
          <a:off x="2743200" y="2346960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04992"/>
              </p:ext>
            </p:extLst>
          </p:nvPr>
        </p:nvGraphicFramePr>
        <p:xfrm>
          <a:off x="4191000" y="2342137"/>
          <a:ext cx="22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6477000" y="2328923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24800" y="2362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362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15200" y="2328923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0400" y="2362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05600" y="2328923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18522" y="2328923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04076" y="2328923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000" y="2328923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29200" y="2328923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38600" y="2362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33800" y="2362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05200" y="2362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90800" y="2362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66800" y="2362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7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Using Memory allocated of power-of-2 allocator Buddy System, assume 512KB chunk available while kernel requests: </a:t>
            </a:r>
          </a:p>
          <a:p>
            <a:pPr marL="0" indent="0">
              <a:buNone/>
            </a:pPr>
            <a:r>
              <a:rPr lang="en-US" dirty="0"/>
              <a:t>a. 17KB </a:t>
            </a:r>
          </a:p>
          <a:p>
            <a:pPr marL="0" indent="0">
              <a:buNone/>
            </a:pPr>
            <a:r>
              <a:rPr lang="en-US" dirty="0"/>
              <a:t>b. 7KB </a:t>
            </a:r>
          </a:p>
          <a:p>
            <a:pPr marL="0" indent="0">
              <a:buNone/>
            </a:pPr>
            <a:r>
              <a:rPr lang="en-US" dirty="0"/>
              <a:t>c. 3KB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24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 :</a:t>
            </a:r>
          </a:p>
          <a:p>
            <a:pPr marL="0" indent="0">
              <a:buNone/>
            </a:pPr>
            <a:r>
              <a:rPr lang="en-US" dirty="0"/>
              <a:t>a. 17KB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5458" y="655320"/>
            <a:ext cx="19812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512KB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4628" y="2287172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 L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4044" y="3369212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128KB L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316" y="4147624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64KB 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254868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32KB R</a:t>
            </a:r>
          </a:p>
        </p:txBody>
      </p:sp>
      <p:cxnSp>
        <p:nvCxnSpPr>
          <p:cNvPr id="9" name="Elbow Connector 8"/>
          <p:cNvCxnSpPr>
            <a:endCxn id="26" idx="0"/>
          </p:cNvCxnSpPr>
          <p:nvPr/>
        </p:nvCxnSpPr>
        <p:spPr>
          <a:xfrm rot="5400000">
            <a:off x="2539805" y="1468316"/>
            <a:ext cx="1021080" cy="6142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28" idx="0"/>
          </p:cNvCxnSpPr>
          <p:nvPr/>
        </p:nvCxnSpPr>
        <p:spPr>
          <a:xfrm rot="5400000">
            <a:off x="1839644" y="2694256"/>
            <a:ext cx="702212" cy="4953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1202202" y="3606018"/>
            <a:ext cx="549812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698110" y="4696850"/>
            <a:ext cx="549812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57400" y="2286000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 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71600" y="3293012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128KB 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21015" y="4278334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64KB 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40115" y="5418404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32KB L</a:t>
            </a:r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4556467" y="1320311"/>
            <a:ext cx="1021080" cy="9102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5994017" y="2734993"/>
            <a:ext cx="760827" cy="6682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9" idx="0"/>
          </p:cNvCxnSpPr>
          <p:nvPr/>
        </p:nvCxnSpPr>
        <p:spPr>
          <a:xfrm rot="16200000" flipH="1">
            <a:off x="7084261" y="3946280"/>
            <a:ext cx="433166" cy="2309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7631287" y="4976593"/>
            <a:ext cx="560657" cy="2309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0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b. 7KB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50876"/>
            <a:ext cx="19812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512KB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0138" y="1553894"/>
            <a:ext cx="11430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 R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8638" y="22860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128KB R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048000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64KB R</a:t>
            </a:r>
          </a:p>
        </p:txBody>
      </p:sp>
      <p:sp>
        <p:nvSpPr>
          <p:cNvPr id="8" name="Rectangle 7"/>
          <p:cNvSpPr/>
          <p:nvPr/>
        </p:nvSpPr>
        <p:spPr>
          <a:xfrm>
            <a:off x="993531" y="3861877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32KB R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009" y="4780671"/>
            <a:ext cx="905022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16KB 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009" y="5540326"/>
            <a:ext cx="762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8KB 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0200" y="1553894"/>
            <a:ext cx="11430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 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22860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128KB 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38900" y="3096651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64KB 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0" y="38862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32KB 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86124" y="4628271"/>
            <a:ext cx="919675" cy="3056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16KB 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60262" y="5484054"/>
            <a:ext cx="762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8KB L</a:t>
            </a:r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2844605" y="951331"/>
            <a:ext cx="669389" cy="4876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2426677" y="1946617"/>
            <a:ext cx="410308" cy="3868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</p:cNvCxnSpPr>
          <p:nvPr/>
        </p:nvCxnSpPr>
        <p:spPr>
          <a:xfrm rot="5400000">
            <a:off x="1907198" y="2779102"/>
            <a:ext cx="408843" cy="3370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8" idx="0"/>
          </p:cNvCxnSpPr>
          <p:nvPr/>
        </p:nvCxnSpPr>
        <p:spPr>
          <a:xfrm rot="5400000">
            <a:off x="1562834" y="3584771"/>
            <a:ext cx="279303" cy="2749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964516" y="4425464"/>
            <a:ext cx="579706" cy="1934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>
            <a:off x="523436" y="5216183"/>
            <a:ext cx="454855" cy="1934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6200000" flipH="1">
            <a:off x="5075506" y="879234"/>
            <a:ext cx="669389" cy="6318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H="1">
            <a:off x="6313244" y="1955190"/>
            <a:ext cx="433021" cy="228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6679590" y="2765841"/>
            <a:ext cx="433021" cy="228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7101620" y="3656942"/>
            <a:ext cx="433021" cy="228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7629451" y="4334538"/>
            <a:ext cx="433021" cy="228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7890620" y="5087632"/>
            <a:ext cx="568933" cy="2614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15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31" y="38100"/>
            <a:ext cx="87630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c. 3KB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9338" y="98474"/>
            <a:ext cx="1981200" cy="6096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512KB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511691"/>
            <a:ext cx="11430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8638" y="2286000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128KB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048000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64KB</a:t>
            </a:r>
          </a:p>
        </p:txBody>
      </p:sp>
      <p:sp>
        <p:nvSpPr>
          <p:cNvPr id="8" name="Rectangle 7"/>
          <p:cNvSpPr/>
          <p:nvPr/>
        </p:nvSpPr>
        <p:spPr>
          <a:xfrm>
            <a:off x="993531" y="3810002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32KB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009" y="4780671"/>
            <a:ext cx="762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16KB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009" y="5540326"/>
            <a:ext cx="762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8KB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164" y="6248400"/>
            <a:ext cx="762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4KB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1511691"/>
            <a:ext cx="1143000" cy="38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2246142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128KB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72300" y="2998177"/>
            <a:ext cx="990600" cy="533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64KB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14382" y="3953026"/>
            <a:ext cx="11430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32KB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60445" y="4773637"/>
            <a:ext cx="762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16KB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83183" y="5505157"/>
            <a:ext cx="762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10611" y="6217920"/>
            <a:ext cx="762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4KB</a:t>
            </a:r>
          </a:p>
        </p:txBody>
      </p:sp>
      <p:cxnSp>
        <p:nvCxnSpPr>
          <p:cNvPr id="20" name="Elbow Connector 19"/>
          <p:cNvCxnSpPr/>
          <p:nvPr/>
        </p:nvCxnSpPr>
        <p:spPr>
          <a:xfrm rot="5400000">
            <a:off x="2968283" y="787791"/>
            <a:ext cx="769034" cy="609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2344029" y="1988235"/>
            <a:ext cx="417342" cy="228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1806525" y="2797713"/>
            <a:ext cx="417342" cy="228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1096692" y="4332270"/>
            <a:ext cx="371626" cy="2790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699866" y="5132961"/>
            <a:ext cx="371626" cy="2790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420856" y="5856265"/>
            <a:ext cx="371626" cy="2790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5198305" y="726538"/>
            <a:ext cx="880990" cy="8440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13" idx="0"/>
          </p:cNvCxnSpPr>
          <p:nvPr/>
        </p:nvCxnSpPr>
        <p:spPr>
          <a:xfrm rot="16200000" flipH="1">
            <a:off x="6624711" y="1974753"/>
            <a:ext cx="352278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7038243" y="2726788"/>
            <a:ext cx="352278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7484306" y="3621845"/>
            <a:ext cx="352278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7825740" y="4490823"/>
            <a:ext cx="352278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8029722" y="5233476"/>
            <a:ext cx="352278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8246306" y="5926015"/>
            <a:ext cx="352278" cy="1905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0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15400" cy="6477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Using Page Replacement Strategy with 5 frames (5 pages can be in memory at a time per process) with the following Reference string:- 0,3,1,5,0,1,0,1,2,0,2,1,2,0,5,2,1,0,5,1,2,1,2,0,5,3,0,4,2,3, </a:t>
            </a:r>
          </a:p>
          <a:p>
            <a:pPr marL="0" indent="0">
              <a:buNone/>
            </a:pPr>
            <a:r>
              <a:rPr lang="en-US" dirty="0"/>
              <a:t>Compute Hit, Miss and Page Fault by applying:- </a:t>
            </a:r>
          </a:p>
          <a:p>
            <a:pPr marL="0" indent="0">
              <a:buNone/>
            </a:pPr>
            <a:r>
              <a:rPr lang="en-US" dirty="0"/>
              <a:t>A. First In First Out Algorithm </a:t>
            </a:r>
          </a:p>
          <a:p>
            <a:pPr marL="0" indent="0">
              <a:buNone/>
            </a:pPr>
            <a:r>
              <a:rPr lang="en-US" dirty="0"/>
              <a:t>B. Optimal Algorithm </a:t>
            </a:r>
          </a:p>
          <a:p>
            <a:pPr marL="0" indent="0">
              <a:buNone/>
            </a:pPr>
            <a:r>
              <a:rPr lang="en-US" dirty="0"/>
              <a:t>C. Least Recently Used Algorithm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947</Words>
  <Application>Microsoft Office PowerPoint</Application>
  <PresentationFormat>On-screen Show (4:3)</PresentationFormat>
  <Paragraphs>287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Monotype Sorts</vt:lpstr>
      <vt:lpstr>Office Theme</vt:lpstr>
      <vt:lpstr>  Simad University  Faculty of Computing  Operating Systems (I)  Assignment of Chapter 10 [2.5 Each]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chapter activity 10</dc:title>
  <dc:creator>Osama</dc:creator>
  <cp:lastModifiedBy>osama</cp:lastModifiedBy>
  <cp:revision>49</cp:revision>
  <dcterms:created xsi:type="dcterms:W3CDTF">2006-08-16T00:00:00Z</dcterms:created>
  <dcterms:modified xsi:type="dcterms:W3CDTF">2020-04-30T10:04:52Z</dcterms:modified>
</cp:coreProperties>
</file>