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1" r:id="rId4"/>
    <p:sldId id="257" r:id="rId5"/>
    <p:sldId id="258" r:id="rId6"/>
    <p:sldId id="259"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4" d="100"/>
          <a:sy n="64" d="100"/>
        </p:scale>
        <p:origin x="-960"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06AE9D-2D0C-4180-BFDF-A27923EF340E}" type="datetimeFigureOut">
              <a:rPr lang="en-US" smtClean="0"/>
              <a:t>4/29/2020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BB070-98FB-49E2-917F-39B97EED779E}" type="slidenum">
              <a:rPr lang="en-US" smtClean="0"/>
              <a:t>‹#›</a:t>
            </a:fld>
            <a:endParaRPr lang="en-US"/>
          </a:p>
        </p:txBody>
      </p:sp>
    </p:spTree>
    <p:extLst>
      <p:ext uri="{BB962C8B-B14F-4D97-AF65-F5344CB8AC3E}">
        <p14:creationId xmlns:p14="http://schemas.microsoft.com/office/powerpoint/2010/main" val="1036948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EBB070-98FB-49E2-917F-39B97EED779E}" type="slidenum">
              <a:rPr lang="en-US" smtClean="0"/>
              <a:t>7</a:t>
            </a:fld>
            <a:endParaRPr lang="en-US"/>
          </a:p>
        </p:txBody>
      </p:sp>
    </p:spTree>
    <p:extLst>
      <p:ext uri="{BB962C8B-B14F-4D97-AF65-F5344CB8AC3E}">
        <p14:creationId xmlns:p14="http://schemas.microsoft.com/office/powerpoint/2010/main" val="265543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EBB070-98FB-49E2-917F-39B97EED779E}" type="slidenum">
              <a:rPr lang="en-US" smtClean="0"/>
              <a:t>9</a:t>
            </a:fld>
            <a:endParaRPr lang="en-US"/>
          </a:p>
        </p:txBody>
      </p:sp>
    </p:spTree>
    <p:extLst>
      <p:ext uri="{BB962C8B-B14F-4D97-AF65-F5344CB8AC3E}">
        <p14:creationId xmlns:p14="http://schemas.microsoft.com/office/powerpoint/2010/main" val="474337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23FFB-B314-4F90-B45C-F591FD88F8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791F9AA-ED57-4550-9AFE-6793492052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1E269C6-B619-4910-80AB-4111A61D9A3A}"/>
              </a:ext>
            </a:extLst>
          </p:cNvPr>
          <p:cNvSpPr>
            <a:spLocks noGrp="1"/>
          </p:cNvSpPr>
          <p:nvPr>
            <p:ph type="dt" sz="half" idx="10"/>
          </p:nvPr>
        </p:nvSpPr>
        <p:spPr/>
        <p:txBody>
          <a:bodyPr/>
          <a:lstStyle/>
          <a:p>
            <a:fld id="{491A7BA9-FA9F-40A8-83B4-A73A9B4D7B7C}" type="datetimeFigureOut">
              <a:rPr lang="en-US" smtClean="0"/>
              <a:t>4/29/2020</a:t>
            </a:fld>
            <a:endParaRPr lang="en-US"/>
          </a:p>
        </p:txBody>
      </p:sp>
      <p:sp>
        <p:nvSpPr>
          <p:cNvPr id="5" name="Footer Placeholder 4">
            <a:extLst>
              <a:ext uri="{FF2B5EF4-FFF2-40B4-BE49-F238E27FC236}">
                <a16:creationId xmlns:a16="http://schemas.microsoft.com/office/drawing/2014/main" xmlns="" id="{D34ECF0A-26E2-4EA7-B10E-321053239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0440AE2-B75F-4E1F-AD27-374299D58CC2}"/>
              </a:ext>
            </a:extLst>
          </p:cNvPr>
          <p:cNvSpPr>
            <a:spLocks noGrp="1"/>
          </p:cNvSpPr>
          <p:nvPr>
            <p:ph type="sldNum" sz="quarter" idx="12"/>
          </p:nvPr>
        </p:nvSpPr>
        <p:spPr/>
        <p:txBody>
          <a:bodyPr/>
          <a:lstStyle/>
          <a:p>
            <a:fld id="{7C705638-9CEF-418E-B2A4-ADCFAA38BFC2}" type="slidenum">
              <a:rPr lang="en-US" smtClean="0"/>
              <a:t>‹#›</a:t>
            </a:fld>
            <a:endParaRPr lang="en-US"/>
          </a:p>
        </p:txBody>
      </p:sp>
    </p:spTree>
    <p:extLst>
      <p:ext uri="{BB962C8B-B14F-4D97-AF65-F5344CB8AC3E}">
        <p14:creationId xmlns:p14="http://schemas.microsoft.com/office/powerpoint/2010/main" val="2695171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747C65-953A-4918-AFC1-4B915795A4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4523878-E9E4-41A5-9677-906E1E70B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246EAE9-214F-4386-81F9-5EE62FED0317}"/>
              </a:ext>
            </a:extLst>
          </p:cNvPr>
          <p:cNvSpPr>
            <a:spLocks noGrp="1"/>
          </p:cNvSpPr>
          <p:nvPr>
            <p:ph type="dt" sz="half" idx="10"/>
          </p:nvPr>
        </p:nvSpPr>
        <p:spPr/>
        <p:txBody>
          <a:bodyPr/>
          <a:lstStyle/>
          <a:p>
            <a:fld id="{491A7BA9-FA9F-40A8-83B4-A73A9B4D7B7C}" type="datetimeFigureOut">
              <a:rPr lang="en-US" smtClean="0"/>
              <a:t>4/29/2020</a:t>
            </a:fld>
            <a:endParaRPr lang="en-US"/>
          </a:p>
        </p:txBody>
      </p:sp>
      <p:sp>
        <p:nvSpPr>
          <p:cNvPr id="5" name="Footer Placeholder 4">
            <a:extLst>
              <a:ext uri="{FF2B5EF4-FFF2-40B4-BE49-F238E27FC236}">
                <a16:creationId xmlns:a16="http://schemas.microsoft.com/office/drawing/2014/main" xmlns="" id="{F78D212D-937C-4547-AF53-0519914DB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5DD5D32-DEC3-40F7-B7B5-30168D3CFE07}"/>
              </a:ext>
            </a:extLst>
          </p:cNvPr>
          <p:cNvSpPr>
            <a:spLocks noGrp="1"/>
          </p:cNvSpPr>
          <p:nvPr>
            <p:ph type="sldNum" sz="quarter" idx="12"/>
          </p:nvPr>
        </p:nvSpPr>
        <p:spPr/>
        <p:txBody>
          <a:bodyPr/>
          <a:lstStyle/>
          <a:p>
            <a:fld id="{7C705638-9CEF-418E-B2A4-ADCFAA38BFC2}" type="slidenum">
              <a:rPr lang="en-US" smtClean="0"/>
              <a:t>‹#›</a:t>
            </a:fld>
            <a:endParaRPr lang="en-US"/>
          </a:p>
        </p:txBody>
      </p:sp>
    </p:spTree>
    <p:extLst>
      <p:ext uri="{BB962C8B-B14F-4D97-AF65-F5344CB8AC3E}">
        <p14:creationId xmlns:p14="http://schemas.microsoft.com/office/powerpoint/2010/main" val="3171346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4D4C52-5936-4BEC-AE1A-31C173531A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BFA848E-D2FC-4108-AB46-F2D9E99EF9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B6B13A-5F90-4746-9375-A244AB80AE04}"/>
              </a:ext>
            </a:extLst>
          </p:cNvPr>
          <p:cNvSpPr>
            <a:spLocks noGrp="1"/>
          </p:cNvSpPr>
          <p:nvPr>
            <p:ph type="dt" sz="half" idx="10"/>
          </p:nvPr>
        </p:nvSpPr>
        <p:spPr/>
        <p:txBody>
          <a:bodyPr/>
          <a:lstStyle/>
          <a:p>
            <a:fld id="{491A7BA9-FA9F-40A8-83B4-A73A9B4D7B7C}" type="datetimeFigureOut">
              <a:rPr lang="en-US" smtClean="0"/>
              <a:t>4/29/2020</a:t>
            </a:fld>
            <a:endParaRPr lang="en-US"/>
          </a:p>
        </p:txBody>
      </p:sp>
      <p:sp>
        <p:nvSpPr>
          <p:cNvPr id="5" name="Footer Placeholder 4">
            <a:extLst>
              <a:ext uri="{FF2B5EF4-FFF2-40B4-BE49-F238E27FC236}">
                <a16:creationId xmlns:a16="http://schemas.microsoft.com/office/drawing/2014/main" xmlns="" id="{9B48BEF9-C3A3-48DE-864B-674153B96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0AC998B-8928-4ACF-9F30-75C37A3198E9}"/>
              </a:ext>
            </a:extLst>
          </p:cNvPr>
          <p:cNvSpPr>
            <a:spLocks noGrp="1"/>
          </p:cNvSpPr>
          <p:nvPr>
            <p:ph type="sldNum" sz="quarter" idx="12"/>
          </p:nvPr>
        </p:nvSpPr>
        <p:spPr/>
        <p:txBody>
          <a:bodyPr/>
          <a:lstStyle/>
          <a:p>
            <a:fld id="{7C705638-9CEF-418E-B2A4-ADCFAA38BFC2}" type="slidenum">
              <a:rPr lang="en-US" smtClean="0"/>
              <a:t>‹#›</a:t>
            </a:fld>
            <a:endParaRPr lang="en-US"/>
          </a:p>
        </p:txBody>
      </p:sp>
    </p:spTree>
    <p:extLst>
      <p:ext uri="{BB962C8B-B14F-4D97-AF65-F5344CB8AC3E}">
        <p14:creationId xmlns:p14="http://schemas.microsoft.com/office/powerpoint/2010/main" val="194654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2E95C-8A07-4EC7-8D22-D293AB02C7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2A60A37-BB30-4AC9-B5D8-72008FDED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BED0A19-2F71-4E33-8A38-EF1A3C9075E8}"/>
              </a:ext>
            </a:extLst>
          </p:cNvPr>
          <p:cNvSpPr>
            <a:spLocks noGrp="1"/>
          </p:cNvSpPr>
          <p:nvPr>
            <p:ph type="dt" sz="half" idx="10"/>
          </p:nvPr>
        </p:nvSpPr>
        <p:spPr/>
        <p:txBody>
          <a:bodyPr/>
          <a:lstStyle/>
          <a:p>
            <a:fld id="{491A7BA9-FA9F-40A8-83B4-A73A9B4D7B7C}" type="datetimeFigureOut">
              <a:rPr lang="en-US" smtClean="0"/>
              <a:t>4/29/2020</a:t>
            </a:fld>
            <a:endParaRPr lang="en-US"/>
          </a:p>
        </p:txBody>
      </p:sp>
      <p:sp>
        <p:nvSpPr>
          <p:cNvPr id="5" name="Footer Placeholder 4">
            <a:extLst>
              <a:ext uri="{FF2B5EF4-FFF2-40B4-BE49-F238E27FC236}">
                <a16:creationId xmlns:a16="http://schemas.microsoft.com/office/drawing/2014/main" xmlns="" id="{6749AB3E-937A-4EEB-9B8C-A41ECD81C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298B305-1F52-4862-89B1-38CE3530BD47}"/>
              </a:ext>
            </a:extLst>
          </p:cNvPr>
          <p:cNvSpPr>
            <a:spLocks noGrp="1"/>
          </p:cNvSpPr>
          <p:nvPr>
            <p:ph type="sldNum" sz="quarter" idx="12"/>
          </p:nvPr>
        </p:nvSpPr>
        <p:spPr/>
        <p:txBody>
          <a:bodyPr/>
          <a:lstStyle/>
          <a:p>
            <a:fld id="{7C705638-9CEF-418E-B2A4-ADCFAA38BFC2}" type="slidenum">
              <a:rPr lang="en-US" smtClean="0"/>
              <a:t>‹#›</a:t>
            </a:fld>
            <a:endParaRPr lang="en-US"/>
          </a:p>
        </p:txBody>
      </p:sp>
    </p:spTree>
    <p:extLst>
      <p:ext uri="{BB962C8B-B14F-4D97-AF65-F5344CB8AC3E}">
        <p14:creationId xmlns:p14="http://schemas.microsoft.com/office/powerpoint/2010/main" val="120273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A991B0-DAEE-4B59-B286-48D758568C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3D5B4AF-9202-4BA9-84AE-D3704073E5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2E523DB-3199-4C9C-915E-92FC1F1595CB}"/>
              </a:ext>
            </a:extLst>
          </p:cNvPr>
          <p:cNvSpPr>
            <a:spLocks noGrp="1"/>
          </p:cNvSpPr>
          <p:nvPr>
            <p:ph type="dt" sz="half" idx="10"/>
          </p:nvPr>
        </p:nvSpPr>
        <p:spPr/>
        <p:txBody>
          <a:bodyPr/>
          <a:lstStyle/>
          <a:p>
            <a:fld id="{491A7BA9-FA9F-40A8-83B4-A73A9B4D7B7C}" type="datetimeFigureOut">
              <a:rPr lang="en-US" smtClean="0"/>
              <a:t>4/29/2020</a:t>
            </a:fld>
            <a:endParaRPr lang="en-US"/>
          </a:p>
        </p:txBody>
      </p:sp>
      <p:sp>
        <p:nvSpPr>
          <p:cNvPr id="5" name="Footer Placeholder 4">
            <a:extLst>
              <a:ext uri="{FF2B5EF4-FFF2-40B4-BE49-F238E27FC236}">
                <a16:creationId xmlns:a16="http://schemas.microsoft.com/office/drawing/2014/main" xmlns="" id="{9641ED5A-4792-4986-85EC-A4CF18E2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8165B33-D1C9-4643-84BA-2E2841D0A82A}"/>
              </a:ext>
            </a:extLst>
          </p:cNvPr>
          <p:cNvSpPr>
            <a:spLocks noGrp="1"/>
          </p:cNvSpPr>
          <p:nvPr>
            <p:ph type="sldNum" sz="quarter" idx="12"/>
          </p:nvPr>
        </p:nvSpPr>
        <p:spPr/>
        <p:txBody>
          <a:bodyPr/>
          <a:lstStyle/>
          <a:p>
            <a:fld id="{7C705638-9CEF-418E-B2A4-ADCFAA38BFC2}" type="slidenum">
              <a:rPr lang="en-US" smtClean="0"/>
              <a:t>‹#›</a:t>
            </a:fld>
            <a:endParaRPr lang="en-US"/>
          </a:p>
        </p:txBody>
      </p:sp>
    </p:spTree>
    <p:extLst>
      <p:ext uri="{BB962C8B-B14F-4D97-AF65-F5344CB8AC3E}">
        <p14:creationId xmlns:p14="http://schemas.microsoft.com/office/powerpoint/2010/main" val="1836755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5D02B-D98E-42A1-B30B-BBFF7A4218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D5ADE39-041F-40F9-9290-0955E990E0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682B6F6-7C97-4E08-9A34-2C950026D0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8D03B19-9A84-47A4-87CA-181EFCC41042}"/>
              </a:ext>
            </a:extLst>
          </p:cNvPr>
          <p:cNvSpPr>
            <a:spLocks noGrp="1"/>
          </p:cNvSpPr>
          <p:nvPr>
            <p:ph type="dt" sz="half" idx="10"/>
          </p:nvPr>
        </p:nvSpPr>
        <p:spPr/>
        <p:txBody>
          <a:bodyPr/>
          <a:lstStyle/>
          <a:p>
            <a:fld id="{491A7BA9-FA9F-40A8-83B4-A73A9B4D7B7C}" type="datetimeFigureOut">
              <a:rPr lang="en-US" smtClean="0"/>
              <a:t>4/29/2020</a:t>
            </a:fld>
            <a:endParaRPr lang="en-US"/>
          </a:p>
        </p:txBody>
      </p:sp>
      <p:sp>
        <p:nvSpPr>
          <p:cNvPr id="6" name="Footer Placeholder 5">
            <a:extLst>
              <a:ext uri="{FF2B5EF4-FFF2-40B4-BE49-F238E27FC236}">
                <a16:creationId xmlns:a16="http://schemas.microsoft.com/office/drawing/2014/main" xmlns="" id="{7BEC351A-726F-4F0F-9B64-8251CA04B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74E5F57-F11C-4BB9-AF73-9CF02B5CB216}"/>
              </a:ext>
            </a:extLst>
          </p:cNvPr>
          <p:cNvSpPr>
            <a:spLocks noGrp="1"/>
          </p:cNvSpPr>
          <p:nvPr>
            <p:ph type="sldNum" sz="quarter" idx="12"/>
          </p:nvPr>
        </p:nvSpPr>
        <p:spPr/>
        <p:txBody>
          <a:bodyPr/>
          <a:lstStyle/>
          <a:p>
            <a:fld id="{7C705638-9CEF-418E-B2A4-ADCFAA38BFC2}" type="slidenum">
              <a:rPr lang="en-US" smtClean="0"/>
              <a:t>‹#›</a:t>
            </a:fld>
            <a:endParaRPr lang="en-US"/>
          </a:p>
        </p:txBody>
      </p:sp>
    </p:spTree>
    <p:extLst>
      <p:ext uri="{BB962C8B-B14F-4D97-AF65-F5344CB8AC3E}">
        <p14:creationId xmlns:p14="http://schemas.microsoft.com/office/powerpoint/2010/main" val="365252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76BDC-90A0-41B0-AF4A-479739F429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EE1A2A9-681D-4C53-9C83-0D13B080CA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1D799F3-D086-4BEF-B9CB-80554685F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C62F0FB-165C-40A4-8C21-9A07AE0EF6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D981FC6-8659-4010-8C1C-CE4E1107F1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89680F0-D5BA-4BD8-B63C-92CFC3BDC0C9}"/>
              </a:ext>
            </a:extLst>
          </p:cNvPr>
          <p:cNvSpPr>
            <a:spLocks noGrp="1"/>
          </p:cNvSpPr>
          <p:nvPr>
            <p:ph type="dt" sz="half" idx="10"/>
          </p:nvPr>
        </p:nvSpPr>
        <p:spPr/>
        <p:txBody>
          <a:bodyPr/>
          <a:lstStyle/>
          <a:p>
            <a:fld id="{491A7BA9-FA9F-40A8-83B4-A73A9B4D7B7C}" type="datetimeFigureOut">
              <a:rPr lang="en-US" smtClean="0"/>
              <a:t>4/29/2020</a:t>
            </a:fld>
            <a:endParaRPr lang="en-US"/>
          </a:p>
        </p:txBody>
      </p:sp>
      <p:sp>
        <p:nvSpPr>
          <p:cNvPr id="8" name="Footer Placeholder 7">
            <a:extLst>
              <a:ext uri="{FF2B5EF4-FFF2-40B4-BE49-F238E27FC236}">
                <a16:creationId xmlns:a16="http://schemas.microsoft.com/office/drawing/2014/main" xmlns="" id="{8B658AB8-7DE2-4C87-BEE9-746AC3800D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C6D361A-3DAF-4B42-A6D1-336740CF22A0}"/>
              </a:ext>
            </a:extLst>
          </p:cNvPr>
          <p:cNvSpPr>
            <a:spLocks noGrp="1"/>
          </p:cNvSpPr>
          <p:nvPr>
            <p:ph type="sldNum" sz="quarter" idx="12"/>
          </p:nvPr>
        </p:nvSpPr>
        <p:spPr/>
        <p:txBody>
          <a:bodyPr/>
          <a:lstStyle/>
          <a:p>
            <a:fld id="{7C705638-9CEF-418E-B2A4-ADCFAA38BFC2}" type="slidenum">
              <a:rPr lang="en-US" smtClean="0"/>
              <a:t>‹#›</a:t>
            </a:fld>
            <a:endParaRPr lang="en-US"/>
          </a:p>
        </p:txBody>
      </p:sp>
    </p:spTree>
    <p:extLst>
      <p:ext uri="{BB962C8B-B14F-4D97-AF65-F5344CB8AC3E}">
        <p14:creationId xmlns:p14="http://schemas.microsoft.com/office/powerpoint/2010/main" val="210031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321281-C932-459A-9421-2065487B65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BCE792E-8E44-4620-BBF0-98535832D9EB}"/>
              </a:ext>
            </a:extLst>
          </p:cNvPr>
          <p:cNvSpPr>
            <a:spLocks noGrp="1"/>
          </p:cNvSpPr>
          <p:nvPr>
            <p:ph type="dt" sz="half" idx="10"/>
          </p:nvPr>
        </p:nvSpPr>
        <p:spPr/>
        <p:txBody>
          <a:bodyPr/>
          <a:lstStyle/>
          <a:p>
            <a:fld id="{491A7BA9-FA9F-40A8-83B4-A73A9B4D7B7C}" type="datetimeFigureOut">
              <a:rPr lang="en-US" smtClean="0"/>
              <a:t>4/29/2020</a:t>
            </a:fld>
            <a:endParaRPr lang="en-US"/>
          </a:p>
        </p:txBody>
      </p:sp>
      <p:sp>
        <p:nvSpPr>
          <p:cNvPr id="4" name="Footer Placeholder 3">
            <a:extLst>
              <a:ext uri="{FF2B5EF4-FFF2-40B4-BE49-F238E27FC236}">
                <a16:creationId xmlns:a16="http://schemas.microsoft.com/office/drawing/2014/main" xmlns="" id="{18A2DE0A-1979-4CCF-8758-4D83FC9EE4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2A074FB-0A1D-42C3-B4E9-6C3CEE7B705F}"/>
              </a:ext>
            </a:extLst>
          </p:cNvPr>
          <p:cNvSpPr>
            <a:spLocks noGrp="1"/>
          </p:cNvSpPr>
          <p:nvPr>
            <p:ph type="sldNum" sz="quarter" idx="12"/>
          </p:nvPr>
        </p:nvSpPr>
        <p:spPr/>
        <p:txBody>
          <a:bodyPr/>
          <a:lstStyle/>
          <a:p>
            <a:fld id="{7C705638-9CEF-418E-B2A4-ADCFAA38BFC2}" type="slidenum">
              <a:rPr lang="en-US" smtClean="0"/>
              <a:t>‹#›</a:t>
            </a:fld>
            <a:endParaRPr lang="en-US"/>
          </a:p>
        </p:txBody>
      </p:sp>
    </p:spTree>
    <p:extLst>
      <p:ext uri="{BB962C8B-B14F-4D97-AF65-F5344CB8AC3E}">
        <p14:creationId xmlns:p14="http://schemas.microsoft.com/office/powerpoint/2010/main" val="336561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809FB43-8DAC-412E-B645-355786AEEABF}"/>
              </a:ext>
            </a:extLst>
          </p:cNvPr>
          <p:cNvSpPr>
            <a:spLocks noGrp="1"/>
          </p:cNvSpPr>
          <p:nvPr>
            <p:ph type="dt" sz="half" idx="10"/>
          </p:nvPr>
        </p:nvSpPr>
        <p:spPr/>
        <p:txBody>
          <a:bodyPr/>
          <a:lstStyle/>
          <a:p>
            <a:fld id="{491A7BA9-FA9F-40A8-83B4-A73A9B4D7B7C}" type="datetimeFigureOut">
              <a:rPr lang="en-US" smtClean="0"/>
              <a:t>4/29/2020</a:t>
            </a:fld>
            <a:endParaRPr lang="en-US"/>
          </a:p>
        </p:txBody>
      </p:sp>
      <p:sp>
        <p:nvSpPr>
          <p:cNvPr id="3" name="Footer Placeholder 2">
            <a:extLst>
              <a:ext uri="{FF2B5EF4-FFF2-40B4-BE49-F238E27FC236}">
                <a16:creationId xmlns:a16="http://schemas.microsoft.com/office/drawing/2014/main" xmlns="" id="{64490AB1-0854-4489-9C30-9967F7E4B6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073E606-709C-4040-9AFE-04C24F4307C7}"/>
              </a:ext>
            </a:extLst>
          </p:cNvPr>
          <p:cNvSpPr>
            <a:spLocks noGrp="1"/>
          </p:cNvSpPr>
          <p:nvPr>
            <p:ph type="sldNum" sz="quarter" idx="12"/>
          </p:nvPr>
        </p:nvSpPr>
        <p:spPr/>
        <p:txBody>
          <a:bodyPr/>
          <a:lstStyle/>
          <a:p>
            <a:fld id="{7C705638-9CEF-418E-B2A4-ADCFAA38BFC2}" type="slidenum">
              <a:rPr lang="en-US" smtClean="0"/>
              <a:t>‹#›</a:t>
            </a:fld>
            <a:endParaRPr lang="en-US"/>
          </a:p>
        </p:txBody>
      </p:sp>
    </p:spTree>
    <p:extLst>
      <p:ext uri="{BB962C8B-B14F-4D97-AF65-F5344CB8AC3E}">
        <p14:creationId xmlns:p14="http://schemas.microsoft.com/office/powerpoint/2010/main" val="4148239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D7C4B8-77DE-4747-8354-CB8112873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71058AF-392A-48F0-942F-8F0AE00EDE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894B464-64E4-4E2C-99CD-0E9DE7A14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15BBA07-D6FB-4C02-91A2-461AD9FC37A7}"/>
              </a:ext>
            </a:extLst>
          </p:cNvPr>
          <p:cNvSpPr>
            <a:spLocks noGrp="1"/>
          </p:cNvSpPr>
          <p:nvPr>
            <p:ph type="dt" sz="half" idx="10"/>
          </p:nvPr>
        </p:nvSpPr>
        <p:spPr/>
        <p:txBody>
          <a:bodyPr/>
          <a:lstStyle/>
          <a:p>
            <a:fld id="{491A7BA9-FA9F-40A8-83B4-A73A9B4D7B7C}" type="datetimeFigureOut">
              <a:rPr lang="en-US" smtClean="0"/>
              <a:t>4/29/2020</a:t>
            </a:fld>
            <a:endParaRPr lang="en-US"/>
          </a:p>
        </p:txBody>
      </p:sp>
      <p:sp>
        <p:nvSpPr>
          <p:cNvPr id="6" name="Footer Placeholder 5">
            <a:extLst>
              <a:ext uri="{FF2B5EF4-FFF2-40B4-BE49-F238E27FC236}">
                <a16:creationId xmlns:a16="http://schemas.microsoft.com/office/drawing/2014/main" xmlns="" id="{E7572AB9-D9C5-45F3-AC3A-B7418B93D3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5F5469-C1F5-4817-802C-A0DE92B2F334}"/>
              </a:ext>
            </a:extLst>
          </p:cNvPr>
          <p:cNvSpPr>
            <a:spLocks noGrp="1"/>
          </p:cNvSpPr>
          <p:nvPr>
            <p:ph type="sldNum" sz="quarter" idx="12"/>
          </p:nvPr>
        </p:nvSpPr>
        <p:spPr/>
        <p:txBody>
          <a:bodyPr/>
          <a:lstStyle/>
          <a:p>
            <a:fld id="{7C705638-9CEF-418E-B2A4-ADCFAA38BFC2}" type="slidenum">
              <a:rPr lang="en-US" smtClean="0"/>
              <a:t>‹#›</a:t>
            </a:fld>
            <a:endParaRPr lang="en-US"/>
          </a:p>
        </p:txBody>
      </p:sp>
    </p:spTree>
    <p:extLst>
      <p:ext uri="{BB962C8B-B14F-4D97-AF65-F5344CB8AC3E}">
        <p14:creationId xmlns:p14="http://schemas.microsoft.com/office/powerpoint/2010/main" val="4204602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18ACE6-9662-4FE5-9B0C-8A23B9DBB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2B43334-538C-4ED7-9CB6-FDED01F9A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A124255-A8CC-416A-921E-BA2A51A7C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EE04A84-2851-4E71-8320-14F54E151744}"/>
              </a:ext>
            </a:extLst>
          </p:cNvPr>
          <p:cNvSpPr>
            <a:spLocks noGrp="1"/>
          </p:cNvSpPr>
          <p:nvPr>
            <p:ph type="dt" sz="half" idx="10"/>
          </p:nvPr>
        </p:nvSpPr>
        <p:spPr/>
        <p:txBody>
          <a:bodyPr/>
          <a:lstStyle/>
          <a:p>
            <a:fld id="{491A7BA9-FA9F-40A8-83B4-A73A9B4D7B7C}" type="datetimeFigureOut">
              <a:rPr lang="en-US" smtClean="0"/>
              <a:t>4/29/2020</a:t>
            </a:fld>
            <a:endParaRPr lang="en-US"/>
          </a:p>
        </p:txBody>
      </p:sp>
      <p:sp>
        <p:nvSpPr>
          <p:cNvPr id="6" name="Footer Placeholder 5">
            <a:extLst>
              <a:ext uri="{FF2B5EF4-FFF2-40B4-BE49-F238E27FC236}">
                <a16:creationId xmlns:a16="http://schemas.microsoft.com/office/drawing/2014/main" xmlns="" id="{F3B34CCC-159A-4F0B-8CF6-C679CA03B9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EDDF4BD-A793-4281-89C3-EE932C7CF9BC}"/>
              </a:ext>
            </a:extLst>
          </p:cNvPr>
          <p:cNvSpPr>
            <a:spLocks noGrp="1"/>
          </p:cNvSpPr>
          <p:nvPr>
            <p:ph type="sldNum" sz="quarter" idx="12"/>
          </p:nvPr>
        </p:nvSpPr>
        <p:spPr/>
        <p:txBody>
          <a:bodyPr/>
          <a:lstStyle/>
          <a:p>
            <a:fld id="{7C705638-9CEF-418E-B2A4-ADCFAA38BFC2}" type="slidenum">
              <a:rPr lang="en-US" smtClean="0"/>
              <a:t>‹#›</a:t>
            </a:fld>
            <a:endParaRPr lang="en-US"/>
          </a:p>
        </p:txBody>
      </p:sp>
    </p:spTree>
    <p:extLst>
      <p:ext uri="{BB962C8B-B14F-4D97-AF65-F5344CB8AC3E}">
        <p14:creationId xmlns:p14="http://schemas.microsoft.com/office/powerpoint/2010/main" val="140635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1C7D38-42DB-4E52-A04E-409B35A3CF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658B671-84E6-449B-B8AA-0C2AFE992C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4A1029-8F1C-4AB2-8344-903601A63F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A7BA9-FA9F-40A8-83B4-A73A9B4D7B7C}" type="datetimeFigureOut">
              <a:rPr lang="en-US" smtClean="0"/>
              <a:t>4/29/2020</a:t>
            </a:fld>
            <a:endParaRPr lang="en-US"/>
          </a:p>
        </p:txBody>
      </p:sp>
      <p:sp>
        <p:nvSpPr>
          <p:cNvPr id="5" name="Footer Placeholder 4">
            <a:extLst>
              <a:ext uri="{FF2B5EF4-FFF2-40B4-BE49-F238E27FC236}">
                <a16:creationId xmlns:a16="http://schemas.microsoft.com/office/drawing/2014/main" xmlns="" id="{14B95940-80C6-4ECE-95F0-3CB758AE6E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A9F72EB-8688-4044-BA2C-DE02903989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705638-9CEF-418E-B2A4-ADCFAA38BFC2}" type="slidenum">
              <a:rPr lang="en-US" smtClean="0"/>
              <a:t>‹#›</a:t>
            </a:fld>
            <a:endParaRPr lang="en-US"/>
          </a:p>
        </p:txBody>
      </p:sp>
    </p:spTree>
    <p:extLst>
      <p:ext uri="{BB962C8B-B14F-4D97-AF65-F5344CB8AC3E}">
        <p14:creationId xmlns:p14="http://schemas.microsoft.com/office/powerpoint/2010/main" val="2420685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B62910-6B3A-4D2F-A7E4-2531ED600FDF}"/>
              </a:ext>
            </a:extLst>
          </p:cNvPr>
          <p:cNvSpPr>
            <a:spLocks noGrp="1"/>
          </p:cNvSpPr>
          <p:nvPr>
            <p:ph type="ctrTitle"/>
          </p:nvPr>
        </p:nvSpPr>
        <p:spPr>
          <a:xfrm>
            <a:off x="1223750" y="1995820"/>
            <a:ext cx="9144000" cy="2387600"/>
          </a:xfrm>
        </p:spPr>
        <p:txBody>
          <a:bodyPr>
            <a:normAutofit/>
          </a:bodyPr>
          <a:lstStyle/>
          <a:p>
            <a:r>
              <a:rPr lang="en-US" sz="3200" b="1" dirty="0">
                <a:latin typeface="Arial" panose="020B0604020202020204" pitchFamily="34" charset="0"/>
                <a:cs typeface="Arial" panose="020B0604020202020204" pitchFamily="34" charset="0"/>
              </a:rPr>
              <a:t>Simad University Faculty of Computing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Operating Systems (I) Assignment of Chapter 7, 8 and 9   </a:t>
            </a:r>
          </a:p>
        </p:txBody>
      </p:sp>
    </p:spTree>
    <p:extLst>
      <p:ext uri="{BB962C8B-B14F-4D97-AF65-F5344CB8AC3E}">
        <p14:creationId xmlns:p14="http://schemas.microsoft.com/office/powerpoint/2010/main" val="192739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059" y="1899766"/>
            <a:ext cx="10515600" cy="4351338"/>
          </a:xfrm>
        </p:spPr>
        <p:txBody>
          <a:bodyPr>
            <a:normAutofit/>
          </a:bodyPr>
          <a:lstStyle/>
          <a:p>
            <a:pPr marL="0" indent="0" algn="ctr">
              <a:buNone/>
            </a:pPr>
            <a:endParaRPr lang="en-US" sz="8000" dirty="0" smtClean="0">
              <a:latin typeface="Algerian" pitchFamily="82" charset="0"/>
            </a:endParaRPr>
          </a:p>
          <a:p>
            <a:pPr marL="0" indent="0" algn="ctr">
              <a:buNone/>
            </a:pPr>
            <a:r>
              <a:rPr lang="en-US" sz="8000" dirty="0" smtClean="0">
                <a:solidFill>
                  <a:schemeClr val="accent3"/>
                </a:solidFill>
                <a:latin typeface="Algerian" pitchFamily="82" charset="0"/>
              </a:rPr>
              <a:t>End </a:t>
            </a:r>
            <a:endParaRPr lang="en-US" sz="8000" dirty="0">
              <a:solidFill>
                <a:schemeClr val="accent3"/>
              </a:solidFill>
              <a:latin typeface="Algerian" pitchFamily="82" charset="0"/>
            </a:endParaRPr>
          </a:p>
        </p:txBody>
      </p:sp>
    </p:spTree>
    <p:extLst>
      <p:ext uri="{BB962C8B-B14F-4D97-AF65-F5344CB8AC3E}">
        <p14:creationId xmlns:p14="http://schemas.microsoft.com/office/powerpoint/2010/main" val="84068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CBAF00-A861-41F2-BB34-2386A9C59766}"/>
              </a:ext>
            </a:extLst>
          </p:cNvPr>
          <p:cNvSpPr>
            <a:spLocks noGrp="1"/>
          </p:cNvSpPr>
          <p:nvPr>
            <p:ph type="title"/>
          </p:nvPr>
        </p:nvSpPr>
        <p:spPr>
          <a:xfrm>
            <a:off x="436728" y="245661"/>
            <a:ext cx="10862481" cy="2077410"/>
          </a:xfrm>
        </p:spPr>
        <p:txBody>
          <a:bodyPr>
            <a:noAutofit/>
          </a:bodyPr>
          <a:lstStyle/>
          <a:p>
            <a:r>
              <a:rPr lang="en-US" sz="1800" b="1" dirty="0" smtClean="0">
                <a:latin typeface="Arial" panose="020B0604020202020204" pitchFamily="34" charset="0"/>
                <a:cs typeface="Arial" panose="020B0604020202020204" pitchFamily="34" charset="0"/>
              </a:rPr>
              <a:t/>
            </a:r>
            <a:br>
              <a:rPr lang="en-US" sz="1800" b="1" dirty="0" smtClean="0">
                <a:latin typeface="Arial" panose="020B0604020202020204" pitchFamily="34" charset="0"/>
                <a:cs typeface="Arial" panose="020B0604020202020204" pitchFamily="34" charset="0"/>
              </a:rPr>
            </a:br>
            <a:r>
              <a:rPr lang="en-US" sz="1800" b="1" dirty="0" smtClean="0">
                <a:latin typeface="Arial" panose="020B0604020202020204" pitchFamily="34" charset="0"/>
                <a:cs typeface="Arial" panose="020B0604020202020204" pitchFamily="34" charset="0"/>
              </a:rPr>
              <a:t> </a:t>
            </a:r>
            <a:br>
              <a:rPr lang="en-US" sz="1800" b="1" dirty="0" smtClean="0">
                <a:latin typeface="Arial" panose="020B0604020202020204" pitchFamily="34" charset="0"/>
                <a:cs typeface="Arial" panose="020B0604020202020204" pitchFamily="34" charset="0"/>
              </a:rPr>
            </a:br>
            <a:r>
              <a:rPr lang="en-US" sz="1800" b="1" dirty="0" smtClean="0">
                <a:latin typeface="Arial" panose="020B0604020202020204" pitchFamily="34" charset="0"/>
                <a:cs typeface="Arial" panose="020B0604020202020204" pitchFamily="34" charset="0"/>
              </a:rPr>
              <a:t/>
            </a:r>
            <a:br>
              <a:rPr lang="en-US" sz="1800" b="1" dirty="0" smtClean="0">
                <a:latin typeface="Arial" panose="020B0604020202020204" pitchFamily="34" charset="0"/>
                <a:cs typeface="Arial" panose="020B0604020202020204" pitchFamily="34" charset="0"/>
              </a:rPr>
            </a:br>
            <a:r>
              <a:rPr lang="en-US" sz="1800" b="1" dirty="0" smtClean="0">
                <a:latin typeface="Arial" panose="020B0604020202020204" pitchFamily="34" charset="0"/>
                <a:cs typeface="Arial" panose="020B0604020202020204" pitchFamily="34" charset="0"/>
              </a:rPr>
              <a:t/>
            </a:r>
            <a:br>
              <a:rPr lang="en-US" sz="1800" b="1" dirty="0" smtClean="0">
                <a:latin typeface="Arial" panose="020B0604020202020204" pitchFamily="34" charset="0"/>
                <a:cs typeface="Arial" panose="020B0604020202020204" pitchFamily="34" charset="0"/>
              </a:rPr>
            </a:br>
            <a:r>
              <a:rPr lang="en-US" sz="1800" b="1" dirty="0" smtClean="0">
                <a:latin typeface="Arial" panose="020B0604020202020204" pitchFamily="34" charset="0"/>
                <a:cs typeface="Arial" panose="020B0604020202020204" pitchFamily="34" charset="0"/>
              </a:rPr>
              <a:t/>
            </a:r>
            <a:br>
              <a:rPr lang="en-US" sz="1800" b="1" dirty="0" smtClean="0">
                <a:latin typeface="Arial" panose="020B0604020202020204" pitchFamily="34" charset="0"/>
                <a:cs typeface="Arial" panose="020B0604020202020204" pitchFamily="34" charset="0"/>
              </a:rPr>
            </a:br>
            <a:r>
              <a:rPr lang="en-US" sz="1800" b="1" dirty="0" smtClean="0">
                <a:latin typeface="Arial" panose="020B0604020202020204" pitchFamily="34" charset="0"/>
                <a:cs typeface="Arial" panose="020B0604020202020204" pitchFamily="34" charset="0"/>
              </a:rPr>
              <a:t>1</a:t>
            </a:r>
            <a:r>
              <a:rPr lang="en-US" sz="1800" b="1" dirty="0">
                <a:latin typeface="Arial" panose="020B0604020202020204" pitchFamily="34" charset="0"/>
                <a:cs typeface="Arial" panose="020B0604020202020204" pitchFamily="34" charset="0"/>
              </a:rPr>
              <a:t>. Using Resource Allocation Graph concept with one resource instance in each resource type, show whether or not there might be a deadlock: </a:t>
            </a:r>
            <a:br>
              <a:rPr lang="en-US" sz="18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R2P 1R1 P2R3P3 R2 P2 </a:t>
            </a:r>
            <a:br>
              <a:rPr lang="en-US" sz="18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
            </a:r>
            <a:br>
              <a:rPr lang="en-US" sz="18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
            </a:r>
            <a:br>
              <a:rPr lang="en-US" sz="1800" b="1" dirty="0">
                <a:latin typeface="Arial" panose="020B0604020202020204" pitchFamily="34" charset="0"/>
                <a:cs typeface="Arial" panose="020B0604020202020204" pitchFamily="34" charset="0"/>
              </a:rPr>
            </a:br>
            <a:r>
              <a:rPr lang="en-US" dirty="0"/>
              <a:t/>
            </a:r>
            <a:br>
              <a:rPr lang="en-US" dirty="0"/>
            </a:br>
            <a:r>
              <a:rPr lang="en-US" dirty="0"/>
              <a:t> </a:t>
            </a:r>
            <a:r>
              <a:rPr lang="en-US" sz="1800" b="1" dirty="0" smtClean="0"/>
              <a:t> </a:t>
            </a:r>
            <a:r>
              <a:rPr lang="en-US" sz="1800" dirty="0"/>
              <a:t/>
            </a:r>
            <a:br>
              <a:rPr lang="en-US" sz="1800" dirty="0"/>
            </a:br>
            <a:r>
              <a:rPr lang="en-US" sz="1800" b="1" dirty="0">
                <a:latin typeface="Arial" panose="020B0604020202020204" pitchFamily="34" charset="0"/>
                <a:cs typeface="Arial" panose="020B0604020202020204" pitchFamily="34" charset="0"/>
              </a:rPr>
              <a:t/>
            </a:r>
            <a:br>
              <a:rPr lang="en-US" sz="18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                            R1     </a:t>
            </a:r>
            <a:r>
              <a:rPr lang="en-US" sz="1800" b="1" dirty="0" smtClean="0">
                <a:latin typeface="Arial" panose="020B0604020202020204" pitchFamily="34" charset="0"/>
                <a:cs typeface="Arial" panose="020B0604020202020204" pitchFamily="34" charset="0"/>
              </a:rPr>
              <a:t>                                               R3</a:t>
            </a:r>
            <a:r>
              <a:rPr lang="en-US" sz="1800" b="1" dirty="0">
                <a:latin typeface="Arial" panose="020B0604020202020204" pitchFamily="34" charset="0"/>
                <a:cs typeface="Arial" panose="020B0604020202020204" pitchFamily="34" charset="0"/>
              </a:rPr>
              <a:t/>
            </a:r>
            <a:br>
              <a:rPr lang="en-US" sz="1800" b="1" dirty="0">
                <a:latin typeface="Arial" panose="020B0604020202020204" pitchFamily="34" charset="0"/>
                <a:cs typeface="Arial" panose="020B0604020202020204" pitchFamily="34" charset="0"/>
              </a:rPr>
            </a:br>
            <a:endParaRPr lang="en-US" sz="1800" b="1" dirty="0">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xmlns="" id="{473AF634-522C-462E-96E6-33BC1035C439}"/>
              </a:ext>
            </a:extLst>
          </p:cNvPr>
          <p:cNvSpPr/>
          <p:nvPr/>
        </p:nvSpPr>
        <p:spPr>
          <a:xfrm>
            <a:off x="2579426" y="3816474"/>
            <a:ext cx="832513" cy="5145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P1</a:t>
            </a:r>
            <a:endParaRPr lang="en-US" dirty="0"/>
          </a:p>
        </p:txBody>
      </p:sp>
      <p:sp>
        <p:nvSpPr>
          <p:cNvPr id="10" name="Oval 9">
            <a:extLst>
              <a:ext uri="{FF2B5EF4-FFF2-40B4-BE49-F238E27FC236}">
                <a16:creationId xmlns:a16="http://schemas.microsoft.com/office/drawing/2014/main" xmlns="" id="{390D31AA-1A06-4AEA-9CE4-BC3511E2A8A1}"/>
              </a:ext>
            </a:extLst>
          </p:cNvPr>
          <p:cNvSpPr/>
          <p:nvPr/>
        </p:nvSpPr>
        <p:spPr>
          <a:xfrm>
            <a:off x="4170526" y="3816474"/>
            <a:ext cx="709684" cy="5145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P2</a:t>
            </a:r>
          </a:p>
        </p:txBody>
      </p:sp>
      <p:sp>
        <p:nvSpPr>
          <p:cNvPr id="11" name="Oval 10">
            <a:extLst>
              <a:ext uri="{FF2B5EF4-FFF2-40B4-BE49-F238E27FC236}">
                <a16:creationId xmlns:a16="http://schemas.microsoft.com/office/drawing/2014/main" xmlns="" id="{F778E30E-E2F2-4E41-994F-9D762CCCED32}"/>
              </a:ext>
            </a:extLst>
          </p:cNvPr>
          <p:cNvSpPr/>
          <p:nvPr/>
        </p:nvSpPr>
        <p:spPr>
          <a:xfrm>
            <a:off x="5741157" y="3754939"/>
            <a:ext cx="709685" cy="5145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P3</a:t>
            </a:r>
          </a:p>
        </p:txBody>
      </p:sp>
      <p:graphicFrame>
        <p:nvGraphicFramePr>
          <p:cNvPr id="3" name="Table 2"/>
          <p:cNvGraphicFramePr>
            <a:graphicFrameLocks noGrp="1"/>
          </p:cNvGraphicFramePr>
          <p:nvPr>
            <p:extLst>
              <p:ext uri="{D42A27DB-BD31-4B8C-83A1-F6EECF244321}">
                <p14:modId xmlns:p14="http://schemas.microsoft.com/office/powerpoint/2010/main" val="2122641582"/>
              </p:ext>
            </p:extLst>
          </p:nvPr>
        </p:nvGraphicFramePr>
        <p:xfrm>
          <a:off x="2156438" y="2456111"/>
          <a:ext cx="481546" cy="396240"/>
        </p:xfrm>
        <a:graphic>
          <a:graphicData uri="http://schemas.openxmlformats.org/drawingml/2006/table">
            <a:tbl>
              <a:tblPr firstRow="1" bandRow="1">
                <a:tableStyleId>{5C22544A-7EE6-4342-B048-85BDC9FD1C3A}</a:tableStyleId>
              </a:tblPr>
              <a:tblGrid>
                <a:gridCol w="481546"/>
              </a:tblGrid>
              <a:tr h="331984">
                <a:tc>
                  <a:txBody>
                    <a:bodyPr/>
                    <a:lstStyle/>
                    <a:p>
                      <a:r>
                        <a:rPr lang="en-US" sz="2000" dirty="0" smtClean="0">
                          <a:solidFill>
                            <a:srgbClr val="C00000"/>
                          </a:solidFill>
                        </a:rPr>
                        <a:t>. </a:t>
                      </a:r>
                      <a:endParaRPr lang="en-US" sz="20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177270668"/>
              </p:ext>
            </p:extLst>
          </p:nvPr>
        </p:nvGraphicFramePr>
        <p:xfrm>
          <a:off x="5855226" y="2543020"/>
          <a:ext cx="481546" cy="396240"/>
        </p:xfrm>
        <a:graphic>
          <a:graphicData uri="http://schemas.openxmlformats.org/drawingml/2006/table">
            <a:tbl>
              <a:tblPr firstRow="1" bandRow="1">
                <a:tableStyleId>{5C22544A-7EE6-4342-B048-85BDC9FD1C3A}</a:tableStyleId>
              </a:tblPr>
              <a:tblGrid>
                <a:gridCol w="481546"/>
              </a:tblGrid>
              <a:tr h="316334">
                <a:tc>
                  <a:txBody>
                    <a:bodyPr/>
                    <a:lstStyle/>
                    <a:p>
                      <a:r>
                        <a:rPr lang="en-US" sz="2000" dirty="0" smtClean="0">
                          <a:solidFill>
                            <a:srgbClr val="C00000"/>
                          </a:solidFill>
                        </a:rPr>
                        <a:t>   . </a:t>
                      </a:r>
                      <a:endParaRPr lang="en-US" sz="20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6" name="Straight Arrow Connector 5"/>
          <p:cNvCxnSpPr/>
          <p:nvPr/>
        </p:nvCxnSpPr>
        <p:spPr>
          <a:xfrm>
            <a:off x="2393191" y="2741140"/>
            <a:ext cx="1881266" cy="1150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3"/>
            <a:endCxn id="41" idx="3"/>
          </p:cNvCxnSpPr>
          <p:nvPr/>
        </p:nvCxnSpPr>
        <p:spPr>
          <a:xfrm flipH="1">
            <a:off x="2625717" y="4194115"/>
            <a:ext cx="3219371" cy="1531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0" idx="3"/>
          </p:cNvCxnSpPr>
          <p:nvPr/>
        </p:nvCxnSpPr>
        <p:spPr>
          <a:xfrm flipV="1">
            <a:off x="2397211" y="4255650"/>
            <a:ext cx="1877246" cy="1470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1" idx="0"/>
          </p:cNvCxnSpPr>
          <p:nvPr/>
        </p:nvCxnSpPr>
        <p:spPr>
          <a:xfrm flipH="1">
            <a:off x="6096000" y="2816491"/>
            <a:ext cx="98902" cy="938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7"/>
            <a:endCxn id="18" idx="1"/>
          </p:cNvCxnSpPr>
          <p:nvPr/>
        </p:nvCxnSpPr>
        <p:spPr>
          <a:xfrm flipV="1">
            <a:off x="4776279" y="2741140"/>
            <a:ext cx="1078947" cy="1150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9" idx="3"/>
          </p:cNvCxnSpPr>
          <p:nvPr/>
        </p:nvCxnSpPr>
        <p:spPr>
          <a:xfrm flipV="1">
            <a:off x="2261193" y="4255650"/>
            <a:ext cx="440152" cy="1407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1" name="Table 40"/>
          <p:cNvGraphicFramePr>
            <a:graphicFrameLocks noGrp="1"/>
          </p:cNvGraphicFramePr>
          <p:nvPr>
            <p:extLst>
              <p:ext uri="{D42A27DB-BD31-4B8C-83A1-F6EECF244321}">
                <p14:modId xmlns:p14="http://schemas.microsoft.com/office/powerpoint/2010/main" val="3484744522"/>
              </p:ext>
            </p:extLst>
          </p:nvPr>
        </p:nvGraphicFramePr>
        <p:xfrm>
          <a:off x="2144171" y="5527964"/>
          <a:ext cx="481546" cy="396240"/>
        </p:xfrm>
        <a:graphic>
          <a:graphicData uri="http://schemas.openxmlformats.org/drawingml/2006/table">
            <a:tbl>
              <a:tblPr firstRow="1" bandRow="1">
                <a:tableStyleId>{5C22544A-7EE6-4342-B048-85BDC9FD1C3A}</a:tableStyleId>
              </a:tblPr>
              <a:tblGrid>
                <a:gridCol w="481546"/>
              </a:tblGrid>
              <a:tr h="331984">
                <a:tc>
                  <a:txBody>
                    <a:bodyPr/>
                    <a:lstStyle/>
                    <a:p>
                      <a:r>
                        <a:rPr lang="en-US" sz="2000" dirty="0" smtClean="0">
                          <a:solidFill>
                            <a:srgbClr val="C00000"/>
                          </a:solidFill>
                        </a:rPr>
                        <a:t>. .</a:t>
                      </a:r>
                      <a:endParaRPr lang="en-US" sz="20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8" name="Rectangle 37"/>
          <p:cNvSpPr/>
          <p:nvPr/>
        </p:nvSpPr>
        <p:spPr>
          <a:xfrm>
            <a:off x="1896669" y="6141308"/>
            <a:ext cx="729048" cy="308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R2</a:t>
            </a:r>
            <a:endParaRPr lang="en-US" b="1" dirty="0">
              <a:solidFill>
                <a:schemeClr val="tx1"/>
              </a:solidFill>
            </a:endParaRPr>
          </a:p>
        </p:txBody>
      </p:sp>
      <p:cxnSp>
        <p:nvCxnSpPr>
          <p:cNvPr id="50" name="Straight Arrow Connector 49"/>
          <p:cNvCxnSpPr/>
          <p:nvPr/>
        </p:nvCxnSpPr>
        <p:spPr>
          <a:xfrm flipH="1" flipV="1">
            <a:off x="2173115" y="2848340"/>
            <a:ext cx="440152" cy="1043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875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C1D3E-56B7-4F41-AB8E-03028E04E454}"/>
              </a:ext>
            </a:extLst>
          </p:cNvPr>
          <p:cNvSpPr>
            <a:spLocks noGrp="1"/>
          </p:cNvSpPr>
          <p:nvPr>
            <p:ph type="title"/>
          </p:nvPr>
        </p:nvSpPr>
        <p:spPr>
          <a:xfrm>
            <a:off x="292290" y="160433"/>
            <a:ext cx="10515600" cy="1325563"/>
          </a:xfrm>
        </p:spPr>
        <p:txBody>
          <a:bodyPr>
            <a:normAutofit/>
          </a:bodyPr>
          <a:lstStyle/>
          <a:p>
            <a:r>
              <a:rPr lang="en-US" sz="1800" b="1" dirty="0">
                <a:latin typeface="Arial" panose="020B0604020202020204" pitchFamily="34" charset="0"/>
                <a:cs typeface="Arial" panose="020B0604020202020204" pitchFamily="34" charset="0"/>
              </a:rPr>
              <a:t>2-Using Segmentation concept, the following segment are numbers from 0   to 4.  Store them  in physical memory</a:t>
            </a:r>
          </a:p>
        </p:txBody>
      </p:sp>
      <p:graphicFrame>
        <p:nvGraphicFramePr>
          <p:cNvPr id="4" name="Table 4">
            <a:extLst>
              <a:ext uri="{FF2B5EF4-FFF2-40B4-BE49-F238E27FC236}">
                <a16:creationId xmlns:a16="http://schemas.microsoft.com/office/drawing/2014/main" xmlns="" id="{2434028A-829B-4B8A-B723-466192992672}"/>
              </a:ext>
            </a:extLst>
          </p:cNvPr>
          <p:cNvGraphicFramePr>
            <a:graphicFrameLocks noGrp="1"/>
          </p:cNvGraphicFramePr>
          <p:nvPr>
            <p:ph idx="1"/>
            <p:extLst>
              <p:ext uri="{D42A27DB-BD31-4B8C-83A1-F6EECF244321}">
                <p14:modId xmlns:p14="http://schemas.microsoft.com/office/powerpoint/2010/main" val="2004475295"/>
              </p:ext>
            </p:extLst>
          </p:nvPr>
        </p:nvGraphicFramePr>
        <p:xfrm>
          <a:off x="838200" y="1825624"/>
          <a:ext cx="1727580" cy="3797256"/>
        </p:xfrm>
        <a:graphic>
          <a:graphicData uri="http://schemas.openxmlformats.org/drawingml/2006/table">
            <a:tbl>
              <a:tblPr firstRow="1" bandRow="1">
                <a:tableStyleId>{5C22544A-7EE6-4342-B048-85BDC9FD1C3A}</a:tableStyleId>
              </a:tblPr>
              <a:tblGrid>
                <a:gridCol w="863790">
                  <a:extLst>
                    <a:ext uri="{9D8B030D-6E8A-4147-A177-3AD203B41FA5}">
                      <a16:colId xmlns:a16="http://schemas.microsoft.com/office/drawing/2014/main" xmlns="" val="2529718380"/>
                    </a:ext>
                  </a:extLst>
                </a:gridCol>
                <a:gridCol w="863790">
                  <a:extLst>
                    <a:ext uri="{9D8B030D-6E8A-4147-A177-3AD203B41FA5}">
                      <a16:colId xmlns:a16="http://schemas.microsoft.com/office/drawing/2014/main" xmlns="" val="1671061433"/>
                    </a:ext>
                  </a:extLst>
                </a:gridCol>
              </a:tblGrid>
              <a:tr h="632876">
                <a:tc>
                  <a:txBody>
                    <a:bodyPr/>
                    <a:lstStyle/>
                    <a:p>
                      <a:r>
                        <a:rPr lang="en-US" dirty="0"/>
                        <a:t>LIMIT</a:t>
                      </a:r>
                    </a:p>
                  </a:txBody>
                  <a:tcPr/>
                </a:tc>
                <a:tc>
                  <a:txBody>
                    <a:bodyPr/>
                    <a:lstStyle/>
                    <a:p>
                      <a:r>
                        <a:rPr lang="en-US" dirty="0"/>
                        <a:t>BASE</a:t>
                      </a:r>
                    </a:p>
                  </a:txBody>
                  <a:tcPr/>
                </a:tc>
                <a:extLst>
                  <a:ext uri="{0D108BD9-81ED-4DB2-BD59-A6C34878D82A}">
                    <a16:rowId xmlns:a16="http://schemas.microsoft.com/office/drawing/2014/main" xmlns="" val="2527497387"/>
                  </a:ext>
                </a:extLst>
              </a:tr>
              <a:tr h="632876">
                <a:tc>
                  <a:txBody>
                    <a:bodyPr/>
                    <a:lstStyle/>
                    <a:p>
                      <a:r>
                        <a:rPr lang="en-US" dirty="0"/>
                        <a:t>1000</a:t>
                      </a:r>
                    </a:p>
                  </a:txBody>
                  <a:tcPr/>
                </a:tc>
                <a:tc>
                  <a:txBody>
                    <a:bodyPr/>
                    <a:lstStyle/>
                    <a:p>
                      <a:r>
                        <a:rPr lang="en-US" dirty="0"/>
                        <a:t>0900</a:t>
                      </a:r>
                    </a:p>
                  </a:txBody>
                  <a:tcPr/>
                </a:tc>
                <a:extLst>
                  <a:ext uri="{0D108BD9-81ED-4DB2-BD59-A6C34878D82A}">
                    <a16:rowId xmlns:a16="http://schemas.microsoft.com/office/drawing/2014/main" xmlns="" val="2711748617"/>
                  </a:ext>
                </a:extLst>
              </a:tr>
              <a:tr h="632876">
                <a:tc>
                  <a:txBody>
                    <a:bodyPr/>
                    <a:lstStyle/>
                    <a:p>
                      <a:r>
                        <a:rPr lang="en-US" dirty="0"/>
                        <a:t>700</a:t>
                      </a:r>
                    </a:p>
                  </a:txBody>
                  <a:tcPr/>
                </a:tc>
                <a:tc>
                  <a:txBody>
                    <a:bodyPr/>
                    <a:lstStyle/>
                    <a:p>
                      <a:r>
                        <a:rPr lang="en-US" dirty="0"/>
                        <a:t>6300</a:t>
                      </a:r>
                    </a:p>
                  </a:txBody>
                  <a:tcPr/>
                </a:tc>
                <a:extLst>
                  <a:ext uri="{0D108BD9-81ED-4DB2-BD59-A6C34878D82A}">
                    <a16:rowId xmlns:a16="http://schemas.microsoft.com/office/drawing/2014/main" xmlns="" val="21451717"/>
                  </a:ext>
                </a:extLst>
              </a:tr>
              <a:tr h="632876">
                <a:tc>
                  <a:txBody>
                    <a:bodyPr/>
                    <a:lstStyle/>
                    <a:p>
                      <a:r>
                        <a:rPr lang="en-US" dirty="0"/>
                        <a:t>1600</a:t>
                      </a:r>
                    </a:p>
                  </a:txBody>
                  <a:tcPr/>
                </a:tc>
                <a:tc>
                  <a:txBody>
                    <a:bodyPr/>
                    <a:lstStyle/>
                    <a:p>
                      <a:r>
                        <a:rPr lang="en-US" dirty="0"/>
                        <a:t>3200</a:t>
                      </a:r>
                    </a:p>
                  </a:txBody>
                  <a:tcPr/>
                </a:tc>
                <a:extLst>
                  <a:ext uri="{0D108BD9-81ED-4DB2-BD59-A6C34878D82A}">
                    <a16:rowId xmlns:a16="http://schemas.microsoft.com/office/drawing/2014/main" xmlns="" val="68196024"/>
                  </a:ext>
                </a:extLst>
              </a:tr>
              <a:tr h="632876">
                <a:tc>
                  <a:txBody>
                    <a:bodyPr/>
                    <a:lstStyle/>
                    <a:p>
                      <a:r>
                        <a:rPr lang="en-US" dirty="0"/>
                        <a:t>1000</a:t>
                      </a:r>
                    </a:p>
                  </a:txBody>
                  <a:tcPr/>
                </a:tc>
                <a:tc>
                  <a:txBody>
                    <a:bodyPr/>
                    <a:lstStyle/>
                    <a:p>
                      <a:r>
                        <a:rPr lang="en-US" dirty="0"/>
                        <a:t>1950</a:t>
                      </a:r>
                    </a:p>
                  </a:txBody>
                  <a:tcPr/>
                </a:tc>
                <a:extLst>
                  <a:ext uri="{0D108BD9-81ED-4DB2-BD59-A6C34878D82A}">
                    <a16:rowId xmlns:a16="http://schemas.microsoft.com/office/drawing/2014/main" xmlns="" val="2703245599"/>
                  </a:ext>
                </a:extLst>
              </a:tr>
              <a:tr h="632876">
                <a:tc>
                  <a:txBody>
                    <a:bodyPr/>
                    <a:lstStyle/>
                    <a:p>
                      <a:r>
                        <a:rPr lang="en-US" dirty="0"/>
                        <a:t>1000</a:t>
                      </a:r>
                    </a:p>
                  </a:txBody>
                  <a:tcPr/>
                </a:tc>
                <a:tc>
                  <a:txBody>
                    <a:bodyPr/>
                    <a:lstStyle/>
                    <a:p>
                      <a:r>
                        <a:rPr lang="en-US" dirty="0"/>
                        <a:t>4700</a:t>
                      </a:r>
                    </a:p>
                  </a:txBody>
                  <a:tcPr/>
                </a:tc>
                <a:extLst>
                  <a:ext uri="{0D108BD9-81ED-4DB2-BD59-A6C34878D82A}">
                    <a16:rowId xmlns:a16="http://schemas.microsoft.com/office/drawing/2014/main" xmlns="" val="3469257481"/>
                  </a:ext>
                </a:extLst>
              </a:tr>
            </a:tbl>
          </a:graphicData>
        </a:graphic>
      </p:graphicFrame>
      <p:graphicFrame>
        <p:nvGraphicFramePr>
          <p:cNvPr id="6" name="Table 6">
            <a:extLst>
              <a:ext uri="{FF2B5EF4-FFF2-40B4-BE49-F238E27FC236}">
                <a16:creationId xmlns:a16="http://schemas.microsoft.com/office/drawing/2014/main" xmlns="" id="{FF51E775-DE56-4B18-8C0C-6B6630AE10EC}"/>
              </a:ext>
            </a:extLst>
          </p:cNvPr>
          <p:cNvGraphicFramePr>
            <a:graphicFrameLocks noGrp="1"/>
          </p:cNvGraphicFramePr>
          <p:nvPr>
            <p:extLst>
              <p:ext uri="{D42A27DB-BD31-4B8C-83A1-F6EECF244321}">
                <p14:modId xmlns:p14="http://schemas.microsoft.com/office/powerpoint/2010/main" val="3290905751"/>
              </p:ext>
            </p:extLst>
          </p:nvPr>
        </p:nvGraphicFramePr>
        <p:xfrm>
          <a:off x="4952621" y="1914480"/>
          <a:ext cx="1448179" cy="3760714"/>
        </p:xfrm>
        <a:graphic>
          <a:graphicData uri="http://schemas.openxmlformats.org/drawingml/2006/table">
            <a:tbl>
              <a:tblPr firstRow="1" bandRow="1">
                <a:tableStyleId>{5C22544A-7EE6-4342-B048-85BDC9FD1C3A}</a:tableStyleId>
              </a:tblPr>
              <a:tblGrid>
                <a:gridCol w="1448179">
                  <a:extLst>
                    <a:ext uri="{9D8B030D-6E8A-4147-A177-3AD203B41FA5}">
                      <a16:colId xmlns:a16="http://schemas.microsoft.com/office/drawing/2014/main" xmlns="" val="2406771376"/>
                    </a:ext>
                  </a:extLst>
                </a:gridCol>
              </a:tblGrid>
              <a:tr h="370840">
                <a:tc>
                  <a:txBody>
                    <a:bodyPr/>
                    <a:lstStyle/>
                    <a:p>
                      <a:endParaRPr lang="en-US" dirty="0"/>
                    </a:p>
                  </a:txBody>
                  <a:tcPr/>
                </a:tc>
                <a:extLst>
                  <a:ext uri="{0D108BD9-81ED-4DB2-BD59-A6C34878D82A}">
                    <a16:rowId xmlns:a16="http://schemas.microsoft.com/office/drawing/2014/main" xmlns="" val="2965634909"/>
                  </a:ext>
                </a:extLst>
              </a:tr>
              <a:tr h="370840">
                <a:tc>
                  <a:txBody>
                    <a:bodyPr/>
                    <a:lstStyle/>
                    <a:p>
                      <a:r>
                        <a:rPr lang="en-US" dirty="0"/>
                        <a:t>Segment 0</a:t>
                      </a:r>
                    </a:p>
                  </a:txBody>
                  <a:tcPr/>
                </a:tc>
                <a:extLst>
                  <a:ext uri="{0D108BD9-81ED-4DB2-BD59-A6C34878D82A}">
                    <a16:rowId xmlns:a16="http://schemas.microsoft.com/office/drawing/2014/main" xmlns="" val="2502516201"/>
                  </a:ext>
                </a:extLst>
              </a:tr>
              <a:tr h="428234">
                <a:tc>
                  <a:txBody>
                    <a:bodyPr/>
                    <a:lstStyle/>
                    <a:p>
                      <a:endParaRPr lang="en-US"/>
                    </a:p>
                  </a:txBody>
                  <a:tcPr/>
                </a:tc>
                <a:extLst>
                  <a:ext uri="{0D108BD9-81ED-4DB2-BD59-A6C34878D82A}">
                    <a16:rowId xmlns:a16="http://schemas.microsoft.com/office/drawing/2014/main" xmlns="" val="383396338"/>
                  </a:ext>
                </a:extLst>
              </a:tr>
              <a:tr h="370840">
                <a:tc>
                  <a:txBody>
                    <a:bodyPr/>
                    <a:lstStyle/>
                    <a:p>
                      <a:r>
                        <a:rPr lang="en-US" dirty="0"/>
                        <a:t>Segment 3</a:t>
                      </a:r>
                    </a:p>
                  </a:txBody>
                  <a:tcPr/>
                </a:tc>
                <a:extLst>
                  <a:ext uri="{0D108BD9-81ED-4DB2-BD59-A6C34878D82A}">
                    <a16:rowId xmlns:a16="http://schemas.microsoft.com/office/drawing/2014/main" xmlns="" val="1442763315"/>
                  </a:ext>
                </a:extLst>
              </a:tr>
              <a:tr h="325575">
                <a:tc>
                  <a:txBody>
                    <a:bodyPr/>
                    <a:lstStyle/>
                    <a:p>
                      <a:endParaRPr lang="en-US"/>
                    </a:p>
                  </a:txBody>
                  <a:tcPr/>
                </a:tc>
                <a:extLst>
                  <a:ext uri="{0D108BD9-81ED-4DB2-BD59-A6C34878D82A}">
                    <a16:rowId xmlns:a16="http://schemas.microsoft.com/office/drawing/2014/main" xmlns="" val="1827675395"/>
                  </a:ext>
                </a:extLst>
              </a:tr>
              <a:tr h="370840">
                <a:tc>
                  <a:txBody>
                    <a:bodyPr/>
                    <a:lstStyle/>
                    <a:p>
                      <a:r>
                        <a:rPr lang="en-US" dirty="0"/>
                        <a:t>Segment 2</a:t>
                      </a:r>
                    </a:p>
                  </a:txBody>
                  <a:tcPr/>
                </a:tc>
                <a:extLst>
                  <a:ext uri="{0D108BD9-81ED-4DB2-BD59-A6C34878D82A}">
                    <a16:rowId xmlns:a16="http://schemas.microsoft.com/office/drawing/2014/main" xmlns="" val="2644278685"/>
                  </a:ext>
                </a:extLst>
              </a:tr>
              <a:tr h="370840">
                <a:tc>
                  <a:txBody>
                    <a:bodyPr/>
                    <a:lstStyle/>
                    <a:p>
                      <a:endParaRPr lang="en-US"/>
                    </a:p>
                  </a:txBody>
                  <a:tcPr/>
                </a:tc>
                <a:extLst>
                  <a:ext uri="{0D108BD9-81ED-4DB2-BD59-A6C34878D82A}">
                    <a16:rowId xmlns:a16="http://schemas.microsoft.com/office/drawing/2014/main" xmlns="" val="2412406282"/>
                  </a:ext>
                </a:extLst>
              </a:tr>
              <a:tr h="370840">
                <a:tc>
                  <a:txBody>
                    <a:bodyPr/>
                    <a:lstStyle/>
                    <a:p>
                      <a:r>
                        <a:rPr lang="en-US" dirty="0"/>
                        <a:t>Segment 4</a:t>
                      </a:r>
                    </a:p>
                  </a:txBody>
                  <a:tcPr/>
                </a:tc>
                <a:extLst>
                  <a:ext uri="{0D108BD9-81ED-4DB2-BD59-A6C34878D82A}">
                    <a16:rowId xmlns:a16="http://schemas.microsoft.com/office/drawing/2014/main" xmlns="" val="3187186252"/>
                  </a:ext>
                </a:extLst>
              </a:tr>
              <a:tr h="370840">
                <a:tc>
                  <a:txBody>
                    <a:bodyPr/>
                    <a:lstStyle/>
                    <a:p>
                      <a:endParaRPr lang="en-US"/>
                    </a:p>
                  </a:txBody>
                  <a:tcPr/>
                </a:tc>
                <a:extLst>
                  <a:ext uri="{0D108BD9-81ED-4DB2-BD59-A6C34878D82A}">
                    <a16:rowId xmlns:a16="http://schemas.microsoft.com/office/drawing/2014/main" xmlns="" val="3888815432"/>
                  </a:ext>
                </a:extLst>
              </a:tr>
              <a:tr h="370840">
                <a:tc>
                  <a:txBody>
                    <a:bodyPr/>
                    <a:lstStyle/>
                    <a:p>
                      <a:r>
                        <a:rPr lang="en-US" dirty="0"/>
                        <a:t>Segment 1</a:t>
                      </a:r>
                    </a:p>
                  </a:txBody>
                  <a:tcPr/>
                </a:tc>
                <a:extLst>
                  <a:ext uri="{0D108BD9-81ED-4DB2-BD59-A6C34878D82A}">
                    <a16:rowId xmlns:a16="http://schemas.microsoft.com/office/drawing/2014/main" xmlns="" val="2611347392"/>
                  </a:ext>
                </a:extLst>
              </a:tr>
            </a:tbl>
          </a:graphicData>
        </a:graphic>
      </p:graphicFrame>
      <p:cxnSp>
        <p:nvCxnSpPr>
          <p:cNvPr id="9" name="Straight Connector 8">
            <a:extLst>
              <a:ext uri="{FF2B5EF4-FFF2-40B4-BE49-F238E27FC236}">
                <a16:creationId xmlns:a16="http://schemas.microsoft.com/office/drawing/2014/main" xmlns="" id="{D6264C00-6405-4EEC-A2C5-110FFF62628A}"/>
              </a:ext>
            </a:extLst>
          </p:cNvPr>
          <p:cNvCxnSpPr/>
          <p:nvPr/>
        </p:nvCxnSpPr>
        <p:spPr>
          <a:xfrm flipH="1">
            <a:off x="4626591" y="2292824"/>
            <a:ext cx="32603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34E41564-AEE9-4CAF-A8AF-F2E93E9ECF4A}"/>
              </a:ext>
            </a:extLst>
          </p:cNvPr>
          <p:cNvSpPr/>
          <p:nvPr/>
        </p:nvSpPr>
        <p:spPr>
          <a:xfrm>
            <a:off x="3900870" y="2168665"/>
            <a:ext cx="69762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0900</a:t>
            </a:r>
            <a:endParaRPr lang="en-US" dirty="0"/>
          </a:p>
        </p:txBody>
      </p:sp>
      <p:cxnSp>
        <p:nvCxnSpPr>
          <p:cNvPr id="12" name="Straight Connector 11">
            <a:extLst>
              <a:ext uri="{FF2B5EF4-FFF2-40B4-BE49-F238E27FC236}">
                <a16:creationId xmlns:a16="http://schemas.microsoft.com/office/drawing/2014/main" xmlns="" id="{47872884-C6B0-4140-B8F0-ADC49E94E4BF}"/>
              </a:ext>
            </a:extLst>
          </p:cNvPr>
          <p:cNvCxnSpPr>
            <a:cxnSpLocks/>
          </p:cNvCxnSpPr>
          <p:nvPr/>
        </p:nvCxnSpPr>
        <p:spPr>
          <a:xfrm flipH="1">
            <a:off x="4626591" y="2647666"/>
            <a:ext cx="3260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9639E180-07DD-48CF-8947-FB34C5CA34CA}"/>
              </a:ext>
            </a:extLst>
          </p:cNvPr>
          <p:cNvCxnSpPr>
            <a:cxnSpLocks/>
          </p:cNvCxnSpPr>
          <p:nvPr/>
        </p:nvCxnSpPr>
        <p:spPr>
          <a:xfrm flipH="1">
            <a:off x="4655403" y="3100317"/>
            <a:ext cx="3260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F9E7D131-45C7-44AA-BD8F-8FD833B69FBD}"/>
              </a:ext>
            </a:extLst>
          </p:cNvPr>
          <p:cNvCxnSpPr>
            <a:cxnSpLocks/>
          </p:cNvCxnSpPr>
          <p:nvPr/>
        </p:nvCxnSpPr>
        <p:spPr>
          <a:xfrm flipH="1">
            <a:off x="4626591" y="3813299"/>
            <a:ext cx="3260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1627B722-D914-4531-B159-099CDA537643}"/>
              </a:ext>
            </a:extLst>
          </p:cNvPr>
          <p:cNvCxnSpPr>
            <a:cxnSpLocks/>
          </p:cNvCxnSpPr>
          <p:nvPr/>
        </p:nvCxnSpPr>
        <p:spPr>
          <a:xfrm flipH="1">
            <a:off x="4659194" y="3429000"/>
            <a:ext cx="3260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EA54A313-ED55-441E-A6C6-D7316ABB61DD}"/>
              </a:ext>
            </a:extLst>
          </p:cNvPr>
          <p:cNvCxnSpPr>
            <a:cxnSpLocks/>
          </p:cNvCxnSpPr>
          <p:nvPr/>
        </p:nvCxnSpPr>
        <p:spPr>
          <a:xfrm flipH="1">
            <a:off x="4615976" y="4164842"/>
            <a:ext cx="3260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7E10914-5422-44C2-9A95-ED4D29E6D552}"/>
              </a:ext>
            </a:extLst>
          </p:cNvPr>
          <p:cNvCxnSpPr>
            <a:cxnSpLocks/>
          </p:cNvCxnSpPr>
          <p:nvPr/>
        </p:nvCxnSpPr>
        <p:spPr>
          <a:xfrm flipH="1">
            <a:off x="4615976" y="4615219"/>
            <a:ext cx="3260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6C1F7B54-BBD1-486A-8B1D-367EB22B017A}"/>
              </a:ext>
            </a:extLst>
          </p:cNvPr>
          <p:cNvCxnSpPr>
            <a:cxnSpLocks/>
          </p:cNvCxnSpPr>
          <p:nvPr/>
        </p:nvCxnSpPr>
        <p:spPr>
          <a:xfrm flipH="1">
            <a:off x="4615976" y="4929117"/>
            <a:ext cx="3260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FE965054-CC27-431A-B66C-1F59B29CDE9F}"/>
              </a:ext>
            </a:extLst>
          </p:cNvPr>
          <p:cNvCxnSpPr>
            <a:cxnSpLocks/>
          </p:cNvCxnSpPr>
          <p:nvPr/>
        </p:nvCxnSpPr>
        <p:spPr>
          <a:xfrm flipH="1">
            <a:off x="4615976" y="5365845"/>
            <a:ext cx="3260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663A584-AB58-4B3B-87C0-0322E2143905}"/>
              </a:ext>
            </a:extLst>
          </p:cNvPr>
          <p:cNvCxnSpPr>
            <a:cxnSpLocks/>
          </p:cNvCxnSpPr>
          <p:nvPr/>
        </p:nvCxnSpPr>
        <p:spPr>
          <a:xfrm flipH="1">
            <a:off x="4655403" y="5669432"/>
            <a:ext cx="32603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E22A84D2-1513-46D1-9511-553E54D386FC}"/>
              </a:ext>
            </a:extLst>
          </p:cNvPr>
          <p:cNvSpPr/>
          <p:nvPr/>
        </p:nvSpPr>
        <p:spPr>
          <a:xfrm>
            <a:off x="3900871" y="2525628"/>
            <a:ext cx="69762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1900</a:t>
            </a:r>
            <a:endParaRPr lang="en-US" dirty="0"/>
          </a:p>
        </p:txBody>
      </p:sp>
      <p:sp>
        <p:nvSpPr>
          <p:cNvPr id="23" name="Rectangle 22">
            <a:extLst>
              <a:ext uri="{FF2B5EF4-FFF2-40B4-BE49-F238E27FC236}">
                <a16:creationId xmlns:a16="http://schemas.microsoft.com/office/drawing/2014/main" xmlns="" id="{F298814D-9AA1-44E6-9D22-E30C1DBC23A7}"/>
              </a:ext>
            </a:extLst>
          </p:cNvPr>
          <p:cNvSpPr/>
          <p:nvPr/>
        </p:nvSpPr>
        <p:spPr>
          <a:xfrm>
            <a:off x="3928964" y="2972866"/>
            <a:ext cx="69762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1950</a:t>
            </a:r>
            <a:endParaRPr lang="en-US" dirty="0"/>
          </a:p>
        </p:txBody>
      </p:sp>
      <p:sp>
        <p:nvSpPr>
          <p:cNvPr id="24" name="Rectangle 23">
            <a:extLst>
              <a:ext uri="{FF2B5EF4-FFF2-40B4-BE49-F238E27FC236}">
                <a16:creationId xmlns:a16="http://schemas.microsoft.com/office/drawing/2014/main" xmlns="" id="{E5994E8D-7D03-4F8D-AD96-0DAE6F60ACFF}"/>
              </a:ext>
            </a:extLst>
          </p:cNvPr>
          <p:cNvSpPr/>
          <p:nvPr/>
        </p:nvSpPr>
        <p:spPr>
          <a:xfrm>
            <a:off x="3918347" y="3342128"/>
            <a:ext cx="69762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2950</a:t>
            </a:r>
            <a:endParaRPr lang="en-US" dirty="0"/>
          </a:p>
        </p:txBody>
      </p:sp>
      <p:sp>
        <p:nvSpPr>
          <p:cNvPr id="25" name="Rectangle 24">
            <a:extLst>
              <a:ext uri="{FF2B5EF4-FFF2-40B4-BE49-F238E27FC236}">
                <a16:creationId xmlns:a16="http://schemas.microsoft.com/office/drawing/2014/main" xmlns="" id="{F3B5C671-5579-433F-9B80-4693F3D2748C}"/>
              </a:ext>
            </a:extLst>
          </p:cNvPr>
          <p:cNvSpPr/>
          <p:nvPr/>
        </p:nvSpPr>
        <p:spPr>
          <a:xfrm>
            <a:off x="3918348" y="3666535"/>
            <a:ext cx="69762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3200</a:t>
            </a:r>
            <a:endParaRPr lang="en-US" dirty="0"/>
          </a:p>
        </p:txBody>
      </p:sp>
      <p:sp>
        <p:nvSpPr>
          <p:cNvPr id="26" name="Rectangle 25">
            <a:extLst>
              <a:ext uri="{FF2B5EF4-FFF2-40B4-BE49-F238E27FC236}">
                <a16:creationId xmlns:a16="http://schemas.microsoft.com/office/drawing/2014/main" xmlns="" id="{3374694A-1B55-4ACF-B4B9-9D82CDCDA99F}"/>
              </a:ext>
            </a:extLst>
          </p:cNvPr>
          <p:cNvSpPr/>
          <p:nvPr/>
        </p:nvSpPr>
        <p:spPr>
          <a:xfrm>
            <a:off x="3907734" y="4008304"/>
            <a:ext cx="69762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4800</a:t>
            </a:r>
            <a:endParaRPr lang="en-US" dirty="0"/>
          </a:p>
        </p:txBody>
      </p:sp>
      <p:sp>
        <p:nvSpPr>
          <p:cNvPr id="27" name="Rectangle 26">
            <a:extLst>
              <a:ext uri="{FF2B5EF4-FFF2-40B4-BE49-F238E27FC236}">
                <a16:creationId xmlns:a16="http://schemas.microsoft.com/office/drawing/2014/main" xmlns="" id="{08ADBE08-087D-4048-A2A6-50713FAEDC49}"/>
              </a:ext>
            </a:extLst>
          </p:cNvPr>
          <p:cNvSpPr/>
          <p:nvPr/>
        </p:nvSpPr>
        <p:spPr>
          <a:xfrm>
            <a:off x="3900872" y="4430245"/>
            <a:ext cx="69762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4700</a:t>
            </a:r>
            <a:endParaRPr lang="en-US" dirty="0"/>
          </a:p>
        </p:txBody>
      </p:sp>
      <p:sp>
        <p:nvSpPr>
          <p:cNvPr id="28" name="Rectangle 27">
            <a:extLst>
              <a:ext uri="{FF2B5EF4-FFF2-40B4-BE49-F238E27FC236}">
                <a16:creationId xmlns:a16="http://schemas.microsoft.com/office/drawing/2014/main" xmlns="" id="{6984576A-96B1-42CE-93C6-018E9E8DAC41}"/>
              </a:ext>
            </a:extLst>
          </p:cNvPr>
          <p:cNvSpPr/>
          <p:nvPr/>
        </p:nvSpPr>
        <p:spPr>
          <a:xfrm>
            <a:off x="3918349" y="4744451"/>
            <a:ext cx="69762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5700</a:t>
            </a:r>
            <a:endParaRPr lang="en-US" dirty="0"/>
          </a:p>
        </p:txBody>
      </p:sp>
      <p:sp>
        <p:nvSpPr>
          <p:cNvPr id="29" name="Rectangle 28">
            <a:extLst>
              <a:ext uri="{FF2B5EF4-FFF2-40B4-BE49-F238E27FC236}">
                <a16:creationId xmlns:a16="http://schemas.microsoft.com/office/drawing/2014/main" xmlns="" id="{C67C5084-D0DE-42BE-9E70-71B351F93E4B}"/>
              </a:ext>
            </a:extLst>
          </p:cNvPr>
          <p:cNvSpPr/>
          <p:nvPr/>
        </p:nvSpPr>
        <p:spPr>
          <a:xfrm>
            <a:off x="3928964" y="5212237"/>
            <a:ext cx="69762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6300</a:t>
            </a:r>
            <a:endParaRPr lang="en-US" dirty="0"/>
          </a:p>
        </p:txBody>
      </p:sp>
      <p:sp>
        <p:nvSpPr>
          <p:cNvPr id="30" name="Rectangle 29">
            <a:extLst>
              <a:ext uri="{FF2B5EF4-FFF2-40B4-BE49-F238E27FC236}">
                <a16:creationId xmlns:a16="http://schemas.microsoft.com/office/drawing/2014/main" xmlns="" id="{47EB78BC-722D-4C69-8632-3E49CADB7B58}"/>
              </a:ext>
            </a:extLst>
          </p:cNvPr>
          <p:cNvSpPr/>
          <p:nvPr/>
        </p:nvSpPr>
        <p:spPr>
          <a:xfrm>
            <a:off x="3957775" y="5581569"/>
            <a:ext cx="69762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7000</a:t>
            </a:r>
            <a:endParaRPr lang="en-US" dirty="0"/>
          </a:p>
        </p:txBody>
      </p:sp>
      <p:sp>
        <p:nvSpPr>
          <p:cNvPr id="31" name="Rectangle 30">
            <a:extLst>
              <a:ext uri="{FF2B5EF4-FFF2-40B4-BE49-F238E27FC236}">
                <a16:creationId xmlns:a16="http://schemas.microsoft.com/office/drawing/2014/main" xmlns="" id="{639456CC-9D46-42DE-A464-2650F8546C55}"/>
              </a:ext>
            </a:extLst>
          </p:cNvPr>
          <p:cNvSpPr/>
          <p:nvPr/>
        </p:nvSpPr>
        <p:spPr>
          <a:xfrm>
            <a:off x="4655402" y="1441553"/>
            <a:ext cx="2082621"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Physical memory</a:t>
            </a:r>
            <a:endParaRPr lang="en-US" dirty="0"/>
          </a:p>
        </p:txBody>
      </p:sp>
    </p:spTree>
    <p:extLst>
      <p:ext uri="{BB962C8B-B14F-4D97-AF65-F5344CB8AC3E}">
        <p14:creationId xmlns:p14="http://schemas.microsoft.com/office/powerpoint/2010/main" val="2490349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1CAC94-A6DC-4341-B162-EA5F8AD56C98}"/>
              </a:ext>
            </a:extLst>
          </p:cNvPr>
          <p:cNvSpPr>
            <a:spLocks noGrp="1"/>
          </p:cNvSpPr>
          <p:nvPr>
            <p:ph type="title"/>
          </p:nvPr>
        </p:nvSpPr>
        <p:spPr>
          <a:xfrm>
            <a:off x="373560" y="272653"/>
            <a:ext cx="5923128" cy="1325563"/>
          </a:xfrm>
        </p:spPr>
        <p:txBody>
          <a:bodyPr>
            <a:normAutofit/>
          </a:bodyPr>
          <a:lstStyle/>
          <a:p>
            <a:r>
              <a:rPr lang="en-US" sz="2400" b="1" dirty="0"/>
              <a:t>3.Using paging concept with direct mapping, translate the below logical memory contents into a real memory.</a:t>
            </a:r>
          </a:p>
        </p:txBody>
      </p:sp>
      <p:pic>
        <p:nvPicPr>
          <p:cNvPr id="14" name="Picture 13">
            <a:extLst>
              <a:ext uri="{FF2B5EF4-FFF2-40B4-BE49-F238E27FC236}">
                <a16:creationId xmlns:a16="http://schemas.microsoft.com/office/drawing/2014/main" xmlns="" id="{61214C64-CE14-4C1F-99CC-606AE79A2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2888"/>
            <a:ext cx="6513489" cy="4925112"/>
          </a:xfrm>
          <a:prstGeom prst="rect">
            <a:avLst/>
          </a:prstGeom>
        </p:spPr>
      </p:pic>
      <p:sp>
        <p:nvSpPr>
          <p:cNvPr id="16" name="Rectangle 15">
            <a:extLst>
              <a:ext uri="{FF2B5EF4-FFF2-40B4-BE49-F238E27FC236}">
                <a16:creationId xmlns:a16="http://schemas.microsoft.com/office/drawing/2014/main" xmlns="" id="{F5DCB862-7050-45AB-9EA1-E5226AB8A869}"/>
              </a:ext>
            </a:extLst>
          </p:cNvPr>
          <p:cNvSpPr/>
          <p:nvPr/>
        </p:nvSpPr>
        <p:spPr>
          <a:xfrm>
            <a:off x="8534967" y="750769"/>
            <a:ext cx="2239940" cy="369332"/>
          </a:xfrm>
          <a:prstGeom prst="rect">
            <a:avLst/>
          </a:prstGeom>
        </p:spPr>
        <p:txBody>
          <a:bodyPr wrap="square">
            <a:spAutoFit/>
          </a:bodyPr>
          <a:lstStyle/>
          <a:p>
            <a:r>
              <a:rPr lang="en-US" b="1" dirty="0"/>
              <a:t> physical memory</a:t>
            </a:r>
            <a:endParaRPr lang="en-US" dirty="0"/>
          </a:p>
        </p:txBody>
      </p:sp>
      <p:graphicFrame>
        <p:nvGraphicFramePr>
          <p:cNvPr id="27" name="Table 27">
            <a:extLst>
              <a:ext uri="{FF2B5EF4-FFF2-40B4-BE49-F238E27FC236}">
                <a16:creationId xmlns:a16="http://schemas.microsoft.com/office/drawing/2014/main" xmlns="" id="{2CAFDE11-3B62-4E59-973E-5611C987447A}"/>
              </a:ext>
            </a:extLst>
          </p:cNvPr>
          <p:cNvGraphicFramePr>
            <a:graphicFrameLocks noGrp="1"/>
          </p:cNvGraphicFramePr>
          <p:nvPr>
            <p:extLst>
              <p:ext uri="{D42A27DB-BD31-4B8C-83A1-F6EECF244321}">
                <p14:modId xmlns:p14="http://schemas.microsoft.com/office/powerpoint/2010/main" val="1885241553"/>
              </p:ext>
            </p:extLst>
          </p:nvPr>
        </p:nvGraphicFramePr>
        <p:xfrm>
          <a:off x="8447964" y="1120101"/>
          <a:ext cx="431612" cy="5540241"/>
        </p:xfrm>
        <a:graphic>
          <a:graphicData uri="http://schemas.openxmlformats.org/drawingml/2006/table">
            <a:tbl>
              <a:tblPr firstRow="1" bandRow="1">
                <a:tableStyleId>{5C22544A-7EE6-4342-B048-85BDC9FD1C3A}</a:tableStyleId>
              </a:tblPr>
              <a:tblGrid>
                <a:gridCol w="431612">
                  <a:extLst>
                    <a:ext uri="{9D8B030D-6E8A-4147-A177-3AD203B41FA5}">
                      <a16:colId xmlns:a16="http://schemas.microsoft.com/office/drawing/2014/main" xmlns="" val="2841164887"/>
                    </a:ext>
                  </a:extLst>
                </a:gridCol>
              </a:tblGrid>
              <a:tr h="415386">
                <a:tc>
                  <a:txBody>
                    <a:bodyPr/>
                    <a:lstStyle/>
                    <a:p>
                      <a:r>
                        <a:rPr lang="en-US" dirty="0"/>
                        <a:t>0</a:t>
                      </a:r>
                    </a:p>
                  </a:txBody>
                  <a:tcPr/>
                </a:tc>
                <a:extLst>
                  <a:ext uri="{0D108BD9-81ED-4DB2-BD59-A6C34878D82A}">
                    <a16:rowId xmlns:a16="http://schemas.microsoft.com/office/drawing/2014/main" xmlns="" val="3921215623"/>
                  </a:ext>
                </a:extLst>
              </a:tr>
              <a:tr h="415386">
                <a:tc>
                  <a:txBody>
                    <a:bodyPr/>
                    <a:lstStyle/>
                    <a:p>
                      <a:r>
                        <a:rPr lang="en-US" dirty="0"/>
                        <a:t>4</a:t>
                      </a:r>
                    </a:p>
                  </a:txBody>
                  <a:tcPr/>
                </a:tc>
                <a:extLst>
                  <a:ext uri="{0D108BD9-81ED-4DB2-BD59-A6C34878D82A}">
                    <a16:rowId xmlns:a16="http://schemas.microsoft.com/office/drawing/2014/main" xmlns="" val="2175912595"/>
                  </a:ext>
                </a:extLst>
              </a:tr>
              <a:tr h="444035">
                <a:tc>
                  <a:txBody>
                    <a:bodyPr/>
                    <a:lstStyle/>
                    <a:p>
                      <a:r>
                        <a:rPr lang="en-US" dirty="0"/>
                        <a:t>8</a:t>
                      </a:r>
                    </a:p>
                  </a:txBody>
                  <a:tcPr/>
                </a:tc>
                <a:extLst>
                  <a:ext uri="{0D108BD9-81ED-4DB2-BD59-A6C34878D82A}">
                    <a16:rowId xmlns:a16="http://schemas.microsoft.com/office/drawing/2014/main" xmlns="" val="157834859"/>
                  </a:ext>
                </a:extLst>
              </a:tr>
              <a:tr h="367548">
                <a:tc>
                  <a:txBody>
                    <a:bodyPr/>
                    <a:lstStyle/>
                    <a:p>
                      <a:r>
                        <a:rPr lang="en-US" dirty="0"/>
                        <a:t>12</a:t>
                      </a:r>
                    </a:p>
                  </a:txBody>
                  <a:tcPr/>
                </a:tc>
                <a:extLst>
                  <a:ext uri="{0D108BD9-81ED-4DB2-BD59-A6C34878D82A}">
                    <a16:rowId xmlns:a16="http://schemas.microsoft.com/office/drawing/2014/main" xmlns="" val="3522784714"/>
                  </a:ext>
                </a:extLst>
              </a:tr>
              <a:tr h="415386">
                <a:tc>
                  <a:txBody>
                    <a:bodyPr/>
                    <a:lstStyle/>
                    <a:p>
                      <a:r>
                        <a:rPr lang="en-US" dirty="0"/>
                        <a:t>16</a:t>
                      </a:r>
                    </a:p>
                  </a:txBody>
                  <a:tcPr/>
                </a:tc>
                <a:extLst>
                  <a:ext uri="{0D108BD9-81ED-4DB2-BD59-A6C34878D82A}">
                    <a16:rowId xmlns:a16="http://schemas.microsoft.com/office/drawing/2014/main" xmlns="" val="674631308"/>
                  </a:ext>
                </a:extLst>
              </a:tr>
              <a:tr h="574798">
                <a:tc>
                  <a:txBody>
                    <a:bodyPr/>
                    <a:lstStyle/>
                    <a:p>
                      <a:r>
                        <a:rPr lang="en-US" dirty="0"/>
                        <a:t>20</a:t>
                      </a:r>
                    </a:p>
                  </a:txBody>
                  <a:tcPr/>
                </a:tc>
                <a:extLst>
                  <a:ext uri="{0D108BD9-81ED-4DB2-BD59-A6C34878D82A}">
                    <a16:rowId xmlns:a16="http://schemas.microsoft.com/office/drawing/2014/main" xmlns="" val="2611868462"/>
                  </a:ext>
                </a:extLst>
              </a:tr>
              <a:tr h="415386">
                <a:tc>
                  <a:txBody>
                    <a:bodyPr/>
                    <a:lstStyle/>
                    <a:p>
                      <a:r>
                        <a:rPr lang="en-US" dirty="0"/>
                        <a:t>24</a:t>
                      </a:r>
                    </a:p>
                  </a:txBody>
                  <a:tcPr/>
                </a:tc>
                <a:extLst>
                  <a:ext uri="{0D108BD9-81ED-4DB2-BD59-A6C34878D82A}">
                    <a16:rowId xmlns:a16="http://schemas.microsoft.com/office/drawing/2014/main" xmlns="" val="3671446906"/>
                  </a:ext>
                </a:extLst>
              </a:tr>
              <a:tr h="415386">
                <a:tc>
                  <a:txBody>
                    <a:bodyPr/>
                    <a:lstStyle/>
                    <a:p>
                      <a:r>
                        <a:rPr lang="en-US" dirty="0"/>
                        <a:t>28</a:t>
                      </a:r>
                    </a:p>
                  </a:txBody>
                  <a:tcPr/>
                </a:tc>
                <a:extLst>
                  <a:ext uri="{0D108BD9-81ED-4DB2-BD59-A6C34878D82A}">
                    <a16:rowId xmlns:a16="http://schemas.microsoft.com/office/drawing/2014/main" xmlns="" val="2005194780"/>
                  </a:ext>
                </a:extLst>
              </a:tr>
              <a:tr h="415386">
                <a:tc>
                  <a:txBody>
                    <a:bodyPr/>
                    <a:lstStyle/>
                    <a:p>
                      <a:r>
                        <a:rPr lang="en-US" dirty="0"/>
                        <a:t>32</a:t>
                      </a:r>
                    </a:p>
                  </a:txBody>
                  <a:tcPr/>
                </a:tc>
                <a:extLst>
                  <a:ext uri="{0D108BD9-81ED-4DB2-BD59-A6C34878D82A}">
                    <a16:rowId xmlns:a16="http://schemas.microsoft.com/office/drawing/2014/main" xmlns="" val="1814750776"/>
                  </a:ext>
                </a:extLst>
              </a:tr>
              <a:tr h="415386">
                <a:tc>
                  <a:txBody>
                    <a:bodyPr/>
                    <a:lstStyle/>
                    <a:p>
                      <a:r>
                        <a:rPr lang="en-US" dirty="0"/>
                        <a:t>36</a:t>
                      </a:r>
                    </a:p>
                  </a:txBody>
                  <a:tcPr/>
                </a:tc>
                <a:extLst>
                  <a:ext uri="{0D108BD9-81ED-4DB2-BD59-A6C34878D82A}">
                    <a16:rowId xmlns:a16="http://schemas.microsoft.com/office/drawing/2014/main" xmlns="" val="2988538841"/>
                  </a:ext>
                </a:extLst>
              </a:tr>
              <a:tr h="415386">
                <a:tc>
                  <a:txBody>
                    <a:bodyPr/>
                    <a:lstStyle/>
                    <a:p>
                      <a:r>
                        <a:rPr lang="en-US" dirty="0"/>
                        <a:t>40</a:t>
                      </a:r>
                    </a:p>
                  </a:txBody>
                  <a:tcPr/>
                </a:tc>
                <a:extLst>
                  <a:ext uri="{0D108BD9-81ED-4DB2-BD59-A6C34878D82A}">
                    <a16:rowId xmlns:a16="http://schemas.microsoft.com/office/drawing/2014/main" xmlns="" val="1328383006"/>
                  </a:ext>
                </a:extLst>
              </a:tr>
              <a:tr h="415386">
                <a:tc>
                  <a:txBody>
                    <a:bodyPr/>
                    <a:lstStyle/>
                    <a:p>
                      <a:r>
                        <a:rPr lang="en-US" dirty="0"/>
                        <a:t>44</a:t>
                      </a:r>
                    </a:p>
                  </a:txBody>
                  <a:tcPr/>
                </a:tc>
                <a:extLst>
                  <a:ext uri="{0D108BD9-81ED-4DB2-BD59-A6C34878D82A}">
                    <a16:rowId xmlns:a16="http://schemas.microsoft.com/office/drawing/2014/main" xmlns="" val="2669076978"/>
                  </a:ext>
                </a:extLst>
              </a:tr>
              <a:tr h="415386">
                <a:tc>
                  <a:txBody>
                    <a:bodyPr/>
                    <a:lstStyle/>
                    <a:p>
                      <a:r>
                        <a:rPr lang="en-US" dirty="0"/>
                        <a:t>48</a:t>
                      </a:r>
                    </a:p>
                  </a:txBody>
                  <a:tcPr/>
                </a:tc>
                <a:extLst>
                  <a:ext uri="{0D108BD9-81ED-4DB2-BD59-A6C34878D82A}">
                    <a16:rowId xmlns:a16="http://schemas.microsoft.com/office/drawing/2014/main" xmlns="" val="3518105511"/>
                  </a:ext>
                </a:extLst>
              </a:tr>
            </a:tbl>
          </a:graphicData>
        </a:graphic>
      </p:graphicFrame>
      <p:graphicFrame>
        <p:nvGraphicFramePr>
          <p:cNvPr id="29" name="Table 29">
            <a:extLst>
              <a:ext uri="{FF2B5EF4-FFF2-40B4-BE49-F238E27FC236}">
                <a16:creationId xmlns:a16="http://schemas.microsoft.com/office/drawing/2014/main" xmlns="" id="{8DBF27BB-6AE6-40ED-9219-FA1A069F6F39}"/>
              </a:ext>
            </a:extLst>
          </p:cNvPr>
          <p:cNvGraphicFramePr>
            <a:graphicFrameLocks noGrp="1"/>
          </p:cNvGraphicFramePr>
          <p:nvPr>
            <p:extLst>
              <p:ext uri="{D42A27DB-BD31-4B8C-83A1-F6EECF244321}">
                <p14:modId xmlns:p14="http://schemas.microsoft.com/office/powerpoint/2010/main" val="50280082"/>
              </p:ext>
            </p:extLst>
          </p:nvPr>
        </p:nvGraphicFramePr>
        <p:xfrm>
          <a:off x="8874553" y="1120101"/>
          <a:ext cx="1939498" cy="5553605"/>
        </p:xfrm>
        <a:graphic>
          <a:graphicData uri="http://schemas.openxmlformats.org/drawingml/2006/table">
            <a:tbl>
              <a:tblPr firstRow="1" bandRow="1">
                <a:tableStyleId>{5C22544A-7EE6-4342-B048-85BDC9FD1C3A}</a:tableStyleId>
              </a:tblPr>
              <a:tblGrid>
                <a:gridCol w="1939498">
                  <a:extLst>
                    <a:ext uri="{9D8B030D-6E8A-4147-A177-3AD203B41FA5}">
                      <a16:colId xmlns:a16="http://schemas.microsoft.com/office/drawing/2014/main" xmlns="" val="3663585351"/>
                    </a:ext>
                  </a:extLst>
                </a:gridCol>
              </a:tblGrid>
              <a:tr h="421483">
                <a:tc>
                  <a:txBody>
                    <a:bodyPr/>
                    <a:lstStyle/>
                    <a:p>
                      <a:endParaRPr lang="en-US" dirty="0"/>
                    </a:p>
                  </a:txBody>
                  <a:tcPr/>
                </a:tc>
                <a:extLst>
                  <a:ext uri="{0D108BD9-81ED-4DB2-BD59-A6C34878D82A}">
                    <a16:rowId xmlns:a16="http://schemas.microsoft.com/office/drawing/2014/main" xmlns="" val="2784817308"/>
                  </a:ext>
                </a:extLst>
              </a:tr>
              <a:tr h="421483">
                <a:tc>
                  <a:txBody>
                    <a:bodyPr/>
                    <a:lstStyle/>
                    <a:p>
                      <a:r>
                        <a:rPr lang="en-US" dirty="0"/>
                        <a:t>A,s,a,d</a:t>
                      </a:r>
                    </a:p>
                  </a:txBody>
                  <a:tcPr/>
                </a:tc>
                <a:extLst>
                  <a:ext uri="{0D108BD9-81ED-4DB2-BD59-A6C34878D82A}">
                    <a16:rowId xmlns:a16="http://schemas.microsoft.com/office/drawing/2014/main" xmlns="" val="108269665"/>
                  </a:ext>
                </a:extLst>
              </a:tr>
              <a:tr h="421483">
                <a:tc>
                  <a:txBody>
                    <a:bodyPr/>
                    <a:lstStyle/>
                    <a:p>
                      <a:endParaRPr lang="en-US" dirty="0"/>
                    </a:p>
                  </a:txBody>
                  <a:tcPr/>
                </a:tc>
                <a:extLst>
                  <a:ext uri="{0D108BD9-81ED-4DB2-BD59-A6C34878D82A}">
                    <a16:rowId xmlns:a16="http://schemas.microsoft.com/office/drawing/2014/main" xmlns="" val="880169700"/>
                  </a:ext>
                </a:extLst>
              </a:tr>
              <a:tr h="421483">
                <a:tc>
                  <a:txBody>
                    <a:bodyPr/>
                    <a:lstStyle/>
                    <a:p>
                      <a:endParaRPr lang="en-US" dirty="0"/>
                    </a:p>
                  </a:txBody>
                  <a:tcPr/>
                </a:tc>
                <a:extLst>
                  <a:ext uri="{0D108BD9-81ED-4DB2-BD59-A6C34878D82A}">
                    <a16:rowId xmlns:a16="http://schemas.microsoft.com/office/drawing/2014/main" xmlns="" val="1478801818"/>
                  </a:ext>
                </a:extLst>
              </a:tr>
              <a:tr h="421483">
                <a:tc>
                  <a:txBody>
                    <a:bodyPr/>
                    <a:lstStyle/>
                    <a:p>
                      <a:r>
                        <a:rPr lang="en-US" dirty="0"/>
                        <a:t>9,10,11,12</a:t>
                      </a:r>
                    </a:p>
                  </a:txBody>
                  <a:tcPr/>
                </a:tc>
                <a:extLst>
                  <a:ext uri="{0D108BD9-81ED-4DB2-BD59-A6C34878D82A}">
                    <a16:rowId xmlns:a16="http://schemas.microsoft.com/office/drawing/2014/main" xmlns="" val="3148029104"/>
                  </a:ext>
                </a:extLst>
              </a:tr>
              <a:tr h="495809">
                <a:tc>
                  <a:txBody>
                    <a:bodyPr/>
                    <a:lstStyle/>
                    <a:p>
                      <a:r>
                        <a:rPr lang="en-US" dirty="0"/>
                        <a:t>13,14,15,16</a:t>
                      </a:r>
                    </a:p>
                  </a:txBody>
                  <a:tcPr/>
                </a:tc>
                <a:extLst>
                  <a:ext uri="{0D108BD9-81ED-4DB2-BD59-A6C34878D82A}">
                    <a16:rowId xmlns:a16="http://schemas.microsoft.com/office/drawing/2014/main" xmlns="" val="1125777577"/>
                  </a:ext>
                </a:extLst>
              </a:tr>
              <a:tr h="421483">
                <a:tc>
                  <a:txBody>
                    <a:bodyPr/>
                    <a:lstStyle/>
                    <a:p>
                      <a:r>
                        <a:rPr lang="en-US" dirty="0"/>
                        <a:t>5,6,7,8</a:t>
                      </a:r>
                    </a:p>
                  </a:txBody>
                  <a:tcPr/>
                </a:tc>
                <a:extLst>
                  <a:ext uri="{0D108BD9-81ED-4DB2-BD59-A6C34878D82A}">
                    <a16:rowId xmlns:a16="http://schemas.microsoft.com/office/drawing/2014/main" xmlns="" val="1815533676"/>
                  </a:ext>
                </a:extLst>
              </a:tr>
              <a:tr h="421483">
                <a:tc>
                  <a:txBody>
                    <a:bodyPr/>
                    <a:lstStyle/>
                    <a:p>
                      <a:endParaRPr lang="en-US"/>
                    </a:p>
                  </a:txBody>
                  <a:tcPr/>
                </a:tc>
                <a:extLst>
                  <a:ext uri="{0D108BD9-81ED-4DB2-BD59-A6C34878D82A}">
                    <a16:rowId xmlns:a16="http://schemas.microsoft.com/office/drawing/2014/main" xmlns="" val="3173910805"/>
                  </a:ext>
                </a:extLst>
              </a:tr>
              <a:tr h="421483">
                <a:tc>
                  <a:txBody>
                    <a:bodyPr/>
                    <a:lstStyle/>
                    <a:p>
                      <a:endParaRPr lang="en-US"/>
                    </a:p>
                  </a:txBody>
                  <a:tcPr/>
                </a:tc>
                <a:extLst>
                  <a:ext uri="{0D108BD9-81ED-4DB2-BD59-A6C34878D82A}">
                    <a16:rowId xmlns:a16="http://schemas.microsoft.com/office/drawing/2014/main" xmlns="" val="2656871793"/>
                  </a:ext>
                </a:extLst>
              </a:tr>
              <a:tr h="421483">
                <a:tc>
                  <a:txBody>
                    <a:bodyPr/>
                    <a:lstStyle/>
                    <a:p>
                      <a:r>
                        <a:rPr lang="en-US" dirty="0"/>
                        <a:t>1,2,3,4</a:t>
                      </a:r>
                    </a:p>
                  </a:txBody>
                  <a:tcPr/>
                </a:tc>
                <a:extLst>
                  <a:ext uri="{0D108BD9-81ED-4DB2-BD59-A6C34878D82A}">
                    <a16:rowId xmlns:a16="http://schemas.microsoft.com/office/drawing/2014/main" xmlns="" val="3167295959"/>
                  </a:ext>
                </a:extLst>
              </a:tr>
              <a:tr h="421483">
                <a:tc>
                  <a:txBody>
                    <a:bodyPr/>
                    <a:lstStyle/>
                    <a:p>
                      <a:r>
                        <a:rPr lang="en-US" dirty="0"/>
                        <a:t>T,I,M,E</a:t>
                      </a:r>
                    </a:p>
                  </a:txBody>
                  <a:tcPr/>
                </a:tc>
                <a:extLst>
                  <a:ext uri="{0D108BD9-81ED-4DB2-BD59-A6C34878D82A}">
                    <a16:rowId xmlns:a16="http://schemas.microsoft.com/office/drawing/2014/main" xmlns="" val="1533664810"/>
                  </a:ext>
                </a:extLst>
              </a:tr>
              <a:tr h="421483">
                <a:tc>
                  <a:txBody>
                    <a:bodyPr/>
                    <a:lstStyle/>
                    <a:p>
                      <a:endParaRPr lang="en-US" dirty="0"/>
                    </a:p>
                  </a:txBody>
                  <a:tcPr/>
                </a:tc>
                <a:extLst>
                  <a:ext uri="{0D108BD9-81ED-4DB2-BD59-A6C34878D82A}">
                    <a16:rowId xmlns:a16="http://schemas.microsoft.com/office/drawing/2014/main" xmlns="" val="703939188"/>
                  </a:ext>
                </a:extLst>
              </a:tr>
              <a:tr h="421483">
                <a:tc>
                  <a:txBody>
                    <a:bodyPr/>
                    <a:lstStyle/>
                    <a:p>
                      <a:endParaRPr lang="en-US" dirty="0"/>
                    </a:p>
                  </a:txBody>
                  <a:tcPr/>
                </a:tc>
                <a:extLst>
                  <a:ext uri="{0D108BD9-81ED-4DB2-BD59-A6C34878D82A}">
                    <a16:rowId xmlns:a16="http://schemas.microsoft.com/office/drawing/2014/main" xmlns="" val="2133523991"/>
                  </a:ext>
                </a:extLst>
              </a:tr>
            </a:tbl>
          </a:graphicData>
        </a:graphic>
      </p:graphicFrame>
    </p:spTree>
    <p:extLst>
      <p:ext uri="{BB962C8B-B14F-4D97-AF65-F5344CB8AC3E}">
        <p14:creationId xmlns:p14="http://schemas.microsoft.com/office/powerpoint/2010/main" val="973448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864BBA-3EF0-452F-9B2D-DE82D1DCBD34}"/>
              </a:ext>
            </a:extLst>
          </p:cNvPr>
          <p:cNvSpPr>
            <a:spLocks noGrp="1"/>
          </p:cNvSpPr>
          <p:nvPr>
            <p:ph type="title"/>
          </p:nvPr>
        </p:nvSpPr>
        <p:spPr>
          <a:xfrm>
            <a:off x="347838" y="831247"/>
            <a:ext cx="11012606" cy="1325563"/>
          </a:xfrm>
        </p:spPr>
        <p:txBody>
          <a:bodyPr>
            <a:normAutofit/>
          </a:bodyPr>
          <a:lstStyle/>
          <a:p>
            <a:r>
              <a:rPr lang="en-US" sz="2000" b="1" dirty="0">
                <a:latin typeface="Arial" panose="020B0604020202020204" pitchFamily="34" charset="0"/>
                <a:cs typeface="Arial" panose="020B0604020202020204" pitchFamily="34" charset="0"/>
              </a:rPr>
              <a:t>4.Compute external fragmentation of the following table calculate  compaction </a:t>
            </a:r>
          </a:p>
        </p:txBody>
      </p:sp>
      <p:graphicFrame>
        <p:nvGraphicFramePr>
          <p:cNvPr id="4" name="Table 4">
            <a:extLst>
              <a:ext uri="{FF2B5EF4-FFF2-40B4-BE49-F238E27FC236}">
                <a16:creationId xmlns:a16="http://schemas.microsoft.com/office/drawing/2014/main" xmlns="" id="{9802C200-FF24-4E00-BFDF-A8A9D6491142}"/>
              </a:ext>
            </a:extLst>
          </p:cNvPr>
          <p:cNvGraphicFramePr>
            <a:graphicFrameLocks noGrp="1"/>
          </p:cNvGraphicFramePr>
          <p:nvPr>
            <p:ph idx="1"/>
            <p:extLst>
              <p:ext uri="{D42A27DB-BD31-4B8C-83A1-F6EECF244321}">
                <p14:modId xmlns:p14="http://schemas.microsoft.com/office/powerpoint/2010/main" val="2585214724"/>
              </p:ext>
            </p:extLst>
          </p:nvPr>
        </p:nvGraphicFramePr>
        <p:xfrm>
          <a:off x="955343" y="2753673"/>
          <a:ext cx="1173708" cy="2966720"/>
        </p:xfrm>
        <a:graphic>
          <a:graphicData uri="http://schemas.openxmlformats.org/drawingml/2006/table">
            <a:tbl>
              <a:tblPr firstRow="1" bandRow="1">
                <a:tableStyleId>{5C22544A-7EE6-4342-B048-85BDC9FD1C3A}</a:tableStyleId>
              </a:tblPr>
              <a:tblGrid>
                <a:gridCol w="1173708">
                  <a:extLst>
                    <a:ext uri="{9D8B030D-6E8A-4147-A177-3AD203B41FA5}">
                      <a16:colId xmlns:a16="http://schemas.microsoft.com/office/drawing/2014/main" xmlns="" val="2378917473"/>
                    </a:ext>
                  </a:extLst>
                </a:gridCol>
              </a:tblGrid>
              <a:tr h="370840">
                <a:tc>
                  <a:txBody>
                    <a:bodyPr/>
                    <a:lstStyle/>
                    <a:p>
                      <a:r>
                        <a:rPr lang="en-US" dirty="0"/>
                        <a:t>     OS</a:t>
                      </a:r>
                    </a:p>
                  </a:txBody>
                  <a:tcPr/>
                </a:tc>
                <a:extLst>
                  <a:ext uri="{0D108BD9-81ED-4DB2-BD59-A6C34878D82A}">
                    <a16:rowId xmlns:a16="http://schemas.microsoft.com/office/drawing/2014/main" xmlns="" val="1694764983"/>
                  </a:ext>
                </a:extLst>
              </a:tr>
              <a:tr h="370840">
                <a:tc>
                  <a:txBody>
                    <a:bodyPr/>
                    <a:lstStyle/>
                    <a:p>
                      <a:r>
                        <a:rPr lang="en-US" dirty="0"/>
                        <a:t>P1</a:t>
                      </a:r>
                    </a:p>
                  </a:txBody>
                  <a:tcPr/>
                </a:tc>
                <a:extLst>
                  <a:ext uri="{0D108BD9-81ED-4DB2-BD59-A6C34878D82A}">
                    <a16:rowId xmlns:a16="http://schemas.microsoft.com/office/drawing/2014/main" xmlns="" val="2846932426"/>
                  </a:ext>
                </a:extLst>
              </a:tr>
              <a:tr h="370840">
                <a:tc>
                  <a:txBody>
                    <a:bodyPr/>
                    <a:lstStyle/>
                    <a:p>
                      <a:r>
                        <a:rPr lang="en-US" dirty="0"/>
                        <a:t>P2</a:t>
                      </a:r>
                    </a:p>
                  </a:txBody>
                  <a:tcPr/>
                </a:tc>
                <a:extLst>
                  <a:ext uri="{0D108BD9-81ED-4DB2-BD59-A6C34878D82A}">
                    <a16:rowId xmlns:a16="http://schemas.microsoft.com/office/drawing/2014/main" xmlns="" val="2871009947"/>
                  </a:ext>
                </a:extLst>
              </a:tr>
              <a:tr h="370840">
                <a:tc>
                  <a:txBody>
                    <a:bodyPr/>
                    <a:lstStyle/>
                    <a:p>
                      <a:r>
                        <a:rPr lang="en-US" dirty="0"/>
                        <a:t>500K</a:t>
                      </a:r>
                    </a:p>
                  </a:txBody>
                  <a:tcPr/>
                </a:tc>
                <a:extLst>
                  <a:ext uri="{0D108BD9-81ED-4DB2-BD59-A6C34878D82A}">
                    <a16:rowId xmlns:a16="http://schemas.microsoft.com/office/drawing/2014/main" xmlns="" val="3619586858"/>
                  </a:ext>
                </a:extLst>
              </a:tr>
              <a:tr h="370840">
                <a:tc>
                  <a:txBody>
                    <a:bodyPr/>
                    <a:lstStyle/>
                    <a:p>
                      <a:r>
                        <a:rPr lang="en-US" dirty="0"/>
                        <a:t>P3</a:t>
                      </a:r>
                    </a:p>
                  </a:txBody>
                  <a:tcPr/>
                </a:tc>
                <a:extLst>
                  <a:ext uri="{0D108BD9-81ED-4DB2-BD59-A6C34878D82A}">
                    <a16:rowId xmlns:a16="http://schemas.microsoft.com/office/drawing/2014/main" xmlns="" val="699915364"/>
                  </a:ext>
                </a:extLst>
              </a:tr>
              <a:tr h="370840">
                <a:tc>
                  <a:txBody>
                    <a:bodyPr/>
                    <a:lstStyle/>
                    <a:p>
                      <a:r>
                        <a:rPr lang="en-US" dirty="0"/>
                        <a:t>400K</a:t>
                      </a:r>
                    </a:p>
                  </a:txBody>
                  <a:tcPr/>
                </a:tc>
                <a:extLst>
                  <a:ext uri="{0D108BD9-81ED-4DB2-BD59-A6C34878D82A}">
                    <a16:rowId xmlns:a16="http://schemas.microsoft.com/office/drawing/2014/main" xmlns="" val="1867964487"/>
                  </a:ext>
                </a:extLst>
              </a:tr>
              <a:tr h="370840">
                <a:tc>
                  <a:txBody>
                    <a:bodyPr/>
                    <a:lstStyle/>
                    <a:p>
                      <a:r>
                        <a:rPr lang="en-US" dirty="0"/>
                        <a:t>P4</a:t>
                      </a:r>
                    </a:p>
                  </a:txBody>
                  <a:tcPr/>
                </a:tc>
                <a:extLst>
                  <a:ext uri="{0D108BD9-81ED-4DB2-BD59-A6C34878D82A}">
                    <a16:rowId xmlns:a16="http://schemas.microsoft.com/office/drawing/2014/main" xmlns="" val="664069084"/>
                  </a:ext>
                </a:extLst>
              </a:tr>
              <a:tr h="370840">
                <a:tc>
                  <a:txBody>
                    <a:bodyPr/>
                    <a:lstStyle/>
                    <a:p>
                      <a:r>
                        <a:rPr lang="en-US" dirty="0"/>
                        <a:t>150K</a:t>
                      </a:r>
                    </a:p>
                  </a:txBody>
                  <a:tcPr/>
                </a:tc>
                <a:extLst>
                  <a:ext uri="{0D108BD9-81ED-4DB2-BD59-A6C34878D82A}">
                    <a16:rowId xmlns:a16="http://schemas.microsoft.com/office/drawing/2014/main" xmlns="" val="1000820459"/>
                  </a:ext>
                </a:extLst>
              </a:tr>
            </a:tbl>
          </a:graphicData>
        </a:graphic>
      </p:graphicFrame>
      <p:sp>
        <p:nvSpPr>
          <p:cNvPr id="6" name="Rectangle 5">
            <a:extLst>
              <a:ext uri="{FF2B5EF4-FFF2-40B4-BE49-F238E27FC236}">
                <a16:creationId xmlns:a16="http://schemas.microsoft.com/office/drawing/2014/main" xmlns="" id="{D0EA9902-81BF-4C0C-B7F8-0C88B8DE35BD}"/>
              </a:ext>
            </a:extLst>
          </p:cNvPr>
          <p:cNvSpPr/>
          <p:nvPr/>
        </p:nvSpPr>
        <p:spPr>
          <a:xfrm>
            <a:off x="3048000" y="3046231"/>
            <a:ext cx="6096000" cy="369332"/>
          </a:xfrm>
          <a:prstGeom prst="rect">
            <a:avLst/>
          </a:prstGeom>
        </p:spPr>
        <p:txBody>
          <a:bodyPr>
            <a:spAutoFit/>
          </a:bodyPr>
          <a:lstStyle/>
          <a:p>
            <a:r>
              <a:rPr lang="en-US" dirty="0"/>
              <a:t> </a:t>
            </a:r>
          </a:p>
        </p:txBody>
      </p:sp>
      <p:sp>
        <p:nvSpPr>
          <p:cNvPr id="7" name="Rectangle 6">
            <a:extLst>
              <a:ext uri="{FF2B5EF4-FFF2-40B4-BE49-F238E27FC236}">
                <a16:creationId xmlns:a16="http://schemas.microsoft.com/office/drawing/2014/main" xmlns="" id="{E9E3080B-E50F-47C8-9B13-BE5017AAE0E0}"/>
              </a:ext>
            </a:extLst>
          </p:cNvPr>
          <p:cNvSpPr/>
          <p:nvPr/>
        </p:nvSpPr>
        <p:spPr>
          <a:xfrm>
            <a:off x="3048000" y="2213595"/>
            <a:ext cx="1903085"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1) Move to 900k</a:t>
            </a:r>
            <a:endParaRPr lang="en-US" dirty="0"/>
          </a:p>
        </p:txBody>
      </p:sp>
      <p:graphicFrame>
        <p:nvGraphicFramePr>
          <p:cNvPr id="10" name="Table 10">
            <a:extLst>
              <a:ext uri="{FF2B5EF4-FFF2-40B4-BE49-F238E27FC236}">
                <a16:creationId xmlns:a16="http://schemas.microsoft.com/office/drawing/2014/main" xmlns="" id="{82F077AF-5A62-455F-A799-ACA568D47808}"/>
              </a:ext>
            </a:extLst>
          </p:cNvPr>
          <p:cNvGraphicFramePr>
            <a:graphicFrameLocks noGrp="1"/>
          </p:cNvGraphicFramePr>
          <p:nvPr>
            <p:extLst>
              <p:ext uri="{D42A27DB-BD31-4B8C-83A1-F6EECF244321}">
                <p14:modId xmlns:p14="http://schemas.microsoft.com/office/powerpoint/2010/main" val="309429451"/>
              </p:ext>
            </p:extLst>
          </p:nvPr>
        </p:nvGraphicFramePr>
        <p:xfrm>
          <a:off x="3469554" y="2774688"/>
          <a:ext cx="1305636" cy="3000771"/>
        </p:xfrm>
        <a:graphic>
          <a:graphicData uri="http://schemas.openxmlformats.org/drawingml/2006/table">
            <a:tbl>
              <a:tblPr firstRow="1" bandRow="1">
                <a:tableStyleId>{5C22544A-7EE6-4342-B048-85BDC9FD1C3A}</a:tableStyleId>
              </a:tblPr>
              <a:tblGrid>
                <a:gridCol w="1305636">
                  <a:extLst>
                    <a:ext uri="{9D8B030D-6E8A-4147-A177-3AD203B41FA5}">
                      <a16:colId xmlns:a16="http://schemas.microsoft.com/office/drawing/2014/main" xmlns="" val="3594952515"/>
                    </a:ext>
                  </a:extLst>
                </a:gridCol>
              </a:tblGrid>
              <a:tr h="460004">
                <a:tc>
                  <a:txBody>
                    <a:bodyPr/>
                    <a:lstStyle/>
                    <a:p>
                      <a:r>
                        <a:rPr lang="en-US" dirty="0"/>
                        <a:t>          OS</a:t>
                      </a:r>
                    </a:p>
                  </a:txBody>
                  <a:tcPr/>
                </a:tc>
                <a:extLst>
                  <a:ext uri="{0D108BD9-81ED-4DB2-BD59-A6C34878D82A}">
                    <a16:rowId xmlns:a16="http://schemas.microsoft.com/office/drawing/2014/main" xmlns="" val="221125541"/>
                  </a:ext>
                </a:extLst>
              </a:tr>
              <a:tr h="460004">
                <a:tc>
                  <a:txBody>
                    <a:bodyPr/>
                    <a:lstStyle/>
                    <a:p>
                      <a:r>
                        <a:rPr lang="en-US" dirty="0"/>
                        <a:t>p1</a:t>
                      </a:r>
                    </a:p>
                  </a:txBody>
                  <a:tcPr/>
                </a:tc>
                <a:extLst>
                  <a:ext uri="{0D108BD9-81ED-4DB2-BD59-A6C34878D82A}">
                    <a16:rowId xmlns:a16="http://schemas.microsoft.com/office/drawing/2014/main" xmlns="" val="2576665563"/>
                  </a:ext>
                </a:extLst>
              </a:tr>
              <a:tr h="460004">
                <a:tc>
                  <a:txBody>
                    <a:bodyPr/>
                    <a:lstStyle/>
                    <a:p>
                      <a:r>
                        <a:rPr lang="en-US" dirty="0"/>
                        <a:t>p2</a:t>
                      </a:r>
                    </a:p>
                  </a:txBody>
                  <a:tcPr/>
                </a:tc>
                <a:extLst>
                  <a:ext uri="{0D108BD9-81ED-4DB2-BD59-A6C34878D82A}">
                    <a16:rowId xmlns:a16="http://schemas.microsoft.com/office/drawing/2014/main" xmlns="" val="2576845997"/>
                  </a:ext>
                </a:extLst>
              </a:tr>
              <a:tr h="460004">
                <a:tc>
                  <a:txBody>
                    <a:bodyPr/>
                    <a:lstStyle/>
                    <a:p>
                      <a:r>
                        <a:rPr lang="en-US" dirty="0"/>
                        <a:t>p3</a:t>
                      </a:r>
                    </a:p>
                  </a:txBody>
                  <a:tcPr/>
                </a:tc>
                <a:extLst>
                  <a:ext uri="{0D108BD9-81ED-4DB2-BD59-A6C34878D82A}">
                    <a16:rowId xmlns:a16="http://schemas.microsoft.com/office/drawing/2014/main" xmlns="" val="3096385651"/>
                  </a:ext>
                </a:extLst>
              </a:tr>
              <a:tr h="360449">
                <a:tc>
                  <a:txBody>
                    <a:bodyPr/>
                    <a:lstStyle/>
                    <a:p>
                      <a:r>
                        <a:rPr lang="en-US" dirty="0"/>
                        <a:t>p4</a:t>
                      </a:r>
                    </a:p>
                  </a:txBody>
                  <a:tcPr/>
                </a:tc>
                <a:extLst>
                  <a:ext uri="{0D108BD9-81ED-4DB2-BD59-A6C34878D82A}">
                    <a16:rowId xmlns:a16="http://schemas.microsoft.com/office/drawing/2014/main" xmlns="" val="730677609"/>
                  </a:ext>
                </a:extLst>
              </a:tr>
              <a:tr h="794995">
                <a:tc>
                  <a:txBody>
                    <a:bodyPr/>
                    <a:lstStyle/>
                    <a:p>
                      <a:endParaRPr lang="en-US" dirty="0"/>
                    </a:p>
                    <a:p>
                      <a:r>
                        <a:rPr lang="en-US" dirty="0"/>
                        <a:t>1050k</a:t>
                      </a:r>
                    </a:p>
                  </a:txBody>
                  <a:tcPr/>
                </a:tc>
                <a:extLst>
                  <a:ext uri="{0D108BD9-81ED-4DB2-BD59-A6C34878D82A}">
                    <a16:rowId xmlns:a16="http://schemas.microsoft.com/office/drawing/2014/main" xmlns="" val="3000225412"/>
                  </a:ext>
                </a:extLst>
              </a:tr>
            </a:tbl>
          </a:graphicData>
        </a:graphic>
      </p:graphicFrame>
      <p:sp>
        <p:nvSpPr>
          <p:cNvPr id="12" name="Rectangle 11">
            <a:extLst>
              <a:ext uri="{FF2B5EF4-FFF2-40B4-BE49-F238E27FC236}">
                <a16:creationId xmlns:a16="http://schemas.microsoft.com/office/drawing/2014/main" xmlns="" id="{1AFF548C-FAC9-4839-88F5-4A1849740FD8}"/>
              </a:ext>
            </a:extLst>
          </p:cNvPr>
          <p:cNvSpPr/>
          <p:nvPr/>
        </p:nvSpPr>
        <p:spPr>
          <a:xfrm>
            <a:off x="5854141" y="2223620"/>
            <a:ext cx="1903085"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2) Move to 550k</a:t>
            </a:r>
            <a:endParaRPr lang="en-US" dirty="0"/>
          </a:p>
        </p:txBody>
      </p:sp>
      <p:graphicFrame>
        <p:nvGraphicFramePr>
          <p:cNvPr id="13" name="Table 13">
            <a:extLst>
              <a:ext uri="{FF2B5EF4-FFF2-40B4-BE49-F238E27FC236}">
                <a16:creationId xmlns:a16="http://schemas.microsoft.com/office/drawing/2014/main" xmlns="" id="{503C3383-E330-46AD-ADC0-13E8F3FE2434}"/>
              </a:ext>
            </a:extLst>
          </p:cNvPr>
          <p:cNvGraphicFramePr>
            <a:graphicFrameLocks noGrp="1"/>
          </p:cNvGraphicFramePr>
          <p:nvPr>
            <p:extLst>
              <p:ext uri="{D42A27DB-BD31-4B8C-83A1-F6EECF244321}">
                <p14:modId xmlns:p14="http://schemas.microsoft.com/office/powerpoint/2010/main" val="2087567197"/>
              </p:ext>
            </p:extLst>
          </p:nvPr>
        </p:nvGraphicFramePr>
        <p:xfrm>
          <a:off x="6243104" y="2774688"/>
          <a:ext cx="1173708" cy="3000772"/>
        </p:xfrm>
        <a:graphic>
          <a:graphicData uri="http://schemas.openxmlformats.org/drawingml/2006/table">
            <a:tbl>
              <a:tblPr firstRow="1" bandRow="1">
                <a:tableStyleId>{5C22544A-7EE6-4342-B048-85BDC9FD1C3A}</a:tableStyleId>
              </a:tblPr>
              <a:tblGrid>
                <a:gridCol w="1173708">
                  <a:extLst>
                    <a:ext uri="{9D8B030D-6E8A-4147-A177-3AD203B41FA5}">
                      <a16:colId xmlns:a16="http://schemas.microsoft.com/office/drawing/2014/main" xmlns="" val="1825644587"/>
                    </a:ext>
                  </a:extLst>
                </a:gridCol>
              </a:tblGrid>
              <a:tr h="414766">
                <a:tc>
                  <a:txBody>
                    <a:bodyPr/>
                    <a:lstStyle/>
                    <a:p>
                      <a:r>
                        <a:rPr lang="en-US" dirty="0"/>
                        <a:t>    OS</a:t>
                      </a:r>
                    </a:p>
                  </a:txBody>
                  <a:tcPr/>
                </a:tc>
                <a:extLst>
                  <a:ext uri="{0D108BD9-81ED-4DB2-BD59-A6C34878D82A}">
                    <a16:rowId xmlns:a16="http://schemas.microsoft.com/office/drawing/2014/main" xmlns="" val="656320742"/>
                  </a:ext>
                </a:extLst>
              </a:tr>
              <a:tr h="550986">
                <a:tc>
                  <a:txBody>
                    <a:bodyPr/>
                    <a:lstStyle/>
                    <a:p>
                      <a:r>
                        <a:rPr lang="en-US" dirty="0"/>
                        <a:t>P1</a:t>
                      </a:r>
                    </a:p>
                  </a:txBody>
                  <a:tcPr/>
                </a:tc>
                <a:extLst>
                  <a:ext uri="{0D108BD9-81ED-4DB2-BD59-A6C34878D82A}">
                    <a16:rowId xmlns:a16="http://schemas.microsoft.com/office/drawing/2014/main" xmlns="" val="1040188225"/>
                  </a:ext>
                </a:extLst>
              </a:tr>
              <a:tr h="414766">
                <a:tc>
                  <a:txBody>
                    <a:bodyPr/>
                    <a:lstStyle/>
                    <a:p>
                      <a:r>
                        <a:rPr lang="en-US" dirty="0"/>
                        <a:t>P2</a:t>
                      </a:r>
                    </a:p>
                  </a:txBody>
                  <a:tcPr/>
                </a:tc>
                <a:extLst>
                  <a:ext uri="{0D108BD9-81ED-4DB2-BD59-A6C34878D82A}">
                    <a16:rowId xmlns:a16="http://schemas.microsoft.com/office/drawing/2014/main" xmlns="" val="1687990343"/>
                  </a:ext>
                </a:extLst>
              </a:tr>
              <a:tr h="790722">
                <a:tc>
                  <a:txBody>
                    <a:bodyPr/>
                    <a:lstStyle/>
                    <a:p>
                      <a:r>
                        <a:rPr lang="en-US" dirty="0"/>
                        <a:t>1050K</a:t>
                      </a:r>
                    </a:p>
                  </a:txBody>
                  <a:tcPr/>
                </a:tc>
                <a:extLst>
                  <a:ext uri="{0D108BD9-81ED-4DB2-BD59-A6C34878D82A}">
                    <a16:rowId xmlns:a16="http://schemas.microsoft.com/office/drawing/2014/main" xmlns="" val="3642933987"/>
                  </a:ext>
                </a:extLst>
              </a:tr>
              <a:tr h="414766">
                <a:tc>
                  <a:txBody>
                    <a:bodyPr/>
                    <a:lstStyle/>
                    <a:p>
                      <a:r>
                        <a:rPr lang="en-US" dirty="0"/>
                        <a:t>P3</a:t>
                      </a:r>
                    </a:p>
                  </a:txBody>
                  <a:tcPr/>
                </a:tc>
                <a:extLst>
                  <a:ext uri="{0D108BD9-81ED-4DB2-BD59-A6C34878D82A}">
                    <a16:rowId xmlns:a16="http://schemas.microsoft.com/office/drawing/2014/main" xmlns="" val="638365454"/>
                  </a:ext>
                </a:extLst>
              </a:tr>
              <a:tr h="414766">
                <a:tc>
                  <a:txBody>
                    <a:bodyPr/>
                    <a:lstStyle/>
                    <a:p>
                      <a:r>
                        <a:rPr lang="en-US" dirty="0"/>
                        <a:t>P4</a:t>
                      </a:r>
                    </a:p>
                  </a:txBody>
                  <a:tcPr/>
                </a:tc>
                <a:extLst>
                  <a:ext uri="{0D108BD9-81ED-4DB2-BD59-A6C34878D82A}">
                    <a16:rowId xmlns:a16="http://schemas.microsoft.com/office/drawing/2014/main" xmlns="" val="1604423135"/>
                  </a:ext>
                </a:extLst>
              </a:tr>
            </a:tbl>
          </a:graphicData>
        </a:graphic>
      </p:graphicFrame>
      <p:sp>
        <p:nvSpPr>
          <p:cNvPr id="15" name="Rectangle 14">
            <a:extLst>
              <a:ext uri="{FF2B5EF4-FFF2-40B4-BE49-F238E27FC236}">
                <a16:creationId xmlns:a16="http://schemas.microsoft.com/office/drawing/2014/main" xmlns="" id="{B91161F8-3A0C-4931-866E-44246D4C21DB}"/>
              </a:ext>
            </a:extLst>
          </p:cNvPr>
          <p:cNvSpPr/>
          <p:nvPr/>
        </p:nvSpPr>
        <p:spPr>
          <a:xfrm>
            <a:off x="8338033" y="2183793"/>
            <a:ext cx="1903085"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3) Move to 650k</a:t>
            </a:r>
            <a:endParaRPr lang="en-US" dirty="0"/>
          </a:p>
        </p:txBody>
      </p:sp>
      <p:graphicFrame>
        <p:nvGraphicFramePr>
          <p:cNvPr id="16" name="Table 16">
            <a:extLst>
              <a:ext uri="{FF2B5EF4-FFF2-40B4-BE49-F238E27FC236}">
                <a16:creationId xmlns:a16="http://schemas.microsoft.com/office/drawing/2014/main" xmlns="" id="{BEF9E301-8CDE-47AF-8AE2-3B09D467E3D9}"/>
              </a:ext>
            </a:extLst>
          </p:cNvPr>
          <p:cNvGraphicFramePr>
            <a:graphicFrameLocks noGrp="1"/>
          </p:cNvGraphicFramePr>
          <p:nvPr>
            <p:extLst>
              <p:ext uri="{D42A27DB-BD31-4B8C-83A1-F6EECF244321}">
                <p14:modId xmlns:p14="http://schemas.microsoft.com/office/powerpoint/2010/main" val="4164535330"/>
              </p:ext>
            </p:extLst>
          </p:nvPr>
        </p:nvGraphicFramePr>
        <p:xfrm>
          <a:off x="8880148" y="2774687"/>
          <a:ext cx="1305636" cy="3000770"/>
        </p:xfrm>
        <a:graphic>
          <a:graphicData uri="http://schemas.openxmlformats.org/drawingml/2006/table">
            <a:tbl>
              <a:tblPr firstRow="1" bandRow="1">
                <a:tableStyleId>{5C22544A-7EE6-4342-B048-85BDC9FD1C3A}</a:tableStyleId>
              </a:tblPr>
              <a:tblGrid>
                <a:gridCol w="1305636">
                  <a:extLst>
                    <a:ext uri="{9D8B030D-6E8A-4147-A177-3AD203B41FA5}">
                      <a16:colId xmlns:a16="http://schemas.microsoft.com/office/drawing/2014/main" xmlns="" val="1503476748"/>
                    </a:ext>
                  </a:extLst>
                </a:gridCol>
              </a:tblGrid>
              <a:tr h="434022">
                <a:tc>
                  <a:txBody>
                    <a:bodyPr/>
                    <a:lstStyle/>
                    <a:p>
                      <a:r>
                        <a:rPr lang="en-US" dirty="0"/>
                        <a:t>    OS</a:t>
                      </a:r>
                    </a:p>
                  </a:txBody>
                  <a:tcPr/>
                </a:tc>
                <a:extLst>
                  <a:ext uri="{0D108BD9-81ED-4DB2-BD59-A6C34878D82A}">
                    <a16:rowId xmlns:a16="http://schemas.microsoft.com/office/drawing/2014/main" xmlns="" val="221448568"/>
                  </a:ext>
                </a:extLst>
              </a:tr>
              <a:tr h="434022">
                <a:tc>
                  <a:txBody>
                    <a:bodyPr/>
                    <a:lstStyle/>
                    <a:p>
                      <a:r>
                        <a:rPr lang="en-US" dirty="0"/>
                        <a:t>P1</a:t>
                      </a:r>
                    </a:p>
                  </a:txBody>
                  <a:tcPr/>
                </a:tc>
                <a:extLst>
                  <a:ext uri="{0D108BD9-81ED-4DB2-BD59-A6C34878D82A}">
                    <a16:rowId xmlns:a16="http://schemas.microsoft.com/office/drawing/2014/main" xmlns="" val="1068362028"/>
                  </a:ext>
                </a:extLst>
              </a:tr>
              <a:tr h="434022">
                <a:tc>
                  <a:txBody>
                    <a:bodyPr/>
                    <a:lstStyle/>
                    <a:p>
                      <a:r>
                        <a:rPr lang="en-US" dirty="0"/>
                        <a:t>P2</a:t>
                      </a:r>
                    </a:p>
                  </a:txBody>
                  <a:tcPr/>
                </a:tc>
                <a:extLst>
                  <a:ext uri="{0D108BD9-81ED-4DB2-BD59-A6C34878D82A}">
                    <a16:rowId xmlns:a16="http://schemas.microsoft.com/office/drawing/2014/main" xmlns="" val="2991134488"/>
                  </a:ext>
                </a:extLst>
              </a:tr>
              <a:tr h="434022">
                <a:tc>
                  <a:txBody>
                    <a:bodyPr/>
                    <a:lstStyle/>
                    <a:p>
                      <a:r>
                        <a:rPr lang="en-US" dirty="0"/>
                        <a:t>P3</a:t>
                      </a:r>
                    </a:p>
                  </a:txBody>
                  <a:tcPr/>
                </a:tc>
                <a:extLst>
                  <a:ext uri="{0D108BD9-81ED-4DB2-BD59-A6C34878D82A}">
                    <a16:rowId xmlns:a16="http://schemas.microsoft.com/office/drawing/2014/main" xmlns="" val="887154436"/>
                  </a:ext>
                </a:extLst>
              </a:tr>
              <a:tr h="830660">
                <a:tc>
                  <a:txBody>
                    <a:bodyPr/>
                    <a:lstStyle/>
                    <a:p>
                      <a:r>
                        <a:rPr lang="en-US" dirty="0"/>
                        <a:t>1050K</a:t>
                      </a:r>
                    </a:p>
                  </a:txBody>
                  <a:tcPr/>
                </a:tc>
                <a:extLst>
                  <a:ext uri="{0D108BD9-81ED-4DB2-BD59-A6C34878D82A}">
                    <a16:rowId xmlns:a16="http://schemas.microsoft.com/office/drawing/2014/main" xmlns="" val="2511523201"/>
                  </a:ext>
                </a:extLst>
              </a:tr>
              <a:tr h="434022">
                <a:tc>
                  <a:txBody>
                    <a:bodyPr/>
                    <a:lstStyle/>
                    <a:p>
                      <a:r>
                        <a:rPr lang="en-US" dirty="0"/>
                        <a:t>P4</a:t>
                      </a:r>
                    </a:p>
                  </a:txBody>
                  <a:tcPr/>
                </a:tc>
                <a:extLst>
                  <a:ext uri="{0D108BD9-81ED-4DB2-BD59-A6C34878D82A}">
                    <a16:rowId xmlns:a16="http://schemas.microsoft.com/office/drawing/2014/main" xmlns="" val="2133416446"/>
                  </a:ext>
                </a:extLst>
              </a:tr>
            </a:tbl>
          </a:graphicData>
        </a:graphic>
      </p:graphicFrame>
    </p:spTree>
    <p:extLst>
      <p:ext uri="{BB962C8B-B14F-4D97-AF65-F5344CB8AC3E}">
        <p14:creationId xmlns:p14="http://schemas.microsoft.com/office/powerpoint/2010/main" val="4119640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52A046-A83D-4C93-A646-26EA6C9CD7E1}"/>
              </a:ext>
            </a:extLst>
          </p:cNvPr>
          <p:cNvSpPr>
            <a:spLocks noGrp="1"/>
          </p:cNvSpPr>
          <p:nvPr>
            <p:ph type="title"/>
          </p:nvPr>
        </p:nvSpPr>
        <p:spPr/>
        <p:txBody>
          <a:bodyPr>
            <a:noAutofit/>
          </a:bodyPr>
          <a:lstStyle/>
          <a:p>
            <a:r>
              <a:rPr lang="en-US" sz="2400" b="1" dirty="0">
                <a:latin typeface="Arial" panose="020B0604020202020204" pitchFamily="34" charset="0"/>
                <a:cs typeface="Arial" panose="020B0604020202020204" pitchFamily="34" charset="0"/>
              </a:rPr>
              <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5. Using First Fit, Best Fit and Worst Fit, allocate B4 and B5 with 250K and </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150K respectively </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
            </a:r>
            <a:br>
              <a:rPr lang="en-US" sz="2400" b="1" dirty="0">
                <a:latin typeface="Arial" panose="020B0604020202020204" pitchFamily="34" charset="0"/>
                <a:cs typeface="Arial" panose="020B0604020202020204" pitchFamily="34" charset="0"/>
              </a:rPr>
            </a:br>
            <a:endParaRPr lang="en-US" sz="2400" b="1"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xmlns="" id="{B01EE7FB-D077-48BC-A33E-6CB6F9F8CB01}"/>
              </a:ext>
            </a:extLst>
          </p:cNvPr>
          <p:cNvGraphicFramePr>
            <a:graphicFrameLocks noGrp="1"/>
          </p:cNvGraphicFramePr>
          <p:nvPr>
            <p:ph idx="1"/>
            <p:extLst>
              <p:ext uri="{D42A27DB-BD31-4B8C-83A1-F6EECF244321}">
                <p14:modId xmlns:p14="http://schemas.microsoft.com/office/powerpoint/2010/main" val="3294415960"/>
              </p:ext>
            </p:extLst>
          </p:nvPr>
        </p:nvGraphicFramePr>
        <p:xfrm>
          <a:off x="483359" y="2630843"/>
          <a:ext cx="1236260" cy="3337560"/>
        </p:xfrm>
        <a:graphic>
          <a:graphicData uri="http://schemas.openxmlformats.org/drawingml/2006/table">
            <a:tbl>
              <a:tblPr firstRow="1" bandRow="1">
                <a:tableStyleId>{5C22544A-7EE6-4342-B048-85BDC9FD1C3A}</a:tableStyleId>
              </a:tblPr>
              <a:tblGrid>
                <a:gridCol w="1236260">
                  <a:extLst>
                    <a:ext uri="{9D8B030D-6E8A-4147-A177-3AD203B41FA5}">
                      <a16:colId xmlns:a16="http://schemas.microsoft.com/office/drawing/2014/main" xmlns="" val="2727066005"/>
                    </a:ext>
                  </a:extLst>
                </a:gridCol>
              </a:tblGrid>
              <a:tr h="370840">
                <a:tc>
                  <a:txBody>
                    <a:bodyPr/>
                    <a:lstStyle/>
                    <a:p>
                      <a:r>
                        <a:rPr lang="en-US" dirty="0"/>
                        <a:t>OS</a:t>
                      </a:r>
                    </a:p>
                  </a:txBody>
                  <a:tcPr/>
                </a:tc>
                <a:extLst>
                  <a:ext uri="{0D108BD9-81ED-4DB2-BD59-A6C34878D82A}">
                    <a16:rowId xmlns:a16="http://schemas.microsoft.com/office/drawing/2014/main" xmlns="" val="2583392383"/>
                  </a:ext>
                </a:extLst>
              </a:tr>
              <a:tr h="370840">
                <a:tc>
                  <a:txBody>
                    <a:bodyPr/>
                    <a:lstStyle/>
                    <a:p>
                      <a:r>
                        <a:rPr lang="en-US" dirty="0"/>
                        <a:t>P1</a:t>
                      </a:r>
                    </a:p>
                  </a:txBody>
                  <a:tcPr/>
                </a:tc>
                <a:extLst>
                  <a:ext uri="{0D108BD9-81ED-4DB2-BD59-A6C34878D82A}">
                    <a16:rowId xmlns:a16="http://schemas.microsoft.com/office/drawing/2014/main" xmlns="" val="2106242818"/>
                  </a:ext>
                </a:extLst>
              </a:tr>
              <a:tr h="370840">
                <a:tc>
                  <a:txBody>
                    <a:bodyPr/>
                    <a:lstStyle/>
                    <a:p>
                      <a:r>
                        <a:rPr lang="en-US" dirty="0"/>
                        <a:t>300K</a:t>
                      </a:r>
                    </a:p>
                  </a:txBody>
                  <a:tcPr/>
                </a:tc>
                <a:extLst>
                  <a:ext uri="{0D108BD9-81ED-4DB2-BD59-A6C34878D82A}">
                    <a16:rowId xmlns:a16="http://schemas.microsoft.com/office/drawing/2014/main" xmlns="" val="963580769"/>
                  </a:ext>
                </a:extLst>
              </a:tr>
              <a:tr h="370840">
                <a:tc>
                  <a:txBody>
                    <a:bodyPr/>
                    <a:lstStyle/>
                    <a:p>
                      <a:r>
                        <a:rPr lang="en-US" dirty="0"/>
                        <a:t>P2</a:t>
                      </a:r>
                    </a:p>
                  </a:txBody>
                  <a:tcPr/>
                </a:tc>
                <a:extLst>
                  <a:ext uri="{0D108BD9-81ED-4DB2-BD59-A6C34878D82A}">
                    <a16:rowId xmlns:a16="http://schemas.microsoft.com/office/drawing/2014/main" xmlns="" val="3180287849"/>
                  </a:ext>
                </a:extLst>
              </a:tr>
              <a:tr h="370840">
                <a:tc>
                  <a:txBody>
                    <a:bodyPr/>
                    <a:lstStyle/>
                    <a:p>
                      <a:r>
                        <a:rPr lang="en-US" dirty="0"/>
                        <a:t>450K</a:t>
                      </a:r>
                    </a:p>
                  </a:txBody>
                  <a:tcPr/>
                </a:tc>
                <a:extLst>
                  <a:ext uri="{0D108BD9-81ED-4DB2-BD59-A6C34878D82A}">
                    <a16:rowId xmlns:a16="http://schemas.microsoft.com/office/drawing/2014/main" xmlns="" val="2612938583"/>
                  </a:ext>
                </a:extLst>
              </a:tr>
              <a:tr h="370840">
                <a:tc>
                  <a:txBody>
                    <a:bodyPr/>
                    <a:lstStyle/>
                    <a:p>
                      <a:r>
                        <a:rPr lang="en-US" dirty="0"/>
                        <a:t>P3</a:t>
                      </a:r>
                    </a:p>
                  </a:txBody>
                  <a:tcPr/>
                </a:tc>
                <a:extLst>
                  <a:ext uri="{0D108BD9-81ED-4DB2-BD59-A6C34878D82A}">
                    <a16:rowId xmlns:a16="http://schemas.microsoft.com/office/drawing/2014/main" xmlns="" val="992613460"/>
                  </a:ext>
                </a:extLst>
              </a:tr>
              <a:tr h="370840">
                <a:tc>
                  <a:txBody>
                    <a:bodyPr/>
                    <a:lstStyle/>
                    <a:p>
                      <a:r>
                        <a:rPr lang="en-US" dirty="0"/>
                        <a:t>150K</a:t>
                      </a:r>
                    </a:p>
                  </a:txBody>
                  <a:tcPr/>
                </a:tc>
                <a:extLst>
                  <a:ext uri="{0D108BD9-81ED-4DB2-BD59-A6C34878D82A}">
                    <a16:rowId xmlns:a16="http://schemas.microsoft.com/office/drawing/2014/main" xmlns="" val="664159932"/>
                  </a:ext>
                </a:extLst>
              </a:tr>
              <a:tr h="370840">
                <a:tc>
                  <a:txBody>
                    <a:bodyPr/>
                    <a:lstStyle/>
                    <a:p>
                      <a:r>
                        <a:rPr lang="en-US" dirty="0"/>
                        <a:t>250</a:t>
                      </a:r>
                    </a:p>
                  </a:txBody>
                  <a:tcPr/>
                </a:tc>
                <a:extLst>
                  <a:ext uri="{0D108BD9-81ED-4DB2-BD59-A6C34878D82A}">
                    <a16:rowId xmlns:a16="http://schemas.microsoft.com/office/drawing/2014/main" xmlns="" val="3871768277"/>
                  </a:ext>
                </a:extLst>
              </a:tr>
              <a:tr h="370840">
                <a:tc>
                  <a:txBody>
                    <a:bodyPr/>
                    <a:lstStyle/>
                    <a:p>
                      <a:r>
                        <a:rPr lang="en-US" dirty="0"/>
                        <a:t>700K</a:t>
                      </a:r>
                    </a:p>
                  </a:txBody>
                  <a:tcPr/>
                </a:tc>
                <a:extLst>
                  <a:ext uri="{0D108BD9-81ED-4DB2-BD59-A6C34878D82A}">
                    <a16:rowId xmlns:a16="http://schemas.microsoft.com/office/drawing/2014/main" xmlns="" val="1665637840"/>
                  </a:ext>
                </a:extLst>
              </a:tr>
            </a:tbl>
          </a:graphicData>
        </a:graphic>
      </p:graphicFrame>
      <p:graphicFrame>
        <p:nvGraphicFramePr>
          <p:cNvPr id="8" name="Table 8">
            <a:extLst>
              <a:ext uri="{FF2B5EF4-FFF2-40B4-BE49-F238E27FC236}">
                <a16:creationId xmlns:a16="http://schemas.microsoft.com/office/drawing/2014/main" xmlns="" id="{FDFACF56-AB1F-4DC3-A37B-3B3CBFC8AAA4}"/>
              </a:ext>
            </a:extLst>
          </p:cNvPr>
          <p:cNvGraphicFramePr>
            <a:graphicFrameLocks noGrp="1"/>
          </p:cNvGraphicFramePr>
          <p:nvPr>
            <p:extLst>
              <p:ext uri="{D42A27DB-BD31-4B8C-83A1-F6EECF244321}">
                <p14:modId xmlns:p14="http://schemas.microsoft.com/office/powerpoint/2010/main" val="847763887"/>
              </p:ext>
            </p:extLst>
          </p:nvPr>
        </p:nvGraphicFramePr>
        <p:xfrm>
          <a:off x="4092812" y="2418715"/>
          <a:ext cx="1516418" cy="4074160"/>
        </p:xfrm>
        <a:graphic>
          <a:graphicData uri="http://schemas.openxmlformats.org/drawingml/2006/table">
            <a:tbl>
              <a:tblPr firstRow="1" bandRow="1">
                <a:tableStyleId>{5C22544A-7EE6-4342-B048-85BDC9FD1C3A}</a:tableStyleId>
              </a:tblPr>
              <a:tblGrid>
                <a:gridCol w="1516418">
                  <a:extLst>
                    <a:ext uri="{9D8B030D-6E8A-4147-A177-3AD203B41FA5}">
                      <a16:colId xmlns:a16="http://schemas.microsoft.com/office/drawing/2014/main" xmlns="" val="3521391858"/>
                    </a:ext>
                  </a:extLst>
                </a:gridCol>
              </a:tblGrid>
              <a:tr h="205048">
                <a:tc>
                  <a:txBody>
                    <a:bodyPr/>
                    <a:lstStyle/>
                    <a:p>
                      <a:r>
                        <a:rPr lang="en-US" dirty="0"/>
                        <a:t>         OS</a:t>
                      </a:r>
                    </a:p>
                  </a:txBody>
                  <a:tcPr/>
                </a:tc>
                <a:extLst>
                  <a:ext uri="{0D108BD9-81ED-4DB2-BD59-A6C34878D82A}">
                    <a16:rowId xmlns:a16="http://schemas.microsoft.com/office/drawing/2014/main" xmlns="" val="3028691310"/>
                  </a:ext>
                </a:extLst>
              </a:tr>
              <a:tr h="370840">
                <a:tc>
                  <a:txBody>
                    <a:bodyPr/>
                    <a:lstStyle/>
                    <a:p>
                      <a:r>
                        <a:rPr lang="en-US" dirty="0"/>
                        <a:t>P1</a:t>
                      </a:r>
                    </a:p>
                  </a:txBody>
                  <a:tcPr/>
                </a:tc>
                <a:extLst>
                  <a:ext uri="{0D108BD9-81ED-4DB2-BD59-A6C34878D82A}">
                    <a16:rowId xmlns:a16="http://schemas.microsoft.com/office/drawing/2014/main" xmlns="" val="1042855705"/>
                  </a:ext>
                </a:extLst>
              </a:tr>
              <a:tr h="370840">
                <a:tc>
                  <a:txBody>
                    <a:bodyPr/>
                    <a:lstStyle/>
                    <a:p>
                      <a:r>
                        <a:rPr lang="en-US" dirty="0"/>
                        <a:t>P4</a:t>
                      </a:r>
                    </a:p>
                  </a:txBody>
                  <a:tcPr/>
                </a:tc>
                <a:extLst>
                  <a:ext uri="{0D108BD9-81ED-4DB2-BD59-A6C34878D82A}">
                    <a16:rowId xmlns:a16="http://schemas.microsoft.com/office/drawing/2014/main" xmlns="" val="1542203733"/>
                  </a:ext>
                </a:extLst>
              </a:tr>
              <a:tr h="370840">
                <a:tc>
                  <a:txBody>
                    <a:bodyPr/>
                    <a:lstStyle/>
                    <a:p>
                      <a:r>
                        <a:rPr lang="en-US" dirty="0"/>
                        <a:t>50K</a:t>
                      </a:r>
                    </a:p>
                  </a:txBody>
                  <a:tcPr/>
                </a:tc>
                <a:extLst>
                  <a:ext uri="{0D108BD9-81ED-4DB2-BD59-A6C34878D82A}">
                    <a16:rowId xmlns:a16="http://schemas.microsoft.com/office/drawing/2014/main" xmlns="" val="4175127980"/>
                  </a:ext>
                </a:extLst>
              </a:tr>
              <a:tr h="370840">
                <a:tc>
                  <a:txBody>
                    <a:bodyPr/>
                    <a:lstStyle/>
                    <a:p>
                      <a:r>
                        <a:rPr lang="en-US" dirty="0"/>
                        <a:t>P2</a:t>
                      </a:r>
                    </a:p>
                  </a:txBody>
                  <a:tcPr/>
                </a:tc>
                <a:extLst>
                  <a:ext uri="{0D108BD9-81ED-4DB2-BD59-A6C34878D82A}">
                    <a16:rowId xmlns:a16="http://schemas.microsoft.com/office/drawing/2014/main" xmlns="" val="4081021103"/>
                  </a:ext>
                </a:extLst>
              </a:tr>
              <a:tr h="370840">
                <a:tc>
                  <a:txBody>
                    <a:bodyPr/>
                    <a:lstStyle/>
                    <a:p>
                      <a:r>
                        <a:rPr lang="en-US" dirty="0"/>
                        <a:t>P5</a:t>
                      </a:r>
                    </a:p>
                  </a:txBody>
                  <a:tcPr/>
                </a:tc>
                <a:extLst>
                  <a:ext uri="{0D108BD9-81ED-4DB2-BD59-A6C34878D82A}">
                    <a16:rowId xmlns:a16="http://schemas.microsoft.com/office/drawing/2014/main" xmlns="" val="2076884844"/>
                  </a:ext>
                </a:extLst>
              </a:tr>
              <a:tr h="370840">
                <a:tc>
                  <a:txBody>
                    <a:bodyPr/>
                    <a:lstStyle/>
                    <a:p>
                      <a:r>
                        <a:rPr lang="en-US" dirty="0"/>
                        <a:t>300K</a:t>
                      </a:r>
                    </a:p>
                  </a:txBody>
                  <a:tcPr/>
                </a:tc>
                <a:extLst>
                  <a:ext uri="{0D108BD9-81ED-4DB2-BD59-A6C34878D82A}">
                    <a16:rowId xmlns:a16="http://schemas.microsoft.com/office/drawing/2014/main" xmlns="" val="2308126468"/>
                  </a:ext>
                </a:extLst>
              </a:tr>
              <a:tr h="370840">
                <a:tc>
                  <a:txBody>
                    <a:bodyPr/>
                    <a:lstStyle/>
                    <a:p>
                      <a:r>
                        <a:rPr lang="en-US" dirty="0"/>
                        <a:t>P3</a:t>
                      </a:r>
                    </a:p>
                  </a:txBody>
                  <a:tcPr/>
                </a:tc>
                <a:extLst>
                  <a:ext uri="{0D108BD9-81ED-4DB2-BD59-A6C34878D82A}">
                    <a16:rowId xmlns:a16="http://schemas.microsoft.com/office/drawing/2014/main" xmlns="" val="535770269"/>
                  </a:ext>
                </a:extLst>
              </a:tr>
              <a:tr h="370840">
                <a:tc>
                  <a:txBody>
                    <a:bodyPr/>
                    <a:lstStyle/>
                    <a:p>
                      <a:r>
                        <a:rPr lang="en-US" dirty="0"/>
                        <a:t>150K</a:t>
                      </a:r>
                    </a:p>
                  </a:txBody>
                  <a:tcPr/>
                </a:tc>
                <a:extLst>
                  <a:ext uri="{0D108BD9-81ED-4DB2-BD59-A6C34878D82A}">
                    <a16:rowId xmlns:a16="http://schemas.microsoft.com/office/drawing/2014/main" xmlns="" val="535186976"/>
                  </a:ext>
                </a:extLst>
              </a:tr>
              <a:tr h="370840">
                <a:tc>
                  <a:txBody>
                    <a:bodyPr/>
                    <a:lstStyle/>
                    <a:p>
                      <a:r>
                        <a:rPr lang="en-US" dirty="0"/>
                        <a:t>250K</a:t>
                      </a:r>
                    </a:p>
                  </a:txBody>
                  <a:tcPr/>
                </a:tc>
                <a:extLst>
                  <a:ext uri="{0D108BD9-81ED-4DB2-BD59-A6C34878D82A}">
                    <a16:rowId xmlns:a16="http://schemas.microsoft.com/office/drawing/2014/main" xmlns="" val="1171734051"/>
                  </a:ext>
                </a:extLst>
              </a:tr>
              <a:tr h="370840">
                <a:tc>
                  <a:txBody>
                    <a:bodyPr/>
                    <a:lstStyle/>
                    <a:p>
                      <a:r>
                        <a:rPr lang="en-US" dirty="0"/>
                        <a:t>700K</a:t>
                      </a:r>
                    </a:p>
                  </a:txBody>
                  <a:tcPr/>
                </a:tc>
                <a:extLst>
                  <a:ext uri="{0D108BD9-81ED-4DB2-BD59-A6C34878D82A}">
                    <a16:rowId xmlns:a16="http://schemas.microsoft.com/office/drawing/2014/main" xmlns="" val="1790354014"/>
                  </a:ext>
                </a:extLst>
              </a:tr>
            </a:tbl>
          </a:graphicData>
        </a:graphic>
      </p:graphicFrame>
      <p:sp>
        <p:nvSpPr>
          <p:cNvPr id="19" name="Rectangle 18">
            <a:extLst>
              <a:ext uri="{FF2B5EF4-FFF2-40B4-BE49-F238E27FC236}">
                <a16:creationId xmlns:a16="http://schemas.microsoft.com/office/drawing/2014/main" xmlns="" id="{B8DE3B14-70C3-4D46-820C-69BD85CF2A72}"/>
              </a:ext>
            </a:extLst>
          </p:cNvPr>
          <p:cNvSpPr/>
          <p:nvPr/>
        </p:nvSpPr>
        <p:spPr>
          <a:xfrm>
            <a:off x="3899479" y="1867495"/>
            <a:ext cx="1518364"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1) </a:t>
            </a:r>
            <a:r>
              <a:rPr lang="en-US" b="1" dirty="0" smtClean="0">
                <a:latin typeface="Arial" panose="020B0604020202020204" pitchFamily="34" charset="0"/>
                <a:cs typeface="Arial" panose="020B0604020202020204" pitchFamily="34" charset="0"/>
              </a:rPr>
              <a:t>first-T </a:t>
            </a:r>
            <a:r>
              <a:rPr lang="en-US" b="1" dirty="0">
                <a:latin typeface="Arial" panose="020B0604020202020204" pitchFamily="34" charset="0"/>
                <a:cs typeface="Arial" panose="020B0604020202020204" pitchFamily="34" charset="0"/>
              </a:rPr>
              <a:t>FIT</a:t>
            </a:r>
            <a:endParaRPr lang="en-US" dirty="0"/>
          </a:p>
        </p:txBody>
      </p:sp>
      <p:sp>
        <p:nvSpPr>
          <p:cNvPr id="20" name="Rectangle 19">
            <a:extLst>
              <a:ext uri="{FF2B5EF4-FFF2-40B4-BE49-F238E27FC236}">
                <a16:creationId xmlns:a16="http://schemas.microsoft.com/office/drawing/2014/main" xmlns="" id="{914673DC-5FD7-489B-8D1D-84562C539BC6}"/>
              </a:ext>
            </a:extLst>
          </p:cNvPr>
          <p:cNvSpPr/>
          <p:nvPr/>
        </p:nvSpPr>
        <p:spPr>
          <a:xfrm>
            <a:off x="6118746" y="1867495"/>
            <a:ext cx="1556836"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2) </a:t>
            </a:r>
            <a:r>
              <a:rPr lang="en-US" b="1" dirty="0" smtClean="0">
                <a:latin typeface="Arial" panose="020B0604020202020204" pitchFamily="34" charset="0"/>
                <a:cs typeface="Arial" panose="020B0604020202020204" pitchFamily="34" charset="0"/>
              </a:rPr>
              <a:t>BES-T </a:t>
            </a:r>
            <a:r>
              <a:rPr lang="en-US" b="1" dirty="0">
                <a:latin typeface="Arial" panose="020B0604020202020204" pitchFamily="34" charset="0"/>
                <a:cs typeface="Arial" panose="020B0604020202020204" pitchFamily="34" charset="0"/>
              </a:rPr>
              <a:t>FIT</a:t>
            </a:r>
            <a:endParaRPr lang="en-US" dirty="0"/>
          </a:p>
        </p:txBody>
      </p:sp>
      <p:graphicFrame>
        <p:nvGraphicFramePr>
          <p:cNvPr id="21" name="Table 21">
            <a:extLst>
              <a:ext uri="{FF2B5EF4-FFF2-40B4-BE49-F238E27FC236}">
                <a16:creationId xmlns:a16="http://schemas.microsoft.com/office/drawing/2014/main" xmlns="" id="{46F9C51D-C973-4D3B-8DD5-86AA025A06E3}"/>
              </a:ext>
            </a:extLst>
          </p:cNvPr>
          <p:cNvGraphicFramePr>
            <a:graphicFrameLocks noGrp="1"/>
          </p:cNvGraphicFramePr>
          <p:nvPr>
            <p:extLst>
              <p:ext uri="{D42A27DB-BD31-4B8C-83A1-F6EECF244321}">
                <p14:modId xmlns:p14="http://schemas.microsoft.com/office/powerpoint/2010/main" val="622121867"/>
              </p:ext>
            </p:extLst>
          </p:nvPr>
        </p:nvGraphicFramePr>
        <p:xfrm>
          <a:off x="6502531" y="2413634"/>
          <a:ext cx="1479892" cy="4074156"/>
        </p:xfrm>
        <a:graphic>
          <a:graphicData uri="http://schemas.openxmlformats.org/drawingml/2006/table">
            <a:tbl>
              <a:tblPr firstRow="1" bandRow="1">
                <a:tableStyleId>{5C22544A-7EE6-4342-B048-85BDC9FD1C3A}</a:tableStyleId>
              </a:tblPr>
              <a:tblGrid>
                <a:gridCol w="1479892">
                  <a:extLst>
                    <a:ext uri="{9D8B030D-6E8A-4147-A177-3AD203B41FA5}">
                      <a16:colId xmlns:a16="http://schemas.microsoft.com/office/drawing/2014/main" xmlns="" val="2488631265"/>
                    </a:ext>
                  </a:extLst>
                </a:gridCol>
              </a:tblGrid>
              <a:tr h="452684">
                <a:tc>
                  <a:txBody>
                    <a:bodyPr/>
                    <a:lstStyle/>
                    <a:p>
                      <a:r>
                        <a:rPr lang="en-US" dirty="0"/>
                        <a:t>       OS </a:t>
                      </a:r>
                    </a:p>
                  </a:txBody>
                  <a:tcPr/>
                </a:tc>
                <a:extLst>
                  <a:ext uri="{0D108BD9-81ED-4DB2-BD59-A6C34878D82A}">
                    <a16:rowId xmlns:a16="http://schemas.microsoft.com/office/drawing/2014/main" xmlns="" val="2553868466"/>
                  </a:ext>
                </a:extLst>
              </a:tr>
              <a:tr h="452684">
                <a:tc>
                  <a:txBody>
                    <a:bodyPr/>
                    <a:lstStyle/>
                    <a:p>
                      <a:r>
                        <a:rPr lang="en-US" dirty="0"/>
                        <a:t>P1</a:t>
                      </a:r>
                    </a:p>
                  </a:txBody>
                  <a:tcPr/>
                </a:tc>
                <a:extLst>
                  <a:ext uri="{0D108BD9-81ED-4DB2-BD59-A6C34878D82A}">
                    <a16:rowId xmlns:a16="http://schemas.microsoft.com/office/drawing/2014/main" xmlns="" val="3033730280"/>
                  </a:ext>
                </a:extLst>
              </a:tr>
              <a:tr h="452684">
                <a:tc>
                  <a:txBody>
                    <a:bodyPr/>
                    <a:lstStyle/>
                    <a:p>
                      <a:r>
                        <a:rPr lang="en-US" dirty="0"/>
                        <a:t>300K</a:t>
                      </a:r>
                    </a:p>
                  </a:txBody>
                  <a:tcPr/>
                </a:tc>
                <a:extLst>
                  <a:ext uri="{0D108BD9-81ED-4DB2-BD59-A6C34878D82A}">
                    <a16:rowId xmlns:a16="http://schemas.microsoft.com/office/drawing/2014/main" xmlns="" val="2144836561"/>
                  </a:ext>
                </a:extLst>
              </a:tr>
              <a:tr h="452684">
                <a:tc>
                  <a:txBody>
                    <a:bodyPr/>
                    <a:lstStyle/>
                    <a:p>
                      <a:r>
                        <a:rPr lang="en-US" dirty="0"/>
                        <a:t>P2</a:t>
                      </a:r>
                    </a:p>
                  </a:txBody>
                  <a:tcPr/>
                </a:tc>
                <a:extLst>
                  <a:ext uri="{0D108BD9-81ED-4DB2-BD59-A6C34878D82A}">
                    <a16:rowId xmlns:a16="http://schemas.microsoft.com/office/drawing/2014/main" xmlns="" val="3380076097"/>
                  </a:ext>
                </a:extLst>
              </a:tr>
              <a:tr h="452684">
                <a:tc>
                  <a:txBody>
                    <a:bodyPr/>
                    <a:lstStyle/>
                    <a:p>
                      <a:r>
                        <a:rPr lang="en-US" dirty="0"/>
                        <a:t>450K</a:t>
                      </a:r>
                    </a:p>
                  </a:txBody>
                  <a:tcPr/>
                </a:tc>
                <a:extLst>
                  <a:ext uri="{0D108BD9-81ED-4DB2-BD59-A6C34878D82A}">
                    <a16:rowId xmlns:a16="http://schemas.microsoft.com/office/drawing/2014/main" xmlns="" val="93716644"/>
                  </a:ext>
                </a:extLst>
              </a:tr>
              <a:tr h="452684">
                <a:tc>
                  <a:txBody>
                    <a:bodyPr/>
                    <a:lstStyle/>
                    <a:p>
                      <a:r>
                        <a:rPr lang="en-US" dirty="0"/>
                        <a:t>P3</a:t>
                      </a:r>
                    </a:p>
                  </a:txBody>
                  <a:tcPr/>
                </a:tc>
                <a:extLst>
                  <a:ext uri="{0D108BD9-81ED-4DB2-BD59-A6C34878D82A}">
                    <a16:rowId xmlns:a16="http://schemas.microsoft.com/office/drawing/2014/main" xmlns="" val="3204548455"/>
                  </a:ext>
                </a:extLst>
              </a:tr>
              <a:tr h="452684">
                <a:tc>
                  <a:txBody>
                    <a:bodyPr/>
                    <a:lstStyle/>
                    <a:p>
                      <a:r>
                        <a:rPr lang="en-US" dirty="0"/>
                        <a:t>P5</a:t>
                      </a:r>
                    </a:p>
                  </a:txBody>
                  <a:tcPr/>
                </a:tc>
                <a:extLst>
                  <a:ext uri="{0D108BD9-81ED-4DB2-BD59-A6C34878D82A}">
                    <a16:rowId xmlns:a16="http://schemas.microsoft.com/office/drawing/2014/main" xmlns="" val="4085334647"/>
                  </a:ext>
                </a:extLst>
              </a:tr>
              <a:tr h="452684">
                <a:tc>
                  <a:txBody>
                    <a:bodyPr/>
                    <a:lstStyle/>
                    <a:p>
                      <a:r>
                        <a:rPr lang="en-US" dirty="0"/>
                        <a:t>P4</a:t>
                      </a:r>
                    </a:p>
                  </a:txBody>
                  <a:tcPr/>
                </a:tc>
                <a:extLst>
                  <a:ext uri="{0D108BD9-81ED-4DB2-BD59-A6C34878D82A}">
                    <a16:rowId xmlns:a16="http://schemas.microsoft.com/office/drawing/2014/main" xmlns="" val="2081720915"/>
                  </a:ext>
                </a:extLst>
              </a:tr>
              <a:tr h="452684">
                <a:tc>
                  <a:txBody>
                    <a:bodyPr/>
                    <a:lstStyle/>
                    <a:p>
                      <a:r>
                        <a:rPr lang="en-US" dirty="0"/>
                        <a:t>700K</a:t>
                      </a:r>
                    </a:p>
                  </a:txBody>
                  <a:tcPr/>
                </a:tc>
                <a:extLst>
                  <a:ext uri="{0D108BD9-81ED-4DB2-BD59-A6C34878D82A}">
                    <a16:rowId xmlns:a16="http://schemas.microsoft.com/office/drawing/2014/main" xmlns="" val="119898807"/>
                  </a:ext>
                </a:extLst>
              </a:tr>
            </a:tbl>
          </a:graphicData>
        </a:graphic>
      </p:graphicFrame>
      <p:sp>
        <p:nvSpPr>
          <p:cNvPr id="23" name="Rectangle 22">
            <a:extLst>
              <a:ext uri="{FF2B5EF4-FFF2-40B4-BE49-F238E27FC236}">
                <a16:creationId xmlns:a16="http://schemas.microsoft.com/office/drawing/2014/main" xmlns="" id="{909F9775-64B0-4799-BE9C-A5BF5C925D40}"/>
              </a:ext>
            </a:extLst>
          </p:cNvPr>
          <p:cNvSpPr/>
          <p:nvPr/>
        </p:nvSpPr>
        <p:spPr>
          <a:xfrm>
            <a:off x="8883943" y="1867495"/>
            <a:ext cx="1864613"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3) WORTS </a:t>
            </a:r>
            <a:r>
              <a:rPr lang="en-US" b="1" dirty="0" smtClean="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FIT</a:t>
            </a:r>
            <a:endParaRPr lang="en-US" dirty="0"/>
          </a:p>
        </p:txBody>
      </p:sp>
      <p:graphicFrame>
        <p:nvGraphicFramePr>
          <p:cNvPr id="24" name="Table 24">
            <a:extLst>
              <a:ext uri="{FF2B5EF4-FFF2-40B4-BE49-F238E27FC236}">
                <a16:creationId xmlns:a16="http://schemas.microsoft.com/office/drawing/2014/main" xmlns="" id="{D711DE15-55CA-4A19-9349-A965908B1D1D}"/>
              </a:ext>
            </a:extLst>
          </p:cNvPr>
          <p:cNvGraphicFramePr>
            <a:graphicFrameLocks noGrp="1"/>
          </p:cNvGraphicFramePr>
          <p:nvPr>
            <p:extLst>
              <p:ext uri="{D42A27DB-BD31-4B8C-83A1-F6EECF244321}">
                <p14:modId xmlns:p14="http://schemas.microsoft.com/office/powerpoint/2010/main" val="1515519387"/>
              </p:ext>
            </p:extLst>
          </p:nvPr>
        </p:nvGraphicFramePr>
        <p:xfrm>
          <a:off x="9006006" y="2413634"/>
          <a:ext cx="1787669" cy="4079240"/>
        </p:xfrm>
        <a:graphic>
          <a:graphicData uri="http://schemas.openxmlformats.org/drawingml/2006/table">
            <a:tbl>
              <a:tblPr firstRow="1" bandRow="1">
                <a:tableStyleId>{5C22544A-7EE6-4342-B048-85BDC9FD1C3A}</a:tableStyleId>
              </a:tblPr>
              <a:tblGrid>
                <a:gridCol w="1787669">
                  <a:extLst>
                    <a:ext uri="{9D8B030D-6E8A-4147-A177-3AD203B41FA5}">
                      <a16:colId xmlns:a16="http://schemas.microsoft.com/office/drawing/2014/main" xmlns="" val="3281455456"/>
                    </a:ext>
                  </a:extLst>
                </a:gridCol>
              </a:tblGrid>
              <a:tr h="370840">
                <a:tc>
                  <a:txBody>
                    <a:bodyPr/>
                    <a:lstStyle/>
                    <a:p>
                      <a:r>
                        <a:rPr lang="en-US" dirty="0"/>
                        <a:t>             OS</a:t>
                      </a:r>
                    </a:p>
                  </a:txBody>
                  <a:tcPr/>
                </a:tc>
                <a:extLst>
                  <a:ext uri="{0D108BD9-81ED-4DB2-BD59-A6C34878D82A}">
                    <a16:rowId xmlns:a16="http://schemas.microsoft.com/office/drawing/2014/main" xmlns="" val="2484294243"/>
                  </a:ext>
                </a:extLst>
              </a:tr>
              <a:tr h="370840">
                <a:tc>
                  <a:txBody>
                    <a:bodyPr/>
                    <a:lstStyle/>
                    <a:p>
                      <a:r>
                        <a:rPr lang="en-US" dirty="0"/>
                        <a:t>P1</a:t>
                      </a:r>
                    </a:p>
                  </a:txBody>
                  <a:tcPr/>
                </a:tc>
                <a:extLst>
                  <a:ext uri="{0D108BD9-81ED-4DB2-BD59-A6C34878D82A}">
                    <a16:rowId xmlns:a16="http://schemas.microsoft.com/office/drawing/2014/main" xmlns="" val="2221440140"/>
                  </a:ext>
                </a:extLst>
              </a:tr>
              <a:tr h="370840">
                <a:tc>
                  <a:txBody>
                    <a:bodyPr/>
                    <a:lstStyle/>
                    <a:p>
                      <a:r>
                        <a:rPr lang="en-US" dirty="0"/>
                        <a:t>300K</a:t>
                      </a:r>
                    </a:p>
                  </a:txBody>
                  <a:tcPr/>
                </a:tc>
                <a:extLst>
                  <a:ext uri="{0D108BD9-81ED-4DB2-BD59-A6C34878D82A}">
                    <a16:rowId xmlns:a16="http://schemas.microsoft.com/office/drawing/2014/main" xmlns="" val="130177541"/>
                  </a:ext>
                </a:extLst>
              </a:tr>
              <a:tr h="370840">
                <a:tc>
                  <a:txBody>
                    <a:bodyPr/>
                    <a:lstStyle/>
                    <a:p>
                      <a:r>
                        <a:rPr lang="en-US" dirty="0"/>
                        <a:t>P2</a:t>
                      </a:r>
                    </a:p>
                  </a:txBody>
                  <a:tcPr/>
                </a:tc>
                <a:extLst>
                  <a:ext uri="{0D108BD9-81ED-4DB2-BD59-A6C34878D82A}">
                    <a16:rowId xmlns:a16="http://schemas.microsoft.com/office/drawing/2014/main" xmlns="" val="3845037422"/>
                  </a:ext>
                </a:extLst>
              </a:tr>
              <a:tr h="370840">
                <a:tc>
                  <a:txBody>
                    <a:bodyPr/>
                    <a:lstStyle/>
                    <a:p>
                      <a:r>
                        <a:rPr lang="en-US" dirty="0"/>
                        <a:t>P5</a:t>
                      </a:r>
                    </a:p>
                  </a:txBody>
                  <a:tcPr/>
                </a:tc>
                <a:extLst>
                  <a:ext uri="{0D108BD9-81ED-4DB2-BD59-A6C34878D82A}">
                    <a16:rowId xmlns:a16="http://schemas.microsoft.com/office/drawing/2014/main" xmlns="" val="2730547969"/>
                  </a:ext>
                </a:extLst>
              </a:tr>
              <a:tr h="370840">
                <a:tc>
                  <a:txBody>
                    <a:bodyPr/>
                    <a:lstStyle/>
                    <a:p>
                      <a:r>
                        <a:rPr lang="en-US" dirty="0"/>
                        <a:t>300K</a:t>
                      </a:r>
                    </a:p>
                  </a:txBody>
                  <a:tcPr/>
                </a:tc>
                <a:extLst>
                  <a:ext uri="{0D108BD9-81ED-4DB2-BD59-A6C34878D82A}">
                    <a16:rowId xmlns:a16="http://schemas.microsoft.com/office/drawing/2014/main" xmlns="" val="325463765"/>
                  </a:ext>
                </a:extLst>
              </a:tr>
              <a:tr h="370840">
                <a:tc>
                  <a:txBody>
                    <a:bodyPr/>
                    <a:lstStyle/>
                    <a:p>
                      <a:r>
                        <a:rPr lang="en-US" dirty="0"/>
                        <a:t>P3</a:t>
                      </a:r>
                    </a:p>
                  </a:txBody>
                  <a:tcPr/>
                </a:tc>
                <a:extLst>
                  <a:ext uri="{0D108BD9-81ED-4DB2-BD59-A6C34878D82A}">
                    <a16:rowId xmlns:a16="http://schemas.microsoft.com/office/drawing/2014/main" xmlns="" val="2204393489"/>
                  </a:ext>
                </a:extLst>
              </a:tr>
              <a:tr h="370840">
                <a:tc>
                  <a:txBody>
                    <a:bodyPr/>
                    <a:lstStyle/>
                    <a:p>
                      <a:r>
                        <a:rPr lang="en-US" dirty="0"/>
                        <a:t>150</a:t>
                      </a:r>
                    </a:p>
                  </a:txBody>
                  <a:tcPr/>
                </a:tc>
                <a:extLst>
                  <a:ext uri="{0D108BD9-81ED-4DB2-BD59-A6C34878D82A}">
                    <a16:rowId xmlns:a16="http://schemas.microsoft.com/office/drawing/2014/main" xmlns="" val="1878498302"/>
                  </a:ext>
                </a:extLst>
              </a:tr>
              <a:tr h="370840">
                <a:tc>
                  <a:txBody>
                    <a:bodyPr/>
                    <a:lstStyle/>
                    <a:p>
                      <a:r>
                        <a:rPr lang="en-US" dirty="0"/>
                        <a:t>250K</a:t>
                      </a:r>
                    </a:p>
                  </a:txBody>
                  <a:tcPr/>
                </a:tc>
                <a:extLst>
                  <a:ext uri="{0D108BD9-81ED-4DB2-BD59-A6C34878D82A}">
                    <a16:rowId xmlns:a16="http://schemas.microsoft.com/office/drawing/2014/main" xmlns="" val="1900661101"/>
                  </a:ext>
                </a:extLst>
              </a:tr>
              <a:tr h="370840">
                <a:tc>
                  <a:txBody>
                    <a:bodyPr/>
                    <a:lstStyle/>
                    <a:p>
                      <a:r>
                        <a:rPr lang="en-US" dirty="0"/>
                        <a:t>P4</a:t>
                      </a:r>
                    </a:p>
                  </a:txBody>
                  <a:tcPr/>
                </a:tc>
                <a:extLst>
                  <a:ext uri="{0D108BD9-81ED-4DB2-BD59-A6C34878D82A}">
                    <a16:rowId xmlns:a16="http://schemas.microsoft.com/office/drawing/2014/main" xmlns="" val="1761391253"/>
                  </a:ext>
                </a:extLst>
              </a:tr>
              <a:tr h="370840">
                <a:tc>
                  <a:txBody>
                    <a:bodyPr/>
                    <a:lstStyle/>
                    <a:p>
                      <a:r>
                        <a:rPr lang="en-US" dirty="0"/>
                        <a:t>450K</a:t>
                      </a:r>
                    </a:p>
                  </a:txBody>
                  <a:tcPr/>
                </a:tc>
                <a:extLst>
                  <a:ext uri="{0D108BD9-81ED-4DB2-BD59-A6C34878D82A}">
                    <a16:rowId xmlns:a16="http://schemas.microsoft.com/office/drawing/2014/main" xmlns="" val="1713237093"/>
                  </a:ext>
                </a:extLst>
              </a:tr>
            </a:tbl>
          </a:graphicData>
        </a:graphic>
      </p:graphicFrame>
    </p:spTree>
    <p:extLst>
      <p:ext uri="{BB962C8B-B14F-4D97-AF65-F5344CB8AC3E}">
        <p14:creationId xmlns:p14="http://schemas.microsoft.com/office/powerpoint/2010/main" val="167739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422" y="247135"/>
            <a:ext cx="11689492" cy="5929828"/>
          </a:xfrm>
        </p:spPr>
        <p:txBody>
          <a:bodyPr/>
          <a:lstStyle/>
          <a:p>
            <a:pPr algn="just"/>
            <a:endParaRPr lang="en-US" dirty="0"/>
          </a:p>
          <a:p>
            <a:pPr marL="0" indent="0" algn="just">
              <a:buNone/>
            </a:pPr>
            <a:r>
              <a:rPr lang="en-US" b="1" dirty="0"/>
              <a:t>6. </a:t>
            </a:r>
            <a:r>
              <a:rPr lang="en-US" dirty="0">
                <a:latin typeface="Times New Roman" pitchFamily="18" charset="0"/>
                <a:cs typeface="Times New Roman" pitchFamily="18" charset="0"/>
              </a:rPr>
              <a:t>Using Banker Algorithm for deadlock Avoidance, System with 5 processes (P0 through P4) and 3 resource types of A (14 instances), B (4 instances), and C (8 instances). At time T0, the system has the below table Snapshot. What is the status of available and Need matrices, safe sequence and then Calculate to see if Requests of P1(3,0,2) can cause the system to enter into deadlock state </a:t>
            </a:r>
            <a:endParaRPr lang="en-US" dirty="0" smtClean="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a:p>
            <a:pPr marL="0" indent="0" algn="just">
              <a:buNone/>
            </a:pPr>
            <a:endParaRPr lang="en-US" dirty="0"/>
          </a:p>
        </p:txBody>
      </p:sp>
      <p:pic>
        <p:nvPicPr>
          <p:cNvPr id="1026" name="Picture 2" descr="C:\Users\my pc\Pictures\Screenshots\Screenshot (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206" y="2870451"/>
            <a:ext cx="4325895" cy="361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606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281" y="481913"/>
            <a:ext cx="11701849" cy="5993027"/>
          </a:xfrm>
        </p:spPr>
        <p:txBody>
          <a:bodyPr/>
          <a:lstStyle/>
          <a:p>
            <a:r>
              <a:rPr lang="en-US" dirty="0" smtClean="0"/>
              <a:t>Solution</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9883722"/>
              </p:ext>
            </p:extLst>
          </p:nvPr>
        </p:nvGraphicFramePr>
        <p:xfrm>
          <a:off x="1173892" y="2508421"/>
          <a:ext cx="506627" cy="1828800"/>
        </p:xfrm>
        <a:graphic>
          <a:graphicData uri="http://schemas.openxmlformats.org/drawingml/2006/table">
            <a:tbl>
              <a:tblPr firstRow="1" bandRow="1">
                <a:tableStyleId>{5C22544A-7EE6-4342-B048-85BDC9FD1C3A}</a:tableStyleId>
              </a:tblPr>
              <a:tblGrid>
                <a:gridCol w="506627"/>
              </a:tblGrid>
              <a:tr h="343781">
                <a:tc>
                  <a:txBody>
                    <a:bodyPr/>
                    <a:lstStyle/>
                    <a:p>
                      <a:r>
                        <a:rPr lang="en-US" dirty="0" smtClean="0"/>
                        <a:t>P0</a:t>
                      </a:r>
                      <a:endParaRPr lang="en-US" dirty="0"/>
                    </a:p>
                  </a:txBody>
                  <a:tcPr/>
                </a:tc>
              </a:tr>
              <a:tr h="343781">
                <a:tc>
                  <a:txBody>
                    <a:bodyPr/>
                    <a:lstStyle/>
                    <a:p>
                      <a:r>
                        <a:rPr lang="en-US" dirty="0" smtClean="0"/>
                        <a:t>P1</a:t>
                      </a:r>
                      <a:endParaRPr lang="en-US" dirty="0"/>
                    </a:p>
                  </a:txBody>
                  <a:tcPr/>
                </a:tc>
              </a:tr>
              <a:tr h="343781">
                <a:tc>
                  <a:txBody>
                    <a:bodyPr/>
                    <a:lstStyle/>
                    <a:p>
                      <a:r>
                        <a:rPr lang="en-US" dirty="0" smtClean="0"/>
                        <a:t>P2</a:t>
                      </a:r>
                      <a:endParaRPr lang="en-US" dirty="0"/>
                    </a:p>
                  </a:txBody>
                  <a:tcPr/>
                </a:tc>
              </a:tr>
              <a:tr h="343781">
                <a:tc>
                  <a:txBody>
                    <a:bodyPr/>
                    <a:lstStyle/>
                    <a:p>
                      <a:r>
                        <a:rPr lang="en-US" dirty="0" smtClean="0"/>
                        <a:t>P3</a:t>
                      </a:r>
                      <a:endParaRPr lang="en-US" dirty="0"/>
                    </a:p>
                  </a:txBody>
                  <a:tcPr/>
                </a:tc>
              </a:tr>
              <a:tr h="343781">
                <a:tc>
                  <a:txBody>
                    <a:bodyPr/>
                    <a:lstStyle/>
                    <a:p>
                      <a:r>
                        <a:rPr lang="en-US" dirty="0" smtClean="0"/>
                        <a:t>P4</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16526721"/>
              </p:ext>
            </p:extLst>
          </p:nvPr>
        </p:nvGraphicFramePr>
        <p:xfrm>
          <a:off x="1710724" y="1757634"/>
          <a:ext cx="8128000" cy="259588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dirty="0" smtClean="0"/>
                        <a:t>Allocation</a:t>
                      </a:r>
                      <a:endParaRPr lang="en-US" dirty="0"/>
                    </a:p>
                  </a:txBody>
                  <a:tcPr/>
                </a:tc>
                <a:tc>
                  <a:txBody>
                    <a:bodyPr/>
                    <a:lstStyle/>
                    <a:p>
                      <a:r>
                        <a:rPr lang="en-US" dirty="0" smtClean="0"/>
                        <a:t>Max</a:t>
                      </a:r>
                      <a:endParaRPr lang="en-US" dirty="0"/>
                    </a:p>
                  </a:txBody>
                  <a:tcPr/>
                </a:tc>
                <a:tc>
                  <a:txBody>
                    <a:bodyPr/>
                    <a:lstStyle/>
                    <a:p>
                      <a:r>
                        <a:rPr lang="en-US" dirty="0" smtClean="0"/>
                        <a:t>Available</a:t>
                      </a:r>
                      <a:endParaRPr lang="en-US" dirty="0"/>
                    </a:p>
                  </a:txBody>
                  <a:tcPr/>
                </a:tc>
                <a:tc>
                  <a:txBody>
                    <a:bodyPr/>
                    <a:lstStyle/>
                    <a:p>
                      <a:r>
                        <a:rPr lang="en-US" dirty="0" smtClean="0"/>
                        <a:t>Need</a:t>
                      </a:r>
                      <a:endParaRPr lang="en-US" dirty="0"/>
                    </a:p>
                  </a:txBody>
                  <a:tcPr/>
                </a:tc>
              </a:tr>
              <a:tr h="370840">
                <a:tc>
                  <a:txBody>
                    <a:bodyPr/>
                    <a:lstStyle/>
                    <a:p>
                      <a:r>
                        <a:rPr lang="en-US" dirty="0" smtClean="0"/>
                        <a:t>ABC</a:t>
                      </a:r>
                      <a:endParaRPr lang="en-US" dirty="0"/>
                    </a:p>
                  </a:txBody>
                  <a:tcPr/>
                </a:tc>
                <a:tc>
                  <a:txBody>
                    <a:bodyPr/>
                    <a:lstStyle/>
                    <a:p>
                      <a:r>
                        <a:rPr lang="en-US" dirty="0" smtClean="0"/>
                        <a:t>ABC</a:t>
                      </a:r>
                      <a:endParaRPr lang="en-US" dirty="0"/>
                    </a:p>
                  </a:txBody>
                  <a:tcPr/>
                </a:tc>
                <a:tc>
                  <a:txBody>
                    <a:bodyPr/>
                    <a:lstStyle/>
                    <a:p>
                      <a:r>
                        <a:rPr lang="en-US" dirty="0" smtClean="0"/>
                        <a:t>ABC</a:t>
                      </a:r>
                      <a:endParaRPr lang="en-US" dirty="0"/>
                    </a:p>
                  </a:txBody>
                  <a:tcPr/>
                </a:tc>
                <a:tc>
                  <a:txBody>
                    <a:bodyPr/>
                    <a:lstStyle/>
                    <a:p>
                      <a:r>
                        <a:rPr lang="en-US" dirty="0" smtClean="0"/>
                        <a:t>ABC</a:t>
                      </a:r>
                      <a:endParaRPr lang="en-US" dirty="0"/>
                    </a:p>
                  </a:txBody>
                  <a:tcPr/>
                </a:tc>
              </a:tr>
              <a:tr h="370840">
                <a:tc>
                  <a:txBody>
                    <a:bodyPr/>
                    <a:lstStyle/>
                    <a:p>
                      <a:r>
                        <a:rPr lang="en-US" dirty="0" smtClean="0"/>
                        <a:t>010</a:t>
                      </a:r>
                      <a:endParaRPr lang="en-US" dirty="0"/>
                    </a:p>
                  </a:txBody>
                  <a:tcPr/>
                </a:tc>
                <a:tc>
                  <a:txBody>
                    <a:bodyPr/>
                    <a:lstStyle/>
                    <a:p>
                      <a:r>
                        <a:rPr lang="en-US" dirty="0" smtClean="0"/>
                        <a:t>753</a:t>
                      </a:r>
                      <a:endParaRPr lang="en-US" dirty="0"/>
                    </a:p>
                  </a:txBody>
                  <a:tcPr/>
                </a:tc>
                <a:tc>
                  <a:txBody>
                    <a:bodyPr/>
                    <a:lstStyle/>
                    <a:p>
                      <a:r>
                        <a:rPr lang="en-US" dirty="0" smtClean="0"/>
                        <a:t>302</a:t>
                      </a:r>
                      <a:endParaRPr lang="en-US" dirty="0"/>
                    </a:p>
                  </a:txBody>
                  <a:tcPr/>
                </a:tc>
                <a:tc>
                  <a:txBody>
                    <a:bodyPr/>
                    <a:lstStyle/>
                    <a:p>
                      <a:endParaRPr lang="en-US"/>
                    </a:p>
                  </a:txBody>
                  <a:tcPr/>
                </a:tc>
              </a:tr>
              <a:tr h="370840">
                <a:tc>
                  <a:txBody>
                    <a:bodyPr/>
                    <a:lstStyle/>
                    <a:p>
                      <a:r>
                        <a:rPr lang="en-US" dirty="0" smtClean="0"/>
                        <a:t>200</a:t>
                      </a:r>
                      <a:endParaRPr lang="en-US" dirty="0"/>
                    </a:p>
                  </a:txBody>
                  <a:tcPr/>
                </a:tc>
                <a:tc>
                  <a:txBody>
                    <a:bodyPr/>
                    <a:lstStyle/>
                    <a:p>
                      <a:r>
                        <a:rPr lang="en-US" dirty="0" smtClean="0"/>
                        <a:t>322</a:t>
                      </a:r>
                      <a:endParaRPr lang="en-US" dirty="0"/>
                    </a:p>
                  </a:txBody>
                  <a:tcPr/>
                </a:tc>
                <a:tc>
                  <a:txBody>
                    <a:bodyPr/>
                    <a:lstStyle/>
                    <a:p>
                      <a:r>
                        <a:rPr lang="en-US" dirty="0" smtClean="0"/>
                        <a:t>502</a:t>
                      </a:r>
                      <a:endParaRPr lang="en-US" dirty="0"/>
                    </a:p>
                  </a:txBody>
                  <a:tcPr/>
                </a:tc>
                <a:tc>
                  <a:txBody>
                    <a:bodyPr/>
                    <a:lstStyle/>
                    <a:p>
                      <a:endParaRPr lang="en-US"/>
                    </a:p>
                  </a:txBody>
                  <a:tcPr/>
                </a:tc>
              </a:tr>
              <a:tr h="370840">
                <a:tc>
                  <a:txBody>
                    <a:bodyPr/>
                    <a:lstStyle/>
                    <a:p>
                      <a:r>
                        <a:rPr lang="en-US" dirty="0" smtClean="0"/>
                        <a:t>302</a:t>
                      </a:r>
                      <a:endParaRPr lang="en-US" dirty="0"/>
                    </a:p>
                  </a:txBody>
                  <a:tcPr/>
                </a:tc>
                <a:tc>
                  <a:txBody>
                    <a:bodyPr/>
                    <a:lstStyle/>
                    <a:p>
                      <a:r>
                        <a:rPr lang="en-US" dirty="0" smtClean="0"/>
                        <a:t>902</a:t>
                      </a:r>
                      <a:endParaRPr lang="en-US" dirty="0"/>
                    </a:p>
                  </a:txBody>
                  <a:tcPr/>
                </a:tc>
                <a:tc>
                  <a:txBody>
                    <a:bodyPr/>
                    <a:lstStyle/>
                    <a:p>
                      <a:r>
                        <a:rPr lang="en-US" dirty="0" smtClean="0"/>
                        <a:t>713</a:t>
                      </a:r>
                      <a:endParaRPr lang="en-US" dirty="0"/>
                    </a:p>
                  </a:txBody>
                  <a:tcPr/>
                </a:tc>
                <a:tc>
                  <a:txBody>
                    <a:bodyPr/>
                    <a:lstStyle/>
                    <a:p>
                      <a:endParaRPr lang="en-US"/>
                    </a:p>
                  </a:txBody>
                  <a:tcPr/>
                </a:tc>
              </a:tr>
              <a:tr h="370840">
                <a:tc>
                  <a:txBody>
                    <a:bodyPr/>
                    <a:lstStyle/>
                    <a:p>
                      <a:r>
                        <a:rPr lang="en-US" dirty="0" smtClean="0"/>
                        <a:t>211</a:t>
                      </a:r>
                      <a:endParaRPr lang="en-US" dirty="0"/>
                    </a:p>
                  </a:txBody>
                  <a:tcPr/>
                </a:tc>
                <a:tc>
                  <a:txBody>
                    <a:bodyPr/>
                    <a:lstStyle/>
                    <a:p>
                      <a:r>
                        <a:rPr lang="en-US" dirty="0" smtClean="0"/>
                        <a:t>222</a:t>
                      </a:r>
                      <a:endParaRPr lang="en-US" dirty="0"/>
                    </a:p>
                  </a:txBody>
                  <a:tcPr/>
                </a:tc>
                <a:tc>
                  <a:txBody>
                    <a:bodyPr/>
                    <a:lstStyle/>
                    <a:p>
                      <a:r>
                        <a:rPr lang="en-US" dirty="0" smtClean="0"/>
                        <a:t>715</a:t>
                      </a:r>
                      <a:endParaRPr lang="en-US" dirty="0"/>
                    </a:p>
                  </a:txBody>
                  <a:tcPr/>
                </a:tc>
                <a:tc>
                  <a:txBody>
                    <a:bodyPr/>
                    <a:lstStyle/>
                    <a:p>
                      <a:endParaRPr lang="en-US"/>
                    </a:p>
                  </a:txBody>
                  <a:tcPr/>
                </a:tc>
              </a:tr>
              <a:tr h="370840">
                <a:tc>
                  <a:txBody>
                    <a:bodyPr/>
                    <a:lstStyle/>
                    <a:p>
                      <a:r>
                        <a:rPr lang="en-US" dirty="0" smtClean="0"/>
                        <a:t>002</a:t>
                      </a:r>
                      <a:endParaRPr lang="en-US" dirty="0"/>
                    </a:p>
                  </a:txBody>
                  <a:tcPr/>
                </a:tc>
                <a:tc>
                  <a:txBody>
                    <a:bodyPr/>
                    <a:lstStyle/>
                    <a:p>
                      <a:r>
                        <a:rPr lang="en-US" dirty="0" smtClean="0"/>
                        <a:t>433</a:t>
                      </a:r>
                      <a:endParaRPr lang="en-US" dirty="0"/>
                    </a:p>
                  </a:txBody>
                  <a:tcPr/>
                </a:tc>
                <a:tc>
                  <a:txBody>
                    <a:bodyPr/>
                    <a:lstStyle/>
                    <a:p>
                      <a:r>
                        <a:rPr lang="en-US" dirty="0" smtClean="0"/>
                        <a:t>1017</a:t>
                      </a:r>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63152042"/>
              </p:ext>
            </p:extLst>
          </p:nvPr>
        </p:nvGraphicFramePr>
        <p:xfrm>
          <a:off x="5821816" y="4401980"/>
          <a:ext cx="1987654" cy="370840"/>
        </p:xfrm>
        <a:graphic>
          <a:graphicData uri="http://schemas.openxmlformats.org/drawingml/2006/table">
            <a:tbl>
              <a:tblPr firstRow="1" bandRow="1">
                <a:tableStyleId>{5C22544A-7EE6-4342-B048-85BDC9FD1C3A}</a:tableStyleId>
              </a:tblPr>
              <a:tblGrid>
                <a:gridCol w="1987654"/>
              </a:tblGrid>
              <a:tr h="370840">
                <a:tc>
                  <a:txBody>
                    <a:bodyPr/>
                    <a:lstStyle/>
                    <a:p>
                      <a:r>
                        <a:rPr lang="en-US" dirty="0" smtClean="0"/>
                        <a:t>1027</a:t>
                      </a:r>
                      <a:endParaRPr lang="en-US" dirty="0"/>
                    </a:p>
                  </a:txBody>
                  <a:tcPr/>
                </a:tc>
              </a:tr>
            </a:tbl>
          </a:graphicData>
        </a:graphic>
      </p:graphicFrame>
    </p:spTree>
    <p:extLst>
      <p:ext uri="{BB962C8B-B14F-4D97-AF65-F5344CB8AC3E}">
        <p14:creationId xmlns:p14="http://schemas.microsoft.com/office/powerpoint/2010/main" val="924910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065" y="642551"/>
            <a:ext cx="11143735" cy="5534412"/>
          </a:xfrm>
        </p:spPr>
        <p:txBody>
          <a:bodyPr>
            <a:normAutofit/>
          </a:bodyPr>
          <a:lstStyle/>
          <a:p>
            <a:pPr marL="0" indent="0">
              <a:buNone/>
            </a:pPr>
            <a:r>
              <a:rPr lang="en-US" dirty="0" smtClean="0"/>
              <a:t>Need &lt;=work </a:t>
            </a:r>
            <a:r>
              <a:rPr lang="en-US" dirty="0" smtClean="0">
                <a:sym typeface="Wingdings" pitchFamily="2" charset="2"/>
              </a:rPr>
              <a:t>work +Allocation</a:t>
            </a:r>
          </a:p>
          <a:p>
            <a:r>
              <a:rPr lang="en-US" dirty="0" smtClean="0">
                <a:sym typeface="Wingdings" pitchFamily="2" charset="2"/>
              </a:rPr>
              <a:t>P0=743&lt;=302 	skip</a:t>
            </a:r>
          </a:p>
          <a:p>
            <a:r>
              <a:rPr lang="en-US" dirty="0" smtClean="0">
                <a:sym typeface="Wingdings" pitchFamily="2" charset="2"/>
              </a:rPr>
              <a:t>P1=122&lt;=302	 so,  302+200=502</a:t>
            </a:r>
          </a:p>
          <a:p>
            <a:r>
              <a:rPr lang="en-US" dirty="0" smtClean="0">
                <a:sym typeface="Wingdings" pitchFamily="2" charset="2"/>
              </a:rPr>
              <a:t>P2=600&lt;=502	skip</a:t>
            </a:r>
          </a:p>
          <a:p>
            <a:r>
              <a:rPr lang="en-US" dirty="0" smtClean="0">
                <a:sym typeface="Wingdings" pitchFamily="2" charset="2"/>
              </a:rPr>
              <a:t>P3=011&lt;=502	so, 502+211=713</a:t>
            </a:r>
          </a:p>
          <a:p>
            <a:r>
              <a:rPr lang="en-US" dirty="0" smtClean="0">
                <a:sym typeface="Wingdings" pitchFamily="2" charset="2"/>
              </a:rPr>
              <a:t>P4=433&lt;=713	so, 713+002=715</a:t>
            </a:r>
          </a:p>
          <a:p>
            <a:r>
              <a:rPr lang="en-US" dirty="0" smtClean="0">
                <a:sym typeface="Wingdings" pitchFamily="2" charset="2"/>
              </a:rPr>
              <a:t>P0=743&lt;=715	skip</a:t>
            </a:r>
          </a:p>
          <a:p>
            <a:r>
              <a:rPr lang="en-US" dirty="0" smtClean="0">
                <a:sym typeface="Wingdings" pitchFamily="2" charset="2"/>
              </a:rPr>
              <a:t>P2=600&lt;=715	so, 715+302=1017</a:t>
            </a:r>
          </a:p>
          <a:p>
            <a:r>
              <a:rPr lang="en-US" dirty="0" smtClean="0">
                <a:sym typeface="Wingdings" pitchFamily="2" charset="2"/>
              </a:rPr>
              <a:t>P0=743&lt;=1017	so, 1017+010=1027  </a:t>
            </a:r>
          </a:p>
          <a:p>
            <a:pPr marL="0" indent="0">
              <a:buNone/>
            </a:pPr>
            <a:r>
              <a:rPr lang="en-US" dirty="0" smtClean="0">
                <a:sym typeface="Wingdings" pitchFamily="2" charset="2"/>
              </a:rPr>
              <a:t>Save sequence[p1,p3,p4,p2,p1]     </a:t>
            </a:r>
            <a:endParaRPr lang="en-US" dirty="0"/>
          </a:p>
        </p:txBody>
      </p:sp>
      <p:sp>
        <p:nvSpPr>
          <p:cNvPr id="4" name="Multiply 3"/>
          <p:cNvSpPr/>
          <p:nvPr/>
        </p:nvSpPr>
        <p:spPr>
          <a:xfrm>
            <a:off x="2551670" y="1217141"/>
            <a:ext cx="383060" cy="457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2746293" y="1729947"/>
            <a:ext cx="376881" cy="395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675238" y="1828804"/>
            <a:ext cx="67962" cy="296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Multiply 15"/>
          <p:cNvSpPr/>
          <p:nvPr/>
        </p:nvSpPr>
        <p:spPr>
          <a:xfrm>
            <a:off x="2551670" y="2224219"/>
            <a:ext cx="383060" cy="457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2675238" y="2722613"/>
            <a:ext cx="67962" cy="296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746293" y="2623756"/>
            <a:ext cx="376881" cy="395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749381" y="3192170"/>
            <a:ext cx="376881" cy="395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777181" y="4205443"/>
            <a:ext cx="376881" cy="395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891484" y="4600860"/>
            <a:ext cx="376881" cy="395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2706129" y="3291027"/>
            <a:ext cx="67962" cy="296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733934" y="4304300"/>
            <a:ext cx="67962" cy="296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Multiply 23"/>
          <p:cNvSpPr/>
          <p:nvPr/>
        </p:nvSpPr>
        <p:spPr>
          <a:xfrm>
            <a:off x="2610366" y="3727635"/>
            <a:ext cx="383060" cy="457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H="1" flipV="1">
            <a:off x="2801896" y="4699717"/>
            <a:ext cx="67962" cy="296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507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658</TotalTime>
  <Words>343</Words>
  <Application>Microsoft Office PowerPoint</Application>
  <PresentationFormat>Custom</PresentationFormat>
  <Paragraphs>182</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Simad University Faculty of Computing   Operating Systems (I) Assignment of Chapter 7, 8 and 9   </vt:lpstr>
      <vt:lpstr>      1. Using Resource Allocation Graph concept with one resource instance in each resource type, show whether or not there might be a deadlock:  R2P 1R1 P2R3P3 R2 P2                                     R1                                                    R3 </vt:lpstr>
      <vt:lpstr>2-Using Segmentation concept, the following segment are numbers from 0   to 4.  Store them  in physical memory</vt:lpstr>
      <vt:lpstr>3.Using paging concept with direct mapping, translate the below logical memory contents into a real memory.</vt:lpstr>
      <vt:lpstr>4.Compute external fragmentation of the following table calculate  compaction </vt:lpstr>
      <vt:lpstr> 5. Using First Fit, Best Fit and Worst Fit, allocate B4 and B5 with 250K and  150K respectively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dc:creator>
  <cp:lastModifiedBy>my pc</cp:lastModifiedBy>
  <cp:revision>43</cp:revision>
  <dcterms:created xsi:type="dcterms:W3CDTF">2020-04-27T07:42:15Z</dcterms:created>
  <dcterms:modified xsi:type="dcterms:W3CDTF">2020-04-29T14:54:37Z</dcterms:modified>
</cp:coreProperties>
</file>