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53D19-C2F2-460D-8AAA-1701CF7173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590FF7-213F-482E-BA21-BB41F3191D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6D650B-2117-49AF-855C-A36C46D9A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C7097-0D79-4A9F-8790-9AF5F174EC9D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6B687C-9DF7-4A32-B256-747824E58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537A34-A7E8-447C-AA8A-EF9FDE3F7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000C2-771D-4716-A5B3-0D79E8502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471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742C2-AF06-4E9E-83E4-E28E1A075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222D0D-D5AD-4450-B0A2-79881A7FDB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B25960-EFB9-461F-A62E-9C150D2D7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C7097-0D79-4A9F-8790-9AF5F174EC9D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9361D7-833A-48CF-8D2B-6E2C1E184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AED231-29C8-4551-83AB-DDA338D41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000C2-771D-4716-A5B3-0D79E8502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479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8B2536-7710-4E1D-AD03-C7EFBF46AF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FEDC58-DFE7-442D-93BC-02E7C65AB5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67E859-4F41-4F48-81C9-825CF0170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C7097-0D79-4A9F-8790-9AF5F174EC9D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E26B87-93C0-4D7C-B45F-AE947A1D3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8078FB-A57F-4AA4-92B9-4595688E5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000C2-771D-4716-A5B3-0D79E8502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904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10834-A07D-4531-87B8-2095884AC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5A640C-DB8F-4652-9A09-1ACF8AFEA2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A0122-E2FF-435C-A18D-FFBA7462E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C7097-0D79-4A9F-8790-9AF5F174EC9D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FA51E8-13C7-4C7F-BE4E-C4D5CA20E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DD6A69-42CF-4323-9177-3C0CABE9B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000C2-771D-4716-A5B3-0D79E8502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537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860BA-A8CC-4602-B03D-977C7A30F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CC7C16-C319-491C-9ABC-689716C5C5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1B067A-394B-4CB5-BECE-1428CDD50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C7097-0D79-4A9F-8790-9AF5F174EC9D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14A361-05C3-486C-AF2C-764EAD05C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13E57D-3247-4C1E-9B58-D67F9377C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000C2-771D-4716-A5B3-0D79E8502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776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1587E-4103-447E-AA00-F7B6EEA23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BCFE21-61EE-4EC7-AF45-D6D37095C7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2789A4-D4C3-426A-B924-D6F76DE7D4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791495-F775-400A-96B1-B0067DE8B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C7097-0D79-4A9F-8790-9AF5F174EC9D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DDF1BF-2BA7-468B-94C6-5D3AA25D0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4797E5-858F-49F6-A579-44B4815F4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000C2-771D-4716-A5B3-0D79E8502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345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230A6-5E84-46EF-925A-BEB43C55D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CC2FE4-8914-4CCE-A690-FC0FF2A614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029233-83F9-4B9F-81BE-BC3962FDF7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DFA006-B35B-4148-84DD-40B7ED3D53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222A38-25BB-4732-A202-A85C6BABB9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FFCFB7-BD65-4A6D-BC72-815F3B6FF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C7097-0D79-4A9F-8790-9AF5F174EC9D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DCFB36-A995-4A74-B611-6AEB7BB20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CA0007-4101-48F6-9B98-CB0221865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000C2-771D-4716-A5B3-0D79E8502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824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BAEA4-D2C0-4DBD-B45A-173B05D55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E0F7B5-EF5F-4301-9098-0AED39677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C7097-0D79-4A9F-8790-9AF5F174EC9D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3890B7-AA63-4F08-AE42-884CDBDA1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7CCE42-5E56-407E-8575-9CA80E09C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000C2-771D-4716-A5B3-0D79E8502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904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ECF773-A8F1-49FB-9E12-FAF43FAE5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C7097-0D79-4A9F-8790-9AF5F174EC9D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AE779D-2F05-4132-893F-E2D57E6D5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B1FABC-5ECD-4C45-98B9-CB9DF74AF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000C2-771D-4716-A5B3-0D79E8502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748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B154A-6DE8-4381-971E-D2296A1C0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1AE562-BFB2-478A-90E7-1F0D03621C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C55EE3-56A8-498F-8DAC-98316E4581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EEDD22-3040-4376-8BE3-27038BDC9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C7097-0D79-4A9F-8790-9AF5F174EC9D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B1B426-1895-430B-B9CC-B6C364C36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BECA8A-0D37-40BC-8B5F-0F9199A69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000C2-771D-4716-A5B3-0D79E8502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343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AF4EB-5FFE-49B3-9C63-3F5E042B8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D5EE3D-0CC2-4341-A151-1064283CEB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AEE0E8-E9DE-4461-B3F9-82A886951A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45E6FD-F831-4B4A-9303-C73003301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C7097-0D79-4A9F-8790-9AF5F174EC9D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DEE3AE-964B-49CB-B4B9-FC2E45762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A79FEE-937C-4D7C-A0D5-900337A6D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000C2-771D-4716-A5B3-0D79E8502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449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B11D3C-9566-42DF-ADC7-5F48504D9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7A3F53-C50D-4ED1-879D-D827BC47A7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4EDFC3-291D-48B9-B22D-638D3525D7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AC7097-0D79-4A9F-8790-9AF5F174EC9D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C0B9BE-03C2-4B4E-8E49-D645EDDBAE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66A3F3-52EC-498A-8A72-68D14C1145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0000C2-771D-4716-A5B3-0D79E8502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662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DACC9-0BCD-4452-A825-EE8BD295E4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5030" y="1475784"/>
            <a:ext cx="9144000" cy="2387600"/>
          </a:xfrm>
        </p:spPr>
        <p:txBody>
          <a:bodyPr>
            <a:noAutofit/>
          </a:bodyPr>
          <a:lstStyle/>
          <a:p>
            <a:r>
              <a:rPr lang="en-US" sz="4400" b="1" dirty="0">
                <a:latin typeface="Arial Black" panose="020B0A04020102020204" pitchFamily="34" charset="0"/>
              </a:rPr>
              <a:t>SIMAD UNIVERSITY</a:t>
            </a:r>
            <a:br>
              <a:rPr lang="en-US" sz="4400" dirty="0"/>
            </a:br>
            <a:r>
              <a:rPr lang="en-US" sz="3200" b="1" dirty="0">
                <a:latin typeface="Arial Black" panose="020B0A04020102020204" pitchFamily="34" charset="0"/>
              </a:rPr>
              <a:t>Faculty of Computing</a:t>
            </a:r>
            <a:br>
              <a:rPr lang="en-US" sz="4400" dirty="0"/>
            </a:br>
            <a:r>
              <a:rPr lang="en-US" sz="2800" b="1" dirty="0">
                <a:latin typeface="Arial Black" panose="020B0A04020102020204" pitchFamily="34" charset="0"/>
              </a:rPr>
              <a:t>Operating Systems (I)</a:t>
            </a:r>
            <a:br>
              <a:rPr lang="en-US" sz="2800" b="1" dirty="0">
                <a:latin typeface="Arial Black" panose="020B0A04020102020204" pitchFamily="34" charset="0"/>
              </a:rPr>
            </a:br>
            <a:r>
              <a:rPr lang="en-US" sz="2000" b="1" dirty="0">
                <a:latin typeface="Arial Black" panose="020B0A04020102020204" pitchFamily="34" charset="0"/>
                <a:ea typeface="+mj-ea"/>
                <a:cs typeface="+mj-cs"/>
              </a:rPr>
              <a:t>Assignment of Chapter 11 and 12 [2.5 Each]</a:t>
            </a:r>
            <a:br>
              <a:rPr lang="en-US" sz="2000" b="1" dirty="0">
                <a:latin typeface="Arial Black" panose="020B0A04020102020204" pitchFamily="34" charset="0"/>
                <a:ea typeface="+mj-ea"/>
                <a:cs typeface="+mj-cs"/>
              </a:rPr>
            </a:br>
            <a:br>
              <a:rPr lang="en-US" sz="2800" b="1" dirty="0">
                <a:latin typeface="Arial Black" panose="020B0A04020102020204" pitchFamily="34" charset="0"/>
              </a:rPr>
            </a:br>
            <a:endParaRPr lang="en-US" sz="28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10344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D2EC8B-C54C-4573-93BE-20A09B7A7A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500" b="1" dirty="0">
                <a:latin typeface="Arial Black" panose="020B0A04020102020204" pitchFamily="34" charset="0"/>
                <a:ea typeface="+mj-ea"/>
                <a:cs typeface="+mj-cs"/>
              </a:rPr>
              <a:t>[3          3] [18]		</a:t>
            </a:r>
          </a:p>
          <a:p>
            <a:pPr marL="0" indent="0">
              <a:buNone/>
            </a:pPr>
            <a:r>
              <a:rPr lang="en-US" sz="1500" b="1" dirty="0">
                <a:latin typeface="Arial Black" panose="020B0A04020102020204" pitchFamily="34" charset="0"/>
                <a:ea typeface="+mj-ea"/>
                <a:cs typeface="+mj-cs"/>
              </a:rPr>
              <a:t>[2          5] [ 0]	    =     [ 3*18 + 3*0] 	[2*18 + 5*0 ]</a:t>
            </a:r>
          </a:p>
          <a:p>
            <a:pPr marL="0" indent="0">
              <a:buNone/>
            </a:pPr>
            <a:r>
              <a:rPr lang="en-US" sz="1500" b="1" dirty="0">
                <a:latin typeface="Arial Black" panose="020B0A04020102020204" pitchFamily="34" charset="0"/>
                <a:ea typeface="+mj-ea"/>
                <a:cs typeface="+mj-cs"/>
              </a:rPr>
              <a:t> </a:t>
            </a:r>
          </a:p>
          <a:p>
            <a:pPr marL="0" indent="0">
              <a:buNone/>
            </a:pPr>
            <a:r>
              <a:rPr lang="en-US" sz="1500" b="1" dirty="0">
                <a:latin typeface="Arial Black" panose="020B0A04020102020204" pitchFamily="34" charset="0"/>
                <a:ea typeface="+mj-ea"/>
                <a:cs typeface="+mj-cs"/>
              </a:rPr>
              <a:t> </a:t>
            </a:r>
          </a:p>
          <a:p>
            <a:pPr marL="0" indent="0">
              <a:buNone/>
            </a:pPr>
            <a:r>
              <a:rPr lang="en-US" sz="1500" b="1" dirty="0">
                <a:latin typeface="Arial Black" panose="020B0A04020102020204" pitchFamily="34" charset="0"/>
                <a:ea typeface="+mj-ea"/>
                <a:cs typeface="+mj-cs"/>
              </a:rPr>
              <a:t>                                        = (24 + 0) (36 + 0)</a:t>
            </a:r>
          </a:p>
          <a:p>
            <a:pPr marL="0" indent="0">
              <a:buNone/>
            </a:pPr>
            <a:r>
              <a:rPr lang="en-US" sz="1500" b="1" dirty="0">
                <a:latin typeface="Arial Black" panose="020B0A04020102020204" pitchFamily="34" charset="0"/>
                <a:ea typeface="+mj-ea"/>
                <a:cs typeface="+mj-cs"/>
              </a:rPr>
              <a:t>                                        = [24 36] mod 26 </a:t>
            </a:r>
          </a:p>
          <a:p>
            <a:pPr marL="0" indent="0">
              <a:buNone/>
            </a:pPr>
            <a:r>
              <a:rPr lang="en-US" sz="1500" b="1" dirty="0">
                <a:latin typeface="Arial Black" panose="020B0A04020102020204" pitchFamily="34" charset="0"/>
                <a:ea typeface="+mj-ea"/>
                <a:cs typeface="+mj-cs"/>
              </a:rPr>
              <a:t>                                        = [24 10] </a:t>
            </a:r>
          </a:p>
          <a:p>
            <a:pPr marL="0" indent="0">
              <a:buNone/>
            </a:pPr>
            <a:r>
              <a:rPr lang="en-US" sz="1500" b="1" dirty="0">
                <a:latin typeface="Arial Black" panose="020B0A04020102020204" pitchFamily="34" charset="0"/>
                <a:ea typeface="+mj-ea"/>
                <a:cs typeface="+mj-cs"/>
              </a:rPr>
              <a:t>                                        = Y K</a:t>
            </a:r>
          </a:p>
          <a:p>
            <a:pPr marL="0" indent="0">
              <a:buNone/>
            </a:pPr>
            <a:r>
              <a:rPr lang="en-US" sz="1600" b="1" dirty="0">
                <a:latin typeface="Arial Black" panose="020B0A04020102020204" pitchFamily="34" charset="0"/>
                <a:ea typeface="+mj-ea"/>
                <a:cs typeface="+mj-cs"/>
              </a:rPr>
              <a:t>[3          3] [11]		</a:t>
            </a:r>
          </a:p>
          <a:p>
            <a:pPr marL="0" indent="0">
              <a:buNone/>
            </a:pPr>
            <a:r>
              <a:rPr lang="en-US" sz="1600" b="1" dirty="0">
                <a:latin typeface="Arial Black" panose="020B0A04020102020204" pitchFamily="34" charset="0"/>
                <a:ea typeface="+mj-ea"/>
                <a:cs typeface="+mj-cs"/>
              </a:rPr>
              <a:t>[2          5] [11]	    =      [3*11 + 3*11]	[2*11+ 5*11]</a:t>
            </a:r>
          </a:p>
          <a:p>
            <a:pPr marL="0" indent="0">
              <a:buNone/>
            </a:pPr>
            <a:r>
              <a:rPr lang="en-US" sz="1600" b="1" dirty="0">
                <a:latin typeface="Arial Black" panose="020B0A04020102020204" pitchFamily="34" charset="0"/>
                <a:ea typeface="+mj-ea"/>
                <a:cs typeface="+mj-cs"/>
              </a:rPr>
              <a:t> </a:t>
            </a:r>
          </a:p>
          <a:p>
            <a:pPr marL="0" indent="0">
              <a:buNone/>
            </a:pPr>
            <a:r>
              <a:rPr lang="en-US" sz="1600" b="1" dirty="0">
                <a:latin typeface="Arial Black" panose="020B0A04020102020204" pitchFamily="34" charset="0"/>
                <a:ea typeface="+mj-ea"/>
                <a:cs typeface="+mj-cs"/>
              </a:rPr>
              <a:t>                                        = (33 + 33) (22 + 55)</a:t>
            </a:r>
          </a:p>
          <a:p>
            <a:pPr marL="0" indent="0">
              <a:buNone/>
            </a:pPr>
            <a:r>
              <a:rPr lang="en-US" sz="1600" b="1" dirty="0">
                <a:latin typeface="Arial Black" panose="020B0A04020102020204" pitchFamily="34" charset="0"/>
                <a:ea typeface="+mj-ea"/>
                <a:cs typeface="+mj-cs"/>
              </a:rPr>
              <a:t>                                        = [66 77] mod 26</a:t>
            </a:r>
          </a:p>
          <a:p>
            <a:pPr marL="0" indent="0">
              <a:buNone/>
            </a:pPr>
            <a:r>
              <a:rPr lang="en-US" sz="1600" b="1" dirty="0">
                <a:latin typeface="Arial Black" panose="020B0A04020102020204" pitchFamily="34" charset="0"/>
                <a:ea typeface="+mj-ea"/>
                <a:cs typeface="+mj-cs"/>
              </a:rPr>
              <a:t>                                        = [14 25]</a:t>
            </a:r>
          </a:p>
          <a:p>
            <a:pPr marL="0" indent="0">
              <a:buNone/>
            </a:pPr>
            <a:r>
              <a:rPr lang="en-US" sz="1600" b="1" dirty="0">
                <a:latin typeface="Arial Black" panose="020B0A04020102020204" pitchFamily="34" charset="0"/>
                <a:ea typeface="+mj-ea"/>
                <a:cs typeface="+mj-cs"/>
              </a:rPr>
              <a:t>                                        = O Z</a:t>
            </a:r>
          </a:p>
          <a:p>
            <a:pPr marL="0" indent="0">
              <a:buNone/>
            </a:pPr>
            <a:endParaRPr lang="en-US" sz="1500" b="1" dirty="0">
              <a:latin typeface="Arial Black" panose="020B0A04020102020204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1155796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5DA58A-3912-43D9-B56C-8E62B4A383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400" b="1" dirty="0">
                <a:latin typeface="Arial Black" panose="020B0A04020102020204" pitchFamily="34" charset="0"/>
                <a:ea typeface="+mj-ea"/>
                <a:cs typeface="+mj-cs"/>
              </a:rPr>
              <a:t>[3          3] [0]		</a:t>
            </a:r>
          </a:p>
          <a:p>
            <a:pPr marL="0" indent="0">
              <a:buNone/>
            </a:pPr>
            <a:r>
              <a:rPr lang="en-US" sz="1400" b="1" dirty="0">
                <a:latin typeface="Arial Black" panose="020B0A04020102020204" pitchFamily="34" charset="0"/>
                <a:ea typeface="+mj-ea"/>
                <a:cs typeface="+mj-cs"/>
              </a:rPr>
              <a:t>[2          5] [0]	    =          [3*0 + 3*0]	[2*0+ 5*0]</a:t>
            </a:r>
          </a:p>
          <a:p>
            <a:pPr marL="0" indent="0">
              <a:buNone/>
            </a:pPr>
            <a:r>
              <a:rPr lang="en-US" sz="1400" b="1" dirty="0">
                <a:latin typeface="Arial Black" panose="020B0A04020102020204" pitchFamily="34" charset="0"/>
                <a:ea typeface="+mj-ea"/>
                <a:cs typeface="+mj-cs"/>
              </a:rPr>
              <a:t> </a:t>
            </a:r>
          </a:p>
          <a:p>
            <a:pPr marL="0" indent="0">
              <a:buNone/>
            </a:pPr>
            <a:r>
              <a:rPr lang="en-US" sz="1400" b="1" dirty="0">
                <a:latin typeface="Arial Black" panose="020B0A04020102020204" pitchFamily="34" charset="0"/>
                <a:ea typeface="+mj-ea"/>
                <a:cs typeface="+mj-cs"/>
              </a:rPr>
              <a:t>                                     = (0 +0) (0+0)</a:t>
            </a:r>
          </a:p>
          <a:p>
            <a:pPr marL="0" indent="0">
              <a:buNone/>
            </a:pPr>
            <a:r>
              <a:rPr lang="en-US" sz="1400" b="1" dirty="0">
                <a:latin typeface="Arial Black" panose="020B0A04020102020204" pitchFamily="34" charset="0"/>
                <a:ea typeface="+mj-ea"/>
                <a:cs typeface="+mj-cs"/>
              </a:rPr>
              <a:t>                                     = [0 0] mod 26</a:t>
            </a:r>
          </a:p>
          <a:p>
            <a:pPr marL="0" indent="0">
              <a:buNone/>
            </a:pPr>
            <a:r>
              <a:rPr lang="en-US" sz="1400" b="1" dirty="0">
                <a:latin typeface="Arial Black" panose="020B0A04020102020204" pitchFamily="34" charset="0"/>
                <a:ea typeface="+mj-ea"/>
                <a:cs typeface="+mj-cs"/>
              </a:rPr>
              <a:t>                                     = [0 0]</a:t>
            </a:r>
          </a:p>
          <a:p>
            <a:pPr marL="0" indent="0">
              <a:buNone/>
            </a:pPr>
            <a:r>
              <a:rPr lang="en-US" sz="1400" b="1" dirty="0">
                <a:latin typeface="Arial Black" panose="020B0A04020102020204" pitchFamily="34" charset="0"/>
                <a:ea typeface="+mj-ea"/>
                <a:cs typeface="+mj-cs"/>
              </a:rPr>
              <a:t>                                     = A A</a:t>
            </a:r>
          </a:p>
          <a:p>
            <a:pPr marL="0" indent="0">
              <a:buNone/>
            </a:pPr>
            <a:r>
              <a:rPr lang="en-US" sz="1400" b="1" dirty="0">
                <a:latin typeface="Arial Black" panose="020B0A04020102020204" pitchFamily="34" charset="0"/>
                <a:ea typeface="+mj-ea"/>
                <a:cs typeface="+mj-cs"/>
              </a:rPr>
              <a:t>[3          3] [12]		</a:t>
            </a:r>
          </a:p>
          <a:p>
            <a:pPr marL="0" indent="0">
              <a:buNone/>
            </a:pPr>
            <a:r>
              <a:rPr lang="en-US" sz="1400" b="1" dirty="0">
                <a:latin typeface="Arial Black" panose="020B0A04020102020204" pitchFamily="34" charset="0"/>
                <a:ea typeface="+mj-ea"/>
                <a:cs typeface="+mj-cs"/>
              </a:rPr>
              <a:t>[2          5] [0]                   [ 3*12+ 3*0]	[2*12+ 5*0]</a:t>
            </a:r>
          </a:p>
          <a:p>
            <a:pPr marL="0" indent="0">
              <a:buNone/>
            </a:pPr>
            <a:r>
              <a:rPr lang="en-US" sz="1400" b="1" dirty="0">
                <a:latin typeface="Arial Black" panose="020B0A04020102020204" pitchFamily="34" charset="0"/>
                <a:ea typeface="+mj-ea"/>
                <a:cs typeface="+mj-cs"/>
              </a:rPr>
              <a:t>  </a:t>
            </a:r>
          </a:p>
          <a:p>
            <a:pPr marL="0" indent="0">
              <a:buNone/>
            </a:pPr>
            <a:r>
              <a:rPr lang="en-US" sz="1400" b="1" dirty="0">
                <a:latin typeface="Arial Black" panose="020B0A04020102020204" pitchFamily="34" charset="0"/>
                <a:ea typeface="+mj-ea"/>
                <a:cs typeface="+mj-cs"/>
              </a:rPr>
              <a:t> </a:t>
            </a:r>
          </a:p>
          <a:p>
            <a:pPr marL="0" indent="0">
              <a:buNone/>
            </a:pPr>
            <a:r>
              <a:rPr lang="en-US" sz="1400" b="1" dirty="0">
                <a:latin typeface="Arial Black" panose="020B0A04020102020204" pitchFamily="34" charset="0"/>
                <a:ea typeface="+mj-ea"/>
                <a:cs typeface="+mj-cs"/>
              </a:rPr>
              <a:t>                                    = (36 + 0) (24 + 0)</a:t>
            </a:r>
          </a:p>
          <a:p>
            <a:pPr marL="0" indent="0">
              <a:buNone/>
            </a:pPr>
            <a:r>
              <a:rPr lang="en-US" sz="1400" b="1" dirty="0">
                <a:latin typeface="Arial Black" panose="020B0A04020102020204" pitchFamily="34" charset="0"/>
                <a:ea typeface="+mj-ea"/>
                <a:cs typeface="+mj-cs"/>
              </a:rPr>
              <a:t>                                    = [36 24] mod 26 </a:t>
            </a:r>
          </a:p>
          <a:p>
            <a:pPr marL="0" indent="0">
              <a:buNone/>
            </a:pPr>
            <a:r>
              <a:rPr lang="en-US" sz="1400" b="1" dirty="0">
                <a:latin typeface="Arial Black" panose="020B0A04020102020204" pitchFamily="34" charset="0"/>
                <a:ea typeface="+mj-ea"/>
                <a:cs typeface="+mj-cs"/>
              </a:rPr>
              <a:t>                                     = [10 24] </a:t>
            </a:r>
          </a:p>
          <a:p>
            <a:pPr marL="0" indent="0">
              <a:buNone/>
            </a:pPr>
            <a:r>
              <a:rPr lang="en-US" sz="1400" b="1" dirty="0">
                <a:latin typeface="Arial Black" panose="020B0A04020102020204" pitchFamily="34" charset="0"/>
                <a:ea typeface="+mj-ea"/>
                <a:cs typeface="+mj-cs"/>
              </a:rPr>
              <a:t>                                     = K 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41781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5B4B0D-FF09-425B-9C67-CE5590674B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300" b="1" dirty="0">
                <a:latin typeface="Arial Black" panose="020B0A04020102020204" pitchFamily="34" charset="0"/>
                <a:ea typeface="+mj-ea"/>
                <a:cs typeface="+mj-cs"/>
              </a:rPr>
              <a:t>[3          3]    [ 0 ]			</a:t>
            </a:r>
          </a:p>
          <a:p>
            <a:pPr marL="0" indent="0">
              <a:buNone/>
            </a:pPr>
            <a:r>
              <a:rPr lang="en-US" sz="1300" b="1" dirty="0">
                <a:latin typeface="Arial Black" panose="020B0A04020102020204" pitchFamily="34" charset="0"/>
                <a:ea typeface="+mj-ea"/>
                <a:cs typeface="+mj-cs"/>
              </a:rPr>
              <a:t>[2          5]    [19]	[3*0+ 3*0]	[2*19+ 5*19]</a:t>
            </a:r>
          </a:p>
          <a:p>
            <a:pPr marL="0" indent="0">
              <a:buNone/>
            </a:pPr>
            <a:r>
              <a:rPr lang="en-US" sz="1300" b="1" dirty="0">
                <a:latin typeface="Arial Black" panose="020B0A04020102020204" pitchFamily="34" charset="0"/>
                <a:ea typeface="+mj-ea"/>
                <a:cs typeface="+mj-cs"/>
              </a:rPr>
              <a:t>                                     = (0) (38 + 95)</a:t>
            </a:r>
          </a:p>
          <a:p>
            <a:pPr marL="0" indent="0">
              <a:buNone/>
            </a:pPr>
            <a:r>
              <a:rPr lang="en-US" sz="1300" b="1" dirty="0">
                <a:latin typeface="Arial Black" panose="020B0A04020102020204" pitchFamily="34" charset="0"/>
                <a:ea typeface="+mj-ea"/>
                <a:cs typeface="+mj-cs"/>
              </a:rPr>
              <a:t>                                    = [0 133] mod 26</a:t>
            </a:r>
          </a:p>
          <a:p>
            <a:pPr marL="0" indent="0">
              <a:buNone/>
            </a:pPr>
            <a:r>
              <a:rPr lang="en-US" sz="1300" b="1" dirty="0">
                <a:latin typeface="Arial Black" panose="020B0A04020102020204" pitchFamily="34" charset="0"/>
                <a:ea typeface="+mj-ea"/>
                <a:cs typeface="+mj-cs"/>
              </a:rPr>
              <a:t>                                     = [0 3]</a:t>
            </a:r>
          </a:p>
          <a:p>
            <a:pPr marL="0" indent="0">
              <a:buNone/>
            </a:pPr>
            <a:r>
              <a:rPr lang="en-US" sz="1300" b="1" dirty="0">
                <a:latin typeface="Arial Black" panose="020B0A04020102020204" pitchFamily="34" charset="0"/>
                <a:ea typeface="+mj-ea"/>
                <a:cs typeface="+mj-cs"/>
              </a:rPr>
              <a:t>                                     = A D</a:t>
            </a:r>
          </a:p>
          <a:p>
            <a:pPr marL="0" indent="0">
              <a:buNone/>
            </a:pPr>
            <a:r>
              <a:rPr lang="en-US" sz="1300" b="1" dirty="0">
                <a:latin typeface="Arial Black" panose="020B0A04020102020204" pitchFamily="34" charset="0"/>
                <a:ea typeface="+mj-ea"/>
                <a:cs typeface="+mj-cs"/>
              </a:rPr>
              <a:t>Encryption = Y K O Z A A K Y A D</a:t>
            </a:r>
          </a:p>
          <a:p>
            <a:pPr marL="0" indent="0">
              <a:buNone/>
            </a:pPr>
            <a:r>
              <a:rPr lang="en-US" sz="1300" b="1" dirty="0">
                <a:latin typeface="Arial Black" panose="020B0A04020102020204" pitchFamily="34" charset="0"/>
                <a:ea typeface="+mj-ea"/>
                <a:cs typeface="+mj-cs"/>
              </a:rPr>
              <a:t>Determinant = 3*5 – 3-2 = 9 inverse mod 26 = 3</a:t>
            </a:r>
          </a:p>
          <a:p>
            <a:pPr marL="0" indent="0">
              <a:buNone/>
            </a:pPr>
            <a:r>
              <a:rPr lang="en-US" sz="1300" b="1" dirty="0">
                <a:latin typeface="Arial Black" panose="020B0A04020102020204" pitchFamily="34" charset="0"/>
                <a:ea typeface="+mj-ea"/>
                <a:cs typeface="+mj-cs"/>
              </a:rPr>
              <a:t> </a:t>
            </a:r>
          </a:p>
          <a:p>
            <a:pPr marL="0" indent="0">
              <a:buNone/>
            </a:pPr>
            <a:r>
              <a:rPr lang="en-US" sz="1300" b="1" dirty="0">
                <a:latin typeface="Arial Black" panose="020B0A04020102020204" pitchFamily="34" charset="0"/>
                <a:ea typeface="+mj-ea"/>
                <a:cs typeface="+mj-cs"/>
              </a:rPr>
              <a:t>Key inverse [5   -3]</a:t>
            </a:r>
          </a:p>
          <a:p>
            <a:pPr marL="0" indent="0">
              <a:buNone/>
            </a:pPr>
            <a:r>
              <a:rPr lang="en-US" sz="1300" b="1" dirty="0">
                <a:latin typeface="Arial Black" panose="020B0A04020102020204" pitchFamily="34" charset="0"/>
                <a:ea typeface="+mj-ea"/>
                <a:cs typeface="+mj-cs"/>
              </a:rPr>
              <a:t>                    [-2   3]</a:t>
            </a:r>
          </a:p>
          <a:p>
            <a:pPr marL="0" indent="0">
              <a:buNone/>
            </a:pPr>
            <a:endParaRPr lang="en-US" sz="1300" b="1" dirty="0">
              <a:latin typeface="Arial Black" panose="020B0A04020102020204" pitchFamily="34" charset="0"/>
              <a:ea typeface="+mj-ea"/>
              <a:cs typeface="+mj-cs"/>
            </a:endParaRPr>
          </a:p>
          <a:p>
            <a:pPr marL="0" indent="0">
              <a:buNone/>
            </a:pPr>
            <a:endParaRPr lang="en-US" sz="1300" b="1" dirty="0">
              <a:latin typeface="Arial Black" panose="020B0A04020102020204" pitchFamily="34" charset="0"/>
              <a:ea typeface="+mj-ea"/>
              <a:cs typeface="+mj-cs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41302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F3F27F-9BA7-4761-80C2-8ED3B0DE69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1183319" cy="65867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300" b="1" dirty="0">
                <a:latin typeface="Arial Black" panose="020B0A04020102020204" pitchFamily="34" charset="0"/>
                <a:ea typeface="+mj-ea"/>
                <a:cs typeface="+mj-cs"/>
              </a:rPr>
              <a:t>Key inverse mod 26 * 3 </a:t>
            </a:r>
          </a:p>
          <a:p>
            <a:pPr marL="0" indent="0">
              <a:buNone/>
            </a:pPr>
            <a:r>
              <a:rPr lang="en-US" sz="1300" b="1" dirty="0">
                <a:latin typeface="Arial Black" panose="020B0A04020102020204" pitchFamily="34" charset="0"/>
                <a:ea typeface="+mj-ea"/>
                <a:cs typeface="+mj-cs"/>
              </a:rPr>
              <a:t>                 [5   -3] mod 26 [5 23] * 3 [15 69] mod 26 [15 17]</a:t>
            </a:r>
          </a:p>
          <a:p>
            <a:pPr marL="0" indent="0">
              <a:buNone/>
            </a:pPr>
            <a:r>
              <a:rPr lang="en-US" sz="1300" b="1" dirty="0">
                <a:latin typeface="Arial Black" panose="020B0A04020102020204" pitchFamily="34" charset="0"/>
                <a:ea typeface="+mj-ea"/>
                <a:cs typeface="+mj-cs"/>
              </a:rPr>
              <a:t>                 [-2   3]              [24 3]        [72 9]               [20   9]</a:t>
            </a:r>
          </a:p>
          <a:p>
            <a:pPr marL="0" indent="0">
              <a:buNone/>
            </a:pPr>
            <a:r>
              <a:rPr lang="en-US" sz="1300" b="1" dirty="0">
                <a:latin typeface="Arial Black" panose="020B0A04020102020204" pitchFamily="34" charset="0"/>
                <a:ea typeface="+mj-ea"/>
                <a:cs typeface="+mj-cs"/>
              </a:rPr>
              <a:t>Decryption key = [15 17]</a:t>
            </a:r>
          </a:p>
          <a:p>
            <a:pPr marL="0" indent="0">
              <a:buNone/>
            </a:pPr>
            <a:r>
              <a:rPr lang="en-US" sz="1300" b="1" dirty="0">
                <a:latin typeface="Arial Black" panose="020B0A04020102020204" pitchFamily="34" charset="0"/>
                <a:ea typeface="+mj-ea"/>
                <a:cs typeface="+mj-cs"/>
              </a:rPr>
              <a:t>                             [20 9]</a:t>
            </a:r>
          </a:p>
          <a:p>
            <a:pPr marL="0" indent="0">
              <a:buNone/>
            </a:pPr>
            <a:r>
              <a:rPr lang="en-US" sz="1300" b="1" dirty="0">
                <a:latin typeface="Arial Black" panose="020B0A04020102020204" pitchFamily="34" charset="0"/>
                <a:ea typeface="+mj-ea"/>
                <a:cs typeface="+mj-cs"/>
              </a:rPr>
              <a:t>Cipher text = Y K O Z A </a:t>
            </a:r>
            <a:r>
              <a:rPr lang="en-US" sz="1300" b="1" dirty="0" err="1">
                <a:latin typeface="Arial Black" panose="020B0A04020102020204" pitchFamily="34" charset="0"/>
                <a:ea typeface="+mj-ea"/>
                <a:cs typeface="+mj-cs"/>
              </a:rPr>
              <a:t>A</a:t>
            </a:r>
            <a:r>
              <a:rPr lang="en-US" sz="1300" b="1" dirty="0">
                <a:latin typeface="Arial Black" panose="020B0A04020102020204" pitchFamily="34" charset="0"/>
                <a:ea typeface="+mj-ea"/>
                <a:cs typeface="+mj-cs"/>
              </a:rPr>
              <a:t> K Y A D</a:t>
            </a:r>
          </a:p>
          <a:p>
            <a:pPr marL="0" indent="0">
              <a:buNone/>
            </a:pPr>
            <a:r>
              <a:rPr lang="en-US" sz="1300" b="1" dirty="0">
                <a:latin typeface="Arial Black" panose="020B0A04020102020204" pitchFamily="34" charset="0"/>
                <a:ea typeface="+mj-ea"/>
                <a:cs typeface="+mj-cs"/>
              </a:rPr>
              <a:t> </a:t>
            </a:r>
          </a:p>
          <a:p>
            <a:pPr marL="0" indent="0">
              <a:buNone/>
            </a:pPr>
            <a:r>
              <a:rPr lang="en-US" sz="1300" b="1" dirty="0">
                <a:latin typeface="Arial Black" panose="020B0A04020102020204" pitchFamily="34" charset="0"/>
                <a:ea typeface="+mj-ea"/>
                <a:cs typeface="+mj-cs"/>
              </a:rPr>
              <a:t>Y K = [24 10] * [15 17]   = [18,0] = SA</a:t>
            </a:r>
          </a:p>
          <a:p>
            <a:pPr marL="0" indent="0">
              <a:buNone/>
            </a:pPr>
            <a:r>
              <a:rPr lang="en-US" sz="1300" b="1" dirty="0">
                <a:latin typeface="Arial Black" panose="020B0A04020102020204" pitchFamily="34" charset="0"/>
                <a:ea typeface="+mj-ea"/>
                <a:cs typeface="+mj-cs"/>
              </a:rPr>
              <a:t>                           [20 9]</a:t>
            </a:r>
          </a:p>
          <a:p>
            <a:pPr marL="0" indent="0">
              <a:buNone/>
            </a:pPr>
            <a:r>
              <a:rPr lang="en-US" sz="1300" b="1" dirty="0">
                <a:latin typeface="Arial Black" panose="020B0A04020102020204" pitchFamily="34" charset="0"/>
                <a:ea typeface="+mj-ea"/>
                <a:cs typeface="+mj-cs"/>
              </a:rPr>
              <a:t>O Z = [14 25] * [15 17]   = [11,11] = LL</a:t>
            </a:r>
          </a:p>
          <a:p>
            <a:pPr marL="0" indent="0">
              <a:buNone/>
            </a:pPr>
            <a:r>
              <a:rPr lang="en-US" sz="1300" b="1" dirty="0">
                <a:latin typeface="Arial Black" panose="020B0A04020102020204" pitchFamily="34" charset="0"/>
                <a:ea typeface="+mj-ea"/>
                <a:cs typeface="+mj-cs"/>
              </a:rPr>
              <a:t>                         [20 9]</a:t>
            </a:r>
          </a:p>
          <a:p>
            <a:pPr marL="0" indent="0">
              <a:buNone/>
            </a:pPr>
            <a:r>
              <a:rPr lang="en-US" sz="1300" b="1" dirty="0">
                <a:latin typeface="Arial Black" panose="020B0A04020102020204" pitchFamily="34" charset="0"/>
                <a:ea typeface="+mj-ea"/>
                <a:cs typeface="+mj-cs"/>
              </a:rPr>
              <a:t>A </a:t>
            </a:r>
            <a:r>
              <a:rPr lang="en-US" sz="1300" b="1" dirty="0" err="1">
                <a:latin typeface="Arial Black" panose="020B0A04020102020204" pitchFamily="34" charset="0"/>
                <a:ea typeface="+mj-ea"/>
                <a:cs typeface="+mj-cs"/>
              </a:rPr>
              <a:t>A</a:t>
            </a:r>
            <a:r>
              <a:rPr lang="en-US" sz="1300" b="1" dirty="0">
                <a:latin typeface="Arial Black" panose="020B0A04020102020204" pitchFamily="34" charset="0"/>
                <a:ea typeface="+mj-ea"/>
                <a:cs typeface="+mj-cs"/>
              </a:rPr>
              <a:t> = [0 0] *     [15 17]   = [0,0] = AA</a:t>
            </a:r>
          </a:p>
          <a:p>
            <a:pPr marL="0" indent="0">
              <a:buNone/>
            </a:pPr>
            <a:r>
              <a:rPr lang="en-US" sz="1300" b="1" dirty="0">
                <a:latin typeface="Arial Black" panose="020B0A04020102020204" pitchFamily="34" charset="0"/>
                <a:ea typeface="+mj-ea"/>
                <a:cs typeface="+mj-cs"/>
              </a:rPr>
              <a:t>                         [20 9]</a:t>
            </a:r>
          </a:p>
          <a:p>
            <a:pPr marL="0" indent="0">
              <a:buNone/>
            </a:pPr>
            <a:r>
              <a:rPr lang="en-US" sz="1300" b="1" dirty="0">
                <a:latin typeface="Arial Black" panose="020B0A04020102020204" pitchFamily="34" charset="0"/>
                <a:ea typeface="+mj-ea"/>
                <a:cs typeface="+mj-cs"/>
              </a:rPr>
              <a:t>K Y = [10 24] * [15 17]   = [12,0] = MA</a:t>
            </a:r>
          </a:p>
          <a:p>
            <a:pPr marL="0" indent="0">
              <a:buNone/>
            </a:pPr>
            <a:r>
              <a:rPr lang="en-US" sz="1300" b="1" dirty="0">
                <a:latin typeface="Arial Black" panose="020B0A04020102020204" pitchFamily="34" charset="0"/>
                <a:ea typeface="+mj-ea"/>
                <a:cs typeface="+mj-cs"/>
              </a:rPr>
              <a:t>                        [20 9]</a:t>
            </a:r>
          </a:p>
          <a:p>
            <a:pPr marL="0" indent="0">
              <a:buNone/>
            </a:pPr>
            <a:r>
              <a:rPr lang="en-US" sz="1300" b="1" dirty="0">
                <a:latin typeface="Arial Black" panose="020B0A04020102020204" pitchFamily="34" charset="0"/>
                <a:ea typeface="+mj-ea"/>
                <a:cs typeface="+mj-cs"/>
              </a:rPr>
              <a:t>A D = [0 3] * [15 17]       = [0,19] = AT</a:t>
            </a:r>
          </a:p>
          <a:p>
            <a:pPr marL="0" indent="0">
              <a:buNone/>
            </a:pPr>
            <a:r>
              <a:rPr lang="en-US" sz="1300" b="1" dirty="0">
                <a:latin typeface="Arial Black" panose="020B0A04020102020204" pitchFamily="34" charset="0"/>
                <a:ea typeface="+mj-ea"/>
                <a:cs typeface="+mj-cs"/>
              </a:rPr>
              <a:t>                    [20 9]</a:t>
            </a:r>
          </a:p>
          <a:p>
            <a:pPr marL="0" indent="0">
              <a:buNone/>
            </a:pPr>
            <a:endParaRPr lang="en-US" sz="1300" b="1" dirty="0">
              <a:latin typeface="Arial Black" panose="020B0A04020102020204" pitchFamily="34" charset="0"/>
              <a:ea typeface="+mj-ea"/>
              <a:cs typeface="+mj-cs"/>
            </a:endParaRPr>
          </a:p>
          <a:p>
            <a:endParaRPr lang="en-US" sz="1300" b="1" dirty="0">
              <a:latin typeface="Arial Black" panose="020B0A04020102020204" pitchFamily="34" charset="0"/>
              <a:ea typeface="+mj-ea"/>
              <a:cs typeface="+mj-cs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4895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0705A8-9C2A-4BEA-B2EB-60F28FCCD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 lnSpcReduction="10000"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b="1" dirty="0">
                <a:latin typeface="Arial Black" panose="020B0A04020102020204" pitchFamily="34" charset="0"/>
                <a:ea typeface="+mj-ea"/>
                <a:cs typeface="+mj-cs"/>
              </a:rPr>
              <a:t>5.Using RSA algorithm, perform e</a:t>
            </a:r>
            <a:r>
              <a:rPr lang="en-US" altLang="en-US" sz="2400" b="1" dirty="0" bmk="">
                <a:latin typeface="Arial Black" panose="020B0A04020102020204" pitchFamily="34" charset="0"/>
                <a:ea typeface="+mj-ea"/>
                <a:cs typeface="+mj-cs"/>
              </a:rPr>
              <a:t>ncryption </a:t>
            </a:r>
            <a:r>
              <a:rPr lang="en-US" altLang="en-US" sz="2400" b="1" dirty="0">
                <a:latin typeface="Arial Black" panose="020B0A04020102020204" pitchFamily="34" charset="0"/>
                <a:ea typeface="+mj-ea"/>
                <a:cs typeface="+mj-cs"/>
              </a:rPr>
              <a:t>and decryption using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b="1" dirty="0">
                <a:latin typeface="Arial Black" panose="020B0A04020102020204" pitchFamily="34" charset="0"/>
                <a:ea typeface="+mj-ea"/>
                <a:cs typeface="+mj-cs"/>
              </a:rPr>
              <a:t>    p = 3; q = 11, e = 7; M = 5, n =?  (n) =? d =? C =?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300" b="1" dirty="0">
              <a:latin typeface="Arial Black" panose="020B0A04020102020204" pitchFamily="34" charset="0"/>
              <a:ea typeface="+mj-ea"/>
              <a:cs typeface="+mj-cs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300" b="1" dirty="0">
                <a:latin typeface="Arial Black" panose="020B0A04020102020204" pitchFamily="34" charset="0"/>
                <a:ea typeface="+mj-ea"/>
                <a:cs typeface="+mj-cs"/>
              </a:rPr>
              <a:t>Step-1: Choose two prime number and Let’s take p and q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300" b="1" dirty="0">
              <a:latin typeface="Arial Black" panose="020B0A04020102020204" pitchFamily="34" charset="0"/>
              <a:ea typeface="+mj-ea"/>
              <a:cs typeface="+mj-cs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300" b="1" dirty="0">
              <a:latin typeface="Arial Black" panose="020B0A04020102020204" pitchFamily="34" charset="0"/>
              <a:ea typeface="+mj-ea"/>
              <a:cs typeface="+mj-cs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300" b="1" dirty="0">
                <a:latin typeface="Arial Black" panose="020B0A04020102020204" pitchFamily="34" charset="0"/>
                <a:ea typeface="+mj-ea"/>
                <a:cs typeface="+mj-cs"/>
              </a:rPr>
              <a:t>Step-2: Compute the value of N &amp; 0 s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300" b="1" dirty="0">
                <a:latin typeface="Arial Black" panose="020B0A04020102020204" pitchFamily="34" charset="0"/>
                <a:ea typeface="+mj-ea"/>
                <a:cs typeface="+mj-cs"/>
              </a:rPr>
              <a:t>n=p×q (3*11) = 33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300" b="1" dirty="0">
              <a:latin typeface="Arial Black" panose="020B0A04020102020204" pitchFamily="34" charset="0"/>
              <a:ea typeface="+mj-ea"/>
              <a:cs typeface="+mj-cs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300" b="1" dirty="0">
              <a:latin typeface="Arial Black" panose="020B0A04020102020204" pitchFamily="34" charset="0"/>
              <a:ea typeface="+mj-ea"/>
              <a:cs typeface="+mj-cs"/>
            </a:endParaRPr>
          </a:p>
          <a:p>
            <a:pPr marL="0" indent="0">
              <a:buNone/>
            </a:pPr>
            <a:r>
              <a:rPr lang="en-US" sz="1300" b="1" dirty="0">
                <a:latin typeface="Arial Black" panose="020B0A04020102020204" pitchFamily="34" charset="0"/>
                <a:ea typeface="+mj-ea"/>
                <a:cs typeface="+mj-cs"/>
              </a:rPr>
              <a:t>0 = (3 - 11) * (11*1) = 2*10 = 20</a:t>
            </a:r>
          </a:p>
          <a:p>
            <a:pPr marL="0" indent="0">
              <a:buNone/>
            </a:pPr>
            <a:r>
              <a:rPr lang="en-US" sz="1300" b="1" dirty="0">
                <a:latin typeface="Arial Black" panose="020B0A04020102020204" pitchFamily="34" charset="0"/>
                <a:ea typeface="+mj-ea"/>
                <a:cs typeface="+mj-cs"/>
              </a:rPr>
              <a:t>Step-3: Find the value of e</a:t>
            </a:r>
          </a:p>
          <a:p>
            <a:pPr marL="0" indent="0">
              <a:buNone/>
            </a:pPr>
            <a:r>
              <a:rPr lang="en-US" sz="1300" b="1" dirty="0">
                <a:latin typeface="Arial Black" panose="020B0A04020102020204" pitchFamily="34" charset="0"/>
                <a:ea typeface="+mj-ea"/>
                <a:cs typeface="+mj-cs"/>
              </a:rPr>
              <a:t>E*d = mod (0 (n)</a:t>
            </a:r>
          </a:p>
          <a:p>
            <a:pPr marL="0" indent="0">
              <a:buNone/>
            </a:pPr>
            <a:r>
              <a:rPr lang="en-US" sz="1300" b="1" dirty="0">
                <a:latin typeface="Arial Black" panose="020B0A04020102020204" pitchFamily="34" charset="0"/>
                <a:ea typeface="+mj-ea"/>
                <a:cs typeface="+mj-cs"/>
              </a:rPr>
              <a:t>E = 7</a:t>
            </a:r>
          </a:p>
          <a:p>
            <a:pPr marL="0" indent="0">
              <a:buNone/>
            </a:pPr>
            <a:r>
              <a:rPr lang="en-US" sz="1300" b="1" dirty="0">
                <a:latin typeface="Arial Black" panose="020B0A04020102020204" pitchFamily="34" charset="0"/>
                <a:ea typeface="+mj-ea"/>
                <a:cs typeface="+mj-cs"/>
              </a:rPr>
              <a:t>Step-4: Compute the value of d</a:t>
            </a:r>
          </a:p>
          <a:p>
            <a:pPr marL="0" indent="0">
              <a:buNone/>
            </a:pPr>
            <a:r>
              <a:rPr lang="en-US" sz="1300" b="1" dirty="0">
                <a:latin typeface="Arial Black" panose="020B0A04020102020204" pitchFamily="34" charset="0"/>
                <a:ea typeface="+mj-ea"/>
                <a:cs typeface="+mj-cs"/>
              </a:rPr>
              <a:t>7*d = 1 mod (20)</a:t>
            </a:r>
          </a:p>
          <a:p>
            <a:pPr marL="0" indent="0">
              <a:buNone/>
            </a:pPr>
            <a:r>
              <a:rPr lang="en-US" sz="1300" b="1" dirty="0">
                <a:latin typeface="Arial Black" panose="020B0A04020102020204" pitchFamily="34" charset="0"/>
                <a:ea typeface="+mj-ea"/>
                <a:cs typeface="+mj-cs"/>
              </a:rPr>
              <a:t>(20*1) + 1 / e</a:t>
            </a:r>
          </a:p>
          <a:p>
            <a:pPr marL="0" indent="0">
              <a:buNone/>
            </a:pPr>
            <a:r>
              <a:rPr lang="en-US" sz="1300" b="1" dirty="0">
                <a:latin typeface="Arial Black" panose="020B0A04020102020204" pitchFamily="34" charset="0"/>
                <a:ea typeface="+mj-ea"/>
                <a:cs typeface="+mj-cs"/>
              </a:rPr>
              <a:t>E= 3 </a:t>
            </a:r>
          </a:p>
          <a:p>
            <a:pPr marL="0" indent="0">
              <a:buNone/>
            </a:pPr>
            <a:r>
              <a:rPr lang="en-US" sz="1300" b="1" dirty="0">
                <a:latin typeface="Arial Black" panose="020B0A04020102020204" pitchFamily="34" charset="0"/>
                <a:ea typeface="+mj-ea"/>
                <a:cs typeface="+mj-cs"/>
              </a:rPr>
              <a:t>Encryption </a:t>
            </a:r>
          </a:p>
          <a:p>
            <a:pPr marL="0" indent="0">
              <a:buNone/>
            </a:pPr>
            <a:r>
              <a:rPr lang="en-US" sz="1300" b="1" dirty="0">
                <a:latin typeface="Arial Black" panose="020B0A04020102020204" pitchFamily="34" charset="0"/>
                <a:ea typeface="+mj-ea"/>
                <a:cs typeface="+mj-cs"/>
              </a:rPr>
              <a:t>C = M −e Mood n</a:t>
            </a:r>
          </a:p>
          <a:p>
            <a:pPr marL="0" indent="0">
              <a:buNone/>
            </a:pPr>
            <a:r>
              <a:rPr lang="en-US" sz="1300" b="1" dirty="0">
                <a:latin typeface="Arial Black" panose="020B0A04020102020204" pitchFamily="34" charset="0"/>
                <a:ea typeface="+mj-ea"/>
                <a:cs typeface="+mj-cs"/>
              </a:rPr>
              <a:t>5*5*5*5*5*5*5 =78.125 </a:t>
            </a:r>
          </a:p>
          <a:p>
            <a:pPr marL="0" indent="0">
              <a:buNone/>
            </a:pPr>
            <a:r>
              <a:rPr lang="en-US" sz="1300" b="1" dirty="0">
                <a:latin typeface="Arial Black" panose="020B0A04020102020204" pitchFamily="34" charset="0"/>
                <a:ea typeface="+mj-ea"/>
                <a:cs typeface="+mj-cs"/>
              </a:rPr>
              <a:t>78.125 / 33 = 2,367.424242</a:t>
            </a:r>
          </a:p>
          <a:p>
            <a:pPr marL="0" indent="0">
              <a:buNone/>
            </a:pPr>
            <a:r>
              <a:rPr lang="en-US" sz="1300" b="1" dirty="0">
                <a:latin typeface="Arial Black" panose="020B0A04020102020204" pitchFamily="34" charset="0"/>
                <a:ea typeface="+mj-ea"/>
                <a:cs typeface="+mj-cs"/>
              </a:rPr>
              <a:t>2,367.424242 - 2,367.424242 =0.424242</a:t>
            </a:r>
          </a:p>
          <a:p>
            <a:pPr marL="0" indent="0">
              <a:buNone/>
            </a:pPr>
            <a:r>
              <a:rPr lang="en-US" sz="1300" b="1" dirty="0">
                <a:latin typeface="Arial Black" panose="020B0A04020102020204" pitchFamily="34" charset="0"/>
                <a:ea typeface="+mj-ea"/>
                <a:cs typeface="+mj-cs"/>
              </a:rPr>
              <a:t>0.424242 * 33 = 14 </a:t>
            </a:r>
          </a:p>
          <a:p>
            <a:pPr marL="0" indent="0">
              <a:buNone/>
            </a:pPr>
            <a:r>
              <a:rPr lang="en-US" sz="1300" b="1" dirty="0">
                <a:latin typeface="Arial Black" panose="020B0A04020102020204" pitchFamily="34" charset="0"/>
                <a:ea typeface="+mj-ea"/>
                <a:cs typeface="+mj-cs"/>
              </a:rPr>
              <a:t>Encryption = 14</a:t>
            </a:r>
          </a:p>
          <a:p>
            <a:pPr marL="0" indent="0">
              <a:buNone/>
            </a:pPr>
            <a:endParaRPr lang="en-US" sz="1300" b="1" dirty="0">
              <a:latin typeface="Arial Black" panose="020B0A04020102020204" pitchFamily="34" charset="0"/>
              <a:ea typeface="+mj-ea"/>
              <a:cs typeface="+mj-cs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endParaRPr lang="en-US" dirty="0"/>
          </a:p>
        </p:txBody>
      </p:sp>
      <p:sp>
        <p:nvSpPr>
          <p:cNvPr id="22" name="Straight Connector 5">
            <a:extLst>
              <a:ext uri="{FF2B5EF4-FFF2-40B4-BE49-F238E27FC236}">
                <a16:creationId xmlns:a16="http://schemas.microsoft.com/office/drawing/2014/main" id="{CEE92361-2438-4696-BE2D-C20E14D96CCC}"/>
              </a:ext>
            </a:extLst>
          </p:cNvPr>
          <p:cNvSpPr>
            <a:spLocks noChangeShapeType="1"/>
          </p:cNvSpPr>
          <p:nvPr/>
        </p:nvSpPr>
        <p:spPr bwMode="auto">
          <a:xfrm>
            <a:off x="2690813" y="490538"/>
            <a:ext cx="0" cy="120650"/>
          </a:xfrm>
          <a:prstGeom prst="line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1385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3AD610-70B2-4897-8CB8-4A4E0D31BA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271" y="554764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latin typeface="Arial Black" panose="020B0A04020102020204" pitchFamily="34" charset="0"/>
              </a:rPr>
              <a:t>Decryption</a:t>
            </a:r>
          </a:p>
          <a:p>
            <a:pPr marL="0" indent="0">
              <a:buNone/>
            </a:pPr>
            <a:endParaRPr lang="en-US" b="1" dirty="0"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en-US" sz="1300" b="1" dirty="0">
                <a:latin typeface="Arial Black" panose="020B0A04020102020204" pitchFamily="34" charset="0"/>
              </a:rPr>
              <a:t> </a:t>
            </a:r>
            <a:r>
              <a:rPr lang="en-US" b="1" dirty="0"/>
              <a:t>M = c −d Mood n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14*14*14 = 2,744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2,744 / 33 = 83.151515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83.151515 – 83 = 0.151515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0.151515 * 33 = 5 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decryption = 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56880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A9498A-A9A1-4909-9D16-5237A3F4BC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600" b="1" dirty="0">
                <a:latin typeface="Arial Black" panose="020B0A04020102020204" pitchFamily="34" charset="0"/>
                <a:ea typeface="+mj-ea"/>
                <a:cs typeface="+mj-cs"/>
              </a:rPr>
              <a:t>6. Compute the I/O Average access time provided Average I/O time = average access time + (amount to transfer / transfer rate) + controller overhead, for example to transfer a 128KB block on a 1600 RPM disk with a 5ms average seek time, 1Gb/sec transfer rate with a .1ms controller overhead </a:t>
            </a:r>
          </a:p>
          <a:p>
            <a:pPr marL="0" indent="0">
              <a:buNone/>
            </a:pPr>
            <a:r>
              <a:rPr lang="en-US" dirty="0"/>
              <a:t>                                         </a:t>
            </a:r>
            <a:r>
              <a:rPr lang="en-US" sz="2100" b="1" dirty="0">
                <a:latin typeface="Arial Black" panose="020B0A04020102020204" pitchFamily="34" charset="0"/>
                <a:ea typeface="+mj-ea"/>
                <a:cs typeface="+mj-cs"/>
              </a:rPr>
              <a:t>Answer</a:t>
            </a:r>
          </a:p>
          <a:p>
            <a:pPr marL="0" indent="0">
              <a:buNone/>
            </a:pPr>
            <a:endParaRPr lang="en-US" sz="2100" b="1" dirty="0">
              <a:latin typeface="Arial Black" panose="020B0A04020102020204" pitchFamily="34" charset="0"/>
              <a:ea typeface="+mj-ea"/>
              <a:cs typeface="+mj-cs"/>
            </a:endParaRPr>
          </a:p>
          <a:p>
            <a:pPr marL="0" indent="0">
              <a:buNone/>
            </a:pPr>
            <a:r>
              <a:rPr lang="en-US" sz="2100" b="1" dirty="0">
                <a:latin typeface="Arial Black" panose="020B0A04020102020204" pitchFamily="34" charset="0"/>
                <a:ea typeface="+mj-ea"/>
                <a:cs typeface="+mj-cs"/>
              </a:rPr>
              <a:t>Given</a:t>
            </a:r>
          </a:p>
          <a:p>
            <a:pPr marL="0" indent="0">
              <a:buNone/>
            </a:pPr>
            <a:r>
              <a:rPr lang="en-US" sz="2100" b="1" dirty="0">
                <a:latin typeface="Arial Black" panose="020B0A04020102020204" pitchFamily="34" charset="0"/>
                <a:ea typeface="+mj-ea"/>
                <a:cs typeface="+mj-cs"/>
              </a:rPr>
              <a:t> </a:t>
            </a:r>
          </a:p>
          <a:p>
            <a:pPr marL="0" indent="0">
              <a:buNone/>
            </a:pPr>
            <a:r>
              <a:rPr lang="en-US" sz="2100" b="1" dirty="0">
                <a:latin typeface="Arial Black" panose="020B0A04020102020204" pitchFamily="34" charset="0"/>
                <a:ea typeface="+mj-ea"/>
                <a:cs typeface="+mj-cs"/>
              </a:rPr>
              <a:t>Amount Transfer = 128KB</a:t>
            </a:r>
          </a:p>
          <a:p>
            <a:pPr marL="0" indent="0">
              <a:buNone/>
            </a:pPr>
            <a:r>
              <a:rPr lang="en-US" sz="2100" b="1" dirty="0">
                <a:latin typeface="Arial Black" panose="020B0A04020102020204" pitchFamily="34" charset="0"/>
                <a:ea typeface="+mj-ea"/>
                <a:cs typeface="+mj-cs"/>
              </a:rPr>
              <a:t>Average Seek time = 5ms</a:t>
            </a:r>
          </a:p>
          <a:p>
            <a:pPr marL="0" indent="0">
              <a:buNone/>
            </a:pPr>
            <a:r>
              <a:rPr lang="en-US" sz="2100" b="1" dirty="0">
                <a:latin typeface="Arial Black" panose="020B0A04020102020204" pitchFamily="34" charset="0"/>
                <a:ea typeface="+mj-ea"/>
                <a:cs typeface="+mj-cs"/>
              </a:rPr>
              <a:t>transfer rate = 1Gb/sec </a:t>
            </a:r>
          </a:p>
          <a:p>
            <a:pPr marL="0" indent="0">
              <a:buNone/>
            </a:pPr>
            <a:r>
              <a:rPr lang="en-US" sz="2100" b="1" dirty="0">
                <a:latin typeface="Arial Black" panose="020B0A04020102020204" pitchFamily="34" charset="0"/>
                <a:ea typeface="+mj-ea"/>
                <a:cs typeface="+mj-cs"/>
              </a:rPr>
              <a:t>controller overhead = o.1ms</a:t>
            </a:r>
          </a:p>
          <a:p>
            <a:pPr marL="0" indent="0">
              <a:buNone/>
            </a:pPr>
            <a:endParaRPr lang="en-US" sz="2100" b="1" dirty="0">
              <a:latin typeface="Arial Black" panose="020B0A04020102020204" pitchFamily="34" charset="0"/>
              <a:ea typeface="+mj-ea"/>
              <a:cs typeface="+mj-cs"/>
            </a:endParaRPr>
          </a:p>
          <a:p>
            <a:pPr marL="0" indent="0">
              <a:buNone/>
            </a:pPr>
            <a:r>
              <a:rPr lang="en-US" sz="2100" b="1" dirty="0">
                <a:latin typeface="Arial Black" panose="020B0A04020102020204" pitchFamily="34" charset="0"/>
                <a:ea typeface="+mj-ea"/>
                <a:cs typeface="+mj-cs"/>
              </a:rPr>
              <a:t>Average Latency = (1 / (Spindle Speed / 60)) * 0.5 * 1000 = (60/1600) * 500 = 500/100 = 18.8</a:t>
            </a:r>
          </a:p>
          <a:p>
            <a:pPr marL="0" indent="0">
              <a:buNone/>
            </a:pPr>
            <a:r>
              <a:rPr lang="en-US" sz="2100" b="1" dirty="0">
                <a:latin typeface="Arial Black" panose="020B0A04020102020204" pitchFamily="34" charset="0"/>
                <a:ea typeface="+mj-ea"/>
                <a:cs typeface="+mj-cs"/>
              </a:rPr>
              <a:t> </a:t>
            </a:r>
          </a:p>
          <a:p>
            <a:pPr marL="0" indent="0">
              <a:buNone/>
            </a:pPr>
            <a:r>
              <a:rPr lang="en-US" sz="2100" b="1" dirty="0">
                <a:latin typeface="Arial Black" panose="020B0A04020102020204" pitchFamily="34" charset="0"/>
                <a:ea typeface="+mj-ea"/>
                <a:cs typeface="+mj-cs"/>
              </a:rPr>
              <a:t>Average I/O time = average access time + (amount to transfer / transfer rate) + controller overhead</a:t>
            </a:r>
          </a:p>
          <a:p>
            <a:pPr marL="0" indent="0">
              <a:buNone/>
            </a:pPr>
            <a:r>
              <a:rPr lang="en-US" sz="2100" b="1" dirty="0">
                <a:latin typeface="Arial Black" panose="020B0A04020102020204" pitchFamily="34" charset="0"/>
                <a:ea typeface="+mj-ea"/>
                <a:cs typeface="+mj-cs"/>
              </a:rPr>
              <a:t> </a:t>
            </a:r>
          </a:p>
          <a:p>
            <a:pPr marL="0" indent="0">
              <a:buNone/>
            </a:pPr>
            <a:r>
              <a:rPr lang="en-US" sz="2100" b="1" dirty="0">
                <a:latin typeface="Arial Black" panose="020B0A04020102020204" pitchFamily="34" charset="0"/>
                <a:ea typeface="+mj-ea"/>
                <a:cs typeface="+mj-cs"/>
              </a:rPr>
              <a:t>5ms + 2 + 0.1ms + transfer time = </a:t>
            </a:r>
          </a:p>
          <a:p>
            <a:pPr marL="0" indent="0">
              <a:buNone/>
            </a:pPr>
            <a:r>
              <a:rPr lang="en-US" sz="2100" b="1" dirty="0">
                <a:latin typeface="Arial Black" panose="020B0A04020102020204" pitchFamily="34" charset="0"/>
                <a:ea typeface="+mj-ea"/>
                <a:cs typeface="+mj-cs"/>
              </a:rPr>
              <a:t>transfer time = 128KB / 1GB/s * 8GB/GB *1GB / 1024²KB = 512,000 / (1024²) = 0.976ms</a:t>
            </a:r>
          </a:p>
          <a:p>
            <a:pPr marL="0" indent="0">
              <a:buNone/>
            </a:pPr>
            <a:r>
              <a:rPr lang="en-US" sz="2100" b="1" dirty="0">
                <a:latin typeface="Arial Black" panose="020B0A04020102020204" pitchFamily="34" charset="0"/>
                <a:ea typeface="+mj-ea"/>
                <a:cs typeface="+mj-cs"/>
              </a:rPr>
              <a:t>Average I/O time for 64KB block = 7.1ms + 0.976ms = 8.076ms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57572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A17136-AE74-4847-88DF-4E2857424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900" b="1" dirty="0">
                <a:latin typeface="Arial Black" panose="020B0A04020102020204" pitchFamily="34" charset="0"/>
                <a:ea typeface="+mj-ea"/>
                <a:cs typeface="+mj-cs"/>
              </a:rPr>
              <a:t>7 . Using Disk Scheduling with a request queue (0-199) of 24, 45, 37, 12, 164, 124, 165, 67, 108, 122and Head pointer = 55 compute: - </a:t>
            </a:r>
          </a:p>
          <a:p>
            <a:endParaRPr lang="en-US" sz="1900" b="1" dirty="0">
              <a:latin typeface="Arial Black" panose="020B0A04020102020204" pitchFamily="34" charset="0"/>
              <a:ea typeface="+mj-ea"/>
              <a:cs typeface="+mj-cs"/>
            </a:endParaRPr>
          </a:p>
          <a:p>
            <a:pPr marL="0" indent="0">
              <a:buNone/>
            </a:pPr>
            <a:r>
              <a:rPr lang="en-US" sz="1900" b="1" dirty="0">
                <a:latin typeface="Arial Black" panose="020B0A04020102020204" pitchFamily="34" charset="0"/>
                <a:ea typeface="+mj-ea"/>
                <a:cs typeface="+mj-cs"/>
              </a:rPr>
              <a:t>A. FCFS         B. SSTF             C. SCAN                           D. C-SCAN</a:t>
            </a:r>
          </a:p>
          <a:p>
            <a:pPr marL="0" indent="0">
              <a:buNone/>
            </a:pPr>
            <a:r>
              <a:rPr lang="en-US" dirty="0"/>
              <a:t>                                                </a:t>
            </a:r>
            <a:r>
              <a:rPr lang="en-US" sz="1900" b="1" dirty="0">
                <a:latin typeface="Arial Black" panose="020B0A04020102020204" pitchFamily="34" charset="0"/>
                <a:ea typeface="+mj-ea"/>
                <a:cs typeface="+mj-cs"/>
              </a:rPr>
              <a:t>Answer</a:t>
            </a:r>
          </a:p>
          <a:p>
            <a:endParaRPr lang="en-US" sz="1900" b="1" dirty="0">
              <a:latin typeface="Arial Black" panose="020B0A04020102020204" pitchFamily="34" charset="0"/>
              <a:ea typeface="+mj-ea"/>
              <a:cs typeface="+mj-cs"/>
            </a:endParaRPr>
          </a:p>
          <a:p>
            <a:pPr marL="342900" indent="-342900">
              <a:buAutoNum type="alphaUcPeriod"/>
            </a:pPr>
            <a:r>
              <a:rPr lang="en-US" sz="1800" b="1" dirty="0">
                <a:latin typeface="Arial Black" panose="020B0A04020102020204" pitchFamily="34" charset="0"/>
              </a:rPr>
              <a:t>FCFS</a:t>
            </a:r>
          </a:p>
          <a:p>
            <a:pPr marL="342900" indent="-342900">
              <a:buAutoNum type="alphaUcPeriod"/>
            </a:pPr>
            <a:endParaRPr lang="en-US" sz="1800" b="1" dirty="0"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en-US" sz="1800" b="1" dirty="0">
                <a:latin typeface="Arial Black" panose="020B0A04020102020204" pitchFamily="34" charset="0"/>
              </a:rPr>
              <a:t>Queue = 24, 45, 37, 12, 164, 124, 165, 67, 108, 122</a:t>
            </a:r>
          </a:p>
          <a:p>
            <a:pPr marL="0" indent="0">
              <a:buNone/>
            </a:pPr>
            <a:r>
              <a:rPr lang="en-US" sz="1800" b="1" dirty="0">
                <a:latin typeface="Arial Black" panose="020B0A04020102020204" pitchFamily="34" charset="0"/>
              </a:rPr>
              <a:t>Head starts at = 55</a:t>
            </a:r>
          </a:p>
          <a:p>
            <a:pPr marL="0" indent="0">
              <a:buNone/>
            </a:pPr>
            <a:r>
              <a:rPr lang="en-US" sz="1800" b="1" dirty="0">
                <a:latin typeface="Arial Black" panose="020B0A04020102020204" pitchFamily="34" charset="0"/>
              </a:rPr>
              <a:t>(55– 24) + (45– 37) + (37 – 12) + (164– 124) + (165– 67) + (165– 124) + (108– 67) + (122– 108) = 471 Total head movement.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b="1" dirty="0">
                <a:latin typeface="Arial Black" panose="020B0A04020102020204" pitchFamily="34" charset="0"/>
              </a:rPr>
              <a:t>B. SSTF</a:t>
            </a:r>
          </a:p>
          <a:p>
            <a:pPr marL="0" indent="0">
              <a:buNone/>
            </a:pPr>
            <a:r>
              <a:rPr lang="en-US" sz="1800" b="1" dirty="0">
                <a:latin typeface="Arial Black" panose="020B0A04020102020204" pitchFamily="34" charset="0"/>
              </a:rPr>
              <a:t>Queue = 24, 45, 37, 12, 164, 124, 165, 67, 108, 122</a:t>
            </a:r>
          </a:p>
          <a:p>
            <a:pPr marL="0" indent="0">
              <a:buNone/>
            </a:pPr>
            <a:r>
              <a:rPr lang="en-US" sz="1800" b="1" dirty="0">
                <a:latin typeface="Arial Black" panose="020B0A04020102020204" pitchFamily="34" charset="0"/>
              </a:rPr>
              <a:t>Head starts at = 55</a:t>
            </a:r>
          </a:p>
          <a:p>
            <a:pPr marL="0" indent="0">
              <a:buNone/>
            </a:pPr>
            <a:r>
              <a:rPr lang="en-US" sz="1800" b="1" dirty="0">
                <a:latin typeface="Arial Black" panose="020B0A04020102020204" pitchFamily="34" charset="0"/>
              </a:rPr>
              <a:t> </a:t>
            </a:r>
          </a:p>
          <a:p>
            <a:pPr marL="0" indent="0">
              <a:buNone/>
            </a:pPr>
            <a:r>
              <a:rPr lang="en-US" sz="1800" b="1" dirty="0">
                <a:latin typeface="Arial Black" panose="020B0A04020102020204" pitchFamily="34" charset="0"/>
              </a:rPr>
              <a:t>(55– 45) + (45– 37) + (37 – 24) + (24– 12) + (67– 12) + (108– 67) + (122– 108) + (124– 122) + (165– 124) = 196 Total head movement.</a:t>
            </a:r>
          </a:p>
          <a:p>
            <a:pPr marL="0" indent="0">
              <a:buNone/>
            </a:pPr>
            <a:endParaRPr lang="en-US" sz="1800" b="1" dirty="0">
              <a:latin typeface="Arial Black" panose="020B0A04020102020204" pitchFamily="34" charset="0"/>
            </a:endParaRPr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0140236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42F79A-8E96-4B0D-9C30-DA15263853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>
                <a:latin typeface="Arial Black" panose="020B0A04020102020204" pitchFamily="34" charset="0"/>
              </a:rPr>
              <a:t>C. SCAN</a:t>
            </a:r>
          </a:p>
          <a:p>
            <a:pPr marL="0" indent="0">
              <a:buNone/>
            </a:pPr>
            <a:r>
              <a:rPr lang="en-US" sz="2000" b="1" dirty="0">
                <a:latin typeface="Arial Black" panose="020B0A04020102020204" pitchFamily="34" charset="0"/>
              </a:rPr>
              <a:t>Queue = 24, 45, 37, 12, 164, 124, 165, 67, 108, 122</a:t>
            </a:r>
          </a:p>
          <a:p>
            <a:pPr marL="0" indent="0">
              <a:buNone/>
            </a:pPr>
            <a:r>
              <a:rPr lang="en-US" sz="2000" b="1" dirty="0">
                <a:latin typeface="Arial Black" panose="020B0A04020102020204" pitchFamily="34" charset="0"/>
              </a:rPr>
              <a:t>Head starts at = 55</a:t>
            </a:r>
          </a:p>
          <a:p>
            <a:endParaRPr lang="en-US" sz="2000" b="1" dirty="0"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en-US" sz="2000" b="1" dirty="0">
                <a:latin typeface="Arial Black" panose="020B0A04020102020204" pitchFamily="34" charset="0"/>
              </a:rPr>
              <a:t>(55– 45) + (45– 37) + (37 – 24) + (24– 12) + (12– 0) + (67– 0) + (108– 67) + (122– 108) + (124– 122) (164– 124) + (165– 164) = 220 Total head movement.</a:t>
            </a:r>
          </a:p>
          <a:p>
            <a:pPr marL="0" indent="0">
              <a:buNone/>
            </a:pPr>
            <a:endParaRPr lang="en-US" sz="2000" b="1" dirty="0"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en-US" sz="2000" b="1" dirty="0">
                <a:latin typeface="Arial Black" panose="020B0A04020102020204" pitchFamily="34" charset="0"/>
              </a:rPr>
              <a:t>D. C-SCAN</a:t>
            </a:r>
          </a:p>
          <a:p>
            <a:pPr marL="0" indent="0">
              <a:buNone/>
            </a:pPr>
            <a:r>
              <a:rPr lang="en-US" sz="2000" b="1" dirty="0">
                <a:latin typeface="Arial Black" panose="020B0A04020102020204" pitchFamily="34" charset="0"/>
              </a:rPr>
              <a:t>Queue = 24, 45, 37, 12, 164, 124, 165, 67, 108, 122</a:t>
            </a:r>
          </a:p>
          <a:p>
            <a:pPr marL="0" indent="0">
              <a:buNone/>
            </a:pPr>
            <a:r>
              <a:rPr lang="en-US" sz="2000" b="1" dirty="0">
                <a:latin typeface="Arial Black" panose="020B0A04020102020204" pitchFamily="34" charset="0"/>
              </a:rPr>
              <a:t>Head starts at = 55</a:t>
            </a:r>
          </a:p>
          <a:p>
            <a:pPr marL="0" indent="0">
              <a:buNone/>
            </a:pPr>
            <a:r>
              <a:rPr lang="en-US" sz="2000" b="1" dirty="0">
                <a:latin typeface="Arial Black" panose="020B0A04020102020204" pitchFamily="34" charset="0"/>
              </a:rPr>
              <a:t> </a:t>
            </a:r>
          </a:p>
          <a:p>
            <a:pPr marL="0" indent="0">
              <a:buNone/>
            </a:pPr>
            <a:r>
              <a:rPr lang="en-US" sz="2000" b="1" dirty="0">
                <a:latin typeface="Arial Black" panose="020B0A04020102020204" pitchFamily="34" charset="0"/>
              </a:rPr>
              <a:t>(67– 55) + (108– 67) + (122– 108) + (124– 122) + (164– 124) + (165– 164) + (199– 165) + (199– 0) + (12– 0) (24– 12) + (37– 24) ) + (45– 37)  = 508  Total head movement.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2604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787518-322B-48E0-837D-4DEEDE7480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>
                <a:latin typeface="Arial Black" panose="020B0A04020102020204" pitchFamily="34" charset="0"/>
              </a:rPr>
              <a:t>8. Compute Mean time to repair – with a disk of 1800,000 mean time to failure and 24 hour mean time to repair</a:t>
            </a:r>
          </a:p>
          <a:p>
            <a:pPr marL="0" indent="0">
              <a:buNone/>
            </a:pPr>
            <a:r>
              <a:rPr lang="en-US" sz="2000" b="1" dirty="0">
                <a:latin typeface="Arial Black" panose="020B0A04020102020204" pitchFamily="34" charset="0"/>
              </a:rPr>
              <a:t>                                                     Answer</a:t>
            </a:r>
          </a:p>
          <a:p>
            <a:pPr marL="0" indent="0">
              <a:buNone/>
            </a:pPr>
            <a:r>
              <a:rPr lang="en-US" sz="2000" b="1" dirty="0">
                <a:latin typeface="Arial Black" panose="020B0A04020102020204" pitchFamily="34" charset="0"/>
              </a:rPr>
              <a:t> </a:t>
            </a:r>
          </a:p>
          <a:p>
            <a:pPr marL="0" indent="0">
              <a:buNone/>
            </a:pPr>
            <a:r>
              <a:rPr lang="en-US" sz="2000" b="1" dirty="0">
                <a:latin typeface="Arial Black" panose="020B0A04020102020204" pitchFamily="34" charset="0"/>
              </a:rPr>
              <a:t>Mean time to repair = 24 hour</a:t>
            </a:r>
          </a:p>
          <a:p>
            <a:pPr marL="0" indent="0">
              <a:buNone/>
            </a:pPr>
            <a:r>
              <a:rPr lang="en-US" sz="2000" b="1" dirty="0">
                <a:latin typeface="Arial Black" panose="020B0A04020102020204" pitchFamily="34" charset="0"/>
              </a:rPr>
              <a:t>mean time to failure =1800,000</a:t>
            </a:r>
          </a:p>
          <a:p>
            <a:pPr marL="0" indent="0">
              <a:buNone/>
            </a:pPr>
            <a:r>
              <a:rPr lang="en-US" sz="2000" b="1" dirty="0">
                <a:latin typeface="Arial Black" panose="020B0A04020102020204" pitchFamily="34" charset="0"/>
              </a:rPr>
              <a:t> </a:t>
            </a:r>
          </a:p>
          <a:p>
            <a:pPr marL="0" indent="0">
              <a:buNone/>
            </a:pPr>
            <a:r>
              <a:rPr lang="en-US" sz="2000" b="1" dirty="0">
                <a:latin typeface="Arial Black" panose="020B0A04020102020204" pitchFamily="34" charset="0"/>
              </a:rPr>
              <a:t>MTTR = Total Maintenance Time / Number of Repairs</a:t>
            </a:r>
          </a:p>
          <a:p>
            <a:endParaRPr lang="en-US" sz="2000" b="1" dirty="0"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en-US" sz="2000" b="1" dirty="0">
                <a:latin typeface="Arial Black" panose="020B0A04020102020204" pitchFamily="34" charset="0"/>
              </a:rPr>
              <a:t>                24 hour / 1800,000= 1.3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8328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2F5965-584A-4F06-B6EF-9624F77A4E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04434"/>
            <a:ext cx="10515600" cy="557252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100" b="1" dirty="0">
                <a:latin typeface="Arial Black" panose="020B0A04020102020204" pitchFamily="34" charset="0"/>
                <a:ea typeface="+mj-ea"/>
                <a:cs typeface="+mj-cs"/>
              </a:rPr>
              <a:t>1.Compute the I/O Average access time provided Average I/O time = average access time + (amount to transfer / transfer rate) + controller overhead, for example to transfer a 64KB block on a 15000 RPM disk with a 5ms average seek time, 1Gb/sec transfer rate with a .1ms controller overhead</a:t>
            </a:r>
          </a:p>
          <a:p>
            <a:pPr marL="0" indent="0">
              <a:buNone/>
            </a:pPr>
            <a:r>
              <a:rPr lang="en-US" sz="2100" b="1" dirty="0">
                <a:latin typeface="Arial Black" panose="020B0A04020102020204" pitchFamily="34" charset="0"/>
                <a:ea typeface="+mj-ea"/>
                <a:cs typeface="+mj-cs"/>
              </a:rPr>
              <a:t>                                              </a:t>
            </a:r>
          </a:p>
          <a:p>
            <a:pPr marL="0" indent="0">
              <a:buNone/>
            </a:pPr>
            <a:r>
              <a:rPr lang="en-US" sz="2100" b="1" dirty="0">
                <a:latin typeface="Arial Black" panose="020B0A04020102020204" pitchFamily="34" charset="0"/>
                <a:ea typeface="+mj-ea"/>
                <a:cs typeface="+mj-cs"/>
              </a:rPr>
              <a:t>                                                   Answer</a:t>
            </a:r>
          </a:p>
          <a:p>
            <a:pPr marL="0" indent="0">
              <a:buNone/>
            </a:pPr>
            <a:r>
              <a:rPr lang="en-US" sz="2100" b="1" dirty="0">
                <a:latin typeface="Arial Black" panose="020B0A04020102020204" pitchFamily="34" charset="0"/>
                <a:ea typeface="+mj-ea"/>
                <a:cs typeface="+mj-cs"/>
              </a:rPr>
              <a:t>Given</a:t>
            </a:r>
          </a:p>
          <a:p>
            <a:pPr marL="0" indent="0">
              <a:buNone/>
            </a:pPr>
            <a:r>
              <a:rPr lang="en-US" sz="2100" b="1" dirty="0">
                <a:latin typeface="Arial Black" panose="020B0A04020102020204" pitchFamily="34" charset="0"/>
                <a:ea typeface="+mj-ea"/>
                <a:cs typeface="+mj-cs"/>
              </a:rPr>
              <a:t>Amount Transfer = 64KB</a:t>
            </a:r>
          </a:p>
          <a:p>
            <a:pPr marL="0" indent="0">
              <a:buNone/>
            </a:pPr>
            <a:r>
              <a:rPr lang="en-US" sz="2100" b="1" dirty="0">
                <a:latin typeface="Arial Black" panose="020B0A04020102020204" pitchFamily="34" charset="0"/>
                <a:ea typeface="+mj-ea"/>
                <a:cs typeface="+mj-cs"/>
              </a:rPr>
              <a:t>Average Seek time = 5 MS</a:t>
            </a:r>
          </a:p>
          <a:p>
            <a:pPr marL="0" indent="0">
              <a:buNone/>
            </a:pPr>
            <a:r>
              <a:rPr lang="en-US" sz="2100" b="1" dirty="0">
                <a:latin typeface="Arial Black" panose="020B0A04020102020204" pitchFamily="34" charset="0"/>
                <a:ea typeface="+mj-ea"/>
                <a:cs typeface="+mj-cs"/>
              </a:rPr>
              <a:t>transfer rate = 1Gb/sec </a:t>
            </a:r>
          </a:p>
          <a:p>
            <a:pPr marL="0" indent="0">
              <a:buNone/>
            </a:pPr>
            <a:r>
              <a:rPr lang="en-US" sz="2100" b="1" dirty="0">
                <a:latin typeface="Arial Black" panose="020B0A04020102020204" pitchFamily="34" charset="0"/>
                <a:ea typeface="+mj-ea"/>
                <a:cs typeface="+mj-cs"/>
              </a:rPr>
              <a:t>controller overhead = o.1ms</a:t>
            </a:r>
          </a:p>
          <a:p>
            <a:pPr marL="0" indent="0">
              <a:buNone/>
            </a:pPr>
            <a:r>
              <a:rPr lang="en-US" sz="2100" b="1" dirty="0">
                <a:latin typeface="Arial Black" panose="020B0A04020102020204" pitchFamily="34" charset="0"/>
                <a:ea typeface="+mj-ea"/>
                <a:cs typeface="+mj-cs"/>
              </a:rPr>
              <a:t>Average Latency = (1 / (Spindle Speed / 60)) * 0.5 * 1000 = (60/15,000) * 500 = 500/100 = 2</a:t>
            </a:r>
          </a:p>
          <a:p>
            <a:pPr marL="0" indent="0">
              <a:buNone/>
            </a:pPr>
            <a:r>
              <a:rPr lang="en-US" sz="2100" b="1" dirty="0">
                <a:latin typeface="Arial Black" panose="020B0A04020102020204" pitchFamily="34" charset="0"/>
                <a:ea typeface="+mj-ea"/>
                <a:cs typeface="+mj-cs"/>
              </a:rPr>
              <a:t>Average I/O time = average access time + (amount to transfer / transfer rate) + controller overhead</a:t>
            </a:r>
          </a:p>
          <a:p>
            <a:pPr marL="0" indent="0">
              <a:buNone/>
            </a:pPr>
            <a:r>
              <a:rPr lang="en-US" sz="2100" b="1" dirty="0">
                <a:latin typeface="Arial Black" panose="020B0A04020102020204" pitchFamily="34" charset="0"/>
                <a:ea typeface="+mj-ea"/>
                <a:cs typeface="+mj-cs"/>
              </a:rPr>
              <a:t>5ms + 2 + 0.1ms + transfer time = </a:t>
            </a:r>
          </a:p>
          <a:p>
            <a:pPr marL="0" indent="0">
              <a:buNone/>
            </a:pPr>
            <a:r>
              <a:rPr lang="en-US" sz="2100" b="1" dirty="0">
                <a:latin typeface="Arial Black" panose="020B0A04020102020204" pitchFamily="34" charset="0"/>
                <a:ea typeface="+mj-ea"/>
                <a:cs typeface="+mj-cs"/>
              </a:rPr>
              <a:t>transfer time = 64KB / 1GB/s * 8GB/GB * 1GB / 1024²KB = 512,000 / (1024²) = 0.488 MS</a:t>
            </a:r>
          </a:p>
          <a:p>
            <a:pPr marL="0" indent="0">
              <a:buNone/>
            </a:pPr>
            <a:r>
              <a:rPr lang="en-US" sz="2100" b="1" dirty="0">
                <a:latin typeface="Arial Black" panose="020B0A04020102020204" pitchFamily="34" charset="0"/>
                <a:ea typeface="+mj-ea"/>
                <a:cs typeface="+mj-cs"/>
              </a:rPr>
              <a:t>Average I/O time for 64KB block = 7.1 MS + 0.488 MS = 7.588 MS</a:t>
            </a:r>
          </a:p>
        </p:txBody>
      </p:sp>
    </p:spTree>
    <p:extLst>
      <p:ext uri="{BB962C8B-B14F-4D97-AF65-F5344CB8AC3E}">
        <p14:creationId xmlns:p14="http://schemas.microsoft.com/office/powerpoint/2010/main" val="928090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6D49E0-36B2-46DA-A249-8086CBB462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900" b="1" dirty="0">
                <a:latin typeface="Arial Black" panose="020B0A04020102020204" pitchFamily="34" charset="0"/>
                <a:ea typeface="+mj-ea"/>
                <a:cs typeface="+mj-cs"/>
              </a:rPr>
              <a:t>2.Using Disk Scheduling with a request queue (0-199) of 28, 13, 37, 122, 114, 124, 65, 67 88 160 and Head pointer = 45 compute: - </a:t>
            </a:r>
          </a:p>
          <a:p>
            <a:pPr marL="0" indent="0">
              <a:buNone/>
            </a:pPr>
            <a:r>
              <a:rPr lang="en-US" sz="1900" b="1" dirty="0">
                <a:latin typeface="Arial Black" panose="020B0A04020102020204" pitchFamily="34" charset="0"/>
                <a:ea typeface="+mj-ea"/>
                <a:cs typeface="+mj-cs"/>
              </a:rPr>
              <a:t> </a:t>
            </a:r>
          </a:p>
          <a:p>
            <a:pPr marL="0" indent="0">
              <a:buNone/>
            </a:pPr>
            <a:r>
              <a:rPr lang="en-US" sz="1900" b="1" dirty="0">
                <a:latin typeface="Arial Black" panose="020B0A04020102020204" pitchFamily="34" charset="0"/>
                <a:ea typeface="+mj-ea"/>
                <a:cs typeface="+mj-cs"/>
              </a:rPr>
              <a:t>   A. FCFS         B. SSTF             C. SCAN                           D. C-SCAN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                                              </a:t>
            </a:r>
            <a:r>
              <a:rPr lang="en-US" sz="1900" b="1" dirty="0">
                <a:latin typeface="Arial Black" panose="020B0A04020102020204" pitchFamily="34" charset="0"/>
                <a:ea typeface="+mj-ea"/>
                <a:cs typeface="+mj-cs"/>
              </a:rPr>
              <a:t>Answer</a:t>
            </a:r>
          </a:p>
          <a:p>
            <a:pPr marL="0" lvl="0" indent="0">
              <a:buNone/>
            </a:pPr>
            <a:r>
              <a:rPr lang="en-US" sz="1900" b="1" dirty="0">
                <a:latin typeface="Arial Black" panose="020B0A04020102020204" pitchFamily="34" charset="0"/>
                <a:ea typeface="+mj-ea"/>
                <a:cs typeface="+mj-cs"/>
              </a:rPr>
              <a:t>FCFS </a:t>
            </a:r>
          </a:p>
          <a:p>
            <a:pPr lvl="0"/>
            <a:endParaRPr lang="en-US" sz="1900" b="1" dirty="0">
              <a:latin typeface="Arial Black" panose="020B0A04020102020204" pitchFamily="34" charset="0"/>
              <a:ea typeface="+mj-ea"/>
              <a:cs typeface="+mj-cs"/>
            </a:endParaRPr>
          </a:p>
          <a:p>
            <a:pPr marL="0" indent="0">
              <a:buNone/>
            </a:pPr>
            <a:r>
              <a:rPr lang="en-US" sz="1900" b="1" dirty="0">
                <a:latin typeface="Arial Black" panose="020B0A04020102020204" pitchFamily="34" charset="0"/>
                <a:ea typeface="+mj-ea"/>
                <a:cs typeface="+mj-cs"/>
              </a:rPr>
              <a:t>Queue = 28, 13, 37, 122, 114, 124, 65, 67, 88 ,160</a:t>
            </a:r>
          </a:p>
          <a:p>
            <a:pPr marL="0" indent="0">
              <a:buNone/>
            </a:pPr>
            <a:r>
              <a:rPr lang="en-US" sz="1900" b="1" dirty="0">
                <a:latin typeface="Arial Black" panose="020B0A04020102020204" pitchFamily="34" charset="0"/>
                <a:ea typeface="+mj-ea"/>
                <a:cs typeface="+mj-cs"/>
              </a:rPr>
              <a:t>Head starts at = 45 </a:t>
            </a:r>
          </a:p>
          <a:p>
            <a:pPr marL="0" indent="0">
              <a:buNone/>
            </a:pPr>
            <a:r>
              <a:rPr lang="en-US" sz="1900" b="1" dirty="0">
                <a:latin typeface="Arial Black" panose="020B0A04020102020204" pitchFamily="34" charset="0"/>
                <a:ea typeface="+mj-ea"/>
                <a:cs typeface="+mj-cs"/>
              </a:rPr>
              <a:t>(45 – 28) + (28 – 13) + (37 – 13) + (122 – 37) + (122 – 114) + (124– 114) + (124 – 65) + (67 – 65) + (88 – 67) + (160– 88) = 313 Total head movement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401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C6487C-F6CE-4888-87BF-CA857B881B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1157"/>
            <a:ext cx="10515600" cy="4351338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1900" b="1" dirty="0">
                <a:latin typeface="Arial Black" panose="020B0A04020102020204" pitchFamily="34" charset="0"/>
                <a:ea typeface="+mj-ea"/>
                <a:cs typeface="+mj-cs"/>
              </a:rPr>
              <a:t>SSTF    </a:t>
            </a:r>
          </a:p>
          <a:p>
            <a:pPr marL="0" indent="0">
              <a:buNone/>
            </a:pPr>
            <a:r>
              <a:rPr lang="en-US" sz="1900" b="1" dirty="0">
                <a:latin typeface="Arial Black" panose="020B0A04020102020204" pitchFamily="34" charset="0"/>
                <a:ea typeface="+mj-ea"/>
                <a:cs typeface="+mj-cs"/>
              </a:rPr>
              <a:t> </a:t>
            </a:r>
          </a:p>
          <a:p>
            <a:pPr marL="0" indent="0">
              <a:buNone/>
            </a:pPr>
            <a:r>
              <a:rPr lang="en-US" sz="1900" b="1" dirty="0">
                <a:latin typeface="Arial Black" panose="020B0A04020102020204" pitchFamily="34" charset="0"/>
                <a:ea typeface="+mj-ea"/>
                <a:cs typeface="+mj-cs"/>
              </a:rPr>
              <a:t> </a:t>
            </a:r>
          </a:p>
          <a:p>
            <a:pPr marL="0" indent="0">
              <a:buNone/>
            </a:pPr>
            <a:r>
              <a:rPr lang="en-US" sz="1900" b="1" dirty="0">
                <a:latin typeface="Arial Black" panose="020B0A04020102020204" pitchFamily="34" charset="0"/>
                <a:ea typeface="+mj-ea"/>
                <a:cs typeface="+mj-cs"/>
              </a:rPr>
              <a:t>Queue = 28, 13, 37, 122, 114, 124, 65, 67, 88 ,160</a:t>
            </a:r>
          </a:p>
          <a:p>
            <a:pPr marL="0" indent="0">
              <a:buNone/>
            </a:pPr>
            <a:r>
              <a:rPr lang="en-US" sz="1900" b="1" dirty="0">
                <a:latin typeface="Arial Black" panose="020B0A04020102020204" pitchFamily="34" charset="0"/>
                <a:ea typeface="+mj-ea"/>
                <a:cs typeface="+mj-cs"/>
              </a:rPr>
              <a:t>Head starts at = 45 </a:t>
            </a:r>
          </a:p>
          <a:p>
            <a:pPr marL="0" indent="0">
              <a:buNone/>
            </a:pPr>
            <a:r>
              <a:rPr lang="en-US" sz="1900" b="1" dirty="0">
                <a:latin typeface="Arial Black" panose="020B0A04020102020204" pitchFamily="34" charset="0"/>
                <a:ea typeface="+mj-ea"/>
                <a:cs typeface="+mj-cs"/>
              </a:rPr>
              <a:t> </a:t>
            </a:r>
          </a:p>
          <a:p>
            <a:pPr marL="0" indent="0">
              <a:buNone/>
            </a:pPr>
            <a:r>
              <a:rPr lang="en-US" sz="1900" b="1" dirty="0">
                <a:latin typeface="Arial Black" panose="020B0A04020102020204" pitchFamily="34" charset="0"/>
                <a:ea typeface="+mj-ea"/>
                <a:cs typeface="+mj-cs"/>
              </a:rPr>
              <a:t> </a:t>
            </a:r>
          </a:p>
          <a:p>
            <a:pPr marL="0" indent="0">
              <a:buNone/>
            </a:pPr>
            <a:r>
              <a:rPr lang="en-US" sz="1900" b="1" dirty="0">
                <a:latin typeface="Arial Black" panose="020B0A04020102020204" pitchFamily="34" charset="0"/>
                <a:ea typeface="+mj-ea"/>
                <a:cs typeface="+mj-cs"/>
              </a:rPr>
              <a:t>(45– 37) + (37– 28) + (28– 13) + (65– 13) + (67– 65) + (88 – 67) + (114– 88) + (122– 114) + (124– 122) + (160– 124) = 179 Total head movement.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7909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9C7AA-5C72-4AFA-834F-5A7EF52A9D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sz="1900" b="1" dirty="0">
                <a:latin typeface="Arial Black" panose="020B0A04020102020204" pitchFamily="34" charset="0"/>
                <a:ea typeface="+mj-ea"/>
                <a:cs typeface="+mj-cs"/>
              </a:rPr>
              <a:t>SCAN</a:t>
            </a:r>
          </a:p>
          <a:p>
            <a:endParaRPr lang="en-US" sz="1900" b="1" dirty="0">
              <a:latin typeface="Arial Black" panose="020B0A04020102020204" pitchFamily="34" charset="0"/>
              <a:ea typeface="+mj-ea"/>
              <a:cs typeface="+mj-cs"/>
            </a:endParaRPr>
          </a:p>
          <a:p>
            <a:endParaRPr lang="en-US" sz="1900" b="1" dirty="0">
              <a:latin typeface="Arial Black" panose="020B0A04020102020204" pitchFamily="34" charset="0"/>
              <a:ea typeface="+mj-ea"/>
              <a:cs typeface="+mj-cs"/>
            </a:endParaRPr>
          </a:p>
          <a:p>
            <a:pPr marL="0" indent="0">
              <a:buNone/>
            </a:pPr>
            <a:r>
              <a:rPr lang="en-US" sz="1900" b="1" dirty="0">
                <a:latin typeface="Arial Black" panose="020B0A04020102020204" pitchFamily="34" charset="0"/>
                <a:ea typeface="+mj-ea"/>
                <a:cs typeface="+mj-cs"/>
              </a:rPr>
              <a:t>Queue = 28, 13, 37, 122, 114, 124, 65, 67, 88 ,160</a:t>
            </a:r>
          </a:p>
          <a:p>
            <a:pPr marL="0" indent="0">
              <a:buNone/>
            </a:pPr>
            <a:r>
              <a:rPr lang="en-US" sz="1900" b="1" dirty="0">
                <a:latin typeface="Arial Black" panose="020B0A04020102020204" pitchFamily="34" charset="0"/>
                <a:ea typeface="+mj-ea"/>
                <a:cs typeface="+mj-cs"/>
              </a:rPr>
              <a:t>Head starts at = 45</a:t>
            </a:r>
          </a:p>
          <a:p>
            <a:pPr marL="0" indent="0">
              <a:buNone/>
            </a:pPr>
            <a:r>
              <a:rPr lang="en-US" sz="1900" b="1" dirty="0">
                <a:latin typeface="Arial Black" panose="020B0A04020102020204" pitchFamily="34" charset="0"/>
                <a:ea typeface="+mj-ea"/>
                <a:cs typeface="+mj-cs"/>
              </a:rPr>
              <a:t> </a:t>
            </a:r>
          </a:p>
          <a:p>
            <a:pPr marL="0" indent="0">
              <a:buNone/>
            </a:pPr>
            <a:r>
              <a:rPr lang="en-US" sz="1900" b="1" dirty="0">
                <a:latin typeface="Arial Black" panose="020B0A04020102020204" pitchFamily="34" charset="0"/>
                <a:ea typeface="+mj-ea"/>
                <a:cs typeface="+mj-cs"/>
              </a:rPr>
              <a:t>(45– 37) + (37– 28) + (28– 13) + (13– 0) + (65– 0) + (67– 65) + (88 – 67) + (114– 88) + (122– 114) + (124– 122) + (160– 124) = 205  &amp; 210 Total head movement.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1995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86838A-53B4-474D-95CF-A9BBD69E71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1674"/>
            <a:ext cx="10515600" cy="4351338"/>
          </a:xfrm>
        </p:spPr>
        <p:txBody>
          <a:bodyPr/>
          <a:lstStyle/>
          <a:p>
            <a:pPr marL="0" lvl="0" indent="0">
              <a:buNone/>
            </a:pPr>
            <a:r>
              <a:rPr lang="en-US" sz="1900" b="1" dirty="0">
                <a:latin typeface="Arial Black" panose="020B0A04020102020204" pitchFamily="34" charset="0"/>
                <a:ea typeface="+mj-ea"/>
                <a:cs typeface="+mj-cs"/>
              </a:rPr>
              <a:t>C-SCAN</a:t>
            </a:r>
          </a:p>
          <a:p>
            <a:pPr marL="0" indent="0">
              <a:buNone/>
            </a:pPr>
            <a:r>
              <a:rPr lang="en-US" sz="1900" b="1" dirty="0">
                <a:latin typeface="Arial Black" panose="020B0A04020102020204" pitchFamily="34" charset="0"/>
                <a:ea typeface="+mj-ea"/>
                <a:cs typeface="+mj-cs"/>
              </a:rPr>
              <a:t> </a:t>
            </a:r>
          </a:p>
          <a:p>
            <a:pPr marL="0" indent="0">
              <a:buNone/>
            </a:pPr>
            <a:r>
              <a:rPr lang="en-US" sz="1900" b="1" dirty="0">
                <a:latin typeface="Arial Black" panose="020B0A04020102020204" pitchFamily="34" charset="0"/>
                <a:ea typeface="+mj-ea"/>
                <a:cs typeface="+mj-cs"/>
              </a:rPr>
              <a:t>Queue = 28, 13, 37, 122, 114, 124, 65, 67, 88 ,160</a:t>
            </a:r>
          </a:p>
          <a:p>
            <a:pPr marL="0" indent="0">
              <a:buNone/>
            </a:pPr>
            <a:r>
              <a:rPr lang="en-US" sz="1900" b="1" dirty="0">
                <a:latin typeface="Arial Black" panose="020B0A04020102020204" pitchFamily="34" charset="0"/>
                <a:ea typeface="+mj-ea"/>
                <a:cs typeface="+mj-cs"/>
              </a:rPr>
              <a:t>Head starts at = 45</a:t>
            </a:r>
          </a:p>
          <a:p>
            <a:pPr marL="0" indent="0">
              <a:buNone/>
            </a:pPr>
            <a:r>
              <a:rPr lang="en-US" sz="1900" b="1" dirty="0">
                <a:latin typeface="Arial Black" panose="020B0A04020102020204" pitchFamily="34" charset="0"/>
                <a:ea typeface="+mj-ea"/>
                <a:cs typeface="+mj-cs"/>
              </a:rPr>
              <a:t> </a:t>
            </a:r>
          </a:p>
          <a:p>
            <a:pPr marL="0" indent="0">
              <a:buNone/>
            </a:pPr>
            <a:r>
              <a:rPr lang="en-US" sz="1900" b="1" dirty="0">
                <a:latin typeface="Arial Black" panose="020B0A04020102020204" pitchFamily="34" charset="0"/>
                <a:ea typeface="+mj-ea"/>
                <a:cs typeface="+mj-cs"/>
              </a:rPr>
              <a:t>(65– 45) + (67– 65) + (88 – 67) + (160– 88) + (199– 160) + (199– 0) + (13– 0) + (28– 13) + (37– 28) = 390 Total head movement.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1930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4BA0C8-B7E3-4840-B249-4E167813BD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4662"/>
            <a:ext cx="10515600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500" b="1" dirty="0">
                <a:latin typeface="Arial Black" panose="020B0A04020102020204" pitchFamily="34" charset="0"/>
                <a:ea typeface="+mj-ea"/>
                <a:cs typeface="+mj-cs"/>
              </a:rPr>
              <a:t>3. Compute Mean time to repair – with a disk of 1300,000 mean time to failure and 12 hour mean time to repair</a:t>
            </a:r>
          </a:p>
          <a:p>
            <a:pPr marL="0" indent="0">
              <a:buNone/>
            </a:pPr>
            <a:r>
              <a:rPr lang="en-US" sz="2500" b="1" dirty="0">
                <a:latin typeface="Arial Black" panose="020B0A04020102020204" pitchFamily="34" charset="0"/>
                <a:ea typeface="+mj-ea"/>
                <a:cs typeface="+mj-cs"/>
              </a:rPr>
              <a:t> </a:t>
            </a:r>
          </a:p>
          <a:p>
            <a:pPr marL="0" indent="0">
              <a:buNone/>
            </a:pPr>
            <a:r>
              <a:rPr lang="en-US" sz="2500" b="1" dirty="0">
                <a:latin typeface="Arial Black" panose="020B0A04020102020204" pitchFamily="34" charset="0"/>
                <a:ea typeface="+mj-ea"/>
                <a:cs typeface="+mj-cs"/>
              </a:rPr>
              <a:t>                                     Answer</a:t>
            </a:r>
          </a:p>
          <a:p>
            <a:pPr marL="0" indent="0">
              <a:buNone/>
            </a:pPr>
            <a:r>
              <a:rPr lang="en-US" sz="2500" b="1" dirty="0">
                <a:latin typeface="Arial Black" panose="020B0A04020102020204" pitchFamily="34" charset="0"/>
                <a:ea typeface="+mj-ea"/>
                <a:cs typeface="+mj-cs"/>
              </a:rPr>
              <a:t> </a:t>
            </a:r>
          </a:p>
          <a:p>
            <a:pPr marL="0" indent="0">
              <a:buNone/>
            </a:pPr>
            <a:r>
              <a:rPr lang="en-US" sz="2500" b="1" dirty="0">
                <a:latin typeface="Arial Black" panose="020B0A04020102020204" pitchFamily="34" charset="0"/>
                <a:ea typeface="+mj-ea"/>
                <a:cs typeface="+mj-cs"/>
              </a:rPr>
              <a:t>Mean time to repair = 12 hour</a:t>
            </a:r>
          </a:p>
          <a:p>
            <a:pPr marL="0" indent="0">
              <a:buNone/>
            </a:pPr>
            <a:r>
              <a:rPr lang="en-US" sz="2500" b="1" dirty="0">
                <a:latin typeface="Arial Black" panose="020B0A04020102020204" pitchFamily="34" charset="0"/>
                <a:ea typeface="+mj-ea"/>
                <a:cs typeface="+mj-cs"/>
              </a:rPr>
              <a:t>mean time to failure =1300,000</a:t>
            </a:r>
          </a:p>
          <a:p>
            <a:pPr marL="0" indent="0">
              <a:buNone/>
            </a:pPr>
            <a:r>
              <a:rPr lang="en-US" sz="2500" b="1" dirty="0">
                <a:latin typeface="Arial Black" panose="020B0A04020102020204" pitchFamily="34" charset="0"/>
                <a:ea typeface="+mj-ea"/>
                <a:cs typeface="+mj-cs"/>
              </a:rPr>
              <a:t> </a:t>
            </a:r>
          </a:p>
          <a:p>
            <a:pPr marL="0" indent="0">
              <a:buNone/>
            </a:pPr>
            <a:r>
              <a:rPr lang="en-US" sz="2500" b="1" dirty="0">
                <a:latin typeface="Arial Black" panose="020B0A04020102020204" pitchFamily="34" charset="0"/>
                <a:ea typeface="+mj-ea"/>
                <a:cs typeface="+mj-cs"/>
              </a:rPr>
              <a:t>MTTR = Total Maintenance Time / Number of Repairs</a:t>
            </a:r>
          </a:p>
          <a:p>
            <a:pPr marL="0" indent="0">
              <a:buNone/>
            </a:pPr>
            <a:r>
              <a:rPr lang="en-US" sz="2500" b="1" dirty="0">
                <a:latin typeface="Arial Black" panose="020B0A04020102020204" pitchFamily="34" charset="0"/>
                <a:ea typeface="+mj-ea"/>
                <a:cs typeface="+mj-cs"/>
              </a:rPr>
              <a:t> </a:t>
            </a:r>
          </a:p>
          <a:p>
            <a:pPr marL="0" indent="0">
              <a:buNone/>
            </a:pPr>
            <a:r>
              <a:rPr lang="en-US" sz="2500" b="1" dirty="0">
                <a:latin typeface="Arial Black" panose="020B0A04020102020204" pitchFamily="34" charset="0"/>
                <a:ea typeface="+mj-ea"/>
                <a:cs typeface="+mj-cs"/>
              </a:rPr>
              <a:t>                12 hour / 1300,000 = 9.2  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73285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0E1FA-B5D9-4FB7-947F-F3D31EEE9D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100" b="1" dirty="0">
                <a:latin typeface="Arial Black" panose="020B0A04020102020204" pitchFamily="34" charset="0"/>
                <a:ea typeface="+mj-ea"/>
                <a:cs typeface="+mj-cs"/>
              </a:rPr>
              <a:t>4. Compute encryption / Decryption of the plaintext: Sallaamaat using:- Ceaser methods, Hill Cipher method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b="1" dirty="0">
                <a:latin typeface="Arial Black" panose="020B0A04020102020204" pitchFamily="34" charset="0"/>
              </a:rPr>
              <a:t>                             Answer</a:t>
            </a:r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E0C9183-017D-46A7-B832-A58C0A3991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073" y="3429000"/>
            <a:ext cx="7195445" cy="2966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3097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79ADA2-2925-46AB-8185-E91AD0A5DA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7719" y="1253331"/>
            <a:ext cx="10515600" cy="4351338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sz="3800" b="1" dirty="0">
                <a:latin typeface="Arial Black" panose="020B0A04020102020204" pitchFamily="34" charset="0"/>
                <a:ea typeface="+mj-ea"/>
                <a:cs typeface="+mj-cs"/>
              </a:rPr>
              <a:t>key= Size 2 </a:t>
            </a:r>
          </a:p>
          <a:p>
            <a:pPr marL="0" indent="0">
              <a:buNone/>
            </a:pPr>
            <a:r>
              <a:rPr lang="en-US" sz="3800" b="1" dirty="0">
                <a:latin typeface="Arial Black" panose="020B0A04020102020204" pitchFamily="34" charset="0"/>
                <a:ea typeface="+mj-ea"/>
                <a:cs typeface="+mj-cs"/>
              </a:rPr>
              <a:t>	[3          3]</a:t>
            </a:r>
          </a:p>
          <a:p>
            <a:pPr marL="0" indent="0">
              <a:buNone/>
            </a:pPr>
            <a:r>
              <a:rPr lang="en-US" sz="3800" b="1" dirty="0">
                <a:latin typeface="Arial Black" panose="020B0A04020102020204" pitchFamily="34" charset="0"/>
                <a:ea typeface="+mj-ea"/>
                <a:cs typeface="+mj-cs"/>
              </a:rPr>
              <a:t>	[2          5]</a:t>
            </a:r>
          </a:p>
          <a:p>
            <a:pPr marL="0" indent="0">
              <a:buNone/>
            </a:pPr>
            <a:r>
              <a:rPr lang="en-US" sz="3800" b="1" dirty="0">
                <a:latin typeface="Arial Black" panose="020B0A04020102020204" pitchFamily="34" charset="0"/>
                <a:ea typeface="+mj-ea"/>
                <a:cs typeface="+mj-cs"/>
              </a:rPr>
              <a:t> </a:t>
            </a:r>
          </a:p>
          <a:p>
            <a:pPr marL="0" indent="0">
              <a:buNone/>
            </a:pPr>
            <a:r>
              <a:rPr lang="en-US" sz="3800" b="1" dirty="0">
                <a:latin typeface="Arial Black" panose="020B0A04020102020204" pitchFamily="34" charset="0"/>
                <a:ea typeface="+mj-ea"/>
                <a:cs typeface="+mj-cs"/>
              </a:rPr>
              <a:t> </a:t>
            </a:r>
          </a:p>
          <a:p>
            <a:pPr marL="0" indent="0">
              <a:buNone/>
            </a:pPr>
            <a:r>
              <a:rPr lang="en-US" sz="3800" b="1" dirty="0">
                <a:latin typeface="Arial Black" panose="020B0A04020102020204" pitchFamily="34" charset="0"/>
                <a:ea typeface="+mj-ea"/>
                <a:cs typeface="+mj-cs"/>
              </a:rPr>
              <a:t>The Matrix M is 2*2 matrix, Sallaamaat split in 2 - grams it becomes </a:t>
            </a:r>
          </a:p>
          <a:p>
            <a:pPr marL="0" indent="0">
              <a:buNone/>
            </a:pPr>
            <a:r>
              <a:rPr lang="en-US" sz="3800" b="1" dirty="0">
                <a:latin typeface="Arial Black" panose="020B0A04020102020204" pitchFamily="34" charset="0"/>
                <a:ea typeface="+mj-ea"/>
                <a:cs typeface="+mj-cs"/>
              </a:rPr>
              <a:t> </a:t>
            </a:r>
          </a:p>
          <a:p>
            <a:pPr marL="0" indent="0">
              <a:buNone/>
            </a:pPr>
            <a:r>
              <a:rPr lang="en-US" sz="3800" b="1" dirty="0">
                <a:latin typeface="Arial Black" panose="020B0A04020102020204" pitchFamily="34" charset="0"/>
                <a:ea typeface="+mj-ea"/>
                <a:cs typeface="+mj-cs"/>
              </a:rPr>
              <a:t>SA, LL, AA, MA, AT</a:t>
            </a:r>
          </a:p>
          <a:p>
            <a:pPr marL="0" indent="0">
              <a:buNone/>
            </a:pPr>
            <a:r>
              <a:rPr lang="en-US" sz="3800" b="1" dirty="0">
                <a:latin typeface="Arial Black" panose="020B0A04020102020204" pitchFamily="34" charset="0"/>
                <a:ea typeface="+mj-ea"/>
                <a:cs typeface="+mj-cs"/>
              </a:rPr>
              <a:t> </a:t>
            </a:r>
          </a:p>
          <a:p>
            <a:pPr marL="0" indent="0">
              <a:buNone/>
            </a:pPr>
            <a:r>
              <a:rPr lang="en-US" sz="3800" b="1" dirty="0">
                <a:latin typeface="Arial Black" panose="020B0A04020102020204" pitchFamily="34" charset="0"/>
                <a:ea typeface="+mj-ea"/>
                <a:cs typeface="+mj-cs"/>
              </a:rPr>
              <a:t>Substitute the letters of the plain message by a value: their rank in the alphabet starting from 0 </a:t>
            </a:r>
          </a:p>
          <a:p>
            <a:pPr marL="0" indent="0">
              <a:buNone/>
            </a:pPr>
            <a:endParaRPr lang="en-US" sz="3800" b="1" dirty="0">
              <a:latin typeface="Arial Black" panose="020B0A04020102020204" pitchFamily="34" charset="0"/>
              <a:ea typeface="+mj-ea"/>
              <a:cs typeface="+mj-cs"/>
            </a:endParaRPr>
          </a:p>
          <a:p>
            <a:pPr marL="0" indent="0">
              <a:buNone/>
            </a:pPr>
            <a:r>
              <a:rPr lang="en-US" sz="3800" b="1" dirty="0">
                <a:latin typeface="Arial Black" panose="020B0A04020102020204" pitchFamily="34" charset="0"/>
                <a:ea typeface="+mj-ea"/>
                <a:cs typeface="+mj-cs"/>
              </a:rPr>
              <a:t>Group of letters SA, LL, AA, MA, AT becomes the group of values </a:t>
            </a:r>
          </a:p>
          <a:p>
            <a:pPr marL="0" indent="0">
              <a:buNone/>
            </a:pPr>
            <a:r>
              <a:rPr lang="en-US" sz="3800" b="1" dirty="0">
                <a:latin typeface="Arial Black" panose="020B0A04020102020204" pitchFamily="34" charset="0"/>
                <a:ea typeface="+mj-ea"/>
                <a:cs typeface="+mj-cs"/>
              </a:rPr>
              <a:t> </a:t>
            </a:r>
          </a:p>
          <a:p>
            <a:pPr marL="0" indent="0">
              <a:buNone/>
            </a:pPr>
            <a:r>
              <a:rPr lang="en-US" sz="3800" b="1" dirty="0">
                <a:latin typeface="Arial Black" panose="020B0A04020102020204" pitchFamily="34" charset="0"/>
                <a:ea typeface="+mj-ea"/>
                <a:cs typeface="+mj-cs"/>
              </a:rPr>
              <a:t>(18,0), (11,11), (0,0), (12,0), (0,19),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0388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2202</Words>
  <Application>Microsoft Office PowerPoint</Application>
  <PresentationFormat>Widescreen</PresentationFormat>
  <Paragraphs>221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Arial Black</vt:lpstr>
      <vt:lpstr>Calibri</vt:lpstr>
      <vt:lpstr>Calibri Light</vt:lpstr>
      <vt:lpstr>Office Theme</vt:lpstr>
      <vt:lpstr>SIMAD UNIVERSITY Faculty of Computing Operating Systems (I) Assignment of Chapter 11 and 12 [2.5 Each]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SIMAD UNIVERSITY Faculty of Computing Operating Systems (I) </dc:title>
  <dc:creator>Mohye</dc:creator>
  <cp:lastModifiedBy>Mohye</cp:lastModifiedBy>
  <cp:revision>9</cp:revision>
  <dcterms:created xsi:type="dcterms:W3CDTF">2020-04-30T10:19:49Z</dcterms:created>
  <dcterms:modified xsi:type="dcterms:W3CDTF">2020-04-30T11:05:15Z</dcterms:modified>
</cp:coreProperties>
</file>