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7" r:id="rId1"/>
  </p:sldMasterIdLst>
  <p:sldIdLst>
    <p:sldId id="256" r:id="rId2"/>
    <p:sldId id="257" r:id="rId3"/>
    <p:sldId id="259" r:id="rId4"/>
    <p:sldId id="270" r:id="rId5"/>
    <p:sldId id="276" r:id="rId6"/>
    <p:sldId id="271" r:id="rId7"/>
    <p:sldId id="264" r:id="rId8"/>
    <p:sldId id="265" r:id="rId9"/>
    <p:sldId id="267" r:id="rId10"/>
    <p:sldId id="274" r:id="rId11"/>
    <p:sldId id="275" r:id="rId12"/>
    <p:sldId id="27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73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D979F2-B26E-4956-A9DC-40B783F43B4C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D42405-EB11-4F00-AC50-EAEF9AD28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://www.facebook.com/kingsoftst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16965" cy="3566160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/>
              <a:t/>
            </a:r>
            <a:br>
              <a:rPr lang="id-ID" sz="4000" b="1" dirty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/>
              <a:t/>
            </a:r>
            <a:br>
              <a:rPr lang="id-ID" sz="4000" b="1" dirty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/>
              <a:t/>
            </a:r>
            <a:br>
              <a:rPr lang="id-ID" sz="4000" b="1" dirty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/>
              <a:t/>
            </a:r>
            <a:br>
              <a:rPr lang="id-ID" sz="4000" b="1" dirty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 smtClean="0"/>
              <a:t>Praktikum</a:t>
            </a:r>
            <a:br>
              <a:rPr lang="id-ID" sz="4000" b="1" dirty="0" smtClean="0"/>
            </a:br>
            <a:r>
              <a:rPr lang="id-ID" sz="4000" b="1" dirty="0" smtClean="0"/>
              <a:t>Rekayasa Perangkat Lunak Lanjut</a:t>
            </a:r>
            <a:br>
              <a:rPr lang="id-ID" sz="4000" b="1" dirty="0" smtClean="0"/>
            </a:b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 smtClean="0">
                <a:solidFill>
                  <a:srgbClr val="FF0000"/>
                </a:solidFill>
              </a:rPr>
              <a:t>Rancang </a:t>
            </a:r>
            <a:r>
              <a:rPr lang="id-ID" sz="4000" b="1" dirty="0">
                <a:solidFill>
                  <a:srgbClr val="FF0000"/>
                </a:solidFill>
              </a:rPr>
              <a:t>Bangun Game 2D </a:t>
            </a:r>
            <a:r>
              <a:rPr lang="id-ID" sz="4000" b="1" dirty="0" smtClean="0">
                <a:solidFill>
                  <a:srgbClr val="FF0000"/>
                </a:solidFill>
              </a:rPr>
              <a:t/>
            </a:r>
            <a:br>
              <a:rPr lang="id-ID" sz="4000" b="1" dirty="0" smtClean="0">
                <a:solidFill>
                  <a:srgbClr val="FF0000"/>
                </a:solidFill>
              </a:rPr>
            </a:br>
            <a:r>
              <a:rPr lang="id-ID" sz="4000" b="1" dirty="0" smtClean="0">
                <a:solidFill>
                  <a:srgbClr val="FF0000"/>
                </a:solidFill>
              </a:rPr>
              <a:t>Berbasis Android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id-ID" dirty="0" smtClean="0"/>
          </a:p>
          <a:p>
            <a:pPr lvl="0"/>
            <a:r>
              <a:rPr lang="id-ID" dirty="0" smtClean="0"/>
              <a:t>Oleh : Wahyudin Zaelani  (1127050167)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/>
              <a:t>	  </a:t>
            </a:r>
            <a:r>
              <a:rPr lang="id-ID" dirty="0">
                <a:solidFill>
                  <a:srgbClr val="637052"/>
                </a:solidFill>
              </a:rPr>
              <a:t>Windriyana 	    (1211705166)</a:t>
            </a:r>
            <a:endParaRPr lang="id-ID" b="1" dirty="0">
              <a:solidFill>
                <a:srgbClr val="637052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105469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Sequence Diagram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 descr="D:\[data] KULIAH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146412"/>
            <a:ext cx="10339688" cy="522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122829"/>
            <a:ext cx="10058400" cy="968991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Class Diagram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D:\[data] KULIAH\deks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00" y="1323833"/>
            <a:ext cx="10118464" cy="507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9809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Activity Diagram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 descr="D:\[data] KULIAH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6" y="1269243"/>
            <a:ext cx="6164972" cy="51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1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9167" y="1413934"/>
            <a:ext cx="76835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id-ID" altLang="zh-CN" sz="8000" b="1" i="1" dirty="0">
                <a:solidFill>
                  <a:srgbClr val="FF0000"/>
                </a:solidFill>
                <a:ea typeface="Microsoft YaHei" pitchFamily="34" charset="-122"/>
              </a:rPr>
              <a:t>Demo Program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172" name="TextBox 5"/>
          <p:cNvSpPr>
            <a:spLocks noChangeArrowheads="1"/>
          </p:cNvSpPr>
          <p:nvPr/>
        </p:nvSpPr>
        <p:spPr bwMode="auto">
          <a:xfrm>
            <a:off x="529167" y="4652584"/>
            <a:ext cx="5943600" cy="102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id-ID" altLang="zh-CN" sz="5900" i="1" dirty="0" smtClean="0">
                <a:solidFill>
                  <a:schemeClr val="bg1">
                    <a:lumMod val="65000"/>
                  </a:schemeClr>
                </a:solidFill>
                <a:latin typeface="Kozuka Gothic Pr6N B" pitchFamily="34" charset="-128"/>
                <a:ea typeface="Kozuka Gothic Pr6N B" pitchFamily="34" charset="-128"/>
                <a:sym typeface="Haettenschweiler" pitchFamily="34" charset="0"/>
              </a:rPr>
              <a:t>Manggo</a:t>
            </a:r>
            <a:r>
              <a:rPr lang="id-ID" altLang="zh-CN" sz="5900" i="1" dirty="0" smtClean="0">
                <a:solidFill>
                  <a:schemeClr val="bg1">
                    <a:lumMod val="65000"/>
                  </a:schemeClr>
                </a:solidFill>
                <a:latin typeface="Kozuka Gothic Pr6N B" pitchFamily="34" charset="-128"/>
                <a:ea typeface="Kozuka Gothic Pr6N B" pitchFamily="34" charset="-128"/>
                <a:sym typeface="Haettenschweiler" pitchFamily="34" charset="0"/>
              </a:rPr>
              <a:t> </a:t>
            </a:r>
            <a:r>
              <a:rPr lang="id-ID" altLang="zh-CN" sz="5900" i="1" dirty="0">
                <a:solidFill>
                  <a:schemeClr val="bg1">
                    <a:lumMod val="65000"/>
                  </a:schemeClr>
                </a:solidFill>
                <a:latin typeface="Kozuka Gothic Pr6N B" pitchFamily="34" charset="-128"/>
                <a:ea typeface="Kozuka Gothic Pr6N B" pitchFamily="34" charset="-128"/>
                <a:sym typeface="Haettenschweiler" pitchFamily="34" charset="0"/>
              </a:rPr>
              <a:t>Studio</a:t>
            </a:r>
            <a:endParaRPr lang="zh-CN" altLang="en-US" sz="5900" i="1" dirty="0">
              <a:solidFill>
                <a:schemeClr val="bg1">
                  <a:lumMod val="65000"/>
                </a:schemeClr>
              </a:solidFill>
              <a:latin typeface="Kozuka Gothic Pr6N B" pitchFamily="34" charset="-128"/>
              <a:ea typeface="Kozuka Gothic Pr6N B" pitchFamily="34" charset="-128"/>
              <a:sym typeface="Haettenschweiler" pitchFamily="34" charset="0"/>
            </a:endParaRPr>
          </a:p>
        </p:txBody>
      </p:sp>
      <p:sp>
        <p:nvSpPr>
          <p:cNvPr id="7173" name="TextBox 6"/>
          <p:cNvSpPr>
            <a:spLocks noChangeArrowheads="1"/>
          </p:cNvSpPr>
          <p:nvPr/>
        </p:nvSpPr>
        <p:spPr bwMode="auto">
          <a:xfrm>
            <a:off x="529167" y="5521843"/>
            <a:ext cx="709852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  <a:sym typeface="Mistral" pitchFamily="66" charset="0"/>
              </a:rPr>
              <a:t>published by 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  <a:ea typeface="宋体" pitchFamily="2" charset="-122"/>
                <a:sym typeface="Mistral" pitchFamily="66" charset="0"/>
              </a:rPr>
              <a:t>www.</a:t>
            </a:r>
            <a:r>
              <a:rPr lang="id-ID" altLang="zh-CN" sz="32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  <a:sym typeface="Mistral" pitchFamily="66" charset="0"/>
              </a:rPr>
              <a:t>forumitzone.wordpress.com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  <a:sym typeface="Mistral" pitchFamily="66" charset="0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4" name="Picture 6" descr="face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6" y="5983225"/>
            <a:ext cx="385233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twitt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910" y="5436416"/>
            <a:ext cx="387349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377892" y="5298872"/>
            <a:ext cx="2626784" cy="129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eaLnBrk="0" hangingPunct="0"/>
            <a:r>
              <a:rPr lang="id-ID" altLang="zh-CN" sz="1900" b="1" dirty="0">
                <a:solidFill>
                  <a:srgbClr val="0070C0"/>
                </a:solidFill>
                <a:ea typeface="宋体" pitchFamily="2" charset="-122"/>
              </a:rPr>
              <a:t> @comingsoon</a:t>
            </a:r>
            <a:endParaRPr lang="zh-CN" altLang="en-US" sz="1900" b="1" dirty="0">
              <a:solidFill>
                <a:srgbClr val="0070C0"/>
              </a:solidFill>
              <a:ea typeface="宋体" pitchFamily="2" charset="-122"/>
            </a:endParaRPr>
          </a:p>
          <a:p>
            <a:pPr eaLnBrk="0" hangingPunct="0"/>
            <a:endParaRPr lang="zh-CN" altLang="en-US" sz="19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0" hangingPunct="0"/>
            <a:r>
              <a:rPr lang="zh-CN" altLang="en-US" sz="1900" b="1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id-ID" altLang="zh-CN" sz="1900" b="1" dirty="0">
                <a:solidFill>
                  <a:srgbClr val="0070C0"/>
                </a:solidFill>
                <a:ea typeface="宋体" pitchFamily="2" charset="-122"/>
              </a:rPr>
              <a:t>@comingsoon</a:t>
            </a:r>
            <a:endParaRPr lang="zh-CN" altLang="en-US" sz="1900" b="1" dirty="0">
              <a:solidFill>
                <a:srgbClr val="0070C0"/>
              </a:solidFill>
              <a:ea typeface="宋体" pitchFamily="2" charset="-122"/>
            </a:endParaRPr>
          </a:p>
          <a:p>
            <a:pPr eaLnBrk="0" hangingPunct="0"/>
            <a:endParaRPr lang="zh-CN" altLang="en-US" sz="1900" dirty="0">
              <a:ea typeface="宋体" pitchFamily="2" charset="-122"/>
              <a:hlinkClick r:id="rId4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160136" y="5983225"/>
            <a:ext cx="2438400" cy="40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eaLnBrk="0" hangingPunct="0"/>
            <a:endParaRPr lang="id-ID"/>
          </a:p>
        </p:txBody>
      </p:sp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260315" y="2685476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1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LATAR BELAKANG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r>
              <a:rPr lang="id-ID" dirty="0"/>
              <a:t>P</a:t>
            </a:r>
            <a:r>
              <a:rPr lang="id-ID" dirty="0" smtClean="0"/>
              <a:t>erkembangan </a:t>
            </a:r>
            <a:r>
              <a:rPr lang="id-ID" dirty="0"/>
              <a:t>teknologi informasi diberbagai bidang</a:t>
            </a:r>
            <a:r>
              <a:rPr lang="id-ID" dirty="0" smtClean="0"/>
              <a:t>, </a:t>
            </a:r>
          </a:p>
          <a:p>
            <a:r>
              <a:rPr lang="id-ID" dirty="0" smtClean="0"/>
              <a:t>teknologi </a:t>
            </a:r>
            <a:r>
              <a:rPr lang="id-ID" dirty="0"/>
              <a:t>juga berkembang untuk tujuan pembelajaran serta hiburan. </a:t>
            </a:r>
            <a:endParaRPr lang="id-ID" dirty="0" smtClean="0"/>
          </a:p>
          <a:p>
            <a:r>
              <a:rPr lang="id-ID" dirty="0" smtClean="0"/>
              <a:t>Salah </a:t>
            </a:r>
            <a:r>
              <a:rPr lang="id-ID" dirty="0"/>
              <a:t>satu bentuknya adalah dalam dunia </a:t>
            </a:r>
            <a:r>
              <a:rPr lang="id-ID" i="1" dirty="0"/>
              <a:t>game </a:t>
            </a:r>
            <a:r>
              <a:rPr lang="id-ID" dirty="0"/>
              <a:t>(permainan</a:t>
            </a:r>
            <a:r>
              <a:rPr lang="id-ID" dirty="0" smtClean="0"/>
              <a:t>).</a:t>
            </a:r>
          </a:p>
          <a:p>
            <a:r>
              <a:rPr lang="id-ID" dirty="0"/>
              <a:t>Dalam 10 tahun terakhir, permainan elektronik atau yang kita sering sebut dengan video game telah mengalami kemajuan yang sangat pesat.</a:t>
            </a:r>
            <a:endParaRPr 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id-ID" sz="4400" b="1" dirty="0" smtClean="0"/>
              <a:t>Rumusan Masalah</a:t>
            </a:r>
            <a:r>
              <a:rPr lang="en-GB" sz="4400" b="1" dirty="0" smtClean="0"/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id-ID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r>
              <a:rPr lang="id-ID" dirty="0" smtClean="0"/>
              <a:t>1</a:t>
            </a:r>
            <a:r>
              <a:rPr lang="id-ID" dirty="0"/>
              <a:t>. Apakah definisi game </a:t>
            </a:r>
            <a:r>
              <a:rPr lang="id-ID" dirty="0" smtClean="0"/>
              <a:t>?</a:t>
            </a:r>
          </a:p>
          <a:p>
            <a:r>
              <a:rPr lang="id-ID" dirty="0" smtClean="0"/>
              <a:t>2</a:t>
            </a:r>
            <a:r>
              <a:rPr lang="id-ID" dirty="0"/>
              <a:t>. Bagaimana perkembangan game </a:t>
            </a:r>
            <a:r>
              <a:rPr lang="id-ID" dirty="0" smtClean="0"/>
              <a:t>?</a:t>
            </a:r>
            <a:endParaRPr lang="id-ID" dirty="0"/>
          </a:p>
          <a:p>
            <a:r>
              <a:rPr lang="id-ID" dirty="0" smtClean="0"/>
              <a:t>3</a:t>
            </a:r>
            <a:r>
              <a:rPr lang="id-ID" dirty="0"/>
              <a:t>. Apa saja jenis-jenis game itu </a:t>
            </a:r>
            <a:r>
              <a:rPr lang="id-ID" dirty="0" smtClean="0"/>
              <a:t>?</a:t>
            </a:r>
            <a:endParaRPr lang="id-ID" dirty="0"/>
          </a:p>
          <a:p>
            <a:r>
              <a:rPr lang="id-ID" dirty="0" smtClean="0"/>
              <a:t>4</a:t>
            </a:r>
            <a:r>
              <a:rPr lang="id-ID" dirty="0"/>
              <a:t>.  T</a:t>
            </a:r>
            <a:r>
              <a:rPr lang="id-ID" dirty="0" smtClean="0"/>
              <a:t>indakan untuk </a:t>
            </a:r>
            <a:r>
              <a:rPr lang="id-ID" dirty="0"/>
              <a:t>menghentikan kecanduan bermain game ?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5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d-ID" dirty="0"/>
              <a:t>Pada penelitian ini batasan masalah yang diangkat sebagai berikut : </a:t>
            </a:r>
          </a:p>
          <a:p>
            <a:pPr fontAlgn="base"/>
            <a:r>
              <a:rPr lang="id-ID" dirty="0"/>
              <a:t>1. </a:t>
            </a:r>
            <a:r>
              <a:rPr lang="id-ID" i="1" dirty="0"/>
              <a:t>Gameplay </a:t>
            </a:r>
            <a:r>
              <a:rPr lang="id-ID" dirty="0"/>
              <a:t>yang dibuat sejenis </a:t>
            </a:r>
            <a:r>
              <a:rPr lang="id-ID" i="1" dirty="0"/>
              <a:t>game 2D</a:t>
            </a:r>
            <a:r>
              <a:rPr lang="id-ID" dirty="0"/>
              <a:t>. </a:t>
            </a:r>
          </a:p>
          <a:p>
            <a:pPr fontAlgn="base"/>
            <a:r>
              <a:rPr lang="id-ID" dirty="0"/>
              <a:t>2. </a:t>
            </a:r>
            <a:r>
              <a:rPr lang="id-ID" i="1" dirty="0"/>
              <a:t>Game </a:t>
            </a:r>
            <a:r>
              <a:rPr lang="id-ID" dirty="0"/>
              <a:t>ini </a:t>
            </a:r>
            <a:r>
              <a:rPr lang="id-ID" dirty="0" smtClean="0"/>
              <a:t>dapat </a:t>
            </a:r>
            <a:r>
              <a:rPr lang="id-ID" dirty="0"/>
              <a:t>dimainkan pada </a:t>
            </a:r>
            <a:r>
              <a:rPr lang="id-ID" i="1" dirty="0"/>
              <a:t>mode </a:t>
            </a:r>
            <a:r>
              <a:rPr lang="id-ID" dirty="0"/>
              <a:t>1 </a:t>
            </a:r>
            <a:r>
              <a:rPr lang="id-ID" i="1" dirty="0"/>
              <a:t>player </a:t>
            </a:r>
            <a:r>
              <a:rPr lang="id-ID" dirty="0"/>
              <a:t>saja.</a:t>
            </a:r>
          </a:p>
          <a:p>
            <a:pPr fontAlgn="base"/>
            <a:r>
              <a:rPr lang="id-ID" dirty="0"/>
              <a:t>3. Game ini dapat dijalankan dalam 2 platform yang berbeda yaitu, </a:t>
            </a:r>
            <a:r>
              <a:rPr lang="id-ID" dirty="0" smtClean="0"/>
              <a:t>komputer </a:t>
            </a:r>
            <a:r>
              <a:rPr lang="id-ID" dirty="0"/>
              <a:t>dan android.</a:t>
            </a:r>
          </a:p>
          <a:p>
            <a:endParaRPr lang="id-ID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 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Spesikasi perangkat keras yang digunakan dalam pembuatan aplikasi adalah :</a:t>
            </a:r>
          </a:p>
          <a:p>
            <a:r>
              <a:rPr lang="id-ID" dirty="0"/>
              <a:t>. Processor </a:t>
            </a:r>
            <a:r>
              <a:rPr lang="id-ID" dirty="0" smtClean="0"/>
              <a:t> </a:t>
            </a:r>
            <a:r>
              <a:rPr lang="id-ID" dirty="0"/>
              <a:t>1.9 GHz</a:t>
            </a:r>
          </a:p>
          <a:p>
            <a:r>
              <a:rPr lang="id-ID" dirty="0"/>
              <a:t>. RAM sebesar 2 GB</a:t>
            </a:r>
          </a:p>
          <a:p>
            <a:r>
              <a:rPr lang="id-ID" dirty="0"/>
              <a:t>. Hard disk dengan kapasitas 500 </a:t>
            </a:r>
            <a:r>
              <a:rPr lang="id-ID" dirty="0" smtClean="0"/>
              <a:t>GB</a:t>
            </a:r>
          </a:p>
          <a:p>
            <a:endParaRPr lang="id-ID" dirty="0"/>
          </a:p>
          <a:p>
            <a:r>
              <a:rPr lang="id-ID" dirty="0"/>
              <a:t>Perangkat lunak yang digunakan yaitu :</a:t>
            </a:r>
          </a:p>
          <a:p>
            <a:r>
              <a:rPr lang="id-ID" dirty="0"/>
              <a:t>. Operating System Windows 7 64 </a:t>
            </a:r>
            <a:r>
              <a:rPr lang="id-ID" dirty="0" smtClean="0"/>
              <a:t>bit</a:t>
            </a:r>
            <a:endParaRPr lang="id-ID" dirty="0"/>
          </a:p>
          <a:p>
            <a:r>
              <a:rPr lang="id-ID" dirty="0"/>
              <a:t>. IDE Eclipse Juno beserta paket instalasi ADT dan SDK for Android</a:t>
            </a:r>
          </a:p>
          <a:p>
            <a:endParaRPr lang="id-ID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9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id-ID" dirty="0" smtClean="0"/>
          </a:p>
          <a:p>
            <a:pPr fontAlgn="base"/>
            <a:r>
              <a:rPr lang="id-ID" dirty="0" smtClean="0"/>
              <a:t>1</a:t>
            </a:r>
            <a:r>
              <a:rPr lang="id-ID" dirty="0"/>
              <a:t>. Membuat orang-orang </a:t>
            </a:r>
            <a:r>
              <a:rPr lang="id-ID" dirty="0" smtClean="0"/>
              <a:t>agar </a:t>
            </a:r>
            <a:r>
              <a:rPr lang="id-ID" dirty="0"/>
              <a:t>terbebas dari stress</a:t>
            </a:r>
            <a:r>
              <a:rPr lang="id-ID" dirty="0" smtClean="0"/>
              <a:t>.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2. </a:t>
            </a:r>
            <a:r>
              <a:rPr lang="id-ID" dirty="0" smtClean="0"/>
              <a:t>Menjelaskan berbagai macam jenis genre atau kategori dalam game.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3. </a:t>
            </a:r>
            <a:r>
              <a:rPr lang="id-ID" dirty="0" smtClean="0"/>
              <a:t>Untuk mengetahui </a:t>
            </a:r>
            <a:r>
              <a:rPr lang="id-ID" dirty="0"/>
              <a:t>sejarah dan perkembangan game dari awal keberadaannya hingga sekarang</a:t>
            </a:r>
            <a:r>
              <a:rPr lang="id-ID" dirty="0" smtClean="0"/>
              <a:t>.</a:t>
            </a:r>
            <a:endParaRPr lang="id-ID" dirty="0"/>
          </a:p>
          <a:p>
            <a:pPr fontAlgn="base"/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/>
              <a:t>Mengetahui </a:t>
            </a:r>
            <a:r>
              <a:rPr lang="id-ID" dirty="0" smtClean="0"/>
              <a:t>tentang </a:t>
            </a:r>
            <a:r>
              <a:rPr lang="id-ID" dirty="0"/>
              <a:t>bahasa pemrograman yang dipakai dalam pembuatan </a:t>
            </a:r>
            <a:r>
              <a:rPr lang="id-ID" dirty="0" smtClean="0"/>
              <a:t>game.</a:t>
            </a:r>
            <a:endParaRPr lang="id-ID" dirty="0"/>
          </a:p>
          <a:p>
            <a:endParaRPr lang="id-ID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1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</a:pPr>
            <a:r>
              <a:rPr lang="id-ID" sz="4800" b="1" dirty="0" smtClean="0"/>
              <a:t>Kebutuhan Fungsional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85945"/>
              </p:ext>
            </p:extLst>
          </p:nvPr>
        </p:nvGraphicFramePr>
        <p:xfrm>
          <a:off x="1571223" y="1777286"/>
          <a:ext cx="8976573" cy="4559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641"/>
                <a:gridCol w="4550761"/>
                <a:gridCol w="3065171"/>
              </a:tblGrid>
              <a:tr h="40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Penjelasan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ZB-2D-F-01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menampilkan menu utama.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 menampilkan menu utama permainan.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ZB-2D-F-02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Sistem mengatur volume.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 dapat mengatur volume permainan.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ZB-2D-F-03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</a:t>
                      </a:r>
                      <a:r>
                        <a:rPr lang="id-ID" sz="1200" dirty="0" smtClean="0">
                          <a:effectLst/>
                        </a:rPr>
                        <a:t>menggerakkan</a:t>
                      </a:r>
                      <a:r>
                        <a:rPr lang="id-ID" sz="1200" baseline="0" dirty="0" smtClean="0">
                          <a:effectLst/>
                        </a:rPr>
                        <a:t> object</a:t>
                      </a:r>
                      <a:r>
                        <a:rPr lang="id-ID" sz="12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ZB-2D dapat </a:t>
                      </a:r>
                      <a:r>
                        <a:rPr lang="id-ID" sz="1200" dirty="0" smtClean="0">
                          <a:effectLst/>
                        </a:rPr>
                        <a:t>menggerakkan object.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566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ZB-2D-F-04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</a:t>
                      </a:r>
                      <a:r>
                        <a:rPr lang="id-ID" sz="1200" dirty="0" smtClean="0">
                          <a:effectLst/>
                        </a:rPr>
                        <a:t>menampilkan</a:t>
                      </a:r>
                      <a:r>
                        <a:rPr lang="id-ID" sz="1200" baseline="0" dirty="0" smtClean="0">
                          <a:effectLst/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informasi </a:t>
                      </a:r>
                      <a:r>
                        <a:rPr lang="id-ID" sz="1200" dirty="0">
                          <a:effectLst/>
                        </a:rPr>
                        <a:t>score akhir dilayar.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ZB-2D dapat </a:t>
                      </a:r>
                      <a:r>
                        <a:rPr lang="id-ID" sz="1200" dirty="0" smtClean="0">
                          <a:effectLst/>
                        </a:rPr>
                        <a:t>melnampilkan</a:t>
                      </a:r>
                      <a:r>
                        <a:rPr lang="id-ID" sz="1200" baseline="0" dirty="0" smtClean="0">
                          <a:effectLst/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informasi </a:t>
                      </a:r>
                      <a:r>
                        <a:rPr lang="id-ID" sz="1200" dirty="0">
                          <a:effectLst/>
                        </a:rPr>
                        <a:t>score akhir pada layar utama permainan.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ZB-2D-F-05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mengakhiri permainan.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ZB-2D dapat mengakhiri permainan.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10187427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0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KEBUTUHAN NON FUNGSIONAL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25801"/>
              </p:ext>
            </p:extLst>
          </p:nvPr>
        </p:nvGraphicFramePr>
        <p:xfrm>
          <a:off x="3685858" y="1841681"/>
          <a:ext cx="4880610" cy="4468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2686050"/>
              </a:tblGrid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Availability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Aplikasi dapat berjalan selama 24 jam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Reliability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Aplikasi mendukung berbagai versi Android. (ICS,JB,KK)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Ergonomy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Portability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Aplikasi berbasis mobile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Memory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Ram minimal </a:t>
                      </a:r>
                      <a:r>
                        <a:rPr lang="id-ID" sz="1200" dirty="0" smtClean="0">
                          <a:effectLst/>
                        </a:rPr>
                        <a:t> 512 </a:t>
                      </a:r>
                      <a:r>
                        <a:rPr lang="id-ID" sz="1200" dirty="0">
                          <a:effectLst/>
                        </a:rPr>
                        <a:t>MB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Response time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Maksimal </a:t>
                      </a:r>
                      <a:r>
                        <a:rPr lang="id-ID" sz="1200" dirty="0" smtClean="0">
                          <a:effectLst/>
                        </a:rPr>
                        <a:t> 60 </a:t>
                      </a:r>
                      <a:r>
                        <a:rPr lang="id-ID" sz="1200" dirty="0">
                          <a:effectLst/>
                        </a:rPr>
                        <a:t>detik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Safety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Security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ZB-2D-NF-09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Others: Bahasa Komunikasi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Bahasa </a:t>
                      </a:r>
                      <a:r>
                        <a:rPr lang="id-ID" sz="1200" dirty="0" smtClean="0">
                          <a:effectLst/>
                        </a:rPr>
                        <a:t> yang </a:t>
                      </a:r>
                      <a:r>
                        <a:rPr lang="id-ID" sz="1200" dirty="0">
                          <a:effectLst/>
                        </a:rPr>
                        <a:t>digunakan adalah </a:t>
                      </a:r>
                      <a:r>
                        <a:rPr lang="id-ID" sz="1200" dirty="0" smtClean="0">
                          <a:effectLst/>
                        </a:rPr>
                        <a:t> bahasa</a:t>
                      </a:r>
                      <a:r>
                        <a:rPr lang="id-ID" sz="1200" baseline="0" dirty="0" smtClean="0">
                          <a:effectLst/>
                        </a:rPr>
                        <a:t> </a:t>
                      </a:r>
                      <a:r>
                        <a:rPr lang="id-ID" sz="1200" dirty="0" smtClean="0">
                          <a:effectLst/>
                        </a:rPr>
                        <a:t>indonesia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08">
            <a:off x="9119149" y="4598833"/>
            <a:ext cx="152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932" y="258549"/>
            <a:ext cx="10058400" cy="87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USE CASE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[data] KULIAH\Desktop\3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28" y="1378424"/>
            <a:ext cx="9431930" cy="49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345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          Praktikum Rekayasa Perangkat Lunak Lanjut  Rancang Bangun Game 2D  Berbasis Android </vt:lpstr>
      <vt:lpstr>LATAR BELAKANG</vt:lpstr>
      <vt:lpstr>Rumusan Masalah   </vt:lpstr>
      <vt:lpstr>Batasan Masalah</vt:lpstr>
      <vt:lpstr>Analisi Kebutuhan</vt:lpstr>
      <vt:lpstr>Tujuan Penelitian</vt:lpstr>
      <vt:lpstr>Kebutuhan Fungsional</vt:lpstr>
      <vt:lpstr>KEBUTUHAN NON FUNGSIONAL</vt:lpstr>
      <vt:lpstr>USE CASE</vt:lpstr>
      <vt:lpstr>Sequence Diagram</vt:lpstr>
      <vt:lpstr>Class Diagram</vt:lpstr>
      <vt:lpstr>Activity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Game 2D Berbasis Android “Zombie Bird”</dc:title>
  <dc:creator>windri</dc:creator>
  <cp:lastModifiedBy>HP</cp:lastModifiedBy>
  <cp:revision>47</cp:revision>
  <dcterms:created xsi:type="dcterms:W3CDTF">2014-10-20T00:51:24Z</dcterms:created>
  <dcterms:modified xsi:type="dcterms:W3CDTF">2014-12-18T08:44:07Z</dcterms:modified>
</cp:coreProperties>
</file>