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368" r:id="rId3"/>
    <p:sldId id="369" r:id="rId4"/>
    <p:sldId id="352" r:id="rId5"/>
    <p:sldId id="353" r:id="rId6"/>
    <p:sldId id="354" r:id="rId7"/>
    <p:sldId id="355" r:id="rId8"/>
    <p:sldId id="362" r:id="rId9"/>
    <p:sldId id="356" r:id="rId10"/>
    <p:sldId id="363" r:id="rId11"/>
    <p:sldId id="357" r:id="rId12"/>
    <p:sldId id="364" r:id="rId13"/>
    <p:sldId id="361" r:id="rId14"/>
    <p:sldId id="366" r:id="rId15"/>
    <p:sldId id="358" r:id="rId16"/>
    <p:sldId id="359" r:id="rId17"/>
    <p:sldId id="365" r:id="rId18"/>
    <p:sldId id="360" r:id="rId19"/>
    <p:sldId id="367" r:id="rId20"/>
    <p:sldId id="370" r:id="rId21"/>
    <p:sldId id="371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Light" panose="00000400000000000000" pitchFamily="2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F7BEE-6A2A-4F47-A7D3-7373861B7A34}">
  <a:tblStyle styleId="{105F7BEE-6A2A-4F47-A7D3-7373861B7A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466"/>
        <p:guide pos="455"/>
        <p:guide pos="5305"/>
        <p:guide orient="horz"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134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●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●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45" name="Google Shape;2545;p4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484398" y="412544"/>
            <a:ext cx="837637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Variation of SBE (Spent Bleaching earth)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Deoiling</a:t>
            </a:r>
            <a:br>
              <a:rPr lang="en-US" sz="24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Treatment’s Effect on Post-Treated SBE (PSBE)’s</a:t>
            </a:r>
            <a:br>
              <a:rPr lang="en-US" sz="24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Quality and Strength Activity Index (SAI)</a:t>
            </a:r>
            <a:endParaRPr sz="2400" dirty="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11419" name="Google Shape;11419;p52"/>
          <p:cNvSpPr txBox="1">
            <a:spLocks noGrp="1"/>
          </p:cNvSpPr>
          <p:nvPr>
            <p:ph type="subTitle" idx="1"/>
          </p:nvPr>
        </p:nvSpPr>
        <p:spPr>
          <a:xfrm>
            <a:off x="1700549" y="3935428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Jordan, Jevon 2023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8D13A8-7D2D-7C3A-F445-19554C124E89}"/>
              </a:ext>
            </a:extLst>
          </p:cNvPr>
          <p:cNvGrpSpPr/>
          <p:nvPr/>
        </p:nvGrpSpPr>
        <p:grpSpPr>
          <a:xfrm>
            <a:off x="805132" y="1227202"/>
            <a:ext cx="2569013" cy="1624352"/>
            <a:chOff x="878275" y="1207893"/>
            <a:chExt cx="2569013" cy="16243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40E1EC9-6B9D-0AD0-86E2-A6DED5DC078F}"/>
                </a:ext>
              </a:extLst>
            </p:cNvPr>
            <p:cNvSpPr/>
            <p:nvPr/>
          </p:nvSpPr>
          <p:spPr>
            <a:xfrm>
              <a:off x="1042417" y="1207893"/>
              <a:ext cx="2404871" cy="48178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38BB190-4846-6C9B-DAEE-54F1638DF3BD}"/>
                </a:ext>
              </a:extLst>
            </p:cNvPr>
            <p:cNvCxnSpPr>
              <a:cxnSpLocks/>
            </p:cNvCxnSpPr>
            <p:nvPr/>
          </p:nvCxnSpPr>
          <p:spPr>
            <a:xfrm>
              <a:off x="1299313" y="1689674"/>
              <a:ext cx="0" cy="86756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054AD9-C45C-9067-90D4-5EAF18C21B82}"/>
                </a:ext>
              </a:extLst>
            </p:cNvPr>
            <p:cNvSpPr txBox="1"/>
            <p:nvPr/>
          </p:nvSpPr>
          <p:spPr>
            <a:xfrm>
              <a:off x="878275" y="2524468"/>
              <a:ext cx="1443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Quantity</a:t>
              </a:r>
              <a:endParaRPr lang="en-ID" b="1" u="sng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C5A38C-54A7-3870-2FE6-DE95F80FDF82}"/>
              </a:ext>
            </a:extLst>
          </p:cNvPr>
          <p:cNvGrpSpPr/>
          <p:nvPr/>
        </p:nvGrpSpPr>
        <p:grpSpPr>
          <a:xfrm>
            <a:off x="4400207" y="1602187"/>
            <a:ext cx="4508624" cy="1789844"/>
            <a:chOff x="4400207" y="1602187"/>
            <a:chExt cx="4508624" cy="17898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6EAE25-190B-F118-34F4-D4DF907990D0}"/>
                </a:ext>
              </a:extLst>
            </p:cNvPr>
            <p:cNvSpPr/>
            <p:nvPr/>
          </p:nvSpPr>
          <p:spPr>
            <a:xfrm>
              <a:off x="4400207" y="1602187"/>
              <a:ext cx="4306529" cy="38380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120389-4EB3-56BD-0DBA-E4B5ACE778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0673" y="1974004"/>
              <a:ext cx="0" cy="93418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D52103-4237-F7F6-9FD7-BBE2C006813F}"/>
                </a:ext>
              </a:extLst>
            </p:cNvPr>
            <p:cNvSpPr txBox="1"/>
            <p:nvPr/>
          </p:nvSpPr>
          <p:spPr>
            <a:xfrm>
              <a:off x="6015090" y="2868811"/>
              <a:ext cx="28937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Post Treatment -&gt; Post De-oiled</a:t>
              </a:r>
              <a:br>
                <a:rPr lang="en-SG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</a:br>
              <a:r>
                <a:rPr lang="en-SG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SBE =&gt; Treatment =&gt; PSBE </a:t>
              </a:r>
              <a:endParaRPr lang="en-ID" b="1" u="sng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CD4D3-BB1D-4FFC-4CEE-A555A888F4CA}"/>
              </a:ext>
            </a:extLst>
          </p:cNvPr>
          <p:cNvGrpSpPr/>
          <p:nvPr/>
        </p:nvGrpSpPr>
        <p:grpSpPr>
          <a:xfrm>
            <a:off x="952689" y="1974004"/>
            <a:ext cx="3776996" cy="1873586"/>
            <a:chOff x="952689" y="1974004"/>
            <a:chExt cx="3776996" cy="18735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21AE2D-6A1A-77F1-2C59-E61991242B20}"/>
                </a:ext>
              </a:extLst>
            </p:cNvPr>
            <p:cNvSpPr/>
            <p:nvPr/>
          </p:nvSpPr>
          <p:spPr>
            <a:xfrm>
              <a:off x="1556211" y="1974004"/>
              <a:ext cx="1268106" cy="48178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0B426B-660F-1B95-84C0-43FE13B3F3F4}"/>
                </a:ext>
              </a:extLst>
            </p:cNvPr>
            <p:cNvSpPr txBox="1"/>
            <p:nvPr/>
          </p:nvSpPr>
          <p:spPr>
            <a:xfrm>
              <a:off x="952689" y="3324370"/>
              <a:ext cx="3776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Observed from samples containing PSBE;</a:t>
              </a:r>
              <a:br>
                <a:rPr lang="en-SG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</a:br>
              <a:r>
                <a:rPr lang="en-SG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Compared with PCC &amp; Fly ash</a:t>
              </a:r>
              <a:endParaRPr lang="en-ID" b="1" u="sng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9A1330-50FB-A5A7-70E4-E24BD5E88DE3}"/>
                </a:ext>
              </a:extLst>
            </p:cNvPr>
            <p:cNvCxnSpPr>
              <a:cxnSpLocks/>
            </p:cNvCxnSpPr>
            <p:nvPr/>
          </p:nvCxnSpPr>
          <p:spPr>
            <a:xfrm>
              <a:off x="2488662" y="2524468"/>
              <a:ext cx="0" cy="86756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19B8F-6FD5-9A78-6903-71AEACDE592C}"/>
              </a:ext>
            </a:extLst>
          </p:cNvPr>
          <p:cNvSpPr txBox="1"/>
          <p:nvPr/>
        </p:nvSpPr>
        <p:spPr>
          <a:xfrm>
            <a:off x="145321" y="30137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u="sng" dirty="0">
                <a:solidFill>
                  <a:schemeClr val="tx1"/>
                </a:solidFill>
              </a:rPr>
              <a:t>PSBE</a:t>
            </a:r>
            <a:endParaRPr lang="en-ID" sz="2800" b="1" u="sn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DB3F23-BCB7-B6B5-1C52-D40AB72B7E91}"/>
              </a:ext>
            </a:extLst>
          </p:cNvPr>
          <p:cNvCxnSpPr>
            <a:cxnSpLocks/>
          </p:cNvCxnSpPr>
          <p:nvPr/>
        </p:nvCxnSpPr>
        <p:spPr>
          <a:xfrm>
            <a:off x="1410598" y="592479"/>
            <a:ext cx="1147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F77DF0-6766-B0D3-B889-87248B8542A1}"/>
              </a:ext>
            </a:extLst>
          </p:cNvPr>
          <p:cNvSpPr txBox="1"/>
          <p:nvPr/>
        </p:nvSpPr>
        <p:spPr>
          <a:xfrm>
            <a:off x="2647500" y="407813"/>
            <a:ext cx="332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>
                <a:solidFill>
                  <a:schemeClr val="tx1"/>
                </a:solidFill>
              </a:rPr>
              <a:t>Illite</a:t>
            </a:r>
            <a:r>
              <a:rPr lang="en-SG" b="1" dirty="0">
                <a:solidFill>
                  <a:schemeClr val="tx1"/>
                </a:solidFill>
              </a:rPr>
              <a:t>, </a:t>
            </a:r>
            <a:r>
              <a:rPr lang="en-SG" b="1" dirty="0" err="1">
                <a:solidFill>
                  <a:schemeClr val="tx1"/>
                </a:solidFill>
              </a:rPr>
              <a:t>Cristabolite</a:t>
            </a:r>
            <a:r>
              <a:rPr lang="en-SG" b="1" dirty="0">
                <a:solidFill>
                  <a:schemeClr val="tx1"/>
                </a:solidFill>
              </a:rPr>
              <a:t>, Sodalite, </a:t>
            </a:r>
            <a:r>
              <a:rPr lang="en-SG" b="1" dirty="0" err="1">
                <a:solidFill>
                  <a:schemeClr val="tx1"/>
                </a:solidFill>
              </a:rPr>
              <a:t>Gaylusite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55F44-8572-C1DD-A574-DF4595E55586}"/>
              </a:ext>
            </a:extLst>
          </p:cNvPr>
          <p:cNvSpPr txBox="1"/>
          <p:nvPr/>
        </p:nvSpPr>
        <p:spPr>
          <a:xfrm>
            <a:off x="145321" y="2340918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u="sng" dirty="0">
                <a:solidFill>
                  <a:schemeClr val="tx1"/>
                </a:solidFill>
              </a:rPr>
              <a:t>Fly ash</a:t>
            </a:r>
            <a:endParaRPr lang="en-ID" sz="2800" b="1" u="sng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B15C4E-84C2-0BEF-2121-A4515896EF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69109" y="2602528"/>
            <a:ext cx="9433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326A56-2811-F64F-314C-1BF5E1866644}"/>
              </a:ext>
            </a:extLst>
          </p:cNvPr>
          <p:cNvSpPr txBox="1"/>
          <p:nvPr/>
        </p:nvSpPr>
        <p:spPr>
          <a:xfrm>
            <a:off x="2558187" y="2417861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tx1"/>
                </a:solidFill>
              </a:rPr>
              <a:t>Pozzolanic (</a:t>
            </a:r>
            <a:r>
              <a:rPr lang="en-SG" b="1" dirty="0" err="1">
                <a:solidFill>
                  <a:schemeClr val="tx1"/>
                </a:solidFill>
              </a:rPr>
              <a:t>Tobermorite</a:t>
            </a:r>
            <a:r>
              <a:rPr lang="en-SG" b="1" dirty="0">
                <a:solidFill>
                  <a:schemeClr val="tx1"/>
                </a:solidFill>
              </a:rPr>
              <a:t> Gel)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1C2BA-7B45-C76B-D6E2-C73BCF96CBBA}"/>
              </a:ext>
            </a:extLst>
          </p:cNvPr>
          <p:cNvSpPr txBox="1"/>
          <p:nvPr/>
        </p:nvSpPr>
        <p:spPr>
          <a:xfrm>
            <a:off x="2295854" y="3668479"/>
            <a:ext cx="31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u="sng" dirty="0">
                <a:solidFill>
                  <a:schemeClr val="tx1"/>
                </a:solidFill>
              </a:rPr>
              <a:t>*Found in the metamorphosed lime</a:t>
            </a:r>
            <a:endParaRPr lang="en-ID" b="1" u="sng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4C954-0920-60AD-955D-96024C25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87" y="2864138"/>
            <a:ext cx="2931795" cy="8337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143D90-4FE0-18C8-98F8-4D970E515416}"/>
              </a:ext>
            </a:extLst>
          </p:cNvPr>
          <p:cNvSpPr txBox="1"/>
          <p:nvPr/>
        </p:nvSpPr>
        <p:spPr>
          <a:xfrm>
            <a:off x="6379199" y="69286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PSBE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B56E3-147F-D74C-6C75-BB4101B11CFB}"/>
              </a:ext>
            </a:extLst>
          </p:cNvPr>
          <p:cNvSpPr txBox="1"/>
          <p:nvPr/>
        </p:nvSpPr>
        <p:spPr>
          <a:xfrm>
            <a:off x="7451516" y="69286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SBE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61827-1AA0-7CDE-B2B5-6592F3D11FB5}"/>
              </a:ext>
            </a:extLst>
          </p:cNvPr>
          <p:cNvCxnSpPr>
            <a:cxnSpLocks/>
          </p:cNvCxnSpPr>
          <p:nvPr/>
        </p:nvCxnSpPr>
        <p:spPr>
          <a:xfrm>
            <a:off x="5375005" y="2568613"/>
            <a:ext cx="7209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3C2F7D-1881-2430-38C0-639CB746DA3B}"/>
              </a:ext>
            </a:extLst>
          </p:cNvPr>
          <p:cNvSpPr txBox="1"/>
          <p:nvPr/>
        </p:nvSpPr>
        <p:spPr>
          <a:xfrm>
            <a:off x="6210006" y="2417861"/>
            <a:ext cx="2568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/>
              <a:t>Would caused prolonged setting</a:t>
            </a:r>
            <a:br>
              <a:rPr lang="en-SG" sz="1100" dirty="0"/>
            </a:br>
            <a:r>
              <a:rPr lang="en-SG" sz="1100" dirty="0"/>
              <a:t>time since the whole thing is wrap</a:t>
            </a:r>
          </a:p>
          <a:p>
            <a:pPr algn="just"/>
            <a:r>
              <a:rPr lang="en-SG" sz="1100" dirty="0"/>
              <a:t>In a gel like substances. </a:t>
            </a:r>
            <a:endParaRPr lang="en-ID" sz="1100" dirty="0"/>
          </a:p>
        </p:txBody>
      </p:sp>
      <p:sp>
        <p:nvSpPr>
          <p:cNvPr id="2" name="Minus Sign 1">
            <a:extLst>
              <a:ext uri="{FF2B5EF4-FFF2-40B4-BE49-F238E27FC236}">
                <a16:creationId xmlns:a16="http://schemas.microsoft.com/office/drawing/2014/main" id="{0AB817FC-B298-6A80-4734-0D80F0961538}"/>
              </a:ext>
            </a:extLst>
          </p:cNvPr>
          <p:cNvSpPr/>
          <p:nvPr/>
        </p:nvSpPr>
        <p:spPr>
          <a:xfrm>
            <a:off x="2764630" y="180783"/>
            <a:ext cx="378619" cy="307777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BB2DFD56-6551-70A5-DAF0-62484D689693}"/>
              </a:ext>
            </a:extLst>
          </p:cNvPr>
          <p:cNvSpPr/>
          <p:nvPr/>
        </p:nvSpPr>
        <p:spPr>
          <a:xfrm>
            <a:off x="4501762" y="140410"/>
            <a:ext cx="321469" cy="307777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C5C408F8-6FF4-702D-A0DC-9A706206F168}"/>
              </a:ext>
            </a:extLst>
          </p:cNvPr>
          <p:cNvSpPr/>
          <p:nvPr/>
        </p:nvSpPr>
        <p:spPr>
          <a:xfrm>
            <a:off x="5270791" y="147483"/>
            <a:ext cx="321469" cy="307777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1440437A-7135-4329-FB3D-78C7B5A1CDD1}"/>
              </a:ext>
            </a:extLst>
          </p:cNvPr>
          <p:cNvSpPr/>
          <p:nvPr/>
        </p:nvSpPr>
        <p:spPr>
          <a:xfrm>
            <a:off x="3505971" y="180783"/>
            <a:ext cx="378619" cy="307777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DCB89E-F1E0-F1EF-D65D-C1DFFB34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4644"/>
              </p:ext>
            </p:extLst>
          </p:nvPr>
        </p:nvGraphicFramePr>
        <p:xfrm>
          <a:off x="3059613" y="1005550"/>
          <a:ext cx="5127625" cy="371730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707515">
                  <a:extLst>
                    <a:ext uri="{9D8B030D-6E8A-4147-A177-3AD203B41FA5}">
                      <a16:colId xmlns:a16="http://schemas.microsoft.com/office/drawing/2014/main" val="342944544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3077302884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797667265"/>
                    </a:ext>
                  </a:extLst>
                </a:gridCol>
                <a:gridCol w="986790">
                  <a:extLst>
                    <a:ext uri="{9D8B030D-6E8A-4147-A177-3AD203B41FA5}">
                      <a16:colId xmlns:a16="http://schemas.microsoft.com/office/drawing/2014/main" val="1990341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Cristobalite low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 dirty="0">
                          <a:effectLst/>
                        </a:rPr>
                        <a:t>SiO</a:t>
                      </a:r>
                      <a:r>
                        <a:rPr lang="en-SG" sz="1200" baseline="-25000" dirty="0">
                          <a:effectLst/>
                        </a:rPr>
                        <a:t>2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 dirty="0">
                          <a:effectLst/>
                        </a:rPr>
                        <a:t>3.04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0.19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5205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Illite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 dirty="0">
                          <a:effectLst/>
                        </a:rPr>
                        <a:t>Al</a:t>
                      </a:r>
                      <a:r>
                        <a:rPr lang="en-SG" sz="1200" baseline="-25000" dirty="0">
                          <a:effectLst/>
                        </a:rPr>
                        <a:t>4</a:t>
                      </a:r>
                      <a:r>
                        <a:rPr lang="en-SG" sz="1200" dirty="0">
                          <a:effectLst/>
                        </a:rPr>
                        <a:t>KO</a:t>
                      </a:r>
                      <a:r>
                        <a:rPr lang="en-SG" sz="1200" baseline="-25000" dirty="0">
                          <a:effectLst/>
                        </a:rPr>
                        <a:t>12</a:t>
                      </a:r>
                      <a:r>
                        <a:rPr lang="en-SG" sz="1200" dirty="0">
                          <a:effectLst/>
                        </a:rPr>
                        <a:t>Si</a:t>
                      </a:r>
                      <a:r>
                        <a:rPr lang="en-SG" sz="1200" baseline="-25000" dirty="0">
                          <a:effectLst/>
                        </a:rPr>
                        <a:t>2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15.07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 dirty="0">
                          <a:effectLst/>
                        </a:rPr>
                        <a:t>8.74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8742384"/>
                  </a:ext>
                </a:extLst>
              </a:tr>
            </a:tbl>
          </a:graphicData>
        </a:graphic>
      </p:graphicFrame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99C879CB-60F9-6DB1-102E-D5E53B0443EF}"/>
              </a:ext>
            </a:extLst>
          </p:cNvPr>
          <p:cNvSpPr/>
          <p:nvPr/>
        </p:nvSpPr>
        <p:spPr>
          <a:xfrm rot="5400000">
            <a:off x="7075290" y="1175679"/>
            <a:ext cx="294081" cy="7858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82E65-2D03-D05E-631B-7044C259E004}"/>
              </a:ext>
            </a:extLst>
          </p:cNvPr>
          <p:cNvSpPr txBox="1"/>
          <p:nvPr/>
        </p:nvSpPr>
        <p:spPr>
          <a:xfrm>
            <a:off x="6232857" y="1737334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! This Substances Increases</a:t>
            </a:r>
            <a:endParaRPr lang="en-ID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A3EEE-4FA9-CDAF-AD48-8B2420420297}"/>
              </a:ext>
            </a:extLst>
          </p:cNvPr>
          <p:cNvSpPr txBox="1"/>
          <p:nvPr/>
        </p:nvSpPr>
        <p:spPr>
          <a:xfrm>
            <a:off x="307181" y="4343400"/>
            <a:ext cx="616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! Both PSBE &amp; Fly ash caused prolonged setting time with different reasons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8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3" grpId="0"/>
      <p:bldP spid="14" grpId="0"/>
      <p:bldP spid="22" grpId="0"/>
      <p:bldP spid="2" grpId="0" animBg="1"/>
      <p:bldP spid="12" grpId="0" animBg="1"/>
      <p:bldP spid="15" grpId="0" animBg="1"/>
      <p:bldP spid="16" grpId="0" animBg="1"/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E5CC-2AA3-D622-BF9A-05C30C54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0"/>
            <a:ext cx="5742600" cy="478200"/>
          </a:xfrm>
        </p:spPr>
        <p:txBody>
          <a:bodyPr/>
          <a:lstStyle/>
          <a:p>
            <a:r>
              <a:rPr lang="en-SG" dirty="0"/>
              <a:t>4. Specific Weight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1D53F4-1716-6CBF-6900-5555D8DE4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09752"/>
              </p:ext>
            </p:extLst>
          </p:nvPr>
        </p:nvGraphicFramePr>
        <p:xfrm>
          <a:off x="3643097" y="822611"/>
          <a:ext cx="2880360" cy="743460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1732301910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14265385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Sample Name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Specific Weight (g/cm</a:t>
                      </a:r>
                      <a:r>
                        <a:rPr lang="en-SG" sz="1200" baseline="30000">
                          <a:effectLst/>
                        </a:rPr>
                        <a:t>3</a:t>
                      </a:r>
                      <a:r>
                        <a:rPr lang="en-SG" sz="1200">
                          <a:effectLst/>
                        </a:rPr>
                        <a:t>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134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PCC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233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PSBE_T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2.04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878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Fly ash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 dirty="0">
                          <a:effectLst/>
                        </a:rPr>
                        <a:t>2.8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296807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B4B45E-7429-2EA5-B227-1EBCE19E5E4D}"/>
              </a:ext>
            </a:extLst>
          </p:cNvPr>
          <p:cNvCxnSpPr>
            <a:cxnSpLocks/>
          </p:cNvCxnSpPr>
          <p:nvPr/>
        </p:nvCxnSpPr>
        <p:spPr>
          <a:xfrm>
            <a:off x="5083277" y="1638172"/>
            <a:ext cx="0" cy="679413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ECDA3B-1D4A-7D80-C040-ED34C5DA4838}"/>
              </a:ext>
            </a:extLst>
          </p:cNvPr>
          <p:cNvSpPr txBox="1"/>
          <p:nvPr/>
        </p:nvSpPr>
        <p:spPr>
          <a:xfrm>
            <a:off x="3671268" y="222006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tx1"/>
                </a:solidFill>
              </a:rPr>
              <a:t>Confirmation</a:t>
            </a:r>
            <a:r>
              <a:rPr lang="en-SG" b="1" dirty="0">
                <a:solidFill>
                  <a:schemeClr val="bg1"/>
                </a:solidFill>
              </a:rPr>
              <a:t>: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EB31A-D9B5-CF9D-08C4-9C99CB533DDF}"/>
              </a:ext>
            </a:extLst>
          </p:cNvPr>
          <p:cNvSpPr txBox="1"/>
          <p:nvPr/>
        </p:nvSpPr>
        <p:spPr>
          <a:xfrm>
            <a:off x="6998668" y="3254357"/>
            <a:ext cx="18854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SG" sz="1200" i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Changyong</a:t>
            </a:r>
            <a:r>
              <a:rPr lang="en-SG" sz="120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al., 2020)</a:t>
            </a:r>
            <a:endParaRPr lang="en-ID" sz="1200" i="1" dirty="0">
              <a:solidFill>
                <a:srgbClr val="44546A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SG" dirty="0"/>
              <a:t> </a:t>
            </a:r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BBF811-2B2E-B8FA-56FB-002A16F6B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0643"/>
              </p:ext>
            </p:extLst>
          </p:nvPr>
        </p:nvGraphicFramePr>
        <p:xfrm>
          <a:off x="3671268" y="2527843"/>
          <a:ext cx="3327400" cy="1008699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944522193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3707522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Nama Sampel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Apparent density (kg/m</a:t>
                      </a:r>
                      <a:r>
                        <a:rPr lang="en-SG" sz="1200" baseline="30000">
                          <a:effectLst/>
                        </a:rPr>
                        <a:t>3</a:t>
                      </a:r>
                      <a:r>
                        <a:rPr lang="en-SG" sz="1200">
                          <a:effectLst/>
                        </a:rPr>
                        <a:t>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126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Cement (PCC)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3,090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22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Fly ash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 dirty="0">
                          <a:effectLst/>
                        </a:rPr>
                        <a:t>2,340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0619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CDAFBB-B565-25FA-A1C1-96B41D3F6F1F}"/>
              </a:ext>
            </a:extLst>
          </p:cNvPr>
          <p:cNvSpPr txBox="1"/>
          <p:nvPr/>
        </p:nvSpPr>
        <p:spPr>
          <a:xfrm>
            <a:off x="3643097" y="3690430"/>
            <a:ext cx="392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PSBE =&gt; 1.9-2.1 g/cc </a:t>
            </a:r>
            <a:r>
              <a:rPr lang="en-SG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SG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Yulikasari</a:t>
            </a:r>
            <a:r>
              <a:rPr lang="en-SG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al., 2021) </a:t>
            </a:r>
            <a:r>
              <a:rPr lang="en-SG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D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35E95-7D6C-121C-8004-32002F54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" y="788227"/>
            <a:ext cx="3216685" cy="1936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FB839D-4352-7692-3477-6637D5617B95}"/>
              </a:ext>
            </a:extLst>
          </p:cNvPr>
          <p:cNvSpPr txBox="1"/>
          <p:nvPr/>
        </p:nvSpPr>
        <p:spPr>
          <a:xfrm>
            <a:off x="231277" y="4288055"/>
            <a:ext cx="504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! Potential to be used as pavement, light concrete, etc. exists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8F2-56BF-2A1F-165E-E5BF3960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358" y="198941"/>
            <a:ext cx="5742600" cy="478200"/>
          </a:xfrm>
        </p:spPr>
        <p:txBody>
          <a:bodyPr/>
          <a:lstStyle/>
          <a:p>
            <a:r>
              <a:rPr lang="en-SG" dirty="0"/>
              <a:t>5. Passing Sieve Analysis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D6E594-3028-86D6-7DE8-4AF9AC347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33829"/>
              </p:ext>
            </p:extLst>
          </p:nvPr>
        </p:nvGraphicFramePr>
        <p:xfrm>
          <a:off x="230464" y="3808846"/>
          <a:ext cx="5295265" cy="1077786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108780009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8893188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6990156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91717481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2644647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89418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Sample Name</a:t>
                      </a:r>
                      <a:endParaRPr lang="en-ID" sz="105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Avg. Retained Weight (gr)</a:t>
                      </a:r>
                      <a:endParaRPr lang="en-ID" sz="105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Avg. Pass Sieve (gr)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Avg. Total Weight (gr)</a:t>
                      </a:r>
                      <a:endParaRPr lang="en-ID" sz="105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Avg. Retained (FM) (%)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Status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176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PCC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13.2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86.8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100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13.2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Pass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4516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Fly ash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4.33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95.67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100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4.33</a:t>
                      </a:r>
                      <a:endParaRPr lang="en-ID" sz="105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Pass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3076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PSBE_T</a:t>
                      </a:r>
                      <a:endParaRPr lang="en-ID" sz="105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13.73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86.2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99.93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13.74</a:t>
                      </a:r>
                      <a:endParaRPr lang="en-ID" sz="105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Pass</a:t>
                      </a:r>
                      <a:endParaRPr lang="en-ID" sz="105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607043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EB5D20-4315-85A9-FE72-56D15E74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8" y="990655"/>
            <a:ext cx="3588774" cy="233433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AA12760-D762-DE74-A8FC-8B77F715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47172" y="990655"/>
            <a:ext cx="4707255" cy="809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DAF94-33DA-CF14-2AF0-747B426BD453}"/>
              </a:ext>
            </a:extLst>
          </p:cNvPr>
          <p:cNvSpPr/>
          <p:nvPr/>
        </p:nvSpPr>
        <p:spPr>
          <a:xfrm>
            <a:off x="4896465" y="3808846"/>
            <a:ext cx="629264" cy="10777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6A95D-0E35-D559-161E-50E69F805A0C}"/>
              </a:ext>
            </a:extLst>
          </p:cNvPr>
          <p:cNvCxnSpPr>
            <a:cxnSpLocks/>
          </p:cNvCxnSpPr>
          <p:nvPr/>
        </p:nvCxnSpPr>
        <p:spPr>
          <a:xfrm flipV="1">
            <a:off x="4999703" y="1800280"/>
            <a:ext cx="0" cy="193597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37A47-66CB-4813-18F8-1ACDEC2B38EE}"/>
              </a:ext>
            </a:extLst>
          </p:cNvPr>
          <p:cNvGrpSpPr/>
          <p:nvPr/>
        </p:nvGrpSpPr>
        <p:grpSpPr>
          <a:xfrm>
            <a:off x="5786283" y="1903935"/>
            <a:ext cx="3183269" cy="3239565"/>
            <a:chOff x="5786283" y="1903935"/>
            <a:chExt cx="3183269" cy="32395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966D3A-EC9D-8F82-ED2A-3D11887E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6283" y="1903935"/>
              <a:ext cx="3183269" cy="29826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2DE719-DBB5-4B18-2B03-036EC908B6DD}"/>
                </a:ext>
              </a:extLst>
            </p:cNvPr>
            <p:cNvSpPr txBox="1"/>
            <p:nvPr/>
          </p:nvSpPr>
          <p:spPr>
            <a:xfrm>
              <a:off x="6706098" y="4835723"/>
              <a:ext cx="134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u="sng" dirty="0"/>
                <a:t>SEM @ 1000x</a:t>
              </a:r>
              <a:endParaRPr lang="en-ID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8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2E3F-E2D6-791D-C7FD-7D17AD4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165931"/>
            <a:ext cx="5742600" cy="478200"/>
          </a:xfrm>
        </p:spPr>
        <p:txBody>
          <a:bodyPr/>
          <a:lstStyle/>
          <a:p>
            <a:r>
              <a:rPr lang="en-SG" dirty="0"/>
              <a:t>6. Paste Compression Strength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C4489-D5DF-11B8-4994-8F28EE231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771951"/>
            <a:ext cx="3793762" cy="246895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1D2BFD2-1B2F-5D55-B621-383B78FAD9AB}"/>
              </a:ext>
            </a:extLst>
          </p:cNvPr>
          <p:cNvSpPr/>
          <p:nvPr/>
        </p:nvSpPr>
        <p:spPr>
          <a:xfrm>
            <a:off x="4168877" y="1750142"/>
            <a:ext cx="619433" cy="4782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54D93-564A-C16C-2E5F-28EE6069BAE3}"/>
              </a:ext>
            </a:extLst>
          </p:cNvPr>
          <p:cNvSpPr txBox="1"/>
          <p:nvPr/>
        </p:nvSpPr>
        <p:spPr>
          <a:xfrm>
            <a:off x="4788310" y="1166644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! Addition of substituent materials would lower</a:t>
            </a:r>
            <a:br>
              <a:rPr lang="en-SG" dirty="0">
                <a:solidFill>
                  <a:srgbClr val="FF0000"/>
                </a:solidFill>
              </a:rPr>
            </a:br>
            <a:r>
              <a:rPr lang="en-SG" dirty="0">
                <a:solidFill>
                  <a:srgbClr val="FF0000"/>
                </a:solidFill>
              </a:rPr>
              <a:t>paste compression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AFBE2-470E-548C-EAF3-04B4F981D46C}"/>
              </a:ext>
            </a:extLst>
          </p:cNvPr>
          <p:cNvSpPr txBox="1"/>
          <p:nvPr/>
        </p:nvSpPr>
        <p:spPr>
          <a:xfrm>
            <a:off x="4788310" y="2074453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9999"/>
                </a:solidFill>
              </a:rPr>
              <a:t>Fly ash </a:t>
            </a:r>
            <a:r>
              <a:rPr lang="en-SG" dirty="0">
                <a:solidFill>
                  <a:schemeClr val="tx1"/>
                </a:solidFill>
              </a:rPr>
              <a:t>&gt; </a:t>
            </a:r>
            <a:r>
              <a:rPr lang="en-SG" dirty="0">
                <a:solidFill>
                  <a:srgbClr val="00B050"/>
                </a:solidFill>
              </a:rPr>
              <a:t>PSBE </a:t>
            </a:r>
            <a:r>
              <a:rPr lang="en-SG" dirty="0">
                <a:solidFill>
                  <a:schemeClr val="tx1"/>
                </a:solidFill>
              </a:rPr>
              <a:t>&gt; </a:t>
            </a:r>
            <a:r>
              <a:rPr lang="en-SG" dirty="0">
                <a:solidFill>
                  <a:srgbClr val="0070C0"/>
                </a:solidFill>
              </a:rPr>
              <a:t>SBE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055395-A46D-5647-956E-A02A3E64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93971" y="2588443"/>
            <a:ext cx="3709035" cy="221805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078528-678C-62EC-6411-887BA71FB4D9}"/>
              </a:ext>
            </a:extLst>
          </p:cNvPr>
          <p:cNvSpPr/>
          <p:nvPr/>
        </p:nvSpPr>
        <p:spPr>
          <a:xfrm>
            <a:off x="4173623" y="2828453"/>
            <a:ext cx="619433" cy="4782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0C7B4F-1268-52B1-AAEA-B3242016F385}"/>
              </a:ext>
            </a:extLst>
          </p:cNvPr>
          <p:cNvGrpSpPr/>
          <p:nvPr/>
        </p:nvGrpSpPr>
        <p:grpSpPr>
          <a:xfrm>
            <a:off x="1078706" y="1478463"/>
            <a:ext cx="2960861" cy="2057336"/>
            <a:chOff x="1078706" y="1478463"/>
            <a:chExt cx="2960861" cy="20573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79E9BB-5E48-AEEA-859C-2F7A22AE5D74}"/>
                </a:ext>
              </a:extLst>
            </p:cNvPr>
            <p:cNvSpPr/>
            <p:nvPr/>
          </p:nvSpPr>
          <p:spPr>
            <a:xfrm>
              <a:off x="1078706" y="1478463"/>
              <a:ext cx="2960861" cy="102155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12C1CC-A591-5EFF-D53A-29C8DDEBE77D}"/>
                </a:ext>
              </a:extLst>
            </p:cNvPr>
            <p:cNvCxnSpPr>
              <a:cxnSpLocks/>
            </p:cNvCxnSpPr>
            <p:nvPr/>
          </p:nvCxnSpPr>
          <p:spPr>
            <a:xfrm>
              <a:off x="1378744" y="2500020"/>
              <a:ext cx="0" cy="1035779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6FE18D2-B35A-F881-5922-D69990406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58203"/>
              </p:ext>
            </p:extLst>
          </p:nvPr>
        </p:nvGraphicFramePr>
        <p:xfrm>
          <a:off x="245805" y="3764539"/>
          <a:ext cx="4119025" cy="182880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371648">
                  <a:extLst>
                    <a:ext uri="{9D8B030D-6E8A-4147-A177-3AD203B41FA5}">
                      <a16:colId xmlns:a16="http://schemas.microsoft.com/office/drawing/2014/main" val="2568916879"/>
                    </a:ext>
                  </a:extLst>
                </a:gridCol>
                <a:gridCol w="1159448">
                  <a:extLst>
                    <a:ext uri="{9D8B030D-6E8A-4147-A177-3AD203B41FA5}">
                      <a16:colId xmlns:a16="http://schemas.microsoft.com/office/drawing/2014/main" val="1994153234"/>
                    </a:ext>
                  </a:extLst>
                </a:gridCol>
                <a:gridCol w="795240">
                  <a:extLst>
                    <a:ext uri="{9D8B030D-6E8A-4147-A177-3AD203B41FA5}">
                      <a16:colId xmlns:a16="http://schemas.microsoft.com/office/drawing/2014/main" val="692799941"/>
                    </a:ext>
                  </a:extLst>
                </a:gridCol>
                <a:gridCol w="792689">
                  <a:extLst>
                    <a:ext uri="{9D8B030D-6E8A-4147-A177-3AD203B41FA5}">
                      <a16:colId xmlns:a16="http://schemas.microsoft.com/office/drawing/2014/main" val="40007744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00" dirty="0">
                          <a:effectLst/>
                        </a:rPr>
                        <a:t>Sodalite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00" dirty="0">
                          <a:effectLst/>
                        </a:rPr>
                        <a:t>Na</a:t>
                      </a:r>
                      <a:r>
                        <a:rPr lang="en-SG" sz="1000" baseline="-25000" dirty="0">
                          <a:effectLst/>
                        </a:rPr>
                        <a:t>8</a:t>
                      </a:r>
                      <a:r>
                        <a:rPr lang="en-SG" sz="1000" dirty="0">
                          <a:effectLst/>
                        </a:rPr>
                        <a:t>Al</a:t>
                      </a:r>
                      <a:r>
                        <a:rPr lang="en-SG" sz="1000" baseline="-25000" dirty="0">
                          <a:effectLst/>
                        </a:rPr>
                        <a:t>6</a:t>
                      </a:r>
                      <a:r>
                        <a:rPr lang="en-SG" sz="1000" dirty="0">
                          <a:effectLst/>
                        </a:rPr>
                        <a:t>Si</a:t>
                      </a:r>
                      <a:r>
                        <a:rPr lang="en-SG" sz="1000" baseline="-25000" dirty="0">
                          <a:effectLst/>
                        </a:rPr>
                        <a:t>6</a:t>
                      </a:r>
                      <a:r>
                        <a:rPr lang="en-SG" sz="1000" dirty="0">
                          <a:effectLst/>
                        </a:rPr>
                        <a:t>O</a:t>
                      </a:r>
                      <a:r>
                        <a:rPr lang="en-SG" sz="1000" baseline="-25000" dirty="0">
                          <a:effectLst/>
                        </a:rPr>
                        <a:t>24</a:t>
                      </a:r>
                      <a:r>
                        <a:rPr lang="en-SG" sz="1000" dirty="0">
                          <a:effectLst/>
                        </a:rPr>
                        <a:t>BF</a:t>
                      </a:r>
                      <a:r>
                        <a:rPr lang="en-SG" sz="1000" baseline="-25000" dirty="0">
                          <a:effectLst/>
                        </a:rPr>
                        <a:t>42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00" dirty="0">
                          <a:effectLst/>
                        </a:rPr>
                        <a:t>12.2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00" dirty="0">
                          <a:effectLst/>
                        </a:rPr>
                        <a:t>3.7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5921624"/>
                  </a:ext>
                </a:extLst>
              </a:tr>
            </a:tbl>
          </a:graphicData>
        </a:graphic>
      </p:graphicFrame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D504B3B-7D14-5AAD-2CC4-135A0A2709BE}"/>
              </a:ext>
            </a:extLst>
          </p:cNvPr>
          <p:cNvSpPr/>
          <p:nvPr/>
        </p:nvSpPr>
        <p:spPr>
          <a:xfrm rot="5400000">
            <a:off x="3407570" y="3845099"/>
            <a:ext cx="322040" cy="667145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B0B34-4D42-4634-31BA-3F72EE73FA1E}"/>
              </a:ext>
            </a:extLst>
          </p:cNvPr>
          <p:cNvSpPr txBox="1"/>
          <p:nvPr/>
        </p:nvSpPr>
        <p:spPr>
          <a:xfrm>
            <a:off x="95406" y="4443897"/>
            <a:ext cx="4798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!Sodalite increases material’s strength &amp; Durability (K.M. Klima et al.,2022)</a:t>
            </a:r>
            <a:endParaRPr lang="en-ID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BFE885-9D55-92EB-066C-6F0882101B3C}"/>
              </a:ext>
            </a:extLst>
          </p:cNvPr>
          <p:cNvSpPr txBox="1"/>
          <p:nvPr/>
        </p:nvSpPr>
        <p:spPr>
          <a:xfrm>
            <a:off x="2888840" y="348754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/>
              <a:t>PSBE</a:t>
            </a:r>
            <a:endParaRPr lang="en-ID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709C6-2D3D-85F8-A294-3C8292825480}"/>
              </a:ext>
            </a:extLst>
          </p:cNvPr>
          <p:cNvSpPr txBox="1"/>
          <p:nvPr/>
        </p:nvSpPr>
        <p:spPr>
          <a:xfrm>
            <a:off x="3676434" y="34797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/>
              <a:t>SBE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36280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6" grpId="0" animBg="1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DCB68-BED8-E281-02D3-DBF9194E6910}"/>
              </a:ext>
            </a:extLst>
          </p:cNvPr>
          <p:cNvGrpSpPr/>
          <p:nvPr/>
        </p:nvGrpSpPr>
        <p:grpSpPr>
          <a:xfrm>
            <a:off x="396706" y="1166363"/>
            <a:ext cx="3460750" cy="856745"/>
            <a:chOff x="391355" y="451915"/>
            <a:chExt cx="3720465" cy="9753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08BDAD1-673B-9603-F170-CBBBE870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355" y="451915"/>
              <a:ext cx="3720465" cy="97536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3DE511-D243-2B80-CC4B-4486270CBE05}"/>
                </a:ext>
              </a:extLst>
            </p:cNvPr>
            <p:cNvSpPr/>
            <p:nvPr/>
          </p:nvSpPr>
          <p:spPr>
            <a:xfrm>
              <a:off x="530942" y="786581"/>
              <a:ext cx="3401961" cy="10815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53F562-A5C7-5791-7AAE-D430571EAF72}"/>
                </a:ext>
              </a:extLst>
            </p:cNvPr>
            <p:cNvSpPr/>
            <p:nvPr/>
          </p:nvSpPr>
          <p:spPr>
            <a:xfrm>
              <a:off x="530941" y="1229401"/>
              <a:ext cx="3401961" cy="10815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9E26D7-D4E2-83F5-6887-6CAB89FFF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05700"/>
              </p:ext>
            </p:extLst>
          </p:nvPr>
        </p:nvGraphicFramePr>
        <p:xfrm>
          <a:off x="4680257" y="678686"/>
          <a:ext cx="3460750" cy="856744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972820">
                  <a:extLst>
                    <a:ext uri="{9D8B030D-6E8A-4147-A177-3AD203B41FA5}">
                      <a16:colId xmlns:a16="http://schemas.microsoft.com/office/drawing/2014/main" val="234880212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421717348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0476973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69080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Designation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PCC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PSBE_T_5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Flyash_15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56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OPC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28.13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26.53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23.4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13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S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N.A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N.A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N.A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037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Total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28.13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>
                          <a:effectLst/>
                        </a:rPr>
                        <a:t>26.53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23.4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9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8BA586-5225-DCC8-1FA1-CD602E20C9B4}"/>
              </a:ext>
            </a:extLst>
          </p:cNvPr>
          <p:cNvSpPr txBox="1"/>
          <p:nvPr/>
        </p:nvSpPr>
        <p:spPr>
          <a:xfrm>
            <a:off x="4680257" y="38037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XRD Paste Testing Result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E3024-386D-F720-5829-8A1BC1D7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0737"/>
            <a:ext cx="4023169" cy="2662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6DFE0-AA85-9226-E80B-60F27EFF155E}"/>
              </a:ext>
            </a:extLst>
          </p:cNvPr>
          <p:cNvSpPr txBox="1"/>
          <p:nvPr/>
        </p:nvSpPr>
        <p:spPr>
          <a:xfrm>
            <a:off x="5240908" y="1790410"/>
            <a:ext cx="268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PCC</a:t>
            </a:r>
            <a:r>
              <a:rPr lang="en-SG" dirty="0"/>
              <a:t> &gt; </a:t>
            </a:r>
            <a:r>
              <a:rPr lang="en-SG" dirty="0">
                <a:solidFill>
                  <a:srgbClr val="00B050"/>
                </a:solidFill>
              </a:rPr>
              <a:t>PSBE_T_5</a:t>
            </a:r>
            <a:r>
              <a:rPr lang="en-SG" dirty="0"/>
              <a:t> &gt; </a:t>
            </a:r>
            <a:r>
              <a:rPr lang="en-SG" dirty="0">
                <a:solidFill>
                  <a:srgbClr val="FF9999"/>
                </a:solidFill>
              </a:rPr>
              <a:t>Flyash_15</a:t>
            </a:r>
            <a:endParaRPr lang="en-ID" dirty="0">
              <a:solidFill>
                <a:srgbClr val="FF99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4BD35-D847-BFC3-043B-93089EA1FE91}"/>
              </a:ext>
            </a:extLst>
          </p:cNvPr>
          <p:cNvSpPr txBox="1"/>
          <p:nvPr/>
        </p:nvSpPr>
        <p:spPr>
          <a:xfrm>
            <a:off x="0" y="4865849"/>
            <a:ext cx="4243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! Slight Warning: I am not a certified chemist nor I ‘d like to be one</a:t>
            </a:r>
            <a:endParaRPr lang="en-ID" sz="11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EC0EE9-D8F7-E967-81C6-42FA3BEA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55" y="2191760"/>
            <a:ext cx="1995527" cy="2571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3ECD1-46F2-0267-CC7F-D9199189C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55" y="283150"/>
            <a:ext cx="3851202" cy="6867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CF899-654C-A17B-9876-A54232F3E150}"/>
              </a:ext>
            </a:extLst>
          </p:cNvPr>
          <p:cNvCxnSpPr/>
          <p:nvPr/>
        </p:nvCxnSpPr>
        <p:spPr>
          <a:xfrm>
            <a:off x="3929063" y="1263293"/>
            <a:ext cx="59293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BFBE-A771-C5F3-D7C9-D52631B2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146266"/>
            <a:ext cx="5742600" cy="478200"/>
          </a:xfrm>
        </p:spPr>
        <p:txBody>
          <a:bodyPr/>
          <a:lstStyle/>
          <a:p>
            <a:r>
              <a:rPr lang="en-SG" dirty="0"/>
              <a:t>7. Mortar Flow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5E397-5726-FC3E-DD28-B85B0AD9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6" y="782235"/>
            <a:ext cx="3932387" cy="236523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D434F2A-DBD9-5D58-FBEC-AE2064729EC3}"/>
              </a:ext>
            </a:extLst>
          </p:cNvPr>
          <p:cNvGrpSpPr/>
          <p:nvPr/>
        </p:nvGrpSpPr>
        <p:grpSpPr>
          <a:xfrm>
            <a:off x="216826" y="2217788"/>
            <a:ext cx="3325076" cy="2814517"/>
            <a:chOff x="216826" y="2217788"/>
            <a:chExt cx="3325076" cy="2814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4DC85F-7C6D-66E5-6125-A4BF5874E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26" y="3378970"/>
              <a:ext cx="3325076" cy="165333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D9109F-9801-020C-22D0-096768A253BF}"/>
                </a:ext>
              </a:extLst>
            </p:cNvPr>
            <p:cNvCxnSpPr/>
            <p:nvPr/>
          </p:nvCxnSpPr>
          <p:spPr>
            <a:xfrm>
              <a:off x="1248696" y="2217788"/>
              <a:ext cx="0" cy="1120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8A22F9-2556-5FDB-29CE-60E5BA5DCBE4}"/>
              </a:ext>
            </a:extLst>
          </p:cNvPr>
          <p:cNvGrpSpPr/>
          <p:nvPr/>
        </p:nvGrpSpPr>
        <p:grpSpPr>
          <a:xfrm>
            <a:off x="4636294" y="1628361"/>
            <a:ext cx="4111504" cy="706299"/>
            <a:chOff x="3774071" y="4205637"/>
            <a:chExt cx="4111504" cy="7062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9DA8F-3C00-EA7D-3121-B551C36B3100}"/>
                </a:ext>
              </a:extLst>
            </p:cNvPr>
            <p:cNvSpPr txBox="1"/>
            <p:nvPr/>
          </p:nvSpPr>
          <p:spPr>
            <a:xfrm>
              <a:off x="3774072" y="4207377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Illite</a:t>
              </a:r>
              <a:r>
                <a:rPr lang="en-SG" dirty="0"/>
                <a:t> </a:t>
              </a:r>
              <a:endParaRPr lang="en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F92BFC-D89F-5D62-EDD7-AEB0C15AEFA9}"/>
                </a:ext>
              </a:extLst>
            </p:cNvPr>
            <p:cNvSpPr txBox="1"/>
            <p:nvPr/>
          </p:nvSpPr>
          <p:spPr>
            <a:xfrm>
              <a:off x="3774071" y="4578247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Cristobalite</a:t>
              </a:r>
              <a:endParaRPr lang="en-ID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271F1D-ED63-DF36-5546-DA5D39B695DC}"/>
                </a:ext>
              </a:extLst>
            </p:cNvPr>
            <p:cNvCxnSpPr>
              <a:cxnSpLocks/>
            </p:cNvCxnSpPr>
            <p:nvPr/>
          </p:nvCxnSpPr>
          <p:spPr>
            <a:xfrm>
              <a:off x="5051494" y="4361265"/>
              <a:ext cx="55060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D7298A-DAE8-4157-C274-7B09C4EC6181}"/>
                </a:ext>
              </a:extLst>
            </p:cNvPr>
            <p:cNvCxnSpPr>
              <a:cxnSpLocks/>
            </p:cNvCxnSpPr>
            <p:nvPr/>
          </p:nvCxnSpPr>
          <p:spPr>
            <a:xfrm>
              <a:off x="5051494" y="4727935"/>
              <a:ext cx="55060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F357E0-9099-A29C-60E5-02746B28F784}"/>
                </a:ext>
              </a:extLst>
            </p:cNvPr>
            <p:cNvSpPr txBox="1"/>
            <p:nvPr/>
          </p:nvSpPr>
          <p:spPr>
            <a:xfrm>
              <a:off x="5742039" y="4205637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Increases water demand</a:t>
              </a:r>
              <a:endParaRPr lang="en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E0CDC8-7C19-E9C1-9CBF-114629560AEC}"/>
                </a:ext>
              </a:extLst>
            </p:cNvPr>
            <p:cNvSpPr txBox="1"/>
            <p:nvPr/>
          </p:nvSpPr>
          <p:spPr>
            <a:xfrm>
              <a:off x="5749820" y="4604159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Increases viscosity</a:t>
              </a:r>
              <a:endParaRPr lang="en-ID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AA4199F-8D92-8615-32B4-1F3E3745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12" y="903544"/>
            <a:ext cx="4627679" cy="72481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4992E-E0D4-1A43-6AAA-439F2171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89155"/>
              </p:ext>
            </p:extLst>
          </p:nvPr>
        </p:nvGraphicFramePr>
        <p:xfrm>
          <a:off x="4443412" y="2981516"/>
          <a:ext cx="4627679" cy="168757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541032">
                  <a:extLst>
                    <a:ext uri="{9D8B030D-6E8A-4147-A177-3AD203B41FA5}">
                      <a16:colId xmlns:a16="http://schemas.microsoft.com/office/drawing/2014/main" val="1985436623"/>
                    </a:ext>
                  </a:extLst>
                </a:gridCol>
                <a:gridCol w="1302627">
                  <a:extLst>
                    <a:ext uri="{9D8B030D-6E8A-4147-A177-3AD203B41FA5}">
                      <a16:colId xmlns:a16="http://schemas.microsoft.com/office/drawing/2014/main" val="789333972"/>
                    </a:ext>
                  </a:extLst>
                </a:gridCol>
                <a:gridCol w="893443">
                  <a:extLst>
                    <a:ext uri="{9D8B030D-6E8A-4147-A177-3AD203B41FA5}">
                      <a16:colId xmlns:a16="http://schemas.microsoft.com/office/drawing/2014/main" val="2901938313"/>
                    </a:ext>
                  </a:extLst>
                </a:gridCol>
                <a:gridCol w="890577">
                  <a:extLst>
                    <a:ext uri="{9D8B030D-6E8A-4147-A177-3AD203B41FA5}">
                      <a16:colId xmlns:a16="http://schemas.microsoft.com/office/drawing/2014/main" val="2865280413"/>
                    </a:ext>
                  </a:extLst>
                </a:gridCol>
              </a:tblGrid>
              <a:tr h="168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50" dirty="0" err="1">
                          <a:effectLst/>
                        </a:rPr>
                        <a:t>Gaylussite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Na</a:t>
                      </a:r>
                      <a:r>
                        <a:rPr lang="en-SG" sz="1050" baseline="-25000" dirty="0">
                          <a:effectLst/>
                        </a:rPr>
                        <a:t>2</a:t>
                      </a:r>
                      <a:r>
                        <a:rPr lang="en-SG" sz="1050" dirty="0">
                          <a:effectLst/>
                        </a:rPr>
                        <a:t>Ca (CO</a:t>
                      </a:r>
                      <a:r>
                        <a:rPr lang="en-SG" sz="1050" baseline="-25000" dirty="0">
                          <a:effectLst/>
                        </a:rPr>
                        <a:t>3</a:t>
                      </a:r>
                      <a:r>
                        <a:rPr lang="en-SG" sz="1050" dirty="0">
                          <a:effectLst/>
                        </a:rPr>
                        <a:t>)</a:t>
                      </a:r>
                      <a:r>
                        <a:rPr lang="en-SG" sz="1050" baseline="-25000" dirty="0">
                          <a:effectLst/>
                        </a:rPr>
                        <a:t>2</a:t>
                      </a:r>
                      <a:r>
                        <a:rPr lang="en-SG" sz="1050" dirty="0">
                          <a:effectLst/>
                        </a:rPr>
                        <a:t>H</a:t>
                      </a:r>
                      <a:r>
                        <a:rPr lang="en-SG" sz="1050" baseline="-25000" dirty="0">
                          <a:effectLst/>
                        </a:rPr>
                        <a:t>2</a:t>
                      </a:r>
                      <a:r>
                        <a:rPr lang="en-SG" sz="1050" dirty="0">
                          <a:effectLst/>
                        </a:rPr>
                        <a:t>)</a:t>
                      </a:r>
                      <a:r>
                        <a:rPr lang="en-SG" sz="1050" baseline="-25000" dirty="0">
                          <a:effectLst/>
                        </a:rPr>
                        <a:t>5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3.09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050" dirty="0">
                          <a:effectLst/>
                        </a:rPr>
                        <a:t>0.72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4928079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FC0ED565-0C99-8634-F285-C0D9E27F143F}"/>
              </a:ext>
            </a:extLst>
          </p:cNvPr>
          <p:cNvSpPr/>
          <p:nvPr/>
        </p:nvSpPr>
        <p:spPr>
          <a:xfrm>
            <a:off x="4456963" y="615226"/>
            <a:ext cx="732689" cy="334018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2E988762-706E-1880-0E3B-E4E1AC2F5CB1}"/>
              </a:ext>
            </a:extLst>
          </p:cNvPr>
          <p:cNvSpPr/>
          <p:nvPr/>
        </p:nvSpPr>
        <p:spPr>
          <a:xfrm>
            <a:off x="4443412" y="2404751"/>
            <a:ext cx="544789" cy="480762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2EF15-6137-62AF-3DD6-928E290A1B30}"/>
              </a:ext>
            </a:extLst>
          </p:cNvPr>
          <p:cNvSpPr txBox="1"/>
          <p:nvPr/>
        </p:nvSpPr>
        <p:spPr>
          <a:xfrm>
            <a:off x="4443412" y="3561559"/>
            <a:ext cx="4583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! Although </a:t>
            </a:r>
            <a:r>
              <a:rPr lang="en-SG" dirty="0" err="1">
                <a:solidFill>
                  <a:srgbClr val="00B050"/>
                </a:solidFill>
              </a:rPr>
              <a:t>Gaylusite</a:t>
            </a:r>
            <a:r>
              <a:rPr lang="en-SG" dirty="0">
                <a:solidFill>
                  <a:schemeClr val="tx1"/>
                </a:solidFill>
              </a:rPr>
              <a:t> could improve mortar’s workability,</a:t>
            </a:r>
          </a:p>
          <a:p>
            <a:r>
              <a:rPr lang="en-SG" u="sng" dirty="0">
                <a:solidFill>
                  <a:schemeClr val="tx1"/>
                </a:solidFill>
              </a:rPr>
              <a:t>The amount is relatively small </a:t>
            </a:r>
            <a:r>
              <a:rPr lang="en-SG" dirty="0">
                <a:solidFill>
                  <a:schemeClr val="tx1"/>
                </a:solidFill>
              </a:rPr>
              <a:t>compared 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with </a:t>
            </a:r>
            <a:r>
              <a:rPr lang="en-SG" dirty="0" err="1">
                <a:solidFill>
                  <a:srgbClr val="FF0000"/>
                </a:solidFill>
              </a:rPr>
              <a:t>Illite</a:t>
            </a:r>
            <a:r>
              <a:rPr lang="en-SG" dirty="0">
                <a:solidFill>
                  <a:srgbClr val="FF0000"/>
                </a:solidFill>
              </a:rPr>
              <a:t> &amp; </a:t>
            </a:r>
            <a:r>
              <a:rPr lang="en-SG" dirty="0" err="1">
                <a:solidFill>
                  <a:srgbClr val="FF0000"/>
                </a:solidFill>
              </a:rPr>
              <a:t>Cristabolite</a:t>
            </a:r>
            <a:r>
              <a:rPr lang="en-SG" dirty="0">
                <a:solidFill>
                  <a:srgbClr val="FF0000"/>
                </a:solidFill>
              </a:rPr>
              <a:t> low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F479-207C-C9CD-E917-65BEEF87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45901"/>
            <a:ext cx="5742600" cy="478200"/>
          </a:xfrm>
        </p:spPr>
        <p:txBody>
          <a:bodyPr/>
          <a:lstStyle/>
          <a:p>
            <a:r>
              <a:rPr lang="en-SG" dirty="0"/>
              <a:t>7. Hydration Temperature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71D12-C070-50B6-EAA5-B61CED0F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4" y="806244"/>
            <a:ext cx="3726834" cy="3201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F1BB6-4D56-3174-D0AB-91FAD4F9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24" y="806244"/>
            <a:ext cx="3320896" cy="23904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50B6E0-F3E4-EC60-AF87-681463857194}"/>
              </a:ext>
            </a:extLst>
          </p:cNvPr>
          <p:cNvSpPr/>
          <p:nvPr/>
        </p:nvSpPr>
        <p:spPr>
          <a:xfrm>
            <a:off x="4138300" y="2099802"/>
            <a:ext cx="786580" cy="4719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488B2-6FBF-39CF-DCA6-3D4833A6CA57}"/>
              </a:ext>
            </a:extLst>
          </p:cNvPr>
          <p:cNvSpPr txBox="1"/>
          <p:nvPr/>
        </p:nvSpPr>
        <p:spPr>
          <a:xfrm>
            <a:off x="160164" y="4093816"/>
            <a:ext cx="3868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rgbClr val="FF0000"/>
                </a:solidFill>
              </a:rPr>
              <a:t>! Each mortars’ starts in a different starting temperature</a:t>
            </a:r>
            <a:endParaRPr lang="en-ID" sz="10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C76A1-BF82-AE2B-803A-47AD7B4EA9F3}"/>
              </a:ext>
            </a:extLst>
          </p:cNvPr>
          <p:cNvSpPr txBox="1"/>
          <p:nvPr/>
        </p:nvSpPr>
        <p:spPr>
          <a:xfrm>
            <a:off x="5105103" y="3253508"/>
            <a:ext cx="3807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1100" dirty="0"/>
              <a:t>PCC has the highest heat gain followed by Fly ash. </a:t>
            </a:r>
            <a:endParaRPr lang="en-ID" sz="1100" dirty="0"/>
          </a:p>
          <a:p>
            <a:pPr marL="285750" indent="-285750">
              <a:buFontTx/>
              <a:buChar char="-"/>
            </a:pPr>
            <a:r>
              <a:rPr lang="en-ID" sz="1100" dirty="0">
                <a:solidFill>
                  <a:srgbClr val="FF0000"/>
                </a:solidFill>
              </a:rPr>
              <a:t>! PSBE came in last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7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86A3388-FABA-9738-D232-0D0E8574E1BD}"/>
              </a:ext>
            </a:extLst>
          </p:cNvPr>
          <p:cNvGrpSpPr/>
          <p:nvPr/>
        </p:nvGrpSpPr>
        <p:grpSpPr>
          <a:xfrm>
            <a:off x="174564" y="204064"/>
            <a:ext cx="3895618" cy="1205667"/>
            <a:chOff x="174564" y="204064"/>
            <a:chExt cx="3895618" cy="12056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EFC43C-30B0-3EE8-7515-1A4D10677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64" y="204064"/>
              <a:ext cx="3426460" cy="89789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C88D2E-C521-F038-EFE3-0FCB4C1B810A}"/>
                </a:ext>
              </a:extLst>
            </p:cNvPr>
            <p:cNvSpPr/>
            <p:nvPr/>
          </p:nvSpPr>
          <p:spPr>
            <a:xfrm>
              <a:off x="275303" y="509827"/>
              <a:ext cx="599768" cy="5921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36F487-2425-BF74-12FF-098148667A1E}"/>
                </a:ext>
              </a:extLst>
            </p:cNvPr>
            <p:cNvSpPr txBox="1"/>
            <p:nvPr/>
          </p:nvSpPr>
          <p:spPr>
            <a:xfrm>
              <a:off x="174564" y="1101954"/>
              <a:ext cx="3895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**All four groups contributes to heat generation</a:t>
              </a:r>
              <a:endParaRPr lang="en-ID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879554-6C97-C105-99CF-E115F39B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84" y="1409731"/>
            <a:ext cx="4809152" cy="256336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AD55C6-29DA-9F20-5C07-79723DF26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57571"/>
              </p:ext>
            </p:extLst>
          </p:nvPr>
        </p:nvGraphicFramePr>
        <p:xfrm>
          <a:off x="4747516" y="409650"/>
          <a:ext cx="3510280" cy="792480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625956361"/>
                    </a:ext>
                  </a:extLst>
                </a:gridCol>
                <a:gridCol w="1542415">
                  <a:extLst>
                    <a:ext uri="{9D8B030D-6E8A-4147-A177-3AD203B41FA5}">
                      <a16:colId xmlns:a16="http://schemas.microsoft.com/office/drawing/2014/main" val="4192023025"/>
                    </a:ext>
                  </a:extLst>
                </a:gridCol>
                <a:gridCol w="916940">
                  <a:extLst>
                    <a:ext uri="{9D8B030D-6E8A-4147-A177-3AD203B41FA5}">
                      <a16:colId xmlns:a16="http://schemas.microsoft.com/office/drawing/2014/main" val="856460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 dirty="0">
                          <a:effectLst/>
                        </a:rPr>
                        <a:t>Sample Name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Max. Heat Gain (C</a:t>
                      </a:r>
                      <a:r>
                        <a:rPr lang="en-SG" sz="1200" baseline="30000">
                          <a:effectLst/>
                        </a:rPr>
                        <a:t>o</a:t>
                      </a:r>
                      <a:r>
                        <a:rPr lang="en-SG" sz="1200">
                          <a:effectLst/>
                        </a:rPr>
                        <a:t>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Phase QTY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7565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PCC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6.7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29.8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352051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PSBE_T_5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effectLst/>
                        </a:rPr>
                        <a:t>4.33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28.27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21482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D5384C-C266-F941-AF09-19E758A7E37B}"/>
              </a:ext>
            </a:extLst>
          </p:cNvPr>
          <p:cNvCxnSpPr>
            <a:cxnSpLocks/>
          </p:cNvCxnSpPr>
          <p:nvPr/>
        </p:nvCxnSpPr>
        <p:spPr>
          <a:xfrm flipH="1">
            <a:off x="3601024" y="2578894"/>
            <a:ext cx="50909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9215A3-0A0F-EDA3-0291-9C503FE0EE56}"/>
              </a:ext>
            </a:extLst>
          </p:cNvPr>
          <p:cNvSpPr txBox="1"/>
          <p:nvPr/>
        </p:nvSpPr>
        <p:spPr>
          <a:xfrm>
            <a:off x="93061" y="2363450"/>
            <a:ext cx="3589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1"/>
                </a:solidFill>
              </a:rPr>
              <a:t>! PSBE_T does indeed produce lower heat gain since it has less amount of heat  generation substances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490D4C-53EE-6293-631D-11E1C247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2" y="2976742"/>
            <a:ext cx="2768382" cy="19927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AD3C8-4BFD-1405-53E3-97858CABFC9B}"/>
              </a:ext>
            </a:extLst>
          </p:cNvPr>
          <p:cNvCxnSpPr>
            <a:cxnSpLocks/>
          </p:cNvCxnSpPr>
          <p:nvPr/>
        </p:nvCxnSpPr>
        <p:spPr>
          <a:xfrm>
            <a:off x="2247205" y="4136233"/>
            <a:ext cx="2500311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E85783-0909-5EB8-6C6F-9C593160E81D}"/>
              </a:ext>
            </a:extLst>
          </p:cNvPr>
          <p:cNvSpPr txBox="1"/>
          <p:nvPr/>
        </p:nvSpPr>
        <p:spPr>
          <a:xfrm>
            <a:off x="4747516" y="4049896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Suitable for bricks or pottery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6023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C99-2718-08F7-DC3C-A53F1767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50337"/>
            <a:ext cx="5742600" cy="478200"/>
          </a:xfrm>
        </p:spPr>
        <p:txBody>
          <a:bodyPr/>
          <a:lstStyle/>
          <a:p>
            <a:r>
              <a:rPr lang="en-SG" dirty="0"/>
              <a:t>8. Mortar Compression Strength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A8225E-A421-F5AE-0AD7-FA1F9BEAF2EA}"/>
              </a:ext>
            </a:extLst>
          </p:cNvPr>
          <p:cNvGrpSpPr/>
          <p:nvPr/>
        </p:nvGrpSpPr>
        <p:grpSpPr>
          <a:xfrm>
            <a:off x="273104" y="910743"/>
            <a:ext cx="3482818" cy="3322013"/>
            <a:chOff x="273104" y="910743"/>
            <a:chExt cx="3482818" cy="3322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2DFC9B-501E-3B2B-2777-E94ECB69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104" y="910743"/>
              <a:ext cx="3482818" cy="33220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8772A6-6232-D5BE-D195-21555C773E12}"/>
                </a:ext>
              </a:extLst>
            </p:cNvPr>
            <p:cNvSpPr/>
            <p:nvPr/>
          </p:nvSpPr>
          <p:spPr>
            <a:xfrm>
              <a:off x="2971800" y="1357313"/>
              <a:ext cx="692944" cy="256460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79CBEA-4CD8-3D3F-77CC-FC96DB7D52DC}"/>
              </a:ext>
            </a:extLst>
          </p:cNvPr>
          <p:cNvGrpSpPr/>
          <p:nvPr/>
        </p:nvGrpSpPr>
        <p:grpSpPr>
          <a:xfrm>
            <a:off x="4572000" y="910743"/>
            <a:ext cx="3967187" cy="3336147"/>
            <a:chOff x="4572000" y="910743"/>
            <a:chExt cx="3967187" cy="33361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298723-9D33-7B6D-6269-E48C086A4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saturation sat="66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t="4183" b="3527"/>
            <a:stretch/>
          </p:blipFill>
          <p:spPr bwMode="auto">
            <a:xfrm>
              <a:off x="4572000" y="910743"/>
              <a:ext cx="3967187" cy="333614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53E609-E738-6843-2E34-750E8B742A82}"/>
                </a:ext>
              </a:extLst>
            </p:cNvPr>
            <p:cNvSpPr/>
            <p:nvPr/>
          </p:nvSpPr>
          <p:spPr>
            <a:xfrm>
              <a:off x="7715250" y="964406"/>
              <a:ext cx="420994" cy="304323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68FE0B-611B-94A2-0D37-04A39599301F}"/>
              </a:ext>
            </a:extLst>
          </p:cNvPr>
          <p:cNvSpPr/>
          <p:nvPr/>
        </p:nvSpPr>
        <p:spPr>
          <a:xfrm>
            <a:off x="3972603" y="2228772"/>
            <a:ext cx="392907" cy="3500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F69D5-9737-0220-885D-927ACD73D233}"/>
              </a:ext>
            </a:extLst>
          </p:cNvPr>
          <p:cNvSpPr txBox="1"/>
          <p:nvPr/>
        </p:nvSpPr>
        <p:spPr>
          <a:xfrm>
            <a:off x="3318272" y="4393245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Fly ash </a:t>
            </a:r>
            <a:r>
              <a:rPr lang="en-SG" dirty="0"/>
              <a:t>&gt; </a:t>
            </a:r>
            <a:r>
              <a:rPr lang="en-SG" dirty="0">
                <a:solidFill>
                  <a:srgbClr val="FF0000"/>
                </a:solidFill>
              </a:rPr>
              <a:t>PCC</a:t>
            </a:r>
            <a:r>
              <a:rPr lang="en-SG" dirty="0"/>
              <a:t> &gt; </a:t>
            </a:r>
            <a:r>
              <a:rPr lang="en-SG" dirty="0">
                <a:solidFill>
                  <a:srgbClr val="00B050"/>
                </a:solidFill>
              </a:rPr>
              <a:t>PSBE</a:t>
            </a:r>
            <a:r>
              <a:rPr lang="en-SG" dirty="0"/>
              <a:t> &gt; </a:t>
            </a:r>
            <a:r>
              <a:rPr lang="en-SG" dirty="0">
                <a:solidFill>
                  <a:srgbClr val="0070C0"/>
                </a:solidFill>
              </a:rPr>
              <a:t>SBE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F01F6-EC8C-2497-7823-80E10C9A2DE1}"/>
              </a:ext>
            </a:extLst>
          </p:cNvPr>
          <p:cNvSpPr txBox="1"/>
          <p:nvPr/>
        </p:nvSpPr>
        <p:spPr>
          <a:xfrm>
            <a:off x="198839" y="653046"/>
            <a:ext cx="4123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!This shows the importance of treating SBE before actual usage</a:t>
            </a:r>
            <a:endParaRPr lang="en-ID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A037F5-5D7D-C7A9-B5A4-A46F382A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"/>
          <a:stretch/>
        </p:blipFill>
        <p:spPr bwMode="auto">
          <a:xfrm>
            <a:off x="4483333" y="995868"/>
            <a:ext cx="4538746" cy="1678781"/>
          </a:xfrm>
          <a:prstGeom prst="rect">
            <a:avLst/>
          </a:prstGeom>
          <a:ln>
            <a:solidFill>
              <a:schemeClr val="accent4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93B5A-3682-9C6F-0CB7-32414DF1A8A7}"/>
              </a:ext>
            </a:extLst>
          </p:cNvPr>
          <p:cNvSpPr txBox="1"/>
          <p:nvPr/>
        </p:nvSpPr>
        <p:spPr>
          <a:xfrm>
            <a:off x="235619" y="3006565"/>
            <a:ext cx="774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Pozzolanic Reaction is Observed to be active in either concrete or mortar. It is observed that fly ash “competes”</a:t>
            </a:r>
            <a:br>
              <a:rPr lang="en-SG" sz="1200" dirty="0"/>
            </a:br>
            <a:r>
              <a:rPr lang="en-SG" sz="1200" dirty="0"/>
              <a:t>with cement in paste samples (</a:t>
            </a:r>
            <a:r>
              <a:rPr lang="en-SG" sz="1200" dirty="0" err="1"/>
              <a:t>Naganathan</a:t>
            </a:r>
            <a:r>
              <a:rPr lang="en-SG" sz="1200" dirty="0"/>
              <a:t> &amp; Linda, 2013). 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895AB-1E5F-A573-1141-0D9C62D90539}"/>
              </a:ext>
            </a:extLst>
          </p:cNvPr>
          <p:cNvSpPr txBox="1"/>
          <p:nvPr/>
        </p:nvSpPr>
        <p:spPr>
          <a:xfrm>
            <a:off x="235619" y="3661646"/>
            <a:ext cx="763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! Larger replacement quantity would lead to greater decrease of both mortar and paste compressive strength  </a:t>
            </a:r>
            <a:endParaRPr lang="en-ID" sz="1200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87D75F-0622-E6B3-FF9F-C3E80B3354DC}"/>
              </a:ext>
            </a:extLst>
          </p:cNvPr>
          <p:cNvGrpSpPr/>
          <p:nvPr/>
        </p:nvGrpSpPr>
        <p:grpSpPr>
          <a:xfrm>
            <a:off x="235619" y="174175"/>
            <a:ext cx="4079206" cy="2500474"/>
            <a:chOff x="235619" y="174175"/>
            <a:chExt cx="4079206" cy="25004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E8BCB4-FC32-0BBA-A405-18E7A3564AB7}"/>
                </a:ext>
              </a:extLst>
            </p:cNvPr>
            <p:cNvGrpSpPr/>
            <p:nvPr/>
          </p:nvGrpSpPr>
          <p:grpSpPr>
            <a:xfrm>
              <a:off x="235619" y="174175"/>
              <a:ext cx="4079206" cy="2500474"/>
              <a:chOff x="235619" y="174175"/>
              <a:chExt cx="4079206" cy="250047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B836645-D519-7AB3-EFC4-8A57FAED4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619" y="174175"/>
                <a:ext cx="4079206" cy="2500474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2E9A507-7BB8-B75A-7880-8DA771011345}"/>
                  </a:ext>
                </a:extLst>
              </p:cNvPr>
              <p:cNvCxnSpPr/>
              <p:nvPr/>
            </p:nvCxnSpPr>
            <p:spPr>
              <a:xfrm>
                <a:off x="1385888" y="995868"/>
                <a:ext cx="392906" cy="247145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C78A635-744F-2A82-8F9E-756E2B39CFD8}"/>
                  </a:ext>
                </a:extLst>
              </p:cNvPr>
              <p:cNvCxnSpPr/>
              <p:nvPr/>
            </p:nvCxnSpPr>
            <p:spPr>
              <a:xfrm>
                <a:off x="2488252" y="872295"/>
                <a:ext cx="392906" cy="247145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D7C1A2-CBB2-B99F-67CD-B33D7820ED97}"/>
                  </a:ext>
                </a:extLst>
              </p:cNvPr>
              <p:cNvCxnSpPr/>
              <p:nvPr/>
            </p:nvCxnSpPr>
            <p:spPr>
              <a:xfrm>
                <a:off x="3502819" y="1545251"/>
                <a:ext cx="392906" cy="247145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7A63EC-D5C0-E9E2-C5E6-09918709C2FD}"/>
                  </a:ext>
                </a:extLst>
              </p:cNvPr>
              <p:cNvSpPr/>
              <p:nvPr/>
            </p:nvSpPr>
            <p:spPr>
              <a:xfrm>
                <a:off x="1054586" y="671513"/>
                <a:ext cx="1095684" cy="200313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CBC98A-6718-14F6-0E11-B8720C42211C}"/>
                </a:ext>
              </a:extLst>
            </p:cNvPr>
            <p:cNvSpPr/>
            <p:nvPr/>
          </p:nvSpPr>
          <p:spPr>
            <a:xfrm>
              <a:off x="3151430" y="667255"/>
              <a:ext cx="1095684" cy="200313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72242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24720D-7510-DBF2-1B6A-2C77C16E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230544"/>
            <a:ext cx="5742600" cy="478200"/>
          </a:xfrm>
        </p:spPr>
        <p:txBody>
          <a:bodyPr/>
          <a:lstStyle/>
          <a:p>
            <a:r>
              <a:rPr lang="en-SG" dirty="0"/>
              <a:t>Hypothesis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BF78-2A66-8633-FBBE-2956AF72DA22}"/>
              </a:ext>
            </a:extLst>
          </p:cNvPr>
          <p:cNvSpPr txBox="1"/>
          <p:nvPr/>
        </p:nvSpPr>
        <p:spPr>
          <a:xfrm>
            <a:off x="615150" y="1110937"/>
            <a:ext cx="5822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The largest amount of acetone would produce the least amount of oil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FD863-3532-2014-AF7D-A27A71027A1A}"/>
              </a:ext>
            </a:extLst>
          </p:cNvPr>
          <p:cNvSpPr txBox="1"/>
          <p:nvPr/>
        </p:nvSpPr>
        <p:spPr>
          <a:xfrm>
            <a:off x="615150" y="1705788"/>
            <a:ext cx="8135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Fly ash would increase both paste and mortar compressive strength while PSBE would lower both</a:t>
            </a:r>
            <a:br>
              <a:rPr lang="en-SG" dirty="0"/>
            </a:br>
            <a:r>
              <a:rPr lang="en-SG" dirty="0"/>
              <a:t>paste and mortar compressive strength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72961-8F43-52FF-4BC5-A4F8F5D00678}"/>
              </a:ext>
            </a:extLst>
          </p:cNvPr>
          <p:cNvSpPr txBox="1"/>
          <p:nvPr/>
        </p:nvSpPr>
        <p:spPr>
          <a:xfrm>
            <a:off x="615150" y="2645828"/>
            <a:ext cx="6274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PSBE would contain undesirable effect that could affect paste and mortars.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61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F70B-8262-5D62-14F9-7DF3343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699" y="95837"/>
            <a:ext cx="5742600" cy="478200"/>
          </a:xfrm>
        </p:spPr>
        <p:txBody>
          <a:bodyPr/>
          <a:lstStyle/>
          <a:p>
            <a:r>
              <a:rPr lang="en-SG" dirty="0"/>
              <a:t>Conclusion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7BA90-6970-02E3-EF64-3C3107F83E50}"/>
              </a:ext>
            </a:extLst>
          </p:cNvPr>
          <p:cNvSpPr txBox="1"/>
          <p:nvPr/>
        </p:nvSpPr>
        <p:spPr>
          <a:xfrm>
            <a:off x="462116" y="776748"/>
            <a:ext cx="629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Acetone Ratio </a:t>
            </a:r>
            <a:r>
              <a:rPr lang="en-SG" b="1" i="1" dirty="0">
                <a:solidFill>
                  <a:srgbClr val="FF0000"/>
                </a:solidFill>
              </a:rPr>
              <a:t>Doesn’t Have </a:t>
            </a:r>
            <a:r>
              <a:rPr lang="en-SG" dirty="0"/>
              <a:t>Any Clear Correlation with PSBE Oil Content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B687C-DFEE-6E20-1742-315CBB8440DC}"/>
              </a:ext>
            </a:extLst>
          </p:cNvPr>
          <p:cNvSpPr txBox="1"/>
          <p:nvPr/>
        </p:nvSpPr>
        <p:spPr>
          <a:xfrm>
            <a:off x="462116" y="1207310"/>
            <a:ext cx="753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It is found that there’s four elements that increases after SBE is treated (chem not primary):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CD96D-0F7F-4F68-CB44-8BBE1B505652}"/>
              </a:ext>
            </a:extLst>
          </p:cNvPr>
          <p:cNvSpPr txBox="1"/>
          <p:nvPr/>
        </p:nvSpPr>
        <p:spPr>
          <a:xfrm>
            <a:off x="489067" y="3399036"/>
            <a:ext cx="835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PSBE </a:t>
            </a:r>
            <a:r>
              <a:rPr lang="en-SG" b="1" i="1" dirty="0">
                <a:solidFill>
                  <a:srgbClr val="FF0000"/>
                </a:solidFill>
              </a:rPr>
              <a:t>decreases</a:t>
            </a:r>
            <a:r>
              <a:rPr lang="en-SG" dirty="0"/>
              <a:t> both paste and mortar </a:t>
            </a:r>
            <a:r>
              <a:rPr lang="en-SG" b="1" dirty="0"/>
              <a:t>strength</a:t>
            </a:r>
            <a:r>
              <a:rPr lang="en-SG" dirty="0"/>
              <a:t>. However, using PSBE is </a:t>
            </a:r>
            <a:r>
              <a:rPr lang="en-SG" b="1" dirty="0">
                <a:solidFill>
                  <a:srgbClr val="00B050"/>
                </a:solidFill>
              </a:rPr>
              <a:t>better</a:t>
            </a:r>
            <a:r>
              <a:rPr lang="en-SG" dirty="0"/>
              <a:t> than not treating SBE at all.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0F706-2553-E31C-11E9-B8F51B0E0715}"/>
              </a:ext>
            </a:extLst>
          </p:cNvPr>
          <p:cNvSpPr txBox="1"/>
          <p:nvPr/>
        </p:nvSpPr>
        <p:spPr>
          <a:xfrm>
            <a:off x="737812" y="1617214"/>
            <a:ext cx="490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>
                <a:solidFill>
                  <a:srgbClr val="FF0000"/>
                </a:solidFill>
              </a:rPr>
              <a:t>Illite</a:t>
            </a:r>
            <a:r>
              <a:rPr lang="en-SG" b="1" dirty="0"/>
              <a:t> </a:t>
            </a:r>
            <a:r>
              <a:rPr lang="en-SG" dirty="0"/>
              <a:t>=&gt; Causes </a:t>
            </a:r>
            <a:r>
              <a:rPr lang="en-SG" b="1" u="sng" dirty="0"/>
              <a:t>water disruption</a:t>
            </a:r>
            <a:r>
              <a:rPr lang="en-SG" dirty="0"/>
              <a:t> (Consistency and stuffs)</a:t>
            </a:r>
            <a:endParaRPr lang="en-ID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3B10A-4AD6-CB3D-34E8-9BB37721778D}"/>
              </a:ext>
            </a:extLst>
          </p:cNvPr>
          <p:cNvSpPr txBox="1"/>
          <p:nvPr/>
        </p:nvSpPr>
        <p:spPr>
          <a:xfrm>
            <a:off x="708904" y="1920510"/>
            <a:ext cx="4540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Sodalite</a:t>
            </a:r>
            <a:r>
              <a:rPr lang="en-SG" dirty="0"/>
              <a:t> =&gt; </a:t>
            </a:r>
            <a:r>
              <a:rPr lang="en-SG" b="1" u="sng" dirty="0"/>
              <a:t>Increases</a:t>
            </a:r>
            <a:r>
              <a:rPr lang="en-SG" dirty="0"/>
              <a:t> Material </a:t>
            </a:r>
            <a:r>
              <a:rPr lang="en-SG" b="1" u="sng" dirty="0"/>
              <a:t>Strength &amp; Durability</a:t>
            </a:r>
            <a:endParaRPr lang="en-ID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B527E-19BD-F895-3032-BC4CE5DE6E3F}"/>
              </a:ext>
            </a:extLst>
          </p:cNvPr>
          <p:cNvSpPr txBox="1"/>
          <p:nvPr/>
        </p:nvSpPr>
        <p:spPr>
          <a:xfrm>
            <a:off x="708904" y="2309692"/>
            <a:ext cx="700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Cristobalite</a:t>
            </a:r>
            <a:r>
              <a:rPr lang="en-SG" dirty="0"/>
              <a:t> =&gt; </a:t>
            </a:r>
            <a:r>
              <a:rPr lang="en-ID" dirty="0"/>
              <a:t>Causes </a:t>
            </a:r>
            <a:r>
              <a:rPr lang="en-ID" b="1" u="sng" dirty="0"/>
              <a:t>Instability</a:t>
            </a:r>
            <a:r>
              <a:rPr lang="en-ID" dirty="0"/>
              <a:t> (due to the phase changing); </a:t>
            </a:r>
            <a:r>
              <a:rPr lang="en-ID" b="1" u="sng" dirty="0"/>
              <a:t>Decreases strength</a:t>
            </a:r>
            <a:endParaRPr lang="en-SG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CD83D-E7EE-E5F8-3C18-D5671FAA8371}"/>
              </a:ext>
            </a:extLst>
          </p:cNvPr>
          <p:cNvSpPr txBox="1"/>
          <p:nvPr/>
        </p:nvSpPr>
        <p:spPr>
          <a:xfrm>
            <a:off x="708903" y="2771357"/>
            <a:ext cx="684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>
                <a:solidFill>
                  <a:srgbClr val="00B050"/>
                </a:solidFill>
              </a:rPr>
              <a:t>Gaylusite</a:t>
            </a:r>
            <a:r>
              <a:rPr lang="en-SG" dirty="0"/>
              <a:t> =&gt; </a:t>
            </a:r>
            <a:r>
              <a:rPr lang="en-ID" dirty="0"/>
              <a:t>Slight </a:t>
            </a:r>
            <a:r>
              <a:rPr lang="en-ID" b="1" u="sng" dirty="0"/>
              <a:t>Improvement</a:t>
            </a:r>
            <a:r>
              <a:rPr lang="en-ID" dirty="0"/>
              <a:t> of </a:t>
            </a:r>
            <a:r>
              <a:rPr lang="en-ID" b="1" u="sng" dirty="0"/>
              <a:t>Workability</a:t>
            </a:r>
            <a:r>
              <a:rPr lang="en-ID" dirty="0"/>
              <a:t> (but the amount is </a:t>
            </a:r>
            <a:r>
              <a:rPr lang="en-ID" dirty="0">
                <a:solidFill>
                  <a:srgbClr val="FF0000"/>
                </a:solidFill>
              </a:rPr>
              <a:t>relatively small</a:t>
            </a:r>
            <a:r>
              <a:rPr lang="en-ID" dirty="0"/>
              <a:t>)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C1503-21AE-3458-B643-8FC8171CD1CB}"/>
              </a:ext>
            </a:extLst>
          </p:cNvPr>
          <p:cNvSpPr/>
          <p:nvPr/>
        </p:nvSpPr>
        <p:spPr>
          <a:xfrm>
            <a:off x="114300" y="3250406"/>
            <a:ext cx="8901113" cy="850107"/>
          </a:xfrm>
          <a:prstGeom prst="rect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3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0BC9-3D57-A2AD-6843-642E0AE0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059" y="1500680"/>
            <a:ext cx="3657600" cy="1071070"/>
          </a:xfrm>
        </p:spPr>
        <p:txBody>
          <a:bodyPr/>
          <a:lstStyle/>
          <a:p>
            <a:r>
              <a:rPr lang="en-SG" b="1" dirty="0"/>
              <a:t>Thank You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DA9B0-1FDD-336B-8084-CBD4F87FB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253" y="3923541"/>
            <a:ext cx="5742900" cy="678300"/>
          </a:xfrm>
        </p:spPr>
        <p:txBody>
          <a:bodyPr/>
          <a:lstStyle/>
          <a:p>
            <a:r>
              <a:rPr lang="zh-CN" altLang="en-US" dirty="0"/>
              <a:t>谢谢大家 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9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35A4-7DD7-E5AE-2136-31886873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15067"/>
            <a:ext cx="5742600" cy="478200"/>
          </a:xfrm>
        </p:spPr>
        <p:txBody>
          <a:bodyPr/>
          <a:lstStyle/>
          <a:p>
            <a:r>
              <a:rPr lang="en-SG" dirty="0"/>
              <a:t>Testing Guide</a:t>
            </a:r>
            <a:endParaRPr lang="en-ID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C1DAD9-1006-2545-EAA5-C3046C043EF0}"/>
              </a:ext>
            </a:extLst>
          </p:cNvPr>
          <p:cNvGrpSpPr/>
          <p:nvPr/>
        </p:nvGrpSpPr>
        <p:grpSpPr>
          <a:xfrm>
            <a:off x="233202" y="621854"/>
            <a:ext cx="3220801" cy="4435922"/>
            <a:chOff x="211799" y="554554"/>
            <a:chExt cx="3220801" cy="43309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B80335-D13C-4006-9A28-2673D018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799" y="554554"/>
              <a:ext cx="3220801" cy="4330992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0F692A-AB71-7D30-4446-7B0A0CD77D35}"/>
                </a:ext>
              </a:extLst>
            </p:cNvPr>
            <p:cNvCxnSpPr/>
            <p:nvPr/>
          </p:nvCxnSpPr>
          <p:spPr>
            <a:xfrm>
              <a:off x="3343275" y="554554"/>
              <a:ext cx="0" cy="4330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565765-D1EC-1A6A-8668-CD778ACD8B47}"/>
                </a:ext>
              </a:extLst>
            </p:cNvPr>
            <p:cNvCxnSpPr/>
            <p:nvPr/>
          </p:nvCxnSpPr>
          <p:spPr>
            <a:xfrm>
              <a:off x="392906" y="4885546"/>
              <a:ext cx="29503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A18C55-1503-368C-1350-B8A32B78A383}"/>
                </a:ext>
              </a:extLst>
            </p:cNvPr>
            <p:cNvCxnSpPr>
              <a:cxnSpLocks/>
            </p:cNvCxnSpPr>
            <p:nvPr/>
          </p:nvCxnSpPr>
          <p:spPr>
            <a:xfrm>
              <a:off x="392906" y="556935"/>
              <a:ext cx="29503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3D6FE-EC4A-4507-E3C0-790D83A64E6C}"/>
              </a:ext>
            </a:extLst>
          </p:cNvPr>
          <p:cNvGrpSpPr/>
          <p:nvPr/>
        </p:nvGrpSpPr>
        <p:grpSpPr>
          <a:xfrm>
            <a:off x="3874694" y="3447839"/>
            <a:ext cx="4204003" cy="1452773"/>
            <a:chOff x="3900488" y="1711908"/>
            <a:chExt cx="4204003" cy="145277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DB53E4-BEE6-92D3-4C57-5098EEC13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0488" y="1711908"/>
              <a:ext cx="4100025" cy="1383416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7D031E-CB46-2ABF-CBBE-5632CDFB0951}"/>
                </a:ext>
              </a:extLst>
            </p:cNvPr>
            <p:cNvCxnSpPr>
              <a:cxnSpLocks/>
            </p:cNvCxnSpPr>
            <p:nvPr/>
          </p:nvCxnSpPr>
          <p:spPr>
            <a:xfrm>
              <a:off x="4004466" y="1857375"/>
              <a:ext cx="4100025" cy="13073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792407B-EB99-8F73-E07F-138666409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5141" y="1857375"/>
              <a:ext cx="4028709" cy="12379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98AEFB-0332-82C2-86C4-CE60548D82E3}"/>
              </a:ext>
            </a:extLst>
          </p:cNvPr>
          <p:cNvSpPr txBox="1"/>
          <p:nvPr/>
        </p:nvSpPr>
        <p:spPr>
          <a:xfrm>
            <a:off x="3905696" y="3070705"/>
            <a:ext cx="356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Why</a:t>
            </a:r>
            <a:r>
              <a:rPr lang="en-SG" dirty="0"/>
              <a:t> =&gt; Time Constraint, Budget, &amp; Usage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A4DD0-085D-9A9A-1A6E-C238A16DA8D3}"/>
              </a:ext>
            </a:extLst>
          </p:cNvPr>
          <p:cNvSpPr txBox="1"/>
          <p:nvPr/>
        </p:nvSpPr>
        <p:spPr>
          <a:xfrm>
            <a:off x="364556" y="354827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ASCM C1709</a:t>
            </a:r>
            <a:endParaRPr lang="en-ID" sz="1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60FBEA-E110-D52D-93A7-A0DCDF19D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61889"/>
              </p:ext>
            </p:extLst>
          </p:nvPr>
        </p:nvGraphicFramePr>
        <p:xfrm>
          <a:off x="3661065" y="751563"/>
          <a:ext cx="5307964" cy="1366838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1042581">
                  <a:extLst>
                    <a:ext uri="{9D8B030D-6E8A-4147-A177-3AD203B41FA5}">
                      <a16:colId xmlns:a16="http://schemas.microsoft.com/office/drawing/2014/main" val="2530904529"/>
                    </a:ext>
                  </a:extLst>
                </a:gridCol>
                <a:gridCol w="588752">
                  <a:extLst>
                    <a:ext uri="{9D8B030D-6E8A-4147-A177-3AD203B41FA5}">
                      <a16:colId xmlns:a16="http://schemas.microsoft.com/office/drawing/2014/main" val="3732667818"/>
                    </a:ext>
                  </a:extLst>
                </a:gridCol>
                <a:gridCol w="819959">
                  <a:extLst>
                    <a:ext uri="{9D8B030D-6E8A-4147-A177-3AD203B41FA5}">
                      <a16:colId xmlns:a16="http://schemas.microsoft.com/office/drawing/2014/main" val="1657046227"/>
                    </a:ext>
                  </a:extLst>
                </a:gridCol>
                <a:gridCol w="869022">
                  <a:extLst>
                    <a:ext uri="{9D8B030D-6E8A-4147-A177-3AD203B41FA5}">
                      <a16:colId xmlns:a16="http://schemas.microsoft.com/office/drawing/2014/main" val="3182306970"/>
                    </a:ext>
                  </a:extLst>
                </a:gridCol>
                <a:gridCol w="869022">
                  <a:extLst>
                    <a:ext uri="{9D8B030D-6E8A-4147-A177-3AD203B41FA5}">
                      <a16:colId xmlns:a16="http://schemas.microsoft.com/office/drawing/2014/main" val="3567763752"/>
                    </a:ext>
                  </a:extLst>
                </a:gridCol>
                <a:gridCol w="559314">
                  <a:extLst>
                    <a:ext uri="{9D8B030D-6E8A-4147-A177-3AD203B41FA5}">
                      <a16:colId xmlns:a16="http://schemas.microsoft.com/office/drawing/2014/main" val="4284125842"/>
                    </a:ext>
                  </a:extLst>
                </a:gridCol>
                <a:gridCol w="559314">
                  <a:extLst>
                    <a:ext uri="{9D8B030D-6E8A-4147-A177-3AD203B41FA5}">
                      <a16:colId xmlns:a16="http://schemas.microsoft.com/office/drawing/2014/main" val="1241680963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Components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Percentage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Total </a:t>
                      </a:r>
                      <a:br>
                        <a:rPr lang="en-ID" sz="800">
                          <a:effectLst/>
                        </a:rPr>
                      </a:br>
                      <a:r>
                        <a:rPr lang="en-ID" sz="800">
                          <a:effectLst/>
                        </a:rPr>
                        <a:t>(% Al</a:t>
                      </a:r>
                      <a:r>
                        <a:rPr lang="en-ID" sz="800" baseline="-25000">
                          <a:effectLst/>
                        </a:rPr>
                        <a:t>2</a:t>
                      </a:r>
                      <a:r>
                        <a:rPr lang="en-ID" sz="800">
                          <a:effectLst/>
                        </a:rPr>
                        <a:t>O</a:t>
                      </a:r>
                      <a:r>
                        <a:rPr lang="en-ID" sz="800" baseline="-25000">
                          <a:effectLst/>
                        </a:rPr>
                        <a:t>3</a:t>
                      </a:r>
                      <a:r>
                        <a:rPr lang="en-ID" sz="800">
                          <a:effectLst/>
                        </a:rPr>
                        <a:t>+SiO</a:t>
                      </a:r>
                      <a:r>
                        <a:rPr lang="en-ID" sz="800" baseline="-25000">
                          <a:effectLst/>
                        </a:rPr>
                        <a:t>2</a:t>
                      </a:r>
                      <a:r>
                        <a:rPr lang="en-ID" sz="800">
                          <a:effectLst/>
                        </a:rPr>
                        <a:t>+Fe</a:t>
                      </a:r>
                      <a:r>
                        <a:rPr lang="en-ID" sz="800" baseline="-25000">
                          <a:effectLst/>
                        </a:rPr>
                        <a:t>2</a:t>
                      </a:r>
                      <a:r>
                        <a:rPr lang="en-ID" sz="800">
                          <a:effectLst/>
                        </a:rPr>
                        <a:t>O</a:t>
                      </a:r>
                      <a:r>
                        <a:rPr lang="en-ID" sz="800" baseline="-25000">
                          <a:effectLst/>
                        </a:rPr>
                        <a:t>3</a:t>
                      </a:r>
                      <a:r>
                        <a:rPr lang="en-ID" sz="800">
                          <a:effectLst/>
                        </a:rPr>
                        <a:t>)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Total </a:t>
                      </a:r>
                      <a:br>
                        <a:rPr lang="en-ID" sz="800">
                          <a:effectLst/>
                        </a:rPr>
                      </a:br>
                      <a:r>
                        <a:rPr lang="en-ID" sz="800">
                          <a:effectLst/>
                        </a:rPr>
                        <a:t>(% SO</a:t>
                      </a:r>
                      <a:r>
                        <a:rPr lang="en-ID" sz="800" baseline="-25000">
                          <a:effectLst/>
                        </a:rPr>
                        <a:t>3</a:t>
                      </a:r>
                      <a:r>
                        <a:rPr lang="en-ID" sz="800">
                          <a:effectLst/>
                        </a:rPr>
                        <a:t>)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9055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PSBE_T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Fly ash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PSBE_T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Fly ash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PSBE_T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Fly ash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45677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Al</a:t>
                      </a:r>
                      <a:r>
                        <a:rPr lang="en-SG" sz="800" baseline="-25000">
                          <a:effectLst/>
                        </a:rPr>
                        <a:t>2</a:t>
                      </a:r>
                      <a:r>
                        <a:rPr lang="en-SG" sz="800">
                          <a:effectLst/>
                        </a:rPr>
                        <a:t>O</a:t>
                      </a:r>
                      <a:r>
                        <a:rPr lang="en-SG" sz="800" baseline="-250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7.4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68.7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64.85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2.2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3004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SiO</a:t>
                      </a:r>
                      <a:r>
                        <a:rPr lang="en-SG" sz="800" baseline="-250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38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 dirty="0">
                          <a:effectLst/>
                        </a:rPr>
                        <a:t>20.5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809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Fe</a:t>
                      </a:r>
                      <a:r>
                        <a:rPr lang="en-SG" sz="800" baseline="-25000">
                          <a:effectLst/>
                        </a:rPr>
                        <a:t>2</a:t>
                      </a:r>
                      <a:r>
                        <a:rPr lang="en-SG" sz="800">
                          <a:effectLst/>
                        </a:rPr>
                        <a:t>O</a:t>
                      </a:r>
                      <a:r>
                        <a:rPr lang="en-SG" sz="800" baseline="-250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26.7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 dirty="0">
                          <a:effectLst/>
                        </a:rPr>
                        <a:t>36.95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122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SO</a:t>
                      </a:r>
                      <a:r>
                        <a:rPr lang="en-SG" sz="800" baseline="-250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>
                          <a:effectLst/>
                        </a:rPr>
                        <a:t>1.4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800" dirty="0">
                          <a:effectLst/>
                        </a:rPr>
                        <a:t>2.2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747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3E3A74-1F1D-647A-DDC2-0FF68DD80948}"/>
              </a:ext>
            </a:extLst>
          </p:cNvPr>
          <p:cNvSpPr txBox="1"/>
          <p:nvPr/>
        </p:nvSpPr>
        <p:spPr>
          <a:xfrm>
            <a:off x="3576493" y="507908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ASTM C618</a:t>
            </a:r>
            <a:endParaRPr lang="en-ID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54381-B8FA-7290-3528-DAE75DAE7951}"/>
              </a:ext>
            </a:extLst>
          </p:cNvPr>
          <p:cNvSpPr/>
          <p:nvPr/>
        </p:nvSpPr>
        <p:spPr>
          <a:xfrm>
            <a:off x="6115050" y="751563"/>
            <a:ext cx="2853979" cy="13668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B7C90-72C4-22C6-7B34-295AAACE7C32}"/>
              </a:ext>
            </a:extLst>
          </p:cNvPr>
          <p:cNvSpPr txBox="1"/>
          <p:nvPr/>
        </p:nvSpPr>
        <p:spPr>
          <a:xfrm>
            <a:off x="3563505" y="2179054"/>
            <a:ext cx="437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!Doesn’t Guarantee Anything Except the Sole Amount of QTY</a:t>
            </a:r>
            <a:endParaRPr lang="en-ID" sz="12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4A7E1A-9F51-1A89-5B24-EDC497E5E01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150144" y="754129"/>
            <a:ext cx="2870542" cy="11889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55189-6F20-AE86-D2DB-D35A269A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60663"/>
            <a:ext cx="5742600" cy="478200"/>
          </a:xfrm>
        </p:spPr>
        <p:txBody>
          <a:bodyPr/>
          <a:lstStyle/>
          <a:p>
            <a:r>
              <a:rPr lang="en-SG" dirty="0"/>
              <a:t>Research Procedure</a:t>
            </a:r>
            <a:endParaRPr lang="en-ID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DD6D163-D5A7-B879-5CA3-A7E72D1B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01" y="1709005"/>
            <a:ext cx="6131108" cy="1506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F9538-6CDA-EA34-F6C0-0CB67486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377" y="635011"/>
            <a:ext cx="5072887" cy="4074641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36E6E-86CA-519B-628C-315DCB09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455" y="1007543"/>
            <a:ext cx="6544644" cy="312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119C0-4C8F-907F-45E7-C49F7674B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368" y="959469"/>
            <a:ext cx="6969263" cy="32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BBD719-3CE5-9C63-035C-849463E9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642" y="188127"/>
            <a:ext cx="5742600" cy="478200"/>
          </a:xfrm>
        </p:spPr>
        <p:txBody>
          <a:bodyPr/>
          <a:lstStyle/>
          <a:p>
            <a:r>
              <a:rPr lang="en-SG" dirty="0"/>
              <a:t>Imagery</a:t>
            </a:r>
            <a:endParaRPr lang="en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19320D-CDF5-E1C1-1080-4315554B7F1B}"/>
              </a:ext>
            </a:extLst>
          </p:cNvPr>
          <p:cNvGrpSpPr/>
          <p:nvPr/>
        </p:nvGrpSpPr>
        <p:grpSpPr>
          <a:xfrm>
            <a:off x="203863" y="900120"/>
            <a:ext cx="3569535" cy="1885154"/>
            <a:chOff x="203863" y="900120"/>
            <a:chExt cx="3569535" cy="18851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858C4F-40C4-3547-9F9A-E1CEF3B2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63" y="1198414"/>
              <a:ext cx="3569535" cy="15868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5E1DFC-6CF2-DFDB-B657-D283F36514D5}"/>
                </a:ext>
              </a:extLst>
            </p:cNvPr>
            <p:cNvSpPr txBox="1"/>
            <p:nvPr/>
          </p:nvSpPr>
          <p:spPr>
            <a:xfrm>
              <a:off x="1836184" y="90012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A</a:t>
              </a:r>
              <a:endParaRPr lang="en-ID" b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FA688B-C7F4-544C-BEC9-24EB0AEA7724}"/>
              </a:ext>
            </a:extLst>
          </p:cNvPr>
          <p:cNvGrpSpPr/>
          <p:nvPr/>
        </p:nvGrpSpPr>
        <p:grpSpPr>
          <a:xfrm>
            <a:off x="4032502" y="1207897"/>
            <a:ext cx="4985075" cy="1278314"/>
            <a:chOff x="4032502" y="1207897"/>
            <a:chExt cx="4985075" cy="1278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EFF3B-6533-E1A4-3536-72F9DC79D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502" y="1602663"/>
              <a:ext cx="4985075" cy="8835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119DE0-15C8-6429-0863-708D2874BA1C}"/>
                </a:ext>
              </a:extLst>
            </p:cNvPr>
            <p:cNvSpPr txBox="1"/>
            <p:nvPr/>
          </p:nvSpPr>
          <p:spPr>
            <a:xfrm>
              <a:off x="6367784" y="120789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B</a:t>
              </a:r>
              <a:endParaRPr lang="en-ID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2EEB98-131D-7316-BD1C-58B4A7317216}"/>
              </a:ext>
            </a:extLst>
          </p:cNvPr>
          <p:cNvGrpSpPr/>
          <p:nvPr/>
        </p:nvGrpSpPr>
        <p:grpSpPr>
          <a:xfrm>
            <a:off x="1115981" y="3025383"/>
            <a:ext cx="6418261" cy="1415325"/>
            <a:chOff x="1115981" y="3025383"/>
            <a:chExt cx="6418261" cy="14153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1889A4-16E9-853A-B52C-305E9F447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981" y="3317361"/>
              <a:ext cx="6418261" cy="112334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449A8-9ADF-FE65-5651-60984591930D}"/>
                </a:ext>
              </a:extLst>
            </p:cNvPr>
            <p:cNvSpPr txBox="1"/>
            <p:nvPr/>
          </p:nvSpPr>
          <p:spPr>
            <a:xfrm>
              <a:off x="4010601" y="302538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C</a:t>
              </a:r>
              <a:endParaRPr lang="en-ID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93244E-71C8-F093-6C91-E9F365DAA09A}"/>
              </a:ext>
            </a:extLst>
          </p:cNvPr>
          <p:cNvSpPr txBox="1"/>
          <p:nvPr/>
        </p:nvSpPr>
        <p:spPr>
          <a:xfrm>
            <a:off x="1018813" y="2785274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Deoilling</a:t>
            </a:r>
            <a:r>
              <a:rPr lang="en-SG" sz="1200" dirty="0"/>
              <a:t>/Treatment Procedure</a:t>
            </a:r>
            <a:endParaRPr lang="en-ID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D1152-388D-5295-603A-2DB5A5F31103}"/>
              </a:ext>
            </a:extLst>
          </p:cNvPr>
          <p:cNvSpPr txBox="1"/>
          <p:nvPr/>
        </p:nvSpPr>
        <p:spPr>
          <a:xfrm>
            <a:off x="5740161" y="251879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Paste Making + Testing</a:t>
            </a:r>
            <a:endParaRPr lang="en-ID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D757D-7855-24EF-6621-EE75ED61B489}"/>
              </a:ext>
            </a:extLst>
          </p:cNvPr>
          <p:cNvSpPr txBox="1"/>
          <p:nvPr/>
        </p:nvSpPr>
        <p:spPr>
          <a:xfrm>
            <a:off x="3270815" y="4455687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Mortar Making + Testing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7699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9C440-55E7-4773-BFEF-FA404E06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118871"/>
            <a:ext cx="5742600" cy="478200"/>
          </a:xfrm>
        </p:spPr>
        <p:txBody>
          <a:bodyPr/>
          <a:lstStyle/>
          <a:p>
            <a:r>
              <a:rPr lang="en-SG" dirty="0"/>
              <a:t>1. Oil Content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D218A-43B3-4233-38C2-AFEE555D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22" y="1312615"/>
            <a:ext cx="3619934" cy="28790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FAEF465-10F4-19B1-A3A5-B0AEC219A10F}"/>
              </a:ext>
            </a:extLst>
          </p:cNvPr>
          <p:cNvGrpSpPr/>
          <p:nvPr/>
        </p:nvGrpSpPr>
        <p:grpSpPr>
          <a:xfrm>
            <a:off x="205497" y="3855501"/>
            <a:ext cx="7697081" cy="964486"/>
            <a:chOff x="329185" y="3686174"/>
            <a:chExt cx="7697081" cy="9644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AA16EE-DD6B-5BA3-2142-B2B3FA2A6C46}"/>
                </a:ext>
              </a:extLst>
            </p:cNvPr>
            <p:cNvSpPr/>
            <p:nvPr/>
          </p:nvSpPr>
          <p:spPr>
            <a:xfrm>
              <a:off x="329185" y="3686174"/>
              <a:ext cx="4535423" cy="3286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77B26AF-032B-7A6F-7525-E79DA4E40483}"/>
                </a:ext>
              </a:extLst>
            </p:cNvPr>
            <p:cNvCxnSpPr>
              <a:cxnSpLocks/>
            </p:cNvCxnSpPr>
            <p:nvPr/>
          </p:nvCxnSpPr>
          <p:spPr>
            <a:xfrm>
              <a:off x="4864608" y="4014787"/>
              <a:ext cx="607505" cy="42176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C089E1-7A44-3B61-4B49-C792739AD271}"/>
                </a:ext>
              </a:extLst>
            </p:cNvPr>
            <p:cNvSpPr txBox="1"/>
            <p:nvPr/>
          </p:nvSpPr>
          <p:spPr>
            <a:xfrm>
              <a:off x="5374578" y="4373661"/>
              <a:ext cx="2651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This would be chosen as PSBE_T</a:t>
              </a:r>
              <a:endParaRPr lang="en-ID" sz="12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28521-DA2D-A303-4D77-9F40B782FB72}"/>
              </a:ext>
            </a:extLst>
          </p:cNvPr>
          <p:cNvSpPr txBox="1"/>
          <p:nvPr/>
        </p:nvSpPr>
        <p:spPr>
          <a:xfrm>
            <a:off x="157838" y="1048681"/>
            <a:ext cx="5314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!No significance difference is found from treating SBE with different quantity</a:t>
            </a:r>
            <a:endParaRPr lang="en-ID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A10CF-B1F1-74C9-0EEA-EFAB3712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762" y="1325058"/>
            <a:ext cx="4939507" cy="374958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6688898-9E85-5C96-7BF7-91690229104F}"/>
              </a:ext>
            </a:extLst>
          </p:cNvPr>
          <p:cNvGrpSpPr/>
          <p:nvPr/>
        </p:nvGrpSpPr>
        <p:grpSpPr>
          <a:xfrm>
            <a:off x="5348425" y="2421731"/>
            <a:ext cx="955711" cy="2116113"/>
            <a:chOff x="5348425" y="2421731"/>
            <a:chExt cx="955711" cy="21161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76ED6DA-DBB4-DFEA-165F-3E79EF2C3826}"/>
                </a:ext>
              </a:extLst>
            </p:cNvPr>
            <p:cNvCxnSpPr/>
            <p:nvPr/>
          </p:nvCxnSpPr>
          <p:spPr>
            <a:xfrm>
              <a:off x="5750719" y="2421731"/>
              <a:ext cx="0" cy="188595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54D4B-33FF-8D3D-30CB-073751C731C8}"/>
                </a:ext>
              </a:extLst>
            </p:cNvPr>
            <p:cNvSpPr txBox="1"/>
            <p:nvPr/>
          </p:nvSpPr>
          <p:spPr>
            <a:xfrm>
              <a:off x="5348425" y="4291623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i="1" dirty="0"/>
                <a:t>Rp. 450.000,-</a:t>
              </a:r>
              <a:endParaRPr lang="en-ID" sz="1000" i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698FC3-1C8B-423E-9A15-C2689845EDF5}"/>
              </a:ext>
            </a:extLst>
          </p:cNvPr>
          <p:cNvGrpSpPr/>
          <p:nvPr/>
        </p:nvGrpSpPr>
        <p:grpSpPr>
          <a:xfrm>
            <a:off x="8121530" y="3686175"/>
            <a:ext cx="955711" cy="955044"/>
            <a:chOff x="8121530" y="3686175"/>
            <a:chExt cx="955711" cy="9550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6623BD-033A-DF6D-C32F-CEC01629D579}"/>
                </a:ext>
              </a:extLst>
            </p:cNvPr>
            <p:cNvCxnSpPr>
              <a:cxnSpLocks/>
            </p:cNvCxnSpPr>
            <p:nvPr/>
          </p:nvCxnSpPr>
          <p:spPr>
            <a:xfrm>
              <a:off x="8653463" y="3686175"/>
              <a:ext cx="0" cy="72855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ECA2A-91D2-4D17-0F63-5B530D5E9DDF}"/>
                </a:ext>
              </a:extLst>
            </p:cNvPr>
            <p:cNvSpPr txBox="1"/>
            <p:nvPr/>
          </p:nvSpPr>
          <p:spPr>
            <a:xfrm>
              <a:off x="8121530" y="4394998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i="1" dirty="0"/>
                <a:t>Rp. 900.000,-</a:t>
              </a:r>
              <a:endParaRPr lang="en-ID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1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2056-CA36-534D-66CD-341C5361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556" y="10052"/>
            <a:ext cx="5742600" cy="478200"/>
          </a:xfrm>
        </p:spPr>
        <p:txBody>
          <a:bodyPr/>
          <a:lstStyle/>
          <a:p>
            <a:r>
              <a:rPr lang="en-SG" sz="1600" dirty="0"/>
              <a:t>2. Normal Consistency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98794-6E35-8602-04D8-0A5F4E69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9" y="324312"/>
            <a:ext cx="3435321" cy="2299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327D94-E624-2ACD-247E-6B002CDDB254}"/>
              </a:ext>
            </a:extLst>
          </p:cNvPr>
          <p:cNvSpPr/>
          <p:nvPr/>
        </p:nvSpPr>
        <p:spPr>
          <a:xfrm>
            <a:off x="700499" y="710938"/>
            <a:ext cx="3093243" cy="11776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C36CD8-65D3-6CC4-20B2-CCC874B4BFD2}"/>
              </a:ext>
            </a:extLst>
          </p:cNvPr>
          <p:cNvCxnSpPr>
            <a:cxnSpLocks/>
          </p:cNvCxnSpPr>
          <p:nvPr/>
        </p:nvCxnSpPr>
        <p:spPr>
          <a:xfrm>
            <a:off x="3793742" y="771526"/>
            <a:ext cx="4424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D788E2-DF52-0B4E-E5F8-02708724189E}"/>
              </a:ext>
            </a:extLst>
          </p:cNvPr>
          <p:cNvSpPr txBox="1"/>
          <p:nvPr/>
        </p:nvSpPr>
        <p:spPr>
          <a:xfrm>
            <a:off x="4207182" y="656110"/>
            <a:ext cx="2114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900" dirty="0">
                <a:solidFill>
                  <a:srgbClr val="FF0000"/>
                </a:solidFill>
              </a:rPr>
              <a:t>**Raises the amount of water needed</a:t>
            </a:r>
            <a:endParaRPr lang="en-ID" sz="900" dirty="0">
              <a:solidFill>
                <a:srgbClr val="FF0000"/>
              </a:solidFill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DD9EF35-BDAA-63E1-635D-45733267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99" y="3320782"/>
            <a:ext cx="3303885" cy="14401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20FA69-A9EC-F8FC-3A0D-8B02BBA1B9CA}"/>
              </a:ext>
            </a:extLst>
          </p:cNvPr>
          <p:cNvCxnSpPr/>
          <p:nvPr/>
        </p:nvCxnSpPr>
        <p:spPr>
          <a:xfrm>
            <a:off x="4004384" y="3645891"/>
            <a:ext cx="590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40244-0778-1B2F-5940-65E1EB30EA24}"/>
              </a:ext>
            </a:extLst>
          </p:cNvPr>
          <p:cNvSpPr txBox="1"/>
          <p:nvPr/>
        </p:nvSpPr>
        <p:spPr>
          <a:xfrm>
            <a:off x="1553142" y="4721158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SEM @1000x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D3A37-570D-4C3B-9E40-8D0E2376AFE3}"/>
              </a:ext>
            </a:extLst>
          </p:cNvPr>
          <p:cNvSpPr txBox="1"/>
          <p:nvPr/>
        </p:nvSpPr>
        <p:spPr>
          <a:xfrm>
            <a:off x="4644595" y="3473725"/>
            <a:ext cx="3562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chemeClr val="tx1"/>
                </a:solidFill>
              </a:rPr>
              <a:t>Those with rounder shape would yield a better</a:t>
            </a:r>
            <a:br>
              <a:rPr lang="en-SG" sz="1100" dirty="0">
                <a:solidFill>
                  <a:schemeClr val="tx1"/>
                </a:solidFill>
              </a:rPr>
            </a:br>
            <a:r>
              <a:rPr lang="en-SG" sz="1100" dirty="0">
                <a:solidFill>
                  <a:schemeClr val="tx1"/>
                </a:solidFill>
              </a:rPr>
              <a:t>result since the overall surface area would be</a:t>
            </a:r>
            <a:br>
              <a:rPr lang="en-SG" sz="1100" dirty="0">
                <a:solidFill>
                  <a:schemeClr val="tx1"/>
                </a:solidFill>
              </a:rPr>
            </a:br>
            <a:r>
              <a:rPr lang="en-SG" sz="1100" dirty="0">
                <a:solidFill>
                  <a:schemeClr val="tx1"/>
                </a:solidFill>
              </a:rPr>
              <a:t>larger than those with rough edges or uneven shape </a:t>
            </a:r>
            <a:br>
              <a:rPr lang="en-SG" sz="1100" dirty="0">
                <a:solidFill>
                  <a:schemeClr val="tx1"/>
                </a:solidFill>
              </a:rPr>
            </a:br>
            <a:r>
              <a:rPr lang="en-SG" sz="1100" dirty="0">
                <a:solidFill>
                  <a:schemeClr val="tx1"/>
                </a:solidFill>
              </a:rPr>
              <a:t>(</a:t>
            </a:r>
            <a:r>
              <a:rPr lang="en-US" sz="1100" dirty="0">
                <a:solidFill>
                  <a:schemeClr val="tx1"/>
                </a:solidFill>
              </a:rPr>
              <a:t>A.M. Neville and J.J. Brooks, Concrete Technology, 2017)</a:t>
            </a:r>
            <a:br>
              <a:rPr lang="en-SG" sz="1100" dirty="0">
                <a:solidFill>
                  <a:schemeClr val="tx1"/>
                </a:solidFill>
              </a:rPr>
            </a:b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7EF09-E9DE-3D83-4E85-104DA2D769BC}"/>
              </a:ext>
            </a:extLst>
          </p:cNvPr>
          <p:cNvSpPr txBox="1"/>
          <p:nvPr/>
        </p:nvSpPr>
        <p:spPr>
          <a:xfrm>
            <a:off x="1129871" y="306631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PSBE 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90EAC-6AF1-26BC-C4A4-26DE70A6529A}"/>
              </a:ext>
            </a:extLst>
          </p:cNvPr>
          <p:cNvSpPr txBox="1"/>
          <p:nvPr/>
        </p:nvSpPr>
        <p:spPr>
          <a:xfrm>
            <a:off x="2676904" y="309284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Fly ash</a:t>
            </a:r>
            <a:endParaRPr lang="en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9CC3D6-DB74-E2EE-F56C-3B0E7AF1C88F}"/>
              </a:ext>
            </a:extLst>
          </p:cNvPr>
          <p:cNvGrpSpPr/>
          <p:nvPr/>
        </p:nvGrpSpPr>
        <p:grpSpPr>
          <a:xfrm>
            <a:off x="700499" y="1888626"/>
            <a:ext cx="5650350" cy="487368"/>
            <a:chOff x="700499" y="1888626"/>
            <a:chExt cx="5650350" cy="4873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41A457-9C29-E123-042E-D0F838C7AA5B}"/>
                </a:ext>
              </a:extLst>
            </p:cNvPr>
            <p:cNvSpPr/>
            <p:nvPr/>
          </p:nvSpPr>
          <p:spPr>
            <a:xfrm>
              <a:off x="700499" y="1888626"/>
              <a:ext cx="3093243" cy="487368"/>
            </a:xfrm>
            <a:prstGeom prst="rect">
              <a:avLst/>
            </a:prstGeom>
            <a:noFill/>
            <a:ln w="63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41787F-0A1A-0F17-6B0D-0DAF1461DEDB}"/>
                </a:ext>
              </a:extLst>
            </p:cNvPr>
            <p:cNvCxnSpPr>
              <a:cxnSpLocks/>
            </p:cNvCxnSpPr>
            <p:nvPr/>
          </p:nvCxnSpPr>
          <p:spPr>
            <a:xfrm>
              <a:off x="3793742" y="1993106"/>
              <a:ext cx="42107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791085-9742-766D-2380-3169779F7B97}"/>
                </a:ext>
              </a:extLst>
            </p:cNvPr>
            <p:cNvSpPr txBox="1"/>
            <p:nvPr/>
          </p:nvSpPr>
          <p:spPr>
            <a:xfrm>
              <a:off x="4236168" y="1888626"/>
              <a:ext cx="21146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900" dirty="0">
                  <a:solidFill>
                    <a:srgbClr val="FF0000"/>
                  </a:solidFill>
                </a:rPr>
                <a:t>**Lowers the amount of water needed</a:t>
              </a:r>
              <a:endParaRPr lang="en-ID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CB9CB5-F4E6-F8B7-3905-6DDE82EFF749}"/>
              </a:ext>
            </a:extLst>
          </p:cNvPr>
          <p:cNvSpPr txBox="1"/>
          <p:nvPr/>
        </p:nvSpPr>
        <p:spPr>
          <a:xfrm>
            <a:off x="7436156" y="1875405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WHY???</a:t>
            </a:r>
            <a:endParaRPr lang="en-ID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E4CC9B-F4DC-F0BC-1FEC-A57A384C8581}"/>
              </a:ext>
            </a:extLst>
          </p:cNvPr>
          <p:cNvSpPr txBox="1"/>
          <p:nvPr/>
        </p:nvSpPr>
        <p:spPr>
          <a:xfrm>
            <a:off x="6052968" y="2296067"/>
            <a:ext cx="280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u="sng" dirty="0"/>
              <a:t>Physical Characteristic of The Material</a:t>
            </a:r>
            <a:endParaRPr lang="en-ID" sz="1200" u="sng" dirty="0"/>
          </a:p>
        </p:txBody>
      </p:sp>
    </p:spTree>
    <p:extLst>
      <p:ext uri="{BB962C8B-B14F-4D97-AF65-F5344CB8AC3E}">
        <p14:creationId xmlns:p14="http://schemas.microsoft.com/office/powerpoint/2010/main" val="32595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4" grpId="0"/>
      <p:bldP spid="15" grpId="0"/>
      <p:bldP spid="19" grpId="0"/>
      <p:bldP spid="20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7C938-CCCB-090F-220B-06161B879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0" y="2712025"/>
            <a:ext cx="4291965" cy="22580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1E452-9DB7-BEFA-F323-6C4961C0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39" y="3144836"/>
            <a:ext cx="3621191" cy="7630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5DAFEA-4A5D-CE8F-BCEA-D25337198A1B}"/>
              </a:ext>
            </a:extLst>
          </p:cNvPr>
          <p:cNvSpPr/>
          <p:nvPr/>
        </p:nvSpPr>
        <p:spPr>
          <a:xfrm>
            <a:off x="789306" y="3830388"/>
            <a:ext cx="3333134" cy="83021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08375-F983-CF3B-F019-B308DFD5B3E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22440" y="4245494"/>
            <a:ext cx="1229033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F9576-4BC2-E018-4C2E-6691D81211AF}"/>
              </a:ext>
            </a:extLst>
          </p:cNvPr>
          <p:cNvSpPr txBox="1"/>
          <p:nvPr/>
        </p:nvSpPr>
        <p:spPr>
          <a:xfrm>
            <a:off x="5353240" y="4091604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Water sips in here </a:t>
            </a:r>
            <a:endParaRPr lang="en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40CA5-96DB-FB02-D9A1-E0EAD87D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00" y="352408"/>
            <a:ext cx="5206539" cy="670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75BFC-93A8-52DE-3CBD-E02235EC2875}"/>
              </a:ext>
            </a:extLst>
          </p:cNvPr>
          <p:cNvSpPr txBox="1"/>
          <p:nvPr/>
        </p:nvSpPr>
        <p:spPr>
          <a:xfrm>
            <a:off x="302250" y="196962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u="sng" dirty="0"/>
              <a:t>Chemical Characteristic of The Material</a:t>
            </a:r>
            <a:endParaRPr lang="en-ID" sz="1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0DA12-3FEB-061B-A684-2BE24E31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349" y="291541"/>
            <a:ext cx="2995402" cy="200490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FE73C-BDF2-4A01-6070-3F8828FD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05837"/>
              </p:ext>
            </p:extLst>
          </p:nvPr>
        </p:nvGraphicFramePr>
        <p:xfrm>
          <a:off x="266474" y="1597174"/>
          <a:ext cx="5134990" cy="377825"/>
        </p:xfrm>
        <a:graphic>
          <a:graphicData uri="http://schemas.openxmlformats.org/drawingml/2006/table">
            <a:tbl>
              <a:tblPr firstRow="1" firstCol="1" bandRow="1">
                <a:tableStyleId>{105F7BEE-6A2A-4F47-A7D3-7373861B7A34}</a:tableStyleId>
              </a:tblPr>
              <a:tblGrid>
                <a:gridCol w="781052">
                  <a:extLst>
                    <a:ext uri="{9D8B030D-6E8A-4147-A177-3AD203B41FA5}">
                      <a16:colId xmlns:a16="http://schemas.microsoft.com/office/drawing/2014/main" val="2303807944"/>
                    </a:ext>
                  </a:extLst>
                </a:gridCol>
                <a:gridCol w="752895">
                  <a:extLst>
                    <a:ext uri="{9D8B030D-6E8A-4147-A177-3AD203B41FA5}">
                      <a16:colId xmlns:a16="http://schemas.microsoft.com/office/drawing/2014/main" val="2670284857"/>
                    </a:ext>
                  </a:extLst>
                </a:gridCol>
                <a:gridCol w="853893">
                  <a:extLst>
                    <a:ext uri="{9D8B030D-6E8A-4147-A177-3AD203B41FA5}">
                      <a16:colId xmlns:a16="http://schemas.microsoft.com/office/drawing/2014/main" val="2633368769"/>
                    </a:ext>
                  </a:extLst>
                </a:gridCol>
                <a:gridCol w="648836">
                  <a:extLst>
                    <a:ext uri="{9D8B030D-6E8A-4147-A177-3AD203B41FA5}">
                      <a16:colId xmlns:a16="http://schemas.microsoft.com/office/drawing/2014/main" val="2097066745"/>
                    </a:ext>
                  </a:extLst>
                </a:gridCol>
                <a:gridCol w="778604">
                  <a:extLst>
                    <a:ext uri="{9D8B030D-6E8A-4147-A177-3AD203B41FA5}">
                      <a16:colId xmlns:a16="http://schemas.microsoft.com/office/drawing/2014/main" val="377954597"/>
                    </a:ext>
                  </a:extLst>
                </a:gridCol>
                <a:gridCol w="678830">
                  <a:extLst>
                    <a:ext uri="{9D8B030D-6E8A-4147-A177-3AD203B41FA5}">
                      <a16:colId xmlns:a16="http://schemas.microsoft.com/office/drawing/2014/main" val="1554261948"/>
                    </a:ext>
                  </a:extLst>
                </a:gridCol>
                <a:gridCol w="640880">
                  <a:extLst>
                    <a:ext uri="{9D8B030D-6E8A-4147-A177-3AD203B41FA5}">
                      <a16:colId xmlns:a16="http://schemas.microsoft.com/office/drawing/2014/main" val="4093230468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PBSE_2_5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5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10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30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22.86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1.1977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94.76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9335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292C726-34B9-8A50-39FF-0C4F6BD7636D}"/>
              </a:ext>
            </a:extLst>
          </p:cNvPr>
          <p:cNvSpPr/>
          <p:nvPr/>
        </p:nvSpPr>
        <p:spPr>
          <a:xfrm>
            <a:off x="230700" y="482901"/>
            <a:ext cx="5055675" cy="53973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78DCC-A7AC-B9C5-5592-A56C3D1173E7}"/>
              </a:ext>
            </a:extLst>
          </p:cNvPr>
          <p:cNvSpPr txBox="1"/>
          <p:nvPr/>
        </p:nvSpPr>
        <p:spPr>
          <a:xfrm>
            <a:off x="4064235" y="131516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PSBE Oil (%)</a:t>
            </a:r>
            <a:endParaRPr lang="en-ID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6467C-7DB2-77BB-9DBB-CED42350D699}"/>
              </a:ext>
            </a:extLst>
          </p:cNvPr>
          <p:cNvSpPr txBox="1"/>
          <p:nvPr/>
        </p:nvSpPr>
        <p:spPr>
          <a:xfrm>
            <a:off x="3309621" y="131516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SBE Oil (%)</a:t>
            </a:r>
            <a:endParaRPr lang="en-ID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5E4AF6-00FC-4E44-E6EA-5A1D6B78F45F}"/>
              </a:ext>
            </a:extLst>
          </p:cNvPr>
          <p:cNvSpPr/>
          <p:nvPr/>
        </p:nvSpPr>
        <p:spPr>
          <a:xfrm>
            <a:off x="230700" y="1334921"/>
            <a:ext cx="5242313" cy="80607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E3385-61DA-F351-D009-7A9627A0434D}"/>
              </a:ext>
            </a:extLst>
          </p:cNvPr>
          <p:cNvSpPr txBox="1"/>
          <p:nvPr/>
        </p:nvSpPr>
        <p:spPr>
          <a:xfrm>
            <a:off x="144628" y="2271734"/>
            <a:ext cx="3409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! Both Oil &amp; </a:t>
            </a:r>
            <a:r>
              <a:rPr lang="en-SG" sz="1100" dirty="0" err="1">
                <a:solidFill>
                  <a:srgbClr val="FF0000"/>
                </a:solidFill>
              </a:rPr>
              <a:t>Illite</a:t>
            </a:r>
            <a:r>
              <a:rPr lang="en-SG" sz="1100" dirty="0">
                <a:solidFill>
                  <a:srgbClr val="FF0000"/>
                </a:solidFill>
              </a:rPr>
              <a:t> would cause this devastating effect</a:t>
            </a:r>
            <a:endParaRPr lang="en-ID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2" grpId="0"/>
      <p:bldP spid="6" grpId="0" animBg="1"/>
      <p:bldP spid="11" grpId="0"/>
      <p:bldP spid="12" grpId="0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714F8-F819-C865-5686-9B656B85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61369"/>
            <a:ext cx="5742600" cy="478200"/>
          </a:xfrm>
        </p:spPr>
        <p:txBody>
          <a:bodyPr/>
          <a:lstStyle/>
          <a:p>
            <a:r>
              <a:rPr lang="en-SG" dirty="0"/>
              <a:t>3. Setting Time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9A2D5-5FBE-0DC8-EFEA-05A83CFC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5" y="635793"/>
            <a:ext cx="3681461" cy="23963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75D51B-81CE-9B30-9F05-608F5B2FD8EB}"/>
              </a:ext>
            </a:extLst>
          </p:cNvPr>
          <p:cNvGrpSpPr/>
          <p:nvPr/>
        </p:nvGrpSpPr>
        <p:grpSpPr>
          <a:xfrm>
            <a:off x="607219" y="1029160"/>
            <a:ext cx="4146582" cy="2894485"/>
            <a:chOff x="4214813" y="1386348"/>
            <a:chExt cx="4146582" cy="28944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211914-69A6-D4FB-E12E-5CCD120FEA32}"/>
                </a:ext>
              </a:extLst>
            </p:cNvPr>
            <p:cNvSpPr/>
            <p:nvPr/>
          </p:nvSpPr>
          <p:spPr>
            <a:xfrm>
              <a:off x="4214813" y="1386348"/>
              <a:ext cx="3293268" cy="1464008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6FCAE2-A448-F911-0117-7AFACF2E3E3F}"/>
                </a:ext>
              </a:extLst>
            </p:cNvPr>
            <p:cNvCxnSpPr>
              <a:cxnSpLocks/>
            </p:cNvCxnSpPr>
            <p:nvPr/>
          </p:nvCxnSpPr>
          <p:spPr>
            <a:xfrm>
              <a:off x="7217492" y="2850356"/>
              <a:ext cx="0" cy="90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F01A63-74FF-A6C7-5F18-EBF7A02EEE24}"/>
                </a:ext>
              </a:extLst>
            </p:cNvPr>
            <p:cNvSpPr txBox="1"/>
            <p:nvPr/>
          </p:nvSpPr>
          <p:spPr>
            <a:xfrm>
              <a:off x="6172975" y="3757613"/>
              <a:ext cx="2188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! Both PSBE_T &amp; Fly ash</a:t>
              </a:r>
              <a:br>
                <a:rPr lang="en-SG" dirty="0">
                  <a:solidFill>
                    <a:srgbClr val="FF0000"/>
                  </a:solidFill>
                </a:rPr>
              </a:br>
              <a:r>
                <a:rPr lang="en-SG" dirty="0">
                  <a:solidFill>
                    <a:srgbClr val="FF0000"/>
                  </a:solidFill>
                </a:rPr>
                <a:t>Increased Setting Time</a:t>
              </a:r>
              <a:endParaRPr lang="en-ID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9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973</Words>
  <Application>Microsoft Office PowerPoint</Application>
  <PresentationFormat>On-screen Show (16:9)</PresentationFormat>
  <Paragraphs>212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Poppins Light</vt:lpstr>
      <vt:lpstr>Calibri</vt:lpstr>
      <vt:lpstr>Poppins</vt:lpstr>
      <vt:lpstr>Arial</vt:lpstr>
      <vt:lpstr>Tahoma</vt:lpstr>
      <vt:lpstr>Construction Project Proposal XL</vt:lpstr>
      <vt:lpstr>Variation of SBE (Spent Bleaching earth) Deoiling Treatment’s Effect on Post-Treated SBE (PSBE)’s Quality and Strength Activity Index (SAI)</vt:lpstr>
      <vt:lpstr>Hypothesis</vt:lpstr>
      <vt:lpstr>Testing Guide</vt:lpstr>
      <vt:lpstr>Research Procedure</vt:lpstr>
      <vt:lpstr>Imagery</vt:lpstr>
      <vt:lpstr>1. Oil Content</vt:lpstr>
      <vt:lpstr>2. Normal Consistency</vt:lpstr>
      <vt:lpstr>PowerPoint Presentation</vt:lpstr>
      <vt:lpstr>3. Setting Time</vt:lpstr>
      <vt:lpstr>PowerPoint Presentation</vt:lpstr>
      <vt:lpstr>4. Specific Weight</vt:lpstr>
      <vt:lpstr>5. Passing Sieve Analysis</vt:lpstr>
      <vt:lpstr>6. Paste Compression Strength</vt:lpstr>
      <vt:lpstr>PowerPoint Presentation</vt:lpstr>
      <vt:lpstr>7. Mortar Flow</vt:lpstr>
      <vt:lpstr>7. Hydration Temperature</vt:lpstr>
      <vt:lpstr>PowerPoint Presentation</vt:lpstr>
      <vt:lpstr>8. Mortar Compression Strength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Project Proposal </dc:title>
  <dc:creator>张嘉淇</dc:creator>
  <cp:lastModifiedBy>嘉淇 张</cp:lastModifiedBy>
  <cp:revision>108</cp:revision>
  <dcterms:modified xsi:type="dcterms:W3CDTF">2023-07-11T06:22:58Z</dcterms:modified>
</cp:coreProperties>
</file>