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U</a:t>
            </a:r>
            <a:r>
              <a:rPr lang="en-US" dirty="0" err="1"/>
              <a:t>nelmate</a:t>
            </a:r>
            <a:r>
              <a:rPr lang="en-US" dirty="0"/>
              <a:t> </a:t>
            </a:r>
            <a:r>
              <a:rPr lang="en-US" dirty="0" err="1"/>
              <a:t>multimeediaarvuti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Jekaterina rätsep</a:t>
            </a:r>
          </a:p>
          <a:p>
            <a:r>
              <a:rPr lang="et-EE" dirty="0"/>
              <a:t>titgv20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3B47-C4DE-4643-AF38-5D36AF09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98943"/>
            <a:ext cx="9714270" cy="16298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3600" dirty="0"/>
              <a:t>Protsessori jahuti</a:t>
            </a:r>
            <a:br>
              <a:rPr lang="et-EE" sz="3600" dirty="0"/>
            </a:br>
            <a:r>
              <a:rPr lang="pt-BR" sz="3600" dirty="0" err="1"/>
              <a:t>Corsair</a:t>
            </a:r>
            <a:r>
              <a:rPr lang="pt-BR" sz="3600" dirty="0"/>
              <a:t> </a:t>
            </a:r>
            <a:r>
              <a:rPr lang="pt-BR" sz="3600" dirty="0" err="1"/>
              <a:t>iCUE</a:t>
            </a:r>
            <a:r>
              <a:rPr lang="pt-BR" sz="3600" dirty="0"/>
              <a:t> H115I Elite </a:t>
            </a:r>
            <a:r>
              <a:rPr lang="pt-BR" sz="3600" dirty="0" err="1"/>
              <a:t>Capellix</a:t>
            </a:r>
            <a:r>
              <a:rPr lang="pt-BR" sz="3600" dirty="0"/>
              <a:t> CPU Cooler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254DB-70C9-45FA-8E25-D2D604143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4" y="2961867"/>
            <a:ext cx="5451627" cy="2834846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5087-054C-4466-B735-9F048B17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Toote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tüüp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Vesijahutus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Pistikute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AM3, AM4, AMD Socket TRX4, LGA 1150, LGA 1151, LGA 1155, LGA 1156, LGA 1200, LGA 1366, LGA 2011, LGA 2066, TR4</a:t>
            </a:r>
          </a:p>
        </p:txBody>
      </p:sp>
    </p:spTree>
    <p:extLst>
      <p:ext uri="{BB962C8B-B14F-4D97-AF65-F5344CB8AC3E}">
        <p14:creationId xmlns:p14="http://schemas.microsoft.com/office/powerpoint/2010/main" val="257760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818AF-3936-4A2B-8425-7D490679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300" err="1"/>
              <a:t>Ventilaator</a:t>
            </a:r>
            <a:r>
              <a:rPr lang="nl-NL" sz="3300"/>
              <a:t> </a:t>
            </a:r>
            <a:br>
              <a:rPr lang="et-EE" sz="3300"/>
            </a:br>
            <a:r>
              <a:rPr lang="et-EE" sz="3300"/>
              <a:t>D</a:t>
            </a:r>
            <a:r>
              <a:rPr lang="nl-NL" sz="3300" err="1"/>
              <a:t>eepcool</a:t>
            </a:r>
            <a:r>
              <a:rPr lang="nl-NL" sz="3300"/>
              <a:t> WIND BLADE 80 mm</a:t>
            </a:r>
            <a:endParaRPr lang="en-US" sz="3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83437-BE27-4E8F-8B1B-7F619998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06" y="2548281"/>
            <a:ext cx="4888982" cy="366201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DF2B-99A1-4E43-806C-6B3CA357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Dimensions	80X80X25mm</a:t>
            </a:r>
            <a:endParaRPr lang="et-EE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Description	4 Blue LEDs, transparent</a:t>
            </a:r>
            <a:endParaRPr lang="et-EE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Fan	1800 + / - 10% RPM</a:t>
            </a:r>
          </a:p>
        </p:txBody>
      </p:sp>
    </p:spTree>
    <p:extLst>
      <p:ext uri="{BB962C8B-B14F-4D97-AF65-F5344CB8AC3E}">
        <p14:creationId xmlns:p14="http://schemas.microsoft.com/office/powerpoint/2010/main" val="141929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F4D3-13F1-41E2-ADBD-FA90D1EF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Komponendite</a:t>
            </a:r>
            <a:r>
              <a:rPr lang="et-EE" dirty="0"/>
              <a:t> hinnad: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221930-69DF-4F86-B73C-64582B787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84623"/>
              </p:ext>
            </p:extLst>
          </p:nvPr>
        </p:nvGraphicFramePr>
        <p:xfrm>
          <a:off x="1103313" y="1242874"/>
          <a:ext cx="8947150" cy="532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11527272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025777316"/>
                    </a:ext>
                  </a:extLst>
                </a:gridCol>
              </a:tblGrid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Komponent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Hind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79268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Protsessor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449,97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405554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Emaplaat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391,91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54092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167,84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71502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Graafikakaart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501,71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40522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Toiteplokk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92,40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17448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Kõvakettas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37,90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91265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SSD kõvakettas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115,20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26415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Korpus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62,90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05764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Protsessori jahuti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163,99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553183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Ventilaator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3,58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63534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r>
                        <a:rPr lang="et-EE" dirty="0"/>
                        <a:t>Kokku: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1987,4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2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13D57-4CB2-412E-B723-44F6DF17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3300"/>
              <a:t>Protsessor</a:t>
            </a:r>
            <a:br>
              <a:rPr lang="et-EE" sz="3300"/>
            </a:br>
            <a:r>
              <a:rPr lang="en-US" sz="3300"/>
              <a:t>Intel i7-10700K, 3.8 GHz, LGA1200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380C-B2E3-42EF-9155-ACB34A57A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2" r="13621"/>
          <a:stretch/>
        </p:blipFill>
        <p:spPr>
          <a:xfrm>
            <a:off x="653484" y="2613191"/>
            <a:ext cx="3413845" cy="3532198"/>
          </a:xfrm>
          <a:prstGeom prst="rect">
            <a:avLst/>
          </a:prstGeom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5C517-16D5-4C41-AEE2-B2F7405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Protsessori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mudel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i7-10700K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Protsessori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pesa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t-EE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LGA1200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Protsessorituumad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8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t-EE" sz="2400" dirty="0">
                <a:solidFill>
                  <a:schemeClr val="bg1"/>
                </a:solidFill>
              </a:rPr>
              <a:t>Sagedusvahemik:	3.8-5.10 GHz</a:t>
            </a:r>
          </a:p>
          <a:p>
            <a:r>
              <a:rPr lang="et-EE" sz="2400" dirty="0">
                <a:solidFill>
                  <a:schemeClr val="bg1"/>
                </a:solidFill>
              </a:rPr>
              <a:t>Protsessori harud:	16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601C4-51DD-4592-9E16-6C5DF446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3300" err="1"/>
              <a:t>Emaplat</a:t>
            </a:r>
            <a:br>
              <a:rPr lang="et-EE" sz="3300"/>
            </a:br>
            <a:r>
              <a:rPr lang="pl-PL" sz="3300"/>
              <a:t>GIGABYTE Z490 AORUS MASTER </a:t>
            </a:r>
            <a:endParaRPr lang="en-US" sz="3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DE992-6263-4CE6-9F21-B309E9D86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" b="-4"/>
          <a:stretch/>
        </p:blipFill>
        <p:spPr>
          <a:xfrm>
            <a:off x="653484" y="2585029"/>
            <a:ext cx="3413845" cy="3588521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C880-CF8B-48E4-8D58-6880D848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152651"/>
            <a:ext cx="7488259" cy="43148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Product </a:t>
            </a:r>
            <a:r>
              <a:rPr lang="en-US" dirty="0" err="1">
                <a:solidFill>
                  <a:schemeClr val="bg1"/>
                </a:solidFill>
              </a:rPr>
              <a:t>kirjeldus</a:t>
            </a:r>
            <a:r>
              <a:rPr lang="et-EE" dirty="0">
                <a:solidFill>
                  <a:schemeClr val="bg1"/>
                </a:solidFill>
              </a:rPr>
              <a:t>: </a:t>
            </a:r>
            <a:r>
              <a:rPr lang="et-EE" dirty="0" err="1">
                <a:solidFill>
                  <a:schemeClr val="bg1"/>
                </a:solidFill>
              </a:rPr>
              <a:t>Gigabyte</a:t>
            </a:r>
            <a:r>
              <a:rPr lang="et-EE" dirty="0">
                <a:solidFill>
                  <a:schemeClr val="bg1"/>
                </a:solidFill>
              </a:rPr>
              <a:t> Z490 AORUS MASTER - 1.X - </a:t>
            </a:r>
            <a:r>
              <a:rPr lang="et-EE" dirty="0" err="1">
                <a:solidFill>
                  <a:schemeClr val="bg1"/>
                </a:solidFill>
              </a:rPr>
              <a:t>motherboard</a:t>
            </a:r>
            <a:r>
              <a:rPr lang="et-EE" dirty="0">
                <a:solidFill>
                  <a:schemeClr val="bg1"/>
                </a:solidFill>
              </a:rPr>
              <a:t> - ATX - LGA1200 </a:t>
            </a:r>
            <a:r>
              <a:rPr lang="et-EE" dirty="0" err="1">
                <a:solidFill>
                  <a:schemeClr val="bg1"/>
                </a:solidFill>
              </a:rPr>
              <a:t>Socket</a:t>
            </a:r>
            <a:r>
              <a:rPr lang="et-EE" dirty="0">
                <a:solidFill>
                  <a:schemeClr val="bg1"/>
                </a:solidFill>
              </a:rPr>
              <a:t> - Z490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</a:rPr>
              <a:t>Kiibistiku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tüüp</a:t>
            </a:r>
            <a:r>
              <a:rPr lang="et-EE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Intel Z490</a:t>
            </a:r>
            <a:endParaRPr lang="et-EE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v-SE" dirty="0">
                <a:solidFill>
                  <a:schemeClr val="bg1"/>
                </a:solidFill>
              </a:rPr>
              <a:t>Protsessor socket</a:t>
            </a:r>
            <a:r>
              <a:rPr lang="et-EE" dirty="0">
                <a:solidFill>
                  <a:schemeClr val="bg1"/>
                </a:solidFill>
              </a:rPr>
              <a:t>:</a:t>
            </a:r>
            <a:r>
              <a:rPr lang="sv-SE" dirty="0">
                <a:solidFill>
                  <a:schemeClr val="bg1"/>
                </a:solidFill>
              </a:rPr>
              <a:t>	1 x LGA1200 Socket</a:t>
            </a:r>
            <a:endParaRPr lang="et-EE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Max ram size</a:t>
            </a:r>
            <a:r>
              <a:rPr lang="et-EE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128 GB</a:t>
            </a:r>
            <a:endParaRPr lang="et-EE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Ram supported</a:t>
            </a:r>
            <a:r>
              <a:rPr lang="et-EE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t-EE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DIMM slots - DDR4, non-ECC, ECC (operate in non-ECC mode), </a:t>
            </a:r>
            <a:r>
              <a:rPr lang="en-US" dirty="0" err="1">
                <a:solidFill>
                  <a:schemeClr val="bg1"/>
                </a:solidFill>
              </a:rPr>
              <a:t>puhverdamata</a:t>
            </a:r>
            <a:endParaRPr lang="et-EE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Compatible </a:t>
            </a:r>
            <a:r>
              <a:rPr lang="en-US" dirty="0" err="1">
                <a:solidFill>
                  <a:schemeClr val="bg1"/>
                </a:solidFill>
              </a:rPr>
              <a:t>protsessors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t-EE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Pentium, Celeron, Core i5, Core i3, Core i7, Core i9 (supports 10th Generation Intel Core / Pentium / Celeron)</a:t>
            </a:r>
            <a:endParaRPr lang="et-EE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Storage ports</a:t>
            </a:r>
            <a:r>
              <a:rPr lang="et-EE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	6 x SATA-600 (RAID), 3 x M.2</a:t>
            </a:r>
            <a:endParaRPr lang="et-EE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Max allocated ram size	512 MB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F58E7-64FC-48E9-BD78-A8B62D3C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2900" dirty="0"/>
              <a:t>Operatiivmälu</a:t>
            </a:r>
            <a:br>
              <a:rPr lang="et-EE" sz="2900" dirty="0"/>
            </a:br>
            <a:r>
              <a:rPr lang="et-EE" sz="2900" dirty="0"/>
              <a:t>DDR4 </a:t>
            </a:r>
            <a:r>
              <a:rPr lang="et-EE" sz="2900" dirty="0" err="1"/>
              <a:t>Crucial</a:t>
            </a:r>
            <a:r>
              <a:rPr lang="et-EE" sz="2900" dirty="0"/>
              <a:t> </a:t>
            </a:r>
            <a:r>
              <a:rPr lang="et-EE" sz="2900" dirty="0" err="1"/>
              <a:t>Ballistix</a:t>
            </a:r>
            <a:r>
              <a:rPr lang="et-EE" sz="2900" dirty="0"/>
              <a:t> </a:t>
            </a:r>
            <a:r>
              <a:rPr lang="et-EE" sz="2900" dirty="0" err="1"/>
              <a:t>Elite</a:t>
            </a:r>
            <a:r>
              <a:rPr lang="et-EE" sz="2900" dirty="0"/>
              <a:t> 16GB (2x8GB) 2666MHz</a:t>
            </a:r>
            <a:endParaRPr lang="en-US" sz="2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CFE0-3E3E-4C71-A95E-0EBA865A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86162"/>
            <a:ext cx="5122606" cy="4114637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Tootegrupp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SDR/DDR/DDR2/DDR3/DDR4 memory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Mälu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tüüp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puhverdamata</a:t>
            </a:r>
            <a:r>
              <a:rPr lang="en-US" sz="2400" dirty="0">
                <a:solidFill>
                  <a:schemeClr val="bg1"/>
                </a:solidFill>
              </a:rPr>
              <a:t>, Dual Rank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Mälumaht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16384 MB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Mälu</a:t>
            </a:r>
            <a:r>
              <a:rPr lang="en-US" sz="2400" dirty="0">
                <a:solidFill>
                  <a:schemeClr val="bg1"/>
                </a:solidFill>
              </a:rPr>
              <a:t> bus </a:t>
            </a:r>
            <a:r>
              <a:rPr lang="en-US" sz="2400" dirty="0" err="1">
                <a:solidFill>
                  <a:schemeClr val="bg1"/>
                </a:solidFill>
              </a:rPr>
              <a:t>sagedus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2666 MHz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Memories </a:t>
            </a:r>
            <a:r>
              <a:rPr lang="en-US" sz="2400" dirty="0" err="1">
                <a:solidFill>
                  <a:schemeClr val="bg1"/>
                </a:solidFill>
              </a:rPr>
              <a:t>komplektis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2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Cas latency (cl)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CL16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8E239-54EA-484E-AF8E-A927910DF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166303"/>
            <a:ext cx="5451627" cy="24259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7106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52E-57A3-4368-A3AB-1C09CAA5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3300" dirty="0"/>
              <a:t>Graafikakaart</a:t>
            </a:r>
            <a:br>
              <a:rPr lang="et-EE" sz="3300" dirty="0"/>
            </a:br>
            <a:r>
              <a:rPr lang="en-US" sz="3300" dirty="0"/>
              <a:t>ASUS ROG </a:t>
            </a:r>
            <a:r>
              <a:rPr lang="en-US" sz="3300" dirty="0" err="1"/>
              <a:t>Strix</a:t>
            </a:r>
            <a:r>
              <a:rPr lang="en-US" sz="3300" dirty="0"/>
              <a:t> RX VEGA56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745B2-D89B-4FBB-9FC4-7ED00E34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4" y="3525829"/>
            <a:ext cx="3413845" cy="1706922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B3B0-E03A-4D3D-A1BF-D687B0C7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Bus standard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PCI Express 3.0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Video memory</a:t>
            </a:r>
            <a:r>
              <a:rPr lang="et-EE" sz="2400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8GB HBM2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Memory interface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2048-bit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Interface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DVI Output - Yes x 1 (Native) (DVI-D)</a:t>
            </a:r>
            <a:r>
              <a:rPr lang="et-EE" sz="2400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HDMI Output - Yes x 2 (Native) (HDMI 2.0)</a:t>
            </a:r>
            <a:r>
              <a:rPr lang="et-EE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Display Port - Yes x 2 (Native) (Regular DP)</a:t>
            </a:r>
            <a:r>
              <a:rPr lang="et-EE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HDCP Support – Yes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Power connectors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2 x 8-pin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Software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ASUS GPU Tweak II &amp; Driver</a:t>
            </a:r>
          </a:p>
        </p:txBody>
      </p:sp>
    </p:spTree>
    <p:extLst>
      <p:ext uri="{BB962C8B-B14F-4D97-AF65-F5344CB8AC3E}">
        <p14:creationId xmlns:p14="http://schemas.microsoft.com/office/powerpoint/2010/main" val="407499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949EA-4903-43AC-B03D-F0D4E6E0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3300"/>
              <a:t>Toiteplokk</a:t>
            </a:r>
            <a:br>
              <a:rPr lang="et-EE" sz="3300"/>
            </a:br>
            <a:r>
              <a:rPr lang="et-EE" sz="3300"/>
              <a:t> 750W </a:t>
            </a:r>
            <a:r>
              <a:rPr lang="et-EE" sz="3300" err="1"/>
              <a:t>Corsair</a:t>
            </a:r>
            <a:r>
              <a:rPr lang="et-EE" sz="3300"/>
              <a:t> TX750M 80+ Gold 750 </a:t>
            </a:r>
            <a:r>
              <a:rPr lang="et-EE" sz="3300" err="1"/>
              <a:t>Watt</a:t>
            </a:r>
            <a:endParaRPr lang="en-US" sz="3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01E15-AC7D-4AF0-B440-C64D3D4B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4" y="3214315"/>
            <a:ext cx="3413845" cy="2329949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F276-6232-4F67-8B08-8980B8A9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16" y="2548281"/>
            <a:ext cx="7154279" cy="365868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Tüüpi</a:t>
            </a:r>
            <a:r>
              <a:rPr lang="en-US" sz="2400" dirty="0">
                <a:solidFill>
                  <a:schemeClr val="bg1"/>
                </a:solidFill>
              </a:rPr>
              <a:t> + 12V </a:t>
            </a:r>
            <a:r>
              <a:rPr lang="en-US" sz="2400" dirty="0" err="1">
                <a:solidFill>
                  <a:schemeClr val="bg1"/>
                </a:solidFill>
              </a:rPr>
              <a:t>pistik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EPS12V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Formaat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ATX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PFC (Power Factor </a:t>
            </a:r>
            <a:r>
              <a:rPr lang="en-US" sz="2400" dirty="0" err="1">
                <a:solidFill>
                  <a:schemeClr val="bg1"/>
                </a:solidFill>
              </a:rPr>
              <a:t>parandus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tüüp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active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Arv </a:t>
            </a:r>
            <a:r>
              <a:rPr lang="en-US" sz="2400" dirty="0" err="1">
                <a:solidFill>
                  <a:schemeClr val="bg1"/>
                </a:solidFill>
              </a:rPr>
              <a:t>elektri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pistikud</a:t>
            </a:r>
            <a:r>
              <a:rPr lang="en-US" sz="2400" dirty="0">
                <a:solidFill>
                  <a:schemeClr val="bg1"/>
                </a:solidFill>
              </a:rPr>
              <a:t> 4 </a:t>
            </a:r>
            <a:r>
              <a:rPr lang="en-US" sz="2400" dirty="0" err="1">
                <a:solidFill>
                  <a:schemeClr val="bg1"/>
                </a:solidFill>
              </a:rPr>
              <a:t>soonelist</a:t>
            </a:r>
            <a:r>
              <a:rPr lang="en-US" sz="2400" dirty="0">
                <a:solidFill>
                  <a:schemeClr val="bg1"/>
                </a:solidFill>
              </a:rPr>
              <a:t> (HDD/PAARITU)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7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Arv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elektri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pistikud</a:t>
            </a:r>
            <a:r>
              <a:rPr lang="fi-FI" sz="2400" dirty="0">
                <a:solidFill>
                  <a:schemeClr val="bg1"/>
                </a:solidFill>
              </a:rPr>
              <a:t> 6 + 2-pin (PCI-E)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fi-FI" sz="2400" dirty="0">
                <a:solidFill>
                  <a:schemeClr val="bg1"/>
                </a:solidFill>
              </a:rPr>
              <a:t>	4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Massmälu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tugi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150</a:t>
            </a:r>
          </a:p>
        </p:txBody>
      </p:sp>
    </p:spTree>
    <p:extLst>
      <p:ext uri="{BB962C8B-B14F-4D97-AF65-F5344CB8AC3E}">
        <p14:creationId xmlns:p14="http://schemas.microsoft.com/office/powerpoint/2010/main" val="304459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5ACED-B0B5-4BDD-9B56-0B088112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90525"/>
            <a:ext cx="9252154" cy="1581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2800" dirty="0"/>
              <a:t>Kõvakettas</a:t>
            </a:r>
            <a:br>
              <a:rPr lang="et-EE" sz="2800" dirty="0"/>
            </a:br>
            <a:r>
              <a:rPr lang="et-EE" sz="2800" dirty="0"/>
              <a:t>Seagate </a:t>
            </a:r>
            <a:r>
              <a:rPr lang="et-EE" sz="2800" dirty="0" err="1"/>
              <a:t>Barracuda</a:t>
            </a:r>
            <a:r>
              <a:rPr lang="et-EE" sz="2800" dirty="0"/>
              <a:t> 1TB SATAIII 7200 RPM, 1000 GB, HDD, 64 MB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6613-AB23-4488-8EBE-E2EDFFF2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Hard drive capacity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1000 GB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Hard drive speed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7200 RPM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Hard drive size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3.5 „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Drive device, buffer size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64 MB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Hard drive interface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SATA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Device type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HDD</a:t>
            </a:r>
            <a:endParaRPr lang="et-EE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AB7A6-445E-4526-8745-BDAD67D8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23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807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BB94D-9D26-4D49-A04C-FD7470FB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33376"/>
            <a:ext cx="9548659" cy="1304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3300" dirty="0"/>
              <a:t>SSD kõvakettas</a:t>
            </a:r>
            <a:br>
              <a:rPr lang="et-EE" sz="3300" dirty="0"/>
            </a:br>
            <a:r>
              <a:rPr lang="et-EE" sz="3300" dirty="0"/>
              <a:t>Samsung 860 EVO 1TB 2.5" SATAIII</a:t>
            </a:r>
            <a:endParaRPr lang="en-US" sz="3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5064-2F9A-42CA-ABBB-4116A900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71725"/>
            <a:ext cx="6578592" cy="4086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Capacity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1TB</a:t>
            </a:r>
            <a:endParaRPr lang="et-EE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Form factor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2.5„</a:t>
            </a:r>
            <a:endParaRPr lang="et-EE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Interface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SATA III - 6Gb/s</a:t>
            </a:r>
            <a:endParaRPr lang="et-EE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Controller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Samsung MJX</a:t>
            </a:r>
            <a:endParaRPr lang="et-EE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Flash memory type</a:t>
            </a:r>
            <a:r>
              <a:rPr lang="et-EE" sz="2400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	Samsung V-NAND 3bit MLC</a:t>
            </a:r>
            <a:endParaRPr lang="et-EE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Max. read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550 MB/s</a:t>
            </a:r>
            <a:endParaRPr lang="et-EE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Max. write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520 MB/s</a:t>
            </a:r>
            <a:endParaRPr lang="et-EE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Dram cache memory	2GB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15A4F-75F7-4924-8C24-7CB37D11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23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450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C34E-DC37-42B9-94C7-12D76788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61951"/>
            <a:ext cx="9252154" cy="12839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t-EE" sz="3300" dirty="0"/>
              <a:t>Korpus</a:t>
            </a:r>
            <a:br>
              <a:rPr lang="et-EE" sz="3300" dirty="0"/>
            </a:br>
            <a:r>
              <a:rPr lang="et-EE" sz="3300" dirty="0"/>
              <a:t>CORSAIR </a:t>
            </a:r>
            <a:r>
              <a:rPr lang="et-EE" sz="3300" dirty="0" err="1"/>
              <a:t>Carbide</a:t>
            </a:r>
            <a:r>
              <a:rPr lang="et-EE" sz="3300" dirty="0"/>
              <a:t> 275R - Must / ATX / CPU</a:t>
            </a:r>
            <a:endParaRPr lang="en-US" sz="3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A276-F12E-4821-8888-4E388A6D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286162"/>
            <a:ext cx="6827473" cy="420988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Form factor	Torn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I/o </a:t>
            </a:r>
            <a:r>
              <a:rPr lang="en-US" sz="2400" dirty="0" err="1">
                <a:solidFill>
                  <a:schemeClr val="bg1"/>
                </a:solidFill>
              </a:rPr>
              <a:t>ühendusi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2 x USB 3.0</a:t>
            </a:r>
            <a:r>
              <a:rPr lang="et-EE" sz="2400" dirty="0">
                <a:solidFill>
                  <a:schemeClr val="bg1"/>
                </a:solidFill>
              </a:rPr>
              <a:t>; </a:t>
            </a:r>
            <a:r>
              <a:rPr lang="en-US" sz="2400" dirty="0">
                <a:solidFill>
                  <a:schemeClr val="bg1"/>
                </a:solidFill>
              </a:rPr>
              <a:t>1 x </a:t>
            </a:r>
            <a:r>
              <a:rPr lang="en-US" sz="2400" dirty="0" err="1">
                <a:solidFill>
                  <a:schemeClr val="bg1"/>
                </a:solidFill>
              </a:rPr>
              <a:t>kõrvaklapid</a:t>
            </a:r>
            <a:r>
              <a:rPr lang="et-EE" sz="2400" dirty="0">
                <a:solidFill>
                  <a:schemeClr val="bg1"/>
                </a:solidFill>
              </a:rPr>
              <a:t>; </a:t>
            </a:r>
            <a:r>
              <a:rPr lang="en-US" sz="2400" dirty="0">
                <a:solidFill>
                  <a:schemeClr val="bg1"/>
                </a:solidFill>
              </a:rPr>
              <a:t>1 x microphone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Supported motherboards</a:t>
            </a:r>
            <a:r>
              <a:rPr lang="et-EE" sz="2400" dirty="0">
                <a:solidFill>
                  <a:schemeClr val="bg1"/>
                </a:solidFill>
              </a:rPr>
              <a:t>;</a:t>
            </a:r>
            <a:r>
              <a:rPr lang="en-US" sz="2400" dirty="0">
                <a:solidFill>
                  <a:schemeClr val="bg1"/>
                </a:solidFill>
              </a:rPr>
              <a:t>	ATX, </a:t>
            </a:r>
            <a:r>
              <a:rPr lang="en-US" sz="2400" dirty="0" err="1">
                <a:solidFill>
                  <a:schemeClr val="bg1"/>
                </a:solidFill>
              </a:rPr>
              <a:t>microATX</a:t>
            </a:r>
            <a:r>
              <a:rPr lang="en-US" sz="2400" dirty="0">
                <a:solidFill>
                  <a:schemeClr val="bg1"/>
                </a:solidFill>
              </a:rPr>
              <a:t>, Mini-ITX</a:t>
            </a:r>
            <a:endParaRPr lang="et-E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System cabinet features</a:t>
            </a:r>
            <a:r>
              <a:rPr lang="et-EE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	Windowed side panel, front dust filter, </a:t>
            </a:r>
            <a:r>
              <a:rPr lang="en-US" sz="2400" dirty="0" err="1">
                <a:solidFill>
                  <a:schemeClr val="bg1"/>
                </a:solidFill>
              </a:rPr>
              <a:t>kaabel</a:t>
            </a:r>
            <a:r>
              <a:rPr lang="en-US" sz="2400" dirty="0">
                <a:solidFill>
                  <a:schemeClr val="bg1"/>
                </a:solidFill>
              </a:rPr>
              <a:t> management holes, meshed top, acrylic side panel, </a:t>
            </a:r>
            <a:r>
              <a:rPr lang="en-US" sz="2400" dirty="0" err="1">
                <a:solidFill>
                  <a:schemeClr val="bg1"/>
                </a:solidFill>
              </a:rPr>
              <a:t>toetab</a:t>
            </a:r>
            <a:r>
              <a:rPr lang="en-US" sz="2400" dirty="0">
                <a:solidFill>
                  <a:schemeClr val="bg1"/>
                </a:solidFill>
              </a:rPr>
              <a:t> 240 mm radiator in top, PSU dust filters, </a:t>
            </a:r>
            <a:r>
              <a:rPr lang="en-US" sz="2400" dirty="0" err="1">
                <a:solidFill>
                  <a:schemeClr val="bg1"/>
                </a:solidFill>
              </a:rPr>
              <a:t>toetab</a:t>
            </a:r>
            <a:r>
              <a:rPr lang="en-US" sz="2400" dirty="0">
                <a:solidFill>
                  <a:schemeClr val="bg1"/>
                </a:solidFill>
              </a:rPr>
              <a:t> 280/360 mm radiator in front panel</a:t>
            </a:r>
            <a:endParaRPr lang="et-EE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BDBD6-8E98-4915-8AC6-18AC5E78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23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3239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tf00001029_wac</Template>
  <TotalTime>0</TotalTime>
  <Words>681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Unelmate multimeediaarvuti</vt:lpstr>
      <vt:lpstr>Protsessor Intel i7-10700K, 3.8 GHz, LGA1200</vt:lpstr>
      <vt:lpstr>Emaplat GIGABYTE Z490 AORUS MASTER </vt:lpstr>
      <vt:lpstr>Operatiivmälu DDR4 Crucial Ballistix Elite 16GB (2x8GB) 2666MHz</vt:lpstr>
      <vt:lpstr>Graafikakaart ASUS ROG Strix RX VEGA56</vt:lpstr>
      <vt:lpstr>Toiteplokk  750W Corsair TX750M 80+ Gold 750 Watt</vt:lpstr>
      <vt:lpstr>Kõvakettas Seagate Barracuda 1TB SATAIII 7200 RPM, 1000 GB, HDD, 64 MB</vt:lpstr>
      <vt:lpstr>SSD kõvakettas Samsung 860 EVO 1TB 2.5" SATAIII</vt:lpstr>
      <vt:lpstr>Korpus CORSAIR Carbide 275R - Must / ATX / CPU</vt:lpstr>
      <vt:lpstr>Protsessori jahuti Corsair iCUE H115I Elite Capellix CPU Cooler</vt:lpstr>
      <vt:lpstr>Ventilaator  Deepcool WIND BLADE 80 mm</vt:lpstr>
      <vt:lpstr>Komponendite hinnad: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Unelmate multimeediaarvuti</dc:title>
  <dc:creator>Jekaterina Ratsep</dc:creator>
  <cp:lastModifiedBy>Jekaterina Ratsep</cp:lastModifiedBy>
  <cp:revision>13</cp:revision>
  <dcterms:created xsi:type="dcterms:W3CDTF">2021-06-02T12:01:00Z</dcterms:created>
  <dcterms:modified xsi:type="dcterms:W3CDTF">2021-06-02T14:10:21Z</dcterms:modified>
</cp:coreProperties>
</file>