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AB7A3C-75EB-45C7-9556-AAEE8C953091}">
  <a:tblStyle styleId="{FEAB7A3C-75EB-45C7-9556-AAEE8C95309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0f1a30dc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0f1a30dc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f1a30d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f1a30d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0f1a30d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0f1a30d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0f1a30d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0f1a30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0f1a30d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0f1a30d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0f1a30d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0f1a30d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0f1a30dc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0f1a30dc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0f1a30dc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0f1a30dc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0f1a30dc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0f1a30dc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75" y="183500"/>
            <a:ext cx="8809800" cy="47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sasa" id="109" name="Google Shape;109;p22" title="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6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4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428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200">
                <a:solidFill>
                  <a:schemeClr val="dk1"/>
                </a:solidFill>
              </a:rPr>
              <a:t>Cost difference explanation</a:t>
            </a:r>
            <a:endParaRPr i="1" sz="22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83550" y="64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{FEAB7A3C-75EB-45C7-9556-AAEE8C953091}</a:tableStyleId>
              </a:tblPr>
              <a:tblGrid>
                <a:gridCol w="1855300"/>
                <a:gridCol w="1740825"/>
                <a:gridCol w="2340625"/>
                <a:gridCol w="903175"/>
                <a:gridCol w="1520325"/>
              </a:tblGrid>
              <a:tr h="37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Dział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2021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2022 </a:t>
                      </a:r>
                      <a:r>
                        <a:rPr b="1" lang="ru" sz="1800">
                          <a:solidFill>
                            <a:schemeClr val="dk1"/>
                          </a:solidFill>
                        </a:rPr>
                        <a:t>(budzet)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(%)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PLN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0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Sprzedaży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1 793 166,13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4 049 077,47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125,81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2 255 911,35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oogle Shape;68;p15"/>
          <p:cNvGraphicFramePr/>
          <p:nvPr/>
        </p:nvGraphicFramePr>
        <p:xfrm>
          <a:off x="183550" y="1744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{FEAB7A3C-75EB-45C7-9556-AAEE8C953091}</a:tableStyleId>
              </a:tblPr>
              <a:tblGrid>
                <a:gridCol w="1855300"/>
                <a:gridCol w="2447200"/>
                <a:gridCol w="1634225"/>
                <a:gridCol w="903175"/>
                <a:gridCol w="1520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A5A5A5"/>
                          </a:solidFill>
                        </a:rPr>
                        <a:t>wyjaśnienie, jakie czynniki spowodowały wzrost/zmniejszenie kosztów</a:t>
                      </a:r>
                      <a:endParaRPr>
                        <a:solidFill>
                          <a:srgbClr val="A5A5A5"/>
                        </a:solidFill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9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Reasons :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Measures :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6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1. gwałtowny wzrost sprzedaży doprowadził do konieczności zatrudnienia dodatkowych pracowników</a:t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1.</a:t>
                      </a:r>
                      <a:endParaRPr sz="15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2.  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w 2021 r. brak wydatków styczniowych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2.</a:t>
                      </a:r>
                      <a:endParaRPr sz="15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3.</a:t>
                      </a:r>
                      <a:endParaRPr sz="1800"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3.</a:t>
                      </a:r>
                      <a:endParaRPr sz="1500"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{FEAB7A3C-75EB-45C7-9556-AAEE8C953091}</a:tableStyleId>
              </a:tblPr>
              <a:tblGrid>
                <a:gridCol w="2111025"/>
                <a:gridCol w="1938700"/>
                <a:gridCol w="2132575"/>
                <a:gridCol w="969350"/>
                <a:gridCol w="1658675"/>
              </a:tblGrid>
              <a:tr h="586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Dział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2021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2022 (budzet)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(%)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PLN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92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Finansów i Administracji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533 835,25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1 337 874,58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150,62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804 039,33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Google Shape;74;p16"/>
          <p:cNvGraphicFramePr/>
          <p:nvPr/>
        </p:nvGraphicFramePr>
        <p:xfrm>
          <a:off x="326625" y="1963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{FEAB7A3C-75EB-45C7-9556-AAEE8C953091}</a:tableStyleId>
              </a:tblPr>
              <a:tblGrid>
                <a:gridCol w="1916525"/>
                <a:gridCol w="1798250"/>
                <a:gridCol w="2417850"/>
                <a:gridCol w="932975"/>
                <a:gridCol w="1570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A5A5A5"/>
                          </a:solidFill>
                        </a:rPr>
                        <a:t>wyjaśnienie, jakie czynniki spowodowały wzrost/zmniejszenie kosztów</a:t>
                      </a:r>
                      <a:endParaRPr>
                        <a:solidFill>
                          <a:srgbClr val="A5A5A5"/>
                        </a:solidFill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2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Reasons :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Measures :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3.</a:t>
                      </a:r>
                      <a:endParaRPr sz="1800"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3.</a:t>
                      </a:r>
                      <a:endParaRPr sz="1800"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{FEAB7A3C-75EB-45C7-9556-AAEE8C953091}</a:tableStyleId>
              </a:tblPr>
              <a:tblGrid>
                <a:gridCol w="2961900"/>
                <a:gridCol w="1785350"/>
                <a:gridCol w="1556025"/>
                <a:gridCol w="1138475"/>
                <a:gridCol w="1434675"/>
              </a:tblGrid>
              <a:tr h="941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Dział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2021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2022 (budzet)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(%)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PLN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94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E-commerce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535 449,71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1 093 830,63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104,28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558 380,91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7"/>
          <p:cNvGraphicFramePr/>
          <p:nvPr/>
        </p:nvGraphicFramePr>
        <p:xfrm>
          <a:off x="699675" y="2119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{FEAB7A3C-75EB-45C7-9556-AAEE8C953091}</a:tableStyleId>
              </a:tblPr>
              <a:tblGrid>
                <a:gridCol w="1800025"/>
                <a:gridCol w="1688925"/>
                <a:gridCol w="2270850"/>
                <a:gridCol w="876250"/>
                <a:gridCol w="1475025"/>
              </a:tblGrid>
              <a:tr h="36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A5A5A5"/>
                          </a:solidFill>
                        </a:rPr>
                        <a:t>wyjaśnienie, jakie czynniki spowodowały wzrost/zmniejszenie kosztów</a:t>
                      </a:r>
                      <a:endParaRPr>
                        <a:solidFill>
                          <a:srgbClr val="A5A5A5"/>
                        </a:solidFill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4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Reasons :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Measures :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3.</a:t>
                      </a:r>
                      <a:endParaRPr sz="1800"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3.</a:t>
                      </a:r>
                      <a:endParaRPr sz="1800"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{FEAB7A3C-75EB-45C7-9556-AAEE8C953091}</a:tableStyleId>
              </a:tblPr>
              <a:tblGrid>
                <a:gridCol w="2115300"/>
                <a:gridCol w="1942625"/>
                <a:gridCol w="2136875"/>
                <a:gridCol w="971300"/>
                <a:gridCol w="1662025"/>
              </a:tblGrid>
              <a:tr h="692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Dział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2021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2022 (budzet)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(%)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PLN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92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IT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102 340,98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730 000,00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613,30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627 659,03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8"/>
          <p:cNvGraphicFramePr/>
          <p:nvPr/>
        </p:nvGraphicFramePr>
        <p:xfrm>
          <a:off x="183550" y="2078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{FEAB7A3C-75EB-45C7-9556-AAEE8C953091}</a:tableStyleId>
              </a:tblPr>
              <a:tblGrid>
                <a:gridCol w="1916525"/>
                <a:gridCol w="1798250"/>
                <a:gridCol w="2417850"/>
                <a:gridCol w="932975"/>
                <a:gridCol w="1570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A5A5A5"/>
                          </a:solidFill>
                        </a:rPr>
                        <a:t>wyjaśnienie, jakie czynniki spowodowały wzrost/zmniejszenie kosztów</a:t>
                      </a:r>
                      <a:endParaRPr>
                        <a:solidFill>
                          <a:srgbClr val="A5A5A5"/>
                        </a:solidFill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2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Reasons :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Measures :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3.</a:t>
                      </a:r>
                      <a:endParaRPr sz="1800"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3.</a:t>
                      </a:r>
                      <a:endParaRPr sz="1800"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{FEAB7A3C-75EB-45C7-9556-AAEE8C953091}</a:tableStyleId>
              </a:tblPr>
              <a:tblGrid>
                <a:gridCol w="2948525"/>
                <a:gridCol w="1981050"/>
                <a:gridCol w="1345275"/>
                <a:gridCol w="1133350"/>
                <a:gridCol w="1428200"/>
              </a:tblGrid>
              <a:tr h="950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Dział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2021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2022 (budzet)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(%)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PLN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60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Projektów Strategicznych</a:t>
                      </a:r>
                      <a:endParaRPr b="1"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246 960,51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560 669,71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127,03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313 709,20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9"/>
          <p:cNvGraphicFramePr/>
          <p:nvPr/>
        </p:nvGraphicFramePr>
        <p:xfrm>
          <a:off x="183550" y="2078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{FEAB7A3C-75EB-45C7-9556-AAEE8C953091}</a:tableStyleId>
              </a:tblPr>
              <a:tblGrid>
                <a:gridCol w="1916525"/>
                <a:gridCol w="1798250"/>
                <a:gridCol w="2417850"/>
                <a:gridCol w="932975"/>
                <a:gridCol w="1570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A5A5A5"/>
                          </a:solidFill>
                        </a:rPr>
                        <a:t>wyjaśnienie, jakie czynniki spowodowały wzrost/zmniejszenie kosztów</a:t>
                      </a:r>
                      <a:endParaRPr>
                        <a:solidFill>
                          <a:srgbClr val="A5A5A5"/>
                        </a:solidFill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2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Reasons :</a:t>
                      </a:r>
                      <a:endParaRPr sz="18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Measures :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1.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2.</a:t>
                      </a:r>
                      <a:endParaRPr sz="1800"/>
                    </a:p>
                  </a:txBody>
                  <a:tcPr marT="91425" marB="91425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3.</a:t>
                      </a:r>
                      <a:endParaRPr sz="1800"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3.</a:t>
                      </a:r>
                      <a:endParaRPr sz="1800"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0" y="0"/>
            <a:ext cx="36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200">
                <a:solidFill>
                  <a:schemeClr val="dk1"/>
                </a:solidFill>
              </a:rPr>
              <a:t>Koszty działów w %</a:t>
            </a:r>
            <a:endParaRPr i="1" sz="1200"/>
          </a:p>
        </p:txBody>
      </p:sp>
      <p:pic>
        <p:nvPicPr>
          <p:cNvPr id="98" name="Google Shape;98;p20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0" y="1094550"/>
            <a:ext cx="4671974" cy="369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175" y="1094550"/>
            <a:ext cx="4436424" cy="355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57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