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41E84D-E989-4A83-9BE9-6D2FB07760BA}">
  <a:tblStyle styleId="{6241E84D-E989-4A83-9BE9-6D2FB07760B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f1a30d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f1a30d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0f1a30dc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0f1a30dc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0f1a30dc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0f1a30dc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0f1a30dc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0f1a30dc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0f1a30d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0f1a30d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cf5ff4a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cf5ff4a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cf5ff4a0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cf5ff4a0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cf5ff4a0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cf5ff4a0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50" y="160175"/>
            <a:ext cx="8765302" cy="49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50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chemeClr val="dk1"/>
                </a:solidFill>
              </a:rPr>
              <a:t>RODZAJE KOSZTÓW w %</a:t>
            </a:r>
            <a:endParaRPr i="1" sz="600"/>
          </a:p>
        </p:txBody>
      </p:sp>
      <p:pic>
        <p:nvPicPr>
          <p:cNvPr id="62" name="Google Shape;62;p14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5" y="930550"/>
            <a:ext cx="4622152" cy="358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Диаграмма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30550"/>
            <a:ext cx="4456324" cy="328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5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58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0" y="0"/>
            <a:ext cx="367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116800" y="130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{6241E84D-E989-4A83-9BE9-6D2FB07760BA}</a:tableStyleId>
              </a:tblPr>
              <a:tblGrid>
                <a:gridCol w="1630500"/>
                <a:gridCol w="1902225"/>
                <a:gridCol w="849225"/>
                <a:gridCol w="849225"/>
              </a:tblGrid>
              <a:tr h="34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6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400"/>
                        <a:t>Pozostałe koszty include :</a:t>
                      </a:r>
                      <a:endParaRPr b="1" sz="24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 hMerge="1"/>
                <a:tc hMerge="1"/>
                <a:tc hMerge="1"/>
              </a:tr>
              <a:tr h="34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3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pln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</a:tr>
              <a:tr h="43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pln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</a:tr>
              <a:tr h="43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3.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pln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7"/>
          <p:cNvSpPr txBox="1"/>
          <p:nvPr/>
        </p:nvSpPr>
        <p:spPr>
          <a:xfrm>
            <a:off x="5935475" y="462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5A5A5"/>
                </a:solidFill>
              </a:rPr>
              <a:t>wyjaśnienie zgrupowania kosztów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0" y="0"/>
            <a:ext cx="428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200">
                <a:solidFill>
                  <a:schemeClr val="dk1"/>
                </a:solidFill>
              </a:rPr>
              <a:t>Cost difference explanation</a:t>
            </a:r>
            <a:endParaRPr i="1" sz="2200"/>
          </a:p>
        </p:txBody>
      </p:sp>
      <p:sp>
        <p:nvSpPr>
          <p:cNvPr id="86" name="Google Shape;86;p18"/>
          <p:cNvSpPr txBox="1"/>
          <p:nvPr/>
        </p:nvSpPr>
        <p:spPr>
          <a:xfrm>
            <a:off x="4351500" y="142400"/>
            <a:ext cx="300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wyjaśnienie, jakie czynniki spowodowały wzrost/zmniejszenie kosztów</a:t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179100" y="102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{6241E84D-E989-4A83-9BE9-6D2FB07760BA}</a:tableStyleId>
              </a:tblPr>
              <a:tblGrid>
                <a:gridCol w="3731050"/>
                <a:gridCol w="1267975"/>
                <a:gridCol w="1201700"/>
                <a:gridCol w="1201700"/>
                <a:gridCol w="1201700"/>
              </a:tblGrid>
              <a:tr h="809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Rodzaj kosztów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2021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2022 (budzet)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(%)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PLN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Wynagrodzenia UP/UZ/</a:t>
                      </a:r>
                      <a:r>
                        <a:rPr lang="ru" sz="1800"/>
                        <a:t>UC/leasing pracowników</a:t>
                      </a:r>
                      <a:endParaRPr sz="1800"/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sp>
        <p:nvSpPr>
          <p:cNvPr id="88" name="Google Shape;88;p18"/>
          <p:cNvSpPr txBox="1"/>
          <p:nvPr/>
        </p:nvSpPr>
        <p:spPr>
          <a:xfrm>
            <a:off x="765300" y="2870300"/>
            <a:ext cx="7920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Reasons :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wyjaśnienie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wyjaśnienie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wyjaśnienie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Measures :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propozycja </a:t>
            </a: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propozycja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propozycja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{6241E84D-E989-4A83-9BE9-6D2FB07760BA}</a:tableStyleId>
              </a:tblPr>
              <a:tblGrid>
                <a:gridCol w="2279800"/>
                <a:gridCol w="2659775"/>
                <a:gridCol w="1187375"/>
                <a:gridCol w="1187375"/>
                <a:gridCol w="1187375"/>
              </a:tblGrid>
              <a:tr h="809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Rodzaj </a:t>
                      </a:r>
                      <a:r>
                        <a:rPr b="1" lang="ru" sz="1800">
                          <a:solidFill>
                            <a:schemeClr val="dk1"/>
                          </a:solidFill>
                        </a:rPr>
                        <a:t>kosztów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2021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2022 (budzet)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(%)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PLN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Reprezentacja i reklama</a:t>
                      </a:r>
                      <a:endParaRPr sz="1800"/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19"/>
          <p:cNvSpPr txBox="1"/>
          <p:nvPr/>
        </p:nvSpPr>
        <p:spPr>
          <a:xfrm>
            <a:off x="765300" y="2870300"/>
            <a:ext cx="7920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Reasons :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wyjaśnienie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wyjaśnienie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wyjaśnienie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Measures :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propozycja 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propozycja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propozycja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0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{6241E84D-E989-4A83-9BE9-6D2FB07760BA}</a:tableStyleId>
              </a:tblPr>
              <a:tblGrid>
                <a:gridCol w="2313200"/>
                <a:gridCol w="2698750"/>
                <a:gridCol w="1204800"/>
                <a:gridCol w="1204800"/>
                <a:gridCol w="1204800"/>
              </a:tblGrid>
              <a:tr h="809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Rodzaj </a:t>
                      </a:r>
                      <a:r>
                        <a:rPr b="1" lang="ru" sz="1800">
                          <a:solidFill>
                            <a:schemeClr val="dk1"/>
                          </a:solidFill>
                        </a:rPr>
                        <a:t>kosztów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2021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2022 (budzet)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(%)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PLN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Leasing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20"/>
          <p:cNvSpPr txBox="1"/>
          <p:nvPr/>
        </p:nvSpPr>
        <p:spPr>
          <a:xfrm>
            <a:off x="765300" y="2870300"/>
            <a:ext cx="7920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Reasons :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wyjaśnienie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wyjaśnienie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wyjaśnienie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Measures :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propozycja 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propozycja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propozycja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{6241E84D-E989-4A83-9BE9-6D2FB07760BA}</a:tableStyleId>
              </a:tblPr>
              <a:tblGrid>
                <a:gridCol w="2322750"/>
                <a:gridCol w="2709875"/>
                <a:gridCol w="1209775"/>
                <a:gridCol w="1209775"/>
                <a:gridCol w="1209775"/>
              </a:tblGrid>
              <a:tr h="809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Rodzaj </a:t>
                      </a:r>
                      <a:r>
                        <a:rPr b="1" lang="ru" sz="1800">
                          <a:solidFill>
                            <a:schemeClr val="dk1"/>
                          </a:solidFill>
                        </a:rPr>
                        <a:t>kosztów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2021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2022 (budzet)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(%)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PLN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Czynsz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21"/>
          <p:cNvSpPr txBox="1"/>
          <p:nvPr/>
        </p:nvSpPr>
        <p:spPr>
          <a:xfrm>
            <a:off x="765300" y="2870300"/>
            <a:ext cx="7920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Reasons :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wyjaśnienie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wyjaśnienie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wyjaśnienie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Measures :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propozycja 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propozycja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AutoNum type="arabicPeriod"/>
            </a:pP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propozycja 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