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Montserrat ExtraBold"/>
      <p:bold r:id="rId16"/>
      <p:boldItalic r:id="rId17"/>
    </p:embeddedFon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inDnO4LltkH0YjLP0VVLfRsLiA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CenturyGothic-bold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MontserratExtraBold-boldItalic.fntdata"/><Relationship Id="rId16" Type="http://schemas.openxmlformats.org/officeDocument/2006/relationships/font" Target="fonts/MontserratExtraBold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.fntdata"/><Relationship Id="rId6" Type="http://schemas.openxmlformats.org/officeDocument/2006/relationships/slide" Target="slides/slide1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7829a041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7829a041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d7829a041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7829a0414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d7829a0414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7829a0414_1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d7829a0414_1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7829a0414_1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d7829a0414_1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7829a0414_1_2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7829a0414_1_2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d7829a0414_1_2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7829a0414_1_3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d7829a0414_1_3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hyperlink" Target="http://opencorpora.or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gd7829a0414_0_0"/>
          <p:cNvPicPr preferRelativeResize="0"/>
          <p:nvPr/>
        </p:nvPicPr>
        <p:blipFill rotWithShape="1">
          <a:blip r:embed="rId3">
            <a:alphaModFix/>
          </a:blip>
          <a:srcRect b="0" l="0" r="11174" t="14683"/>
          <a:stretch/>
        </p:blipFill>
        <p:spPr>
          <a:xfrm>
            <a:off x="1464650" y="0"/>
            <a:ext cx="1072735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d7829a0414_0_0"/>
          <p:cNvPicPr preferRelativeResize="0"/>
          <p:nvPr/>
        </p:nvPicPr>
        <p:blipFill rotWithShape="1">
          <a:blip r:embed="rId3">
            <a:alphaModFix/>
          </a:blip>
          <a:srcRect b="0" l="0" r="71431" t="14683"/>
          <a:stretch/>
        </p:blipFill>
        <p:spPr>
          <a:xfrm>
            <a:off x="-1" y="0"/>
            <a:ext cx="49148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презентация НЕЙРОНКИ\ДОД\13.png" id="87" name="Google Shape;87;gd7829a0414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gd7829a0414_0_0"/>
          <p:cNvGrpSpPr/>
          <p:nvPr/>
        </p:nvGrpSpPr>
        <p:grpSpPr>
          <a:xfrm>
            <a:off x="6410430" y="3608366"/>
            <a:ext cx="8429635" cy="8262727"/>
            <a:chOff x="6878707" y="3465525"/>
            <a:chExt cx="7856869" cy="7701302"/>
          </a:xfrm>
        </p:grpSpPr>
        <p:pic>
          <p:nvPicPr>
            <p:cNvPr id="89" name="Google Shape;89;gd7829a0414_0_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2665626">
              <a:off x="8056682" y="4565717"/>
              <a:ext cx="5500920" cy="55009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gd7829a0414_0_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2665626">
              <a:off x="8056682" y="4565717"/>
              <a:ext cx="5500920" cy="55009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gd7829a0414_0_0"/>
          <p:cNvSpPr/>
          <p:nvPr/>
        </p:nvSpPr>
        <p:spPr>
          <a:xfrm flipH="1" rot="-8100000">
            <a:off x="8113597" y="4783821"/>
            <a:ext cx="6641005" cy="6641005"/>
          </a:xfrm>
          <a:prstGeom prst="rtTriangl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gd7829a0414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700009">
            <a:off x="-952639" y="-4544581"/>
            <a:ext cx="8984378" cy="898438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d7829a0414_0_0"/>
          <p:cNvSpPr/>
          <p:nvPr/>
        </p:nvSpPr>
        <p:spPr>
          <a:xfrm rot="-2700000">
            <a:off x="-1571564" y="-4328708"/>
            <a:ext cx="8428430" cy="8428218"/>
          </a:xfrm>
          <a:prstGeom prst="rtTriangl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" name="Google Shape;94;gd7829a0414_0_0"/>
          <p:cNvCxnSpPr/>
          <p:nvPr/>
        </p:nvCxnSpPr>
        <p:spPr>
          <a:xfrm>
            <a:off x="13720384" y="-1020440"/>
            <a:ext cx="5247300" cy="52473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5" name="Google Shape;95;gd7829a0414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31875" y="6129951"/>
            <a:ext cx="2937302" cy="40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d7829a0414_0_0"/>
          <p:cNvSpPr txBox="1"/>
          <p:nvPr/>
        </p:nvSpPr>
        <p:spPr>
          <a:xfrm>
            <a:off x="678850" y="670475"/>
            <a:ext cx="7219200" cy="10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60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Сегментация текста</a:t>
            </a:r>
            <a:endParaRPr i="0" sz="60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gd7829a0414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237" y="3475122"/>
            <a:ext cx="9632889" cy="2694978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D:\Наташа\корел\сувалкина\презентация НЕЙРОНКИ\ДОД\20.png" id="102" name="Google Shape;102;gd7829a0414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-57565" y="1220367"/>
            <a:ext cx="12249598" cy="5661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d7829a0414_1_0"/>
          <p:cNvSpPr/>
          <p:nvPr/>
        </p:nvSpPr>
        <p:spPr>
          <a:xfrm rot="5400000">
            <a:off x="-126368" y="1570208"/>
            <a:ext cx="5763076" cy="3790610"/>
          </a:xfrm>
          <a:custGeom>
            <a:rect b="b" l="l" r="r" t="t"/>
            <a:pathLst>
              <a:path extrusionOk="0" h="159992" w="275350">
                <a:moveTo>
                  <a:pt x="0" y="0"/>
                </a:moveTo>
                <a:lnTo>
                  <a:pt x="0" y="159992"/>
                </a:lnTo>
                <a:lnTo>
                  <a:pt x="275350" y="159992"/>
                </a:lnTo>
                <a:lnTo>
                  <a:pt x="275350" y="0"/>
                </a:lnTo>
              </a:path>
            </a:pathLst>
          </a:custGeom>
          <a:noFill/>
          <a:ln cap="flat" cmpd="sng" w="114300">
            <a:solidFill>
              <a:srgbClr val="2763F9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Google Shape;104;gd7829a0414_1_0"/>
          <p:cNvSpPr/>
          <p:nvPr/>
        </p:nvSpPr>
        <p:spPr>
          <a:xfrm>
            <a:off x="3406950" y="583975"/>
            <a:ext cx="1633494" cy="599571"/>
          </a:xfrm>
          <a:custGeom>
            <a:rect b="b" l="l" r="r" t="t"/>
            <a:pathLst>
              <a:path extrusionOk="0" h="48627" w="49741">
                <a:moveTo>
                  <a:pt x="0" y="0"/>
                </a:moveTo>
                <a:lnTo>
                  <a:pt x="49741" y="0"/>
                </a:lnTo>
                <a:lnTo>
                  <a:pt x="49741" y="48627"/>
                </a:lnTo>
              </a:path>
            </a:pathLst>
          </a:custGeom>
          <a:noFill/>
          <a:ln cap="flat" cmpd="sng" w="114300">
            <a:solidFill>
              <a:srgbClr val="2763F9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Google Shape;105;gd7829a0414_1_0"/>
          <p:cNvSpPr/>
          <p:nvPr/>
        </p:nvSpPr>
        <p:spPr>
          <a:xfrm flipH="1" rot="10800000">
            <a:off x="3703067" y="5974577"/>
            <a:ext cx="1337411" cy="372483"/>
          </a:xfrm>
          <a:custGeom>
            <a:rect b="b" l="l" r="r" t="t"/>
            <a:pathLst>
              <a:path extrusionOk="0" h="48627" w="49741">
                <a:moveTo>
                  <a:pt x="0" y="0"/>
                </a:moveTo>
                <a:lnTo>
                  <a:pt x="49741" y="0"/>
                </a:lnTo>
                <a:lnTo>
                  <a:pt x="49741" y="48627"/>
                </a:lnTo>
              </a:path>
            </a:pathLst>
          </a:custGeom>
          <a:noFill/>
          <a:ln cap="flat" cmpd="sng" w="114300">
            <a:solidFill>
              <a:srgbClr val="2763F9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Google Shape;106;gd7829a0414_1_0"/>
          <p:cNvSpPr txBox="1"/>
          <p:nvPr/>
        </p:nvSpPr>
        <p:spPr>
          <a:xfrm>
            <a:off x="1518367" y="1465067"/>
            <a:ext cx="10367700" cy="10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Calibri"/>
              <a:buNone/>
            </a:pPr>
            <a:r>
              <a:rPr lang="ru-RU" sz="5000">
                <a:solidFill>
                  <a:srgbClr val="2763F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Сегментация текста</a:t>
            </a:r>
            <a:endParaRPr i="0" sz="5000" u="none" cap="none" strike="noStrike">
              <a:solidFill>
                <a:srgbClr val="2763F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7" name="Google Shape;107;gd7829a0414_1_0"/>
          <p:cNvSpPr txBox="1"/>
          <p:nvPr/>
        </p:nvSpPr>
        <p:spPr>
          <a:xfrm>
            <a:off x="1613275" y="2238800"/>
            <a:ext cx="103677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Задача распознавания упоминаний сущностей, в том числе именованных сущностей (named entity recognition, NER), состоит в том, чтобы выделить и классифицировать определенные фрагменты текста на заранее известные типы.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7829a0414_1_103"/>
          <p:cNvSpPr/>
          <p:nvPr/>
        </p:nvSpPr>
        <p:spPr>
          <a:xfrm flipH="1">
            <a:off x="750236" y="1970168"/>
            <a:ext cx="10241700" cy="4515000"/>
          </a:xfrm>
          <a:prstGeom prst="rect">
            <a:avLst/>
          </a:prstGeom>
          <a:noFill/>
          <a:ln cap="flat" cmpd="sng" w="762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d7829a0414_1_103"/>
          <p:cNvSpPr/>
          <p:nvPr/>
        </p:nvSpPr>
        <p:spPr>
          <a:xfrm flipH="1">
            <a:off x="1417600" y="1434605"/>
            <a:ext cx="10191600" cy="451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Наташа\корел\сувалкина\презентация НЕЙРОНКИ\ДОД\20.png" id="114" name="Google Shape;114;gd7829a0414_1_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392606" y="1278175"/>
            <a:ext cx="10241597" cy="467114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d7829a0414_1_103"/>
          <p:cNvSpPr/>
          <p:nvPr/>
        </p:nvSpPr>
        <p:spPr>
          <a:xfrm flipH="1">
            <a:off x="297675" y="3902937"/>
            <a:ext cx="658800" cy="60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gd7829a0414_1_103"/>
          <p:cNvCxnSpPr/>
          <p:nvPr/>
        </p:nvCxnSpPr>
        <p:spPr>
          <a:xfrm flipH="1">
            <a:off x="416206" y="3837843"/>
            <a:ext cx="668100" cy="672300"/>
          </a:xfrm>
          <a:prstGeom prst="straightConnector1">
            <a:avLst/>
          </a:prstGeom>
          <a:noFill/>
          <a:ln cap="flat" cmpd="sng" w="381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gd7829a0414_1_103"/>
          <p:cNvSpPr txBox="1"/>
          <p:nvPr/>
        </p:nvSpPr>
        <p:spPr>
          <a:xfrm>
            <a:off x="583867" y="316667"/>
            <a:ext cx="11025300" cy="9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Подготовка базы</a:t>
            </a:r>
            <a:endParaRPr sz="45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8" name="Google Shape;118;gd7829a0414_1_103"/>
          <p:cNvSpPr txBox="1"/>
          <p:nvPr/>
        </p:nvSpPr>
        <p:spPr>
          <a:xfrm>
            <a:off x="1488125" y="1755988"/>
            <a:ext cx="10121100" cy="156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Так покинул я остров 19 декабря 1686 года, судя по корабельному календарю, пробывши на нем двадцать восемь лет, два месяца и девятнадцать дней; из этого вторичного плена я был освобожден в тот самый день месяца, в какой я некогда спасся бегством на баркасе от мавров города Сале.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gd7829a0414_1_103"/>
          <p:cNvSpPr txBox="1"/>
          <p:nvPr/>
        </p:nvSpPr>
        <p:spPr>
          <a:xfrm>
            <a:off x="1488125" y="4328767"/>
            <a:ext cx="10121100" cy="156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Так покинул я остров </a:t>
            </a:r>
            <a:r>
              <a:rPr b="1" lang="ru-RU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&lt;S1&gt;</a:t>
            </a:r>
            <a:r>
              <a:rPr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19 декабря 1686 года </a:t>
            </a:r>
            <a:r>
              <a:rPr b="1" lang="ru-RU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&lt;/S1&gt;</a:t>
            </a:r>
            <a:r>
              <a:rPr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судя по корабельному календарю, пробывши на нем двадцать восемь лет, два месяца и девятнадцать дней; из этого вторичного плена я был освобожден в тот самый день месяца, в какой я некогда спасся бегством на баркасе от мавров города </a:t>
            </a:r>
            <a:r>
              <a:rPr b="1" lang="ru-RU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&lt;S2&gt;</a:t>
            </a:r>
            <a:r>
              <a:rPr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Сале </a:t>
            </a:r>
            <a:r>
              <a:rPr b="1" lang="ru-RU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&lt;/S2&gt;</a:t>
            </a:r>
            <a:r>
              <a:rPr lang="ru-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gd7829a0414_1_103"/>
          <p:cNvSpPr txBox="1"/>
          <p:nvPr/>
        </p:nvSpPr>
        <p:spPr>
          <a:xfrm>
            <a:off x="1488125" y="1314600"/>
            <a:ext cx="230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Montserrat"/>
                <a:ea typeface="Montserrat"/>
                <a:cs typeface="Montserrat"/>
                <a:sym typeface="Montserrat"/>
              </a:rPr>
              <a:t>Пример текста: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gd7829a0414_1_103"/>
          <p:cNvSpPr txBox="1"/>
          <p:nvPr/>
        </p:nvSpPr>
        <p:spPr>
          <a:xfrm>
            <a:off x="1488125" y="3887379"/>
            <a:ext cx="449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Montserrat"/>
                <a:ea typeface="Montserrat"/>
                <a:cs typeface="Montserrat"/>
                <a:sym typeface="Montserrat"/>
              </a:rPr>
              <a:t>Пример размеченного текста: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gd7829a0414_1_103"/>
          <p:cNvSpPr txBox="1"/>
          <p:nvPr/>
        </p:nvSpPr>
        <p:spPr>
          <a:xfrm>
            <a:off x="1488125" y="3353409"/>
            <a:ext cx="4496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S1</a:t>
            </a:r>
            <a:r>
              <a:rPr lang="ru-RU" sz="1600">
                <a:latin typeface="Montserrat"/>
                <a:ea typeface="Montserrat"/>
                <a:cs typeface="Montserrat"/>
                <a:sym typeface="Montserrat"/>
              </a:rPr>
              <a:t> - даты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S2</a:t>
            </a:r>
            <a:r>
              <a:rPr lang="ru-RU" sz="1600">
                <a:latin typeface="Montserrat"/>
                <a:ea typeface="Montserrat"/>
                <a:cs typeface="Montserrat"/>
                <a:sym typeface="Montserrat"/>
              </a:rPr>
              <a:t> - города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7829a0414_1_125"/>
          <p:cNvSpPr/>
          <p:nvPr/>
        </p:nvSpPr>
        <p:spPr>
          <a:xfrm flipH="1">
            <a:off x="750236" y="1356243"/>
            <a:ext cx="10241700" cy="4515000"/>
          </a:xfrm>
          <a:prstGeom prst="rect">
            <a:avLst/>
          </a:prstGeom>
          <a:noFill/>
          <a:ln cap="flat" cmpd="sng" w="762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d7829a0414_1_125"/>
          <p:cNvSpPr/>
          <p:nvPr/>
        </p:nvSpPr>
        <p:spPr>
          <a:xfrm flipH="1">
            <a:off x="297675" y="3289012"/>
            <a:ext cx="658800" cy="60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gd7829a0414_1_125"/>
          <p:cNvCxnSpPr/>
          <p:nvPr/>
        </p:nvCxnSpPr>
        <p:spPr>
          <a:xfrm flipH="1">
            <a:off x="416206" y="3223918"/>
            <a:ext cx="668100" cy="672300"/>
          </a:xfrm>
          <a:prstGeom prst="straightConnector1">
            <a:avLst/>
          </a:prstGeom>
          <a:noFill/>
          <a:ln cap="flat" cmpd="sng" w="381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" name="Google Shape;130;gd7829a0414_1_125"/>
          <p:cNvSpPr/>
          <p:nvPr/>
        </p:nvSpPr>
        <p:spPr>
          <a:xfrm flipH="1">
            <a:off x="1417600" y="1872755"/>
            <a:ext cx="10191600" cy="451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Наташа\корел\сувалкина\презентация НЕЙРОНКИ\ДОД\20.png" id="131" name="Google Shape;131;gd7829a0414_1_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392600" y="1872600"/>
            <a:ext cx="10241600" cy="47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d7829a0414_1_125"/>
          <p:cNvSpPr txBox="1"/>
          <p:nvPr/>
        </p:nvSpPr>
        <p:spPr>
          <a:xfrm>
            <a:off x="583867" y="316667"/>
            <a:ext cx="11025300" cy="9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Формирование выборки</a:t>
            </a:r>
            <a:endParaRPr sz="45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3" name="Google Shape;133;gd7829a0414_1_125"/>
          <p:cNvSpPr txBox="1"/>
          <p:nvPr/>
        </p:nvSpPr>
        <p:spPr>
          <a:xfrm>
            <a:off x="1394750" y="2349900"/>
            <a:ext cx="6900900" cy="1139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Так покинул я остров 19 декабря 1686 года, судя … города Сале.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[45, 33, 14, 132, 224, 52, 62, 16, 223, …, 43, 101]</a:t>
            </a:r>
            <a:r>
              <a:rPr lang="ru-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-RU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ru-RU">
                <a:latin typeface="Courier New"/>
                <a:ea typeface="Courier New"/>
                <a:cs typeface="Courier New"/>
                <a:sym typeface="Courier New"/>
              </a:rPr>
              <a:t>Xtrain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4" name="Google Shape;134;gd7829a0414_1_125"/>
          <p:cNvCxnSpPr/>
          <p:nvPr/>
        </p:nvCxnSpPr>
        <p:spPr>
          <a:xfrm flipH="1" rot="10800000">
            <a:off x="1492817" y="3391822"/>
            <a:ext cx="6638700" cy="3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gd7829a0414_1_125"/>
          <p:cNvSpPr txBox="1"/>
          <p:nvPr/>
        </p:nvSpPr>
        <p:spPr>
          <a:xfrm>
            <a:off x="1392600" y="4055017"/>
            <a:ext cx="10223400" cy="223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Так покинул я остров </a:t>
            </a:r>
            <a:r>
              <a:rPr b="1" lang="ru-RU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&lt;S1&gt;</a:t>
            </a:r>
            <a:r>
              <a:rPr b="1" lang="ru-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19 декабря 1686 года </a:t>
            </a:r>
            <a:r>
              <a:rPr b="1" lang="ru-RU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&lt;/S1&gt;</a:t>
            </a:r>
            <a:r>
              <a:rPr b="1" lang="ru-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судя ...города </a:t>
            </a:r>
            <a:r>
              <a:rPr b="1" lang="ru-RU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&lt;S2&gt;</a:t>
            </a:r>
            <a:r>
              <a:rPr b="1" lang="ru-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Сале </a:t>
            </a:r>
            <a:r>
              <a:rPr b="1" lang="ru-RU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&lt;/S2&gt;</a:t>
            </a:r>
            <a:r>
              <a:rPr b="1" lang="ru-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[45, 33, 14, 132,</a:t>
            </a:r>
            <a:r>
              <a:rPr b="1" lang="ru-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-RU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ru-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224, 52, 62, 16, </a:t>
            </a:r>
            <a:r>
              <a:rPr b="1" lang="ru-RU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lang="ru-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223, …, 43, </a:t>
            </a:r>
            <a:r>
              <a:rPr b="1" lang="ru-RU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lang="ru-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101, </a:t>
            </a:r>
            <a:r>
              <a:rPr b="1" lang="ru-RU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lang="ru-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[[0, 0],[0, 0],[0, 0],[0, 0],[1, 0],[1, 0],[1, 0],[1, 0],[0, 0], …, [0, 0], [0, 1]] </a:t>
            </a:r>
            <a:r>
              <a:rPr lang="ru-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ru-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Ytrain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" name="Google Shape;136;gd7829a0414_1_125"/>
          <p:cNvSpPr/>
          <p:nvPr/>
        </p:nvSpPr>
        <p:spPr>
          <a:xfrm>
            <a:off x="3901631" y="2678617"/>
            <a:ext cx="1821000" cy="439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tokenizer</a:t>
            </a:r>
            <a:endParaRPr/>
          </a:p>
        </p:txBody>
      </p:sp>
      <p:sp>
        <p:nvSpPr>
          <p:cNvPr id="137" name="Google Shape;137;gd7829a0414_1_125"/>
          <p:cNvSpPr/>
          <p:nvPr/>
        </p:nvSpPr>
        <p:spPr>
          <a:xfrm>
            <a:off x="5434876" y="4560713"/>
            <a:ext cx="1979400" cy="439500"/>
          </a:xfrm>
          <a:prstGeom prst="downArrow">
            <a:avLst>
              <a:gd fmla="val 50000" name="adj1"/>
              <a:gd fmla="val 4644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tokenizer</a:t>
            </a:r>
            <a:endParaRPr/>
          </a:p>
        </p:txBody>
      </p:sp>
      <p:sp>
        <p:nvSpPr>
          <p:cNvPr id="138" name="Google Shape;138;gd7829a0414_1_125"/>
          <p:cNvSpPr/>
          <p:nvPr/>
        </p:nvSpPr>
        <p:spPr>
          <a:xfrm>
            <a:off x="5364376" y="5431750"/>
            <a:ext cx="2120400" cy="439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</a:t>
            </a:r>
            <a:r>
              <a:rPr lang="ru-RU"/>
              <a:t>атегория</a:t>
            </a:r>
            <a:endParaRPr/>
          </a:p>
        </p:txBody>
      </p:sp>
      <p:sp>
        <p:nvSpPr>
          <p:cNvPr id="139" name="Google Shape;139;gd7829a0414_1_125"/>
          <p:cNvSpPr txBox="1"/>
          <p:nvPr/>
        </p:nvSpPr>
        <p:spPr>
          <a:xfrm>
            <a:off x="1392600" y="1912325"/>
            <a:ext cx="320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Century Gothic"/>
                <a:ea typeface="Century Gothic"/>
                <a:cs typeface="Century Gothic"/>
                <a:sym typeface="Century Gothic"/>
              </a:rPr>
              <a:t>Формирование Xtrain: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d7829a0414_1_125"/>
          <p:cNvSpPr txBox="1"/>
          <p:nvPr/>
        </p:nvSpPr>
        <p:spPr>
          <a:xfrm>
            <a:off x="1392600" y="3637275"/>
            <a:ext cx="335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Century Gothic"/>
                <a:ea typeface="Century Gothic"/>
                <a:cs typeface="Century Gothic"/>
                <a:sym typeface="Century Gothic"/>
              </a:rPr>
              <a:t>Формирование Ytrain: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d7829a0414_1_125"/>
          <p:cNvSpPr txBox="1"/>
          <p:nvPr/>
        </p:nvSpPr>
        <p:spPr>
          <a:xfrm>
            <a:off x="8540039" y="2268967"/>
            <a:ext cx="2880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[1, 0] - слова с тэгом S1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[0, 1] - слова с тэгом S2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[0, 0] - остальные слова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080000" lvl="0" marL="108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[1, 1] - слова с тэгом и S1 и S2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2" name="Google Shape;142;gd7829a0414_1_125"/>
          <p:cNvCxnSpPr/>
          <p:nvPr/>
        </p:nvCxnSpPr>
        <p:spPr>
          <a:xfrm>
            <a:off x="1497075" y="6489000"/>
            <a:ext cx="9855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d7829a0414_1_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225" y="3487302"/>
            <a:ext cx="4022476" cy="223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d7829a0414_1_227"/>
          <p:cNvPicPr preferRelativeResize="0"/>
          <p:nvPr/>
        </p:nvPicPr>
        <p:blipFill rotWithShape="1">
          <a:blip r:embed="rId4">
            <a:alphaModFix/>
          </a:blip>
          <a:srcRect b="0" l="0" r="22039" t="0"/>
          <a:stretch/>
        </p:blipFill>
        <p:spPr>
          <a:xfrm>
            <a:off x="7568150" y="1282250"/>
            <a:ext cx="4216200" cy="1872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презентация НЕЙРОНКИ\ДОД\13.png" id="150" name="Google Shape;150;gd7829a0414_1_2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60500" y="0"/>
            <a:ext cx="503149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d7829a0414_1_227"/>
          <p:cNvSpPr/>
          <p:nvPr/>
        </p:nvSpPr>
        <p:spPr>
          <a:xfrm rot="-2700000">
            <a:off x="80358" y="-1829883"/>
            <a:ext cx="2877783" cy="2877783"/>
          </a:xfrm>
          <a:prstGeom prst="rtTriangl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152" name="Google Shape;152;gd7829a0414_1_227"/>
          <p:cNvCxnSpPr/>
          <p:nvPr/>
        </p:nvCxnSpPr>
        <p:spPr>
          <a:xfrm flipH="1">
            <a:off x="-964650" y="751733"/>
            <a:ext cx="2583900" cy="2584500"/>
          </a:xfrm>
          <a:prstGeom prst="straightConnector1">
            <a:avLst/>
          </a:prstGeom>
          <a:noFill/>
          <a:ln cap="flat" cmpd="sng" w="76200">
            <a:solidFill>
              <a:srgbClr val="2763F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gd7829a0414_1_227"/>
          <p:cNvSpPr txBox="1"/>
          <p:nvPr/>
        </p:nvSpPr>
        <p:spPr>
          <a:xfrm>
            <a:off x="830936" y="1908933"/>
            <a:ext cx="6685200" cy="1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ru-RU" sz="4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Инструменты </a:t>
            </a:r>
            <a:br>
              <a:rPr lang="ru-RU" sz="4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r>
              <a:rPr lang="ru-RU" sz="4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при работе с NER</a:t>
            </a:r>
            <a:endParaRPr i="0" sz="4400" u="none" cap="none" strike="noStrike">
              <a:solidFill>
                <a:srgbClr val="22222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4" name="Google Shape;154;gd7829a0414_1_227"/>
          <p:cNvSpPr/>
          <p:nvPr/>
        </p:nvSpPr>
        <p:spPr>
          <a:xfrm rot="8100000">
            <a:off x="5439588" y="6374090"/>
            <a:ext cx="3719523" cy="3719523"/>
          </a:xfrm>
          <a:prstGeom prst="rtTriangle">
            <a:avLst/>
          </a:prstGeom>
          <a:noFill/>
          <a:ln cap="flat" cmpd="sng" w="76200">
            <a:solidFill>
              <a:srgbClr val="C9CF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55" name="Google Shape;155;gd7829a0414_1_227"/>
          <p:cNvSpPr txBox="1"/>
          <p:nvPr/>
        </p:nvSpPr>
        <p:spPr>
          <a:xfrm>
            <a:off x="337300" y="3429000"/>
            <a:ext cx="6325200" cy="3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b="1" lang="ru-RU" sz="18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Pymorphy2</a:t>
            </a: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- морфологический анализатор для русского языка, написанный на языке Python и использующий словари из </a:t>
            </a: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OpenCorpora</a:t>
            </a: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Лемматиза́ция — процесс приведения словоформы к лемме — её нормальной форме.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b="1" lang="ru-RU" sz="18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Word2vec</a:t>
            </a:r>
            <a:r>
              <a:rPr lang="ru-RU" sz="18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— метод эффективного создания вложений.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Картинки по запросу grey wave" id="160" name="Google Shape;160;gd7829a0414_1_390"/>
          <p:cNvPicPr preferRelativeResize="0"/>
          <p:nvPr/>
        </p:nvPicPr>
        <p:blipFill rotWithShape="1">
          <a:blip r:embed="rId3">
            <a:alphaModFix/>
          </a:blip>
          <a:srcRect b="13382" l="0" r="26616" t="0"/>
          <a:stretch/>
        </p:blipFill>
        <p:spPr>
          <a:xfrm>
            <a:off x="0" y="0"/>
            <a:ext cx="12192000" cy="682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d7829a0414_1_3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71425" y="1342250"/>
            <a:ext cx="5530682" cy="451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d7829a0414_1_390"/>
          <p:cNvSpPr/>
          <p:nvPr/>
        </p:nvSpPr>
        <p:spPr>
          <a:xfrm>
            <a:off x="1284325" y="1000200"/>
            <a:ext cx="2791500" cy="4857600"/>
          </a:xfrm>
          <a:prstGeom prst="rect">
            <a:avLst/>
          </a:prstGeom>
          <a:noFill/>
          <a:ln cap="flat" cmpd="sng" w="76200">
            <a:solidFill>
              <a:srgbClr val="2763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gd7829a0414_1_390"/>
          <p:cNvPicPr preferRelativeResize="0"/>
          <p:nvPr/>
        </p:nvPicPr>
        <p:blipFill rotWithShape="1">
          <a:blip r:embed="rId4">
            <a:alphaModFix/>
          </a:blip>
          <a:srcRect b="1370" l="62579" r="0" t="0"/>
          <a:stretch/>
        </p:blipFill>
        <p:spPr>
          <a:xfrm>
            <a:off x="3289602" y="1342250"/>
            <a:ext cx="2069648" cy="445384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d7829a0414_1_390"/>
          <p:cNvSpPr/>
          <p:nvPr/>
        </p:nvSpPr>
        <p:spPr>
          <a:xfrm rot="-5400000">
            <a:off x="883900" y="1406563"/>
            <a:ext cx="808800" cy="804300"/>
          </a:xfrm>
          <a:prstGeom prst="rect">
            <a:avLst/>
          </a:prstGeom>
          <a:solidFill>
            <a:srgbClr val="2763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d7829a0414_1_390"/>
          <p:cNvSpPr/>
          <p:nvPr/>
        </p:nvSpPr>
        <p:spPr>
          <a:xfrm>
            <a:off x="5405201" y="2120183"/>
            <a:ext cx="69861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ru-RU" sz="6000" u="none" cap="none" strike="noStrike">
                <a:solidFill>
                  <a:srgbClr val="2763F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Спасибо</a:t>
            </a:r>
            <a:endParaRPr b="0" i="0" sz="6000" u="none" cap="none" strike="noStrike">
              <a:solidFill>
                <a:srgbClr val="2763F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ru-RU" sz="6000" u="none" cap="none" strike="noStrike">
                <a:solidFill>
                  <a:srgbClr val="2763F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за внимание</a:t>
            </a:r>
            <a:endParaRPr b="0" i="0" sz="6000" u="none" cap="none" strike="noStrike">
              <a:solidFill>
                <a:srgbClr val="2763F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66" name="Google Shape;166;gd7829a0414_1_390"/>
          <p:cNvPicPr preferRelativeResize="0"/>
          <p:nvPr/>
        </p:nvPicPr>
        <p:blipFill rotWithShape="1">
          <a:blip r:embed="rId5">
            <a:alphaModFix/>
          </a:blip>
          <a:srcRect b="-50602" l="0" r="70587" t="0"/>
          <a:stretch/>
        </p:blipFill>
        <p:spPr>
          <a:xfrm>
            <a:off x="1005649" y="1667800"/>
            <a:ext cx="565298" cy="39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2019-05-06T13:33:19Z</dcterms:created>
  <dc:creator>Дмитрий Ермолов</dc:creator>
</cp:coreProperties>
</file>