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  <p:embeddedFont>
      <p:font typeface="Bree Serif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42" Type="http://schemas.openxmlformats.org/officeDocument/2006/relationships/font" Target="fonts/Roboto-regular.fntdata"/><Relationship Id="rId41" Type="http://schemas.openxmlformats.org/officeDocument/2006/relationships/font" Target="fonts/Raleway-boldItalic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Lato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aleway-bold.fntdata"/><Relationship Id="rId38" Type="http://schemas.openxmlformats.org/officeDocument/2006/relationships/font" Target="fonts/Raleway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BreeSerif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4d9bcc5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4d9bcc5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4d9bcc5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44d9bcc5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cb161b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cb161b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7b92c850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7b92c850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7b92c850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7b92c850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44d9bcc5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44d9bcc5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7b92c850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7b92c850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44d9bcc5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44d9bcc5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7b92c85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7b92c85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7b92c850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7b92c850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4d9bcc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4d9bcc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7b92c850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7b92c850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7b92c85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7b92c85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7b92c850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7b92c850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7b92c85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7b92c85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5d60ee59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5d60ee5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5d60ee5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5d60ee5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5d60ee59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5d60ee59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5d60ee5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5d60ee5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7b947cf2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7b947cf2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7b947cf2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7b947cf2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0dcb7b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0dcb7b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7c41748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7c41748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7c41748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7c41748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5d60ee59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5d60ee59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40dcb7b1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40dcb7b1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4d9bcc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44d9bcc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4d9bcc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4d9bcc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b92c850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b92c850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44d9bcc5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44d9bcc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7b92c85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7b92c85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Behaviour driven development (BDD)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4462350" y="1152575"/>
            <a:ext cx="440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Scenario 2:</a:t>
            </a:r>
            <a:r>
              <a:rPr lang="en" sz="1100"/>
              <a:t> Account has insufficient funds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Given</a:t>
            </a:r>
            <a:r>
              <a:rPr lang="en" sz="1100"/>
              <a:t> the account balance is \$10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And the card is valid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And the machine contains enough money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When</a:t>
            </a:r>
            <a:r>
              <a:rPr lang="en" sz="1100"/>
              <a:t> the Account Holder requests \$20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Then</a:t>
            </a:r>
            <a:r>
              <a:rPr lang="en" sz="1100"/>
              <a:t> the ATM should not dispense any money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And the ATM should say there are insufficient funds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And the account balance should be \$20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And the card should be returned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Scenario 3:</a:t>
            </a:r>
            <a:r>
              <a:rPr lang="en" sz="1100"/>
              <a:t> Card has been disabled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Given</a:t>
            </a:r>
            <a:r>
              <a:rPr lang="en" sz="1100"/>
              <a:t> the card is disabled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When </a:t>
            </a:r>
            <a:r>
              <a:rPr lang="en" sz="1100"/>
              <a:t>the Account Holder requestzyk s \$20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Then </a:t>
            </a:r>
            <a:r>
              <a:rPr lang="en" sz="1100"/>
              <a:t>the ATM should retain the card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And the ATM should say the card has been retained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1298000"/>
            <a:ext cx="3732900" cy="3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Account Holder withdraws cash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 Account Holder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want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withdraw cash from an ATM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that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can get money when the bank is closed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 1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Account has sufficient funds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account balance is \$100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the card is valid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the machine contains enough money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Account Holder requests \$20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ATM should dispense \$20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the account balance should be \$80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the card should be returned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1414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Ubiquitous Language</a:t>
            </a:r>
            <a:endParaRPr sz="1650">
              <a:solidFill>
                <a:srgbClr val="1414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1414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BDD kładzie duży nacisk na język jakim posługują się interesariusze. Zaleca zdefiniowanie </a:t>
            </a:r>
            <a:r>
              <a:rPr b="1" lang="en" sz="1650">
                <a:solidFill>
                  <a:srgbClr val="1414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domain specific language (DSL).</a:t>
            </a:r>
            <a:endParaRPr b="1" sz="1650">
              <a:solidFill>
                <a:srgbClr val="1414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14141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14141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DSL pozwala na łatwą komunikację o domenie projektu, </a:t>
            </a:r>
            <a:r>
              <a:rPr lang="en" sz="1650">
                <a:solidFill>
                  <a:srgbClr val="1414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650">
                <a:solidFill>
                  <a:srgbClr val="1414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owinien być zdefiniowany na etapie omawiania wymagań, powinien być zrozumiały i zaakceptowany przez wszystkich zainteresowanych projektem.</a:t>
            </a:r>
            <a:endParaRPr sz="1650">
              <a:solidFill>
                <a:srgbClr val="1414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1414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1414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1414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Elastyczna składnia -&gt; testy wyglądają jak zdania.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Deweloperzy definiują specjalne komendy np.: </a:t>
            </a:r>
            <a:r>
              <a:rPr lang="en" sz="12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“{name} has {amount}$ on his account” i podpinają funkcję jaką ma się uruchomić ta komenda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22222"/>
                </a:solidFill>
              </a:rPr>
              <a:t>Gherkin</a:t>
            </a:r>
            <a:r>
              <a:rPr lang="en"/>
              <a:t> umożliwia schowanie kodu pod płaszczyzną którą wszyscy są w stanie zrozumieć.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https://docs.cucumber.io/gherkin/reference/</a:t>
            </a:r>
            <a:endParaRPr/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15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Gherkin – A DSL to define functional tests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141412"/>
                </a:solidFill>
                <a:latin typeface="Roboto"/>
                <a:ea typeface="Roboto"/>
                <a:cs typeface="Roboto"/>
                <a:sym typeface="Roboto"/>
              </a:rPr>
              <a:t>Using Specialized Tools</a:t>
            </a:r>
            <a:endParaRPr sz="1650">
              <a:solidFill>
                <a:srgbClr val="1414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0" sz="1650">
              <a:solidFill>
                <a:srgbClr val="1414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1414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Narzędziach do testowania BDD mają na celu bezpośrednie kopiowanie języka i fraz z opowiadań </a:t>
            </a:r>
            <a:r>
              <a:rPr b="1" lang="en" sz="1650">
                <a:solidFill>
                  <a:srgbClr val="1414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DSL</a:t>
            </a:r>
            <a:r>
              <a:rPr lang="en" sz="1650">
                <a:solidFill>
                  <a:srgbClr val="1414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które zostały już zdefiniowane.</a:t>
            </a:r>
            <a:endParaRPr sz="1650">
              <a:solidFill>
                <a:srgbClr val="1414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1414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1414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025375"/>
            <a:ext cx="8309625" cy="18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71" y="0"/>
            <a:ext cx="76898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amigos rule / Example Workshop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1414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 tworzeniu i omawianiu wymagań i tworzeniu przykładów użycia powinni uczestniczyć : przedstawiciele biznesu, deweloperzy i testerzy. </a:t>
            </a:r>
            <a:endParaRPr sz="1650">
              <a:solidFill>
                <a:srgbClr val="1414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414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Przedstawiciel biznesu - </a:t>
            </a:r>
            <a:r>
              <a:rPr lang="en" sz="1650">
                <a:solidFill>
                  <a:srgbClr val="1414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Osoba która zwracają uwagę na przydatność i wartość poszczególnych wymagań. Ich wkład jest obowiązkowy aby dostarczyć produkt który ma wartość biznesową.</a:t>
            </a:r>
            <a:endParaRPr sz="1650">
              <a:solidFill>
                <a:srgbClr val="1414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414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Deweloprzy</a:t>
            </a:r>
            <a:r>
              <a:rPr lang="en" sz="1650">
                <a:solidFill>
                  <a:srgbClr val="1414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reprezentują </a:t>
            </a:r>
            <a:r>
              <a:rPr lang="en" sz="1650">
                <a:solidFill>
                  <a:srgbClr val="1414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przestrzeń</a:t>
            </a:r>
            <a:r>
              <a:rPr lang="en" sz="1650">
                <a:solidFill>
                  <a:srgbClr val="1414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“rozwiązania”. To oni mając dane wejściowe myślą nad rozwiązaniem, potencjalnymi błędami oraz poziomem </a:t>
            </a:r>
            <a:r>
              <a:rPr lang="en" sz="1650">
                <a:solidFill>
                  <a:srgbClr val="1414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szczegółowości</a:t>
            </a:r>
            <a:r>
              <a:rPr lang="en" sz="1650">
                <a:solidFill>
                  <a:srgbClr val="1414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jaki powinien mieć każdy feature</a:t>
            </a:r>
            <a:endParaRPr sz="1650">
              <a:solidFill>
                <a:srgbClr val="1414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414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Testerzy - </a:t>
            </a:r>
            <a:r>
              <a:rPr lang="en" sz="1650">
                <a:solidFill>
                  <a:srgbClr val="1414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reprezentują przestrzeń “problemu”. Widzą potencjalne problemy jeszcze zanim feature zostanie zaimplementowany. </a:t>
            </a:r>
            <a:endParaRPr sz="1650">
              <a:solidFill>
                <a:srgbClr val="1414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414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done as set of stories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Definition of done powinien zawierać zbiór testów akceptacyjnych jakie powinny na danym etapie działać.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Zbiór powinien się zwiększać z każdą iteracją.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Iteracja może się zakończyć dopiero wtedy, gdy wszystkie wymagane do tej pory testy akceptacyjne przechodzą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Zalety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Usprawnienie komunikacji w zespole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Zalety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Usprawnienie komunikacji w zespole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Wymagania i cel zrozumiany przez wszystkich zainteresowanych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Zalety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Usprawnienie komunikacji w zespole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Wymagania i cel zrozumiany przez wszystkich zainteresowanych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Skupianie się na zachowaniu / na output usprawnia rozmowy o rzeczywistej wartości / ważności poszczególnych wymagań, co też wpływa na priorytet ich wykonania i poziom dokładności.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5" y="1435775"/>
            <a:ext cx="7688100" cy="22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Wstęp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Behaviour</a:t>
            </a:r>
            <a:r>
              <a:rPr lang="en"/>
              <a:t> driven development - definicja i cele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BDD zasady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Behavioral</a:t>
            </a:r>
            <a:r>
              <a:rPr lang="en"/>
              <a:t> specification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Ubiquitous</a:t>
            </a:r>
            <a:r>
              <a:rPr lang="en"/>
              <a:t> language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Using specialized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 Zalety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Błędy przy wdrażaniu BDD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Wady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729625" y="708650"/>
            <a:ext cx="440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Plan prezentacji: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Zalety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Usprawnienie komunikacji w zespole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Wymagania i cel zrozumiany przez wszystkich zainteresowanych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Skupianie się na zachowaniu / na output usprawnia rozmowy o rzeczywistej wartości / ważności poszczególnych wymagań, co też wpływa na priorytet ich wykonania i poziom dokładności. 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Testy akceptacyjne dają pewność, że implementując feature’y nie zepsuło się nic w innej części aplikacji.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Zalety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Usprawnienie komunikacji w zespole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Wymagania i cel zrozumiany przez wszystkich zainteresowanych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Skupianie się na zachowaniu / na output usprawnia rozmowy o rzeczywistej wartości / ważności poszczególnych wymagań, co też wpływa na priorytet ich wykonania i poziom dokładności. 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Testy akceptacyjne dają pewność, że implementując inne feature’y nie zepsuło się nic w innej części aplikacji.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Dzięki jasno zdefiniowanemu DOD opartemu na testach akceptacyjnych dostajemy pewność, że projekt idzie do przodu i we właściwym kierunku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Zalety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Usprawnienie komunikacji w zespole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Wymagania i cel zrozumiany przez wszystkich zainteresowanych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Skupianie się na zachowaniu / na output usprawnia rozmowy o rzeczywistej wartości / ważności poszczególnych wymagań, co też wpływa na priorytet ich wykonania i poziom dokładności. 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Testy akceptacyjne dają pewność, że implementując inne feature’y nie zepsuło się nic w innej części aplikacji.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Dzięki jasno zdefiniowanemu DOD opartemu na testach akceptacyjnych dostajemy pewność, że projekt idzie do przodu i we właściwym kierunku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Możliwość porównania co zmieniło się na danym etapie tworzenia aplikacji.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Zalety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Usprawnienie komunikacji w zespole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Wymagania i cel zrozumiany przez wszystkich zainteresowanych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Skupianie się na zachowaniu / na output usprawnia rozmowy o rzeczywistej wartości / ważności poszczególnych wymagań, co też wpływa na priorytet ich wykonania i poziom dokładności. 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Testy akceptacyjne w czasie rzeczywistym sygnalizują</a:t>
            </a: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czy wymagania są spełnione.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Dzięki jasno zdefiniowanemu definition of done opartemu na testach akceptacyjnych dostajemy pewność, że projekt idzie do przodu i we właściwym kierunku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Możliwość porównania co zmieniło się na danym etapie tworzenia aplikacji.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Żywa dokumentacja - oparta na przykładach użycia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Najczęstsze błędy we wdrażaniu BDD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“Building the right thing the wrong way”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Wynika z wdrożenia BDD, bez TDD.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 to powoduje?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Funkcjonalność działa, ale moduły, które się na nią składają nie są testowane.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Może powodować problemy w utrzymaniu i rozwoju aplikacji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Traktowanie testów, jako formę implementacji BDD</a:t>
            </a:r>
            <a:endParaRPr sz="2400"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Testy oparte na określonych scenariuszach to jeden z aspektów tej metody.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Pisanie testów behawioralnych mija się z celem, gdy brakuje komunikacji między “3 amigos”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Testerzy znają system nad którym pracują, więc testy BDD, którymi nie interesują się przedstawiciele biznesu, są przerostem formy nad treścią.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czy są jakieś wady?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Stosunkowo wolny runtime 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Przy wykonywaniu testu badamy dane zachowanie aplikacji, na które składa się kilka funkcjonalności, co powoduje dłuższe działanie.</a:t>
            </a:r>
            <a:endParaRPr/>
          </a:p>
        </p:txBody>
      </p:sp>
      <p:pic>
        <p:nvPicPr>
          <p:cNvPr id="254" name="Google Shape;254;p40"/>
          <p:cNvPicPr preferRelativeResize="0"/>
          <p:nvPr/>
        </p:nvPicPr>
        <p:blipFill rotWithShape="1">
          <a:blip r:embed="rId3">
            <a:alphaModFix/>
          </a:blip>
          <a:srcRect b="3340" l="0" r="0" t="-3340"/>
          <a:stretch/>
        </p:blipFill>
        <p:spPr>
          <a:xfrm>
            <a:off x="2695425" y="2571750"/>
            <a:ext cx="3391651" cy="22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Brak precyzji w opisywaniu błędów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Gdy test nie przejdzie, nie dostaniemy dokładnej informacji o tym co dokładnie nie działa.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Będziemy wiedzieli jedynie, że system nie ‘zachowuje się’ w sposób, który przewidzieliśmy.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50" y="514825"/>
            <a:ext cx="8117948" cy="462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1963125" y="72925"/>
            <a:ext cx="48948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ree Serif"/>
                <a:ea typeface="Bree Serif"/>
                <a:cs typeface="Bree Serif"/>
                <a:sym typeface="Bree Serif"/>
              </a:rPr>
              <a:t>Ostatnio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Czasochłonność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Trzeba poświęcić stosunkowo dużo czasu na pisanie odpowiednich scenariuszy, więc mogą zostać zaniedbane na rzecz testów jednostkowych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Wysoki próg wejścia</a:t>
            </a:r>
            <a:r>
              <a:rPr lang="en" sz="2300"/>
              <a:t> dla juniorów</a:t>
            </a:r>
            <a:endParaRPr sz="2300"/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By brać udział w tworzeniu scenariuszy testowych wymagana jest wiedza o systemie, której często brakuje nowym deweloperom.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Dziękujemy za uwagę :D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done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Definition of done jest listą kryteriów, warunków i cech, które historyjka musi spełnić, by można było ją uznać za skończoną.</a:t>
            </a:r>
            <a:endParaRPr i="1" sz="1000">
              <a:solidFill>
                <a:srgbClr val="55555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Behaviour driven development</a:t>
            </a:r>
            <a:endParaRPr sz="18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Jest metodologią, podejściem do rozwoju oprogramowania, które wypełnia lukę w komunikacji pomiędzy biznesem a IT.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Poznania potrzeb, celów i oczekiwań klienta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Usprawnienie komunikacji pomiędzy wszystkimi zainteresowanymi (stakeholders)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Wytworzenie oprogramowania spełniającego te założenia.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Nazywana metodologią “outside-in”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Skupia się na zachowaniu a nie na implementacji.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Zaleca zdefiniowanie domain-specific language (DSL) - aby umożliwić zrozumienie wymagań wszystkim zainteresowanym a także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zaadaptować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zdania z języka naturalnego na wykonywalne testy. 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Behaviour driven development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Zasady / praktyki BDD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63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0" lang="en" sz="1650">
                <a:solidFill>
                  <a:srgbClr val="1414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Behavioral Specifications</a:t>
            </a:r>
            <a:endParaRPr b="0"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696600" y="1213825"/>
            <a:ext cx="7767600" cy="21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Opisuje sposób tworzenia scenariuszy testowych. </a:t>
            </a:r>
            <a:endParaRPr i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Story : 	</a:t>
            </a:r>
            <a:r>
              <a:rPr b="1" lang="en" sz="12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</a:t>
            </a:r>
            <a:r>
              <a:rPr lang="en" sz="12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 początku powinien znajdować się opis </a:t>
            </a:r>
            <a:r>
              <a:rPr lang="en" sz="12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  <a:r>
              <a:rPr lang="en" sz="12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który stanowi kryterium akceptacji.</a:t>
            </a:r>
            <a:endParaRPr sz="12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[role] 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 want to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[feature] 		</a:t>
            </a:r>
            <a:r>
              <a:rPr b="1" i="1" lang="en" sz="12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</a:t>
            </a:r>
            <a:r>
              <a:rPr lang="en" sz="1200">
                <a:solidFill>
                  <a:srgbClr val="1155CC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Następnie wypisane są testy akceptacyjne (historyjki użytkowników) według szablonu:</a:t>
            </a:r>
            <a:endParaRPr i="1" sz="12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 that [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benefit]</a:t>
            </a:r>
            <a:r>
              <a:rPr b="1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1"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</a:t>
            </a:r>
            <a:r>
              <a:rPr i="1"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moderator</a:t>
            </a:r>
            <a:endParaRPr i="1"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</a:t>
            </a:r>
            <a:r>
              <a:rPr i="1"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 new game by entering the name and optional description, </a:t>
            </a:r>
            <a:endParaRPr i="1"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</a:t>
            </a:r>
            <a:r>
              <a:rPr i="1"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can start invite players</a:t>
            </a:r>
            <a:endParaRPr i="1"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Given</a:t>
            </a:r>
            <a:r>
              <a:rPr i="1" lang="en" sz="12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 certain scenario</a:t>
            </a:r>
            <a:endParaRPr i="1" sz="1200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</a:t>
            </a:r>
            <a:r>
              <a:rPr i="1" lang="en" sz="12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 action takes place		</a:t>
            </a:r>
            <a:r>
              <a:rPr i="1" lang="en" sz="1200">
                <a:solidFill>
                  <a:srgbClr val="1155CC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 </a:t>
            </a:r>
            <a:r>
              <a:rPr lang="en" sz="12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historyjką powinien być zbiór scenariuszy testowych:</a:t>
            </a:r>
            <a:endParaRPr i="1" sz="1200">
              <a:solidFill>
                <a:srgbClr val="1155CC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i="1" lang="en" sz="12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this should be the outcome.</a:t>
            </a:r>
            <a:endParaRPr i="1" sz="1200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Given</a:t>
            </a:r>
            <a:r>
              <a:rPr i="1" lang="en" sz="12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User has not entered any name on the form</a:t>
            </a:r>
            <a:endParaRPr i="1" sz="1200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</a:t>
            </a:r>
            <a:r>
              <a:rPr i="1" lang="en" sz="12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they click the submit button</a:t>
            </a:r>
            <a:endParaRPr i="1" sz="1200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i="1" lang="en" sz="12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proper validation messages should be show.</a:t>
            </a:r>
            <a:endParaRPr i="1" sz="1200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14141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Behavioral Specifications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Tytuł powinien opisywać działanie : </a:t>
            </a: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Account Holder withdraws cash”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Narracja powinna zawierać rolę, cechę i korzyść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 powinien być wystarczająco mały aby zmieścić się w jednej iteracji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Account Holder withdraws cash “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może być rozbity na: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Holder withdraws cash (assumptions: ATM is working and card is valid)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Holder withdraws cash with invalid card (assumptions: ATM is working)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Holder withdraws cash from flaky ATM (assumptions: card is valid)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