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323" r:id="rId6"/>
    <p:sldId id="269" r:id="rId7"/>
    <p:sldId id="328" r:id="rId8"/>
    <p:sldId id="266" r:id="rId9"/>
    <p:sldId id="267" r:id="rId10"/>
    <p:sldId id="278" r:id="rId11"/>
    <p:sldId id="334" r:id="rId12"/>
    <p:sldId id="314" r:id="rId13"/>
    <p:sldId id="305" r:id="rId14"/>
    <p:sldId id="317" r:id="rId15"/>
    <p:sldId id="316" r:id="rId16"/>
    <p:sldId id="315" r:id="rId17"/>
    <p:sldId id="312" r:id="rId18"/>
    <p:sldId id="326" r:id="rId19"/>
    <p:sldId id="303" r:id="rId20"/>
    <p:sldId id="325" r:id="rId21"/>
    <p:sldId id="310" r:id="rId22"/>
    <p:sldId id="301" r:id="rId23"/>
    <p:sldId id="297" r:id="rId24"/>
    <p:sldId id="335" r:id="rId25"/>
    <p:sldId id="322" r:id="rId26"/>
    <p:sldId id="329" r:id="rId27"/>
    <p:sldId id="330" r:id="rId28"/>
    <p:sldId id="331" r:id="rId29"/>
    <p:sldId id="332" r:id="rId30"/>
    <p:sldId id="333" r:id="rId31"/>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940D02-E1DD-16E1-E182-00EFB2F87035}" v="154" dt="2024-10-08T10:44:15.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4"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0669A63A-7243-43A0-B0D2-A0322F7ADA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CF63D0D6-1F39-4ED9-AA68-D36D6D0B627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B630AF-4A22-442B-A90C-CF8A5596C07A}" type="datetime1">
              <a:rPr lang="fr-FR" smtClean="0"/>
              <a:t>16/10/2024</a:t>
            </a:fld>
            <a:endParaRPr lang="fr-FR"/>
          </a:p>
        </p:txBody>
      </p:sp>
      <p:sp>
        <p:nvSpPr>
          <p:cNvPr id="4" name="Espace réservé du pied de page 3">
            <a:extLst>
              <a:ext uri="{FF2B5EF4-FFF2-40B4-BE49-F238E27FC236}">
                <a16:creationId xmlns:a16="http://schemas.microsoft.com/office/drawing/2014/main" id="{45D0D389-31C2-4F3F-8C86-A9FC85FA12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5A237D49-08AC-4133-B71B-123DFD1BBA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DA1D3C-81E3-4F82-A636-A03F4EB40174}" type="slidenum">
              <a:rPr lang="fr-FR" smtClean="0"/>
              <a:t>‹N°›</a:t>
            </a:fld>
            <a:endParaRPr lang="fr-FR"/>
          </a:p>
        </p:txBody>
      </p:sp>
    </p:spTree>
    <p:extLst>
      <p:ext uri="{BB962C8B-B14F-4D97-AF65-F5344CB8AC3E}">
        <p14:creationId xmlns:p14="http://schemas.microsoft.com/office/powerpoint/2010/main" val="2198962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42032E-1DA1-4EB9-8EAC-82ECCBFFB3BF}" type="datetime1">
              <a:rPr lang="fr-FR" smtClean="0"/>
              <a:pPr/>
              <a:t>16/10/2024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5C75A-E371-44FC-B30A-F73547137274}" type="slidenum">
              <a:rPr lang="fr-FR" smtClean="0"/>
              <a:t>‹N°›</a:t>
            </a:fld>
            <a:endParaRPr lang="fr-FR"/>
          </a:p>
        </p:txBody>
      </p:sp>
    </p:spTree>
    <p:extLst>
      <p:ext uri="{BB962C8B-B14F-4D97-AF65-F5344CB8AC3E}">
        <p14:creationId xmlns:p14="http://schemas.microsoft.com/office/powerpoint/2010/main" val="123409462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AA15C75A-E371-44FC-B30A-F73547137274}" type="slidenum">
              <a:rPr lang="fr-FR" smtClean="0"/>
              <a:t>1</a:t>
            </a:fld>
            <a:endParaRPr lang="fr-FR"/>
          </a:p>
        </p:txBody>
      </p:sp>
    </p:spTree>
    <p:extLst>
      <p:ext uri="{BB962C8B-B14F-4D97-AF65-F5344CB8AC3E}">
        <p14:creationId xmlns:p14="http://schemas.microsoft.com/office/powerpoint/2010/main" val="12183600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Imag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e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orme libre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orme libre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orme libre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orme libre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orme libre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orme libre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orme libre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orme libre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orme libre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orme libre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orme libre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orme libre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orme libre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orme libre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orme libre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orme libre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orme libre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orme libre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orme libre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orme libre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orme libre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orme libre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orme libre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orme libre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orme libre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orme libre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orme libre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r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fr-FR" noProof="0"/>
              <a:t>Modifiez le style du titre</a:t>
            </a:r>
          </a:p>
        </p:txBody>
      </p:sp>
      <p:sp>
        <p:nvSpPr>
          <p:cNvPr id="3" name="Sous-titr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p>
        </p:txBody>
      </p:sp>
      <p:sp>
        <p:nvSpPr>
          <p:cNvPr id="4" name="Espace réservé de la date 3"/>
          <p:cNvSpPr>
            <a:spLocks noGrp="1"/>
          </p:cNvSpPr>
          <p:nvPr>
            <p:ph type="dt" sz="half" idx="10"/>
          </p:nvPr>
        </p:nvSpPr>
        <p:spPr>
          <a:xfrm>
            <a:off x="7077511" y="5410201"/>
            <a:ext cx="2743200" cy="365125"/>
          </a:xfrm>
        </p:spPr>
        <p:txBody>
          <a:bodyPr rtlCol="0"/>
          <a:lstStyle/>
          <a:p>
            <a:pPr rtl="0"/>
            <a:fld id="{CF08D668-4BC0-4CDB-9B86-DE682481DFF9}" type="datetime1">
              <a:rPr lang="fr-FR" noProof="0" smtClean="0"/>
              <a:t>16/10/2024</a:t>
            </a:fld>
            <a:endParaRPr lang="fr-FR" noProof="0"/>
          </a:p>
        </p:txBody>
      </p:sp>
      <p:sp>
        <p:nvSpPr>
          <p:cNvPr id="5" name="Espace réservé du pied de page 4"/>
          <p:cNvSpPr>
            <a:spLocks noGrp="1"/>
          </p:cNvSpPr>
          <p:nvPr>
            <p:ph type="ftr" sz="quarter" idx="11"/>
          </p:nvPr>
        </p:nvSpPr>
        <p:spPr>
          <a:xfrm>
            <a:off x="1876424" y="5410201"/>
            <a:ext cx="5124886" cy="365125"/>
          </a:xfrm>
        </p:spPr>
        <p:txBody>
          <a:bodyPr rtlCol="0"/>
          <a:lstStyle/>
          <a:p>
            <a:pPr rtl="0"/>
            <a:endParaRPr lang="fr-FR" noProof="0"/>
          </a:p>
        </p:txBody>
      </p:sp>
      <p:sp>
        <p:nvSpPr>
          <p:cNvPr id="6" name="Espace réservé du numéro de diapositive 5"/>
          <p:cNvSpPr>
            <a:spLocks noGrp="1"/>
          </p:cNvSpPr>
          <p:nvPr>
            <p:ph type="sldNum" sz="quarter" idx="12"/>
          </p:nvPr>
        </p:nvSpPr>
        <p:spPr>
          <a:xfrm>
            <a:off x="9896911" y="5410199"/>
            <a:ext cx="771089" cy="365125"/>
          </a:xfrm>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0" y="4304664"/>
            <a:ext cx="9912355" cy="819355"/>
          </a:xfrm>
        </p:spPr>
        <p:txBody>
          <a:bodyPr rtlCol="0" anchor="b">
            <a:normAutofit/>
          </a:bodyPr>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fr-FR" noProof="0"/>
              <a:t>Cliquez sur l’icône pour ajouter une image</a:t>
            </a:r>
          </a:p>
        </p:txBody>
      </p:sp>
      <p:sp>
        <p:nvSpPr>
          <p:cNvPr id="4" name="Espace réservé du texte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042A2F9B-B86E-43F2-B18A-D15C606BA300}" type="datetime1">
              <a:rPr lang="fr-FR" noProof="0" smtClean="0"/>
              <a:t>16/10/2024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56" y="609600"/>
            <a:ext cx="9905955" cy="3429000"/>
          </a:xfrm>
        </p:spPr>
        <p:txBody>
          <a:bodyPr rtlCol="0" anchor="ctr">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DF4344E-2C8A-4FC4-815A-156BDBB794F2}" type="datetime1">
              <a:rPr lang="fr-FR" noProof="0" smtClean="0"/>
              <a:t>16/10/2024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446212" y="609599"/>
            <a:ext cx="9302752" cy="2748429"/>
          </a:xfrm>
        </p:spPr>
        <p:txBody>
          <a:bodyPr rtlCol="0" anchor="ctr">
            <a:normAutofit/>
          </a:bodyPr>
          <a:lstStyle>
            <a:lvl1pPr>
              <a:defRPr sz="3600"/>
            </a:lvl1pPr>
          </a:lstStyle>
          <a:p>
            <a:pPr rtl="0"/>
            <a:r>
              <a:rPr lang="fr-FR" noProof="0"/>
              <a:t>Modifiez le style du titre</a:t>
            </a:r>
          </a:p>
        </p:txBody>
      </p:sp>
      <p:sp>
        <p:nvSpPr>
          <p:cNvPr id="12" name="Espace réservé du texte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4" name="Espace réservé du texte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FE9E2943-6345-49E8-B783-0A66EF9421BF}" type="datetime1">
              <a:rPr lang="fr-FR" noProof="0" smtClean="0"/>
              <a:t>16/10/2024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
        <p:nvSpPr>
          <p:cNvPr id="60" name="Zone de texte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
        <p:nvSpPr>
          <p:cNvPr id="61" name="Zone de texte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fr-FR" sz="8000" noProof="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41410" y="2134041"/>
            <a:ext cx="9906001" cy="2511835"/>
          </a:xfrm>
        </p:spPr>
        <p:txBody>
          <a:bodyPr rtlCol="0" anchor="b">
            <a:normAutofit/>
          </a:bodyPr>
          <a:lstStyle>
            <a:lvl1pPr>
              <a:defRPr sz="3600"/>
            </a:lvl1pPr>
          </a:lstStyle>
          <a:p>
            <a:pPr rtl="0"/>
            <a:r>
              <a:rPr lang="fr-FR" noProof="0"/>
              <a:t>Modifiez le style du titre</a:t>
            </a:r>
          </a:p>
        </p:txBody>
      </p:sp>
      <p:sp>
        <p:nvSpPr>
          <p:cNvPr id="4" name="Espace réservé du texte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773B138-4BC2-48EB-B6B5-1F9010E477D6}" type="datetime1">
              <a:rPr lang="fr-FR" noProof="0" smtClean="0"/>
              <a:t>16/10/2024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re 1"/>
          <p:cNvSpPr>
            <a:spLocks noGrp="1"/>
          </p:cNvSpPr>
          <p:nvPr>
            <p:ph type="title"/>
          </p:nvPr>
        </p:nvSpPr>
        <p:spPr>
          <a:xfrm>
            <a:off x="1141413" y="609600"/>
            <a:ext cx="9905998" cy="1905000"/>
          </a:xfrm>
        </p:spPr>
        <p:txBody>
          <a:bodyPr rtlCol="0"/>
          <a:lstStyle/>
          <a:p>
            <a:pPr rtl="0"/>
            <a:r>
              <a:rPr lang="fr-FR" noProof="0"/>
              <a:t>Modifiez le style du titre</a:t>
            </a:r>
          </a:p>
        </p:txBody>
      </p:sp>
      <p:sp>
        <p:nvSpPr>
          <p:cNvPr id="7" name="Espace réservé du texte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8" name="Espace réservé du texte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9" name="Espace réservé du texte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0" name="Espace réservé du texte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1" name="Espace réservé du texte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2" name="Espace réservé du texte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3" name="Espace réservé de la date 2"/>
          <p:cNvSpPr>
            <a:spLocks noGrp="1"/>
          </p:cNvSpPr>
          <p:nvPr>
            <p:ph type="dt" sz="half" idx="10"/>
          </p:nvPr>
        </p:nvSpPr>
        <p:spPr/>
        <p:txBody>
          <a:bodyPr rtlCol="0"/>
          <a:lstStyle/>
          <a:p>
            <a:pPr rtl="0"/>
            <a:fld id="{B4C8AC54-47E8-455F-B946-6C2146701BCA}" type="datetime1">
              <a:rPr lang="fr-FR" noProof="0" smtClean="0"/>
              <a:t>16/10/2024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30" name="Titre 1"/>
          <p:cNvSpPr>
            <a:spLocks noGrp="1"/>
          </p:cNvSpPr>
          <p:nvPr>
            <p:ph type="title"/>
          </p:nvPr>
        </p:nvSpPr>
        <p:spPr>
          <a:xfrm>
            <a:off x="1141411" y="609600"/>
            <a:ext cx="9905999" cy="1905000"/>
          </a:xfrm>
        </p:spPr>
        <p:txBody>
          <a:bodyPr rtlCol="0"/>
          <a:lstStyle/>
          <a:p>
            <a:pPr rtl="0"/>
            <a:r>
              <a:rPr lang="fr-FR" noProof="0"/>
              <a:t>Modifiez le style du titre</a:t>
            </a:r>
          </a:p>
        </p:txBody>
      </p:sp>
      <p:sp>
        <p:nvSpPr>
          <p:cNvPr id="19" name="Espace réservé du texte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image 2"/>
          <p:cNvSpPr>
            <a:spLocks noGrp="1" noChangeAspect="1"/>
          </p:cNvSpPr>
          <p:nvPr>
            <p:ph type="pic" idx="15" hasCustomPrompt="1"/>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1" name="Espace réservé du texte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22" name="Espace réservé du texte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3" name="Espace réservé d’image 2"/>
          <p:cNvSpPr>
            <a:spLocks noGrp="1" noChangeAspect="1"/>
          </p:cNvSpPr>
          <p:nvPr>
            <p:ph type="pic" idx="21" hasCustomPrompt="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4" name="Espace réservé du texte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25" name="Espace réservé du texte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6" name="Espace réservé d’image 2"/>
          <p:cNvSpPr>
            <a:spLocks noGrp="1" noChangeAspect="1"/>
          </p:cNvSpPr>
          <p:nvPr>
            <p:ph type="pic" idx="22" hasCustomPrompt="1"/>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fr-FR" noProof="0"/>
              <a:t>Cliquez sur l’icône pour ajouter une image</a:t>
            </a:r>
          </a:p>
        </p:txBody>
      </p:sp>
      <p:sp>
        <p:nvSpPr>
          <p:cNvPr id="27" name="Espace réservé du texte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3" name="Espace réservé de la date 2"/>
          <p:cNvSpPr>
            <a:spLocks noGrp="1"/>
          </p:cNvSpPr>
          <p:nvPr>
            <p:ph type="dt" sz="half" idx="10"/>
          </p:nvPr>
        </p:nvSpPr>
        <p:spPr/>
        <p:txBody>
          <a:bodyPr rtlCol="0"/>
          <a:lstStyle/>
          <a:p>
            <a:pPr rtl="0"/>
            <a:fld id="{8B02EE67-FF17-4DF0-9829-ED602516B6AB}" type="datetime1">
              <a:rPr lang="fr-FR" noProof="0" smtClean="0"/>
              <a:t>16/10/2024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CB00739E-7E62-4E1D-904B-086EE85DD8B1}" type="datetime1">
              <a:rPr lang="fr-FR" noProof="0" smtClean="0"/>
              <a:t>16/10/2024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9042400" y="609599"/>
            <a:ext cx="2005011" cy="5181601"/>
          </a:xfrm>
        </p:spPr>
        <p:txBody>
          <a:bodyPr vert="eaVert" rtlCol="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1141410" y="609599"/>
            <a:ext cx="7748590" cy="5181601"/>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3AEC66CD-B356-4D5C-AD50-6BD69D931936}" type="datetime1">
              <a:rPr lang="fr-FR" noProof="0" smtClean="0"/>
              <a:t>16/10/2024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BC35E71B-828B-42B2-8FFF-8F54F3728D31}" type="datetime1">
              <a:rPr lang="fr-FR" noProof="0" smtClean="0"/>
              <a:t>16/10/2024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41411" y="1419226"/>
            <a:ext cx="9906000" cy="2852737"/>
          </a:xfrm>
        </p:spPr>
        <p:txBody>
          <a:bodyPr rtlCol="0" anchor="b">
            <a:normAutofit/>
          </a:bodyPr>
          <a:lstStyle>
            <a:lvl1pPr>
              <a:defRPr sz="3600"/>
            </a:lvl1pPr>
          </a:lstStyle>
          <a:p>
            <a:pPr rtl="0"/>
            <a:r>
              <a:rPr lang="fr-FR" noProof="0"/>
              <a:t>Modifiez le style du titre</a:t>
            </a:r>
          </a:p>
        </p:txBody>
      </p:sp>
      <p:sp>
        <p:nvSpPr>
          <p:cNvPr id="3" name="Espace réservé du texte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4D978BD7-C93B-4C81-8808-0602EEAA0D4F}" type="datetime1">
              <a:rPr lang="fr-FR" noProof="0" smtClean="0"/>
              <a:t>16/10/2024</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41410" y="2249486"/>
            <a:ext cx="4878389" cy="3541714"/>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6172200" y="2249486"/>
            <a:ext cx="4875211" cy="3541714"/>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239D595D-8C95-4E32-87C5-13737C68A710}" type="datetime1">
              <a:rPr lang="fr-FR" noProof="0" smtClean="0"/>
              <a:t>16/10/2024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141411" y="619126"/>
            <a:ext cx="9906000" cy="1477961"/>
          </a:xfrm>
        </p:spPr>
        <p:txBody>
          <a:bodyPr rtlCol="0"/>
          <a:lstStyle/>
          <a:p>
            <a:pPr rtl="0"/>
            <a:r>
              <a:rPr lang="fr-FR" noProof="0"/>
              <a:t>Modifiez le style du titre</a:t>
            </a:r>
          </a:p>
        </p:txBody>
      </p:sp>
      <p:sp>
        <p:nvSpPr>
          <p:cNvPr id="3" name="Espace réservé du texte 2"/>
          <p:cNvSpPr>
            <a:spLocks noGrp="1"/>
          </p:cNvSpPr>
          <p:nvPr>
            <p:ph type="body" idx="1" hasCustomPrompt="1"/>
          </p:nvPr>
        </p:nvSpPr>
        <p:spPr>
          <a:xfrm>
            <a:off x="1370019" y="2249486"/>
            <a:ext cx="4649783"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41410" y="3073397"/>
            <a:ext cx="4878391" cy="271780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6400808" y="2249485"/>
            <a:ext cx="464660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6172200" y="3073397"/>
            <a:ext cx="4875210" cy="2717801"/>
          </a:xfrm>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84DA759D-04B2-44BC-90BE-4B87CBA3108B}" type="datetime1">
              <a:rPr lang="fr-FR" noProof="0" smtClean="0"/>
              <a:t>16/10/2024</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e la date 2"/>
          <p:cNvSpPr>
            <a:spLocks noGrp="1"/>
          </p:cNvSpPr>
          <p:nvPr>
            <p:ph type="dt" sz="half" idx="10"/>
          </p:nvPr>
        </p:nvSpPr>
        <p:spPr/>
        <p:txBody>
          <a:bodyPr rtlCol="0"/>
          <a:lstStyle/>
          <a:p>
            <a:pPr rtl="0"/>
            <a:fld id="{6A1026B5-A485-46D6-AB07-2FC62B781980}" type="datetime1">
              <a:rPr lang="fr-FR" noProof="0" smtClean="0"/>
              <a:t>16/10/2024</a:t>
            </a:fld>
            <a:endParaRPr lang="fr-FR" noProof="0"/>
          </a:p>
        </p:txBody>
      </p:sp>
      <p:sp>
        <p:nvSpPr>
          <p:cNvPr id="4" name="Espace réservé du pied de page 3"/>
          <p:cNvSpPr>
            <a:spLocks noGrp="1"/>
          </p:cNvSpPr>
          <p:nvPr>
            <p:ph type="ftr" sz="quarter" idx="11"/>
          </p:nvPr>
        </p:nvSpPr>
        <p:spPr/>
        <p:txBody>
          <a:bodyPr rtlCol="0"/>
          <a:lstStyle/>
          <a:p>
            <a:pPr rtl="0"/>
            <a:endParaRPr lang="fr-FR" noProof="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rtlCol="0"/>
          <a:lstStyle/>
          <a:p>
            <a:pPr rtl="0"/>
            <a:fld id="{EF0F356B-B2AC-4095-9654-914AF32EFF7B}" type="datetime1">
              <a:rPr lang="fr-FR" noProof="0" smtClean="0"/>
              <a:t>16/10/2024</a:t>
            </a:fld>
            <a:endParaRPr lang="fr-FR" noProof="0"/>
          </a:p>
        </p:txBody>
      </p:sp>
      <p:sp>
        <p:nvSpPr>
          <p:cNvPr id="3" name="Espace réservé du pied de page 2"/>
          <p:cNvSpPr>
            <a:spLocks noGrp="1"/>
          </p:cNvSpPr>
          <p:nvPr>
            <p:ph type="ftr" sz="quarter" idx="11"/>
          </p:nvPr>
        </p:nvSpPr>
        <p:spPr/>
        <p:txBody>
          <a:bodyPr rtlCol="0"/>
          <a:lstStyle/>
          <a:p>
            <a:pPr rtl="0"/>
            <a:endParaRPr lang="fr-FR" noProof="0"/>
          </a:p>
        </p:txBody>
      </p:sp>
      <p:sp>
        <p:nvSpPr>
          <p:cNvPr id="4" name="Espace réservé du numéro de diapositive 3"/>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6705" y="609601"/>
            <a:ext cx="3856037" cy="1639884"/>
          </a:xfrm>
        </p:spPr>
        <p:txBody>
          <a:bodyPr rtlCol="0" anchor="b"/>
          <a:lstStyle>
            <a:lvl1pPr>
              <a:defRPr sz="3200"/>
            </a:lvl1pPr>
          </a:lstStyle>
          <a:p>
            <a:pPr rtl="0"/>
            <a:r>
              <a:rPr lang="fr-FR" noProof="0"/>
              <a:t>Modifiez le style du titre</a:t>
            </a:r>
          </a:p>
        </p:txBody>
      </p:sp>
      <p:sp>
        <p:nvSpPr>
          <p:cNvPr id="3" name="Espace réservé du contenu 2"/>
          <p:cNvSpPr>
            <a:spLocks noGrp="1"/>
          </p:cNvSpPr>
          <p:nvPr>
            <p:ph idx="1" hasCustomPrompt="1"/>
          </p:nvPr>
        </p:nvSpPr>
        <p:spPr>
          <a:xfrm>
            <a:off x="5156200" y="592666"/>
            <a:ext cx="5891209" cy="5198534"/>
          </a:xfrm>
        </p:spPr>
        <p:txBody>
          <a:bodyPr rtlCol="0" anchor="ct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194F51B8-F97F-4B39-9088-1B1A9605BAAD}" type="datetime1">
              <a:rPr lang="fr-FR" noProof="0" smtClean="0"/>
              <a:t>16/10/2024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41413" y="609600"/>
            <a:ext cx="5934508" cy="1639886"/>
          </a:xfrm>
        </p:spPr>
        <p:txBody>
          <a:bodyPr rtlCol="0" anchor="b"/>
          <a:lstStyle>
            <a:lvl1pPr>
              <a:defRPr sz="320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2632467C-5233-4442-B487-3C3607DDD274}" type="datetime1">
              <a:rPr lang="fr-FR" noProof="0" smtClean="0"/>
              <a:t>16/10/2024</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ag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e 7"/>
          <p:cNvGrpSpPr/>
          <p:nvPr/>
        </p:nvGrpSpPr>
        <p:grpSpPr>
          <a:xfrm>
            <a:off x="-14288" y="0"/>
            <a:ext cx="12053888" cy="6858001"/>
            <a:chOff x="-14288" y="0"/>
            <a:chExt cx="12053888" cy="6858001"/>
          </a:xfrm>
        </p:grpSpPr>
        <p:grpSp>
          <p:nvGrpSpPr>
            <p:cNvPr id="9" name="Groupe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orme libre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orme libre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orme libre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orme libre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orme libre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orme libre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orme libre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orme libre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orme libre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orme libre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g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orme libre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orme libre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orme libre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orme libre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orme libre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orme libre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orme libre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orme libre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orme libre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orme libre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orme libre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orme libre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orme libre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orme libre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e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orme libre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orme libre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orme libre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orme libre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orme libre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orme libre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orme libre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orme libre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orme libre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Espace réservé du titre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fr-FR" noProof="0"/>
          </a:p>
        </p:txBody>
      </p:sp>
      <p:sp>
        <p:nvSpPr>
          <p:cNvPr id="3" name="Espace réservé du texte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0606F074-D86C-47E3-B58D-F95F5D2B8846}" type="datetime1">
              <a:rPr lang="fr-FR" noProof="0" smtClean="0"/>
              <a:t>16/10/2024</a:t>
            </a:fld>
            <a:endParaRPr lang="fr-FR" noProof="0"/>
          </a:p>
        </p:txBody>
      </p:sp>
      <p:sp>
        <p:nvSpPr>
          <p:cNvPr id="5" name="Espace réservé du pied de page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fr-FR" noProof="0" smtClean="0"/>
              <a:pPr rtl="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jeksos.alwaysdata.n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352128" y="7548"/>
            <a:ext cx="9354760" cy="1869008"/>
          </a:xfrm>
        </p:spPr>
        <p:txBody>
          <a:bodyPr rtlCol="0"/>
          <a:lstStyle/>
          <a:p>
            <a:r>
              <a:rPr lang="fr-FR" sz="3600" b="1">
                <a:solidFill>
                  <a:schemeClr val="bg1"/>
                </a:solidFill>
                <a:latin typeface="Berlin Sans FB"/>
              </a:rPr>
              <a:t>Application de Gestion de Stock</a:t>
            </a:r>
          </a:p>
          <a:p>
            <a:endParaRPr lang="fr-FR" b="1"/>
          </a:p>
        </p:txBody>
      </p:sp>
      <p:pic>
        <p:nvPicPr>
          <p:cNvPr id="3" name="Image 2" descr="Le système de gestion de stock - Mecalux.fr">
            <a:extLst>
              <a:ext uri="{FF2B5EF4-FFF2-40B4-BE49-F238E27FC236}">
                <a16:creationId xmlns:a16="http://schemas.microsoft.com/office/drawing/2014/main" id="{EDDA6B02-085B-8AA6-287C-6C3B467AA03C}"/>
              </a:ext>
            </a:extLst>
          </p:cNvPr>
          <p:cNvPicPr>
            <a:picLocks noChangeAspect="1"/>
          </p:cNvPicPr>
          <p:nvPr/>
        </p:nvPicPr>
        <p:blipFill>
          <a:blip r:embed="rId3"/>
          <a:stretch>
            <a:fillRect/>
          </a:stretch>
        </p:blipFill>
        <p:spPr>
          <a:xfrm>
            <a:off x="1826400" y="1388040"/>
            <a:ext cx="10345200" cy="5443920"/>
          </a:xfrm>
          <a:prstGeom prst="rect">
            <a:avLst/>
          </a:prstGeom>
        </p:spPr>
      </p:pic>
    </p:spTree>
    <p:extLst>
      <p:ext uri="{BB962C8B-B14F-4D97-AF65-F5344CB8AC3E}">
        <p14:creationId xmlns:p14="http://schemas.microsoft.com/office/powerpoint/2010/main" val="3856144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2F0E8A0-C33F-1F7E-7334-837FCEEFAFE5}"/>
              </a:ext>
            </a:extLst>
          </p:cNvPr>
          <p:cNvSpPr>
            <a:spLocks noGrp="1"/>
          </p:cNvSpPr>
          <p:nvPr>
            <p:ph idx="1"/>
          </p:nvPr>
        </p:nvSpPr>
        <p:spPr>
          <a:xfrm>
            <a:off x="899651" y="363869"/>
            <a:ext cx="10736825" cy="3763816"/>
          </a:xfrm>
        </p:spPr>
        <p:txBody>
          <a:bodyPr vert="horz" lIns="91440" tIns="45720" rIns="91440" bIns="45720" rtlCol="0" anchor="t">
            <a:normAutofit/>
          </a:bodyPr>
          <a:lstStyle/>
          <a:p>
            <a:pPr algn="ctr">
              <a:buNone/>
            </a:pPr>
            <a:r>
              <a:rPr lang="fr-FR" sz="5400" b="1" dirty="0">
                <a:solidFill>
                  <a:schemeClr val="bg1"/>
                </a:solidFill>
              </a:rPr>
              <a:t>L’application</a:t>
            </a:r>
          </a:p>
          <a:p>
            <a:pPr algn="ctr">
              <a:buNone/>
            </a:pPr>
            <a:r>
              <a:rPr lang="fr-FR" sz="5400" dirty="0">
                <a:solidFill>
                  <a:schemeClr val="bg1"/>
                </a:solidFill>
                <a:hlinkClick r:id="rId2"/>
              </a:rPr>
              <a:t>https://jeksos.alwaysdata.net/</a:t>
            </a:r>
            <a:endParaRPr lang="fr-FR" sz="5400" dirty="0">
              <a:solidFill>
                <a:schemeClr val="bg1"/>
              </a:solidFill>
            </a:endParaRPr>
          </a:p>
          <a:p>
            <a:pPr>
              <a:buNone/>
            </a:pPr>
            <a:r>
              <a:rPr lang="fr-FR" sz="2800" b="1" dirty="0">
                <a:solidFill>
                  <a:schemeClr val="bg1"/>
                </a:solidFill>
                <a:ea typeface="+mn-lt"/>
                <a:cs typeface="+mn-lt"/>
              </a:rPr>
              <a:t> L’application a été conçu pour être utilisé sur un smartphone / tablette</a:t>
            </a:r>
            <a:endParaRPr lang="fr-FR" sz="2800" dirty="0">
              <a:solidFill>
                <a:schemeClr val="bg1"/>
              </a:solidFill>
            </a:endParaRPr>
          </a:p>
          <a:p>
            <a:pPr>
              <a:buNone/>
            </a:pPr>
            <a:endParaRPr lang="fr-FR" b="1" dirty="0">
              <a:solidFill>
                <a:schemeClr val="bg1"/>
              </a:solidFill>
            </a:endParaRPr>
          </a:p>
          <a:p>
            <a:pPr marL="0" indent="0">
              <a:buNone/>
            </a:pPr>
            <a:endParaRPr lang="fr-FR" dirty="0"/>
          </a:p>
        </p:txBody>
      </p:sp>
      <p:pic>
        <p:nvPicPr>
          <p:cNvPr id="4" name="Image 3">
            <a:extLst>
              <a:ext uri="{FF2B5EF4-FFF2-40B4-BE49-F238E27FC236}">
                <a16:creationId xmlns:a16="http://schemas.microsoft.com/office/drawing/2014/main" id="{AA3F9A87-2690-B582-EDA1-9F19546A31EF}"/>
              </a:ext>
            </a:extLst>
          </p:cNvPr>
          <p:cNvPicPr>
            <a:picLocks noChangeAspect="1"/>
          </p:cNvPicPr>
          <p:nvPr/>
        </p:nvPicPr>
        <p:blipFill>
          <a:blip r:embed="rId3"/>
          <a:stretch>
            <a:fillRect/>
          </a:stretch>
        </p:blipFill>
        <p:spPr>
          <a:xfrm>
            <a:off x="9442380" y="3699981"/>
            <a:ext cx="1359858" cy="2644723"/>
          </a:xfrm>
          <a:prstGeom prst="rect">
            <a:avLst/>
          </a:prstGeom>
        </p:spPr>
      </p:pic>
    </p:spTree>
    <p:extLst>
      <p:ext uri="{BB962C8B-B14F-4D97-AF65-F5344CB8AC3E}">
        <p14:creationId xmlns:p14="http://schemas.microsoft.com/office/powerpoint/2010/main" val="352460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2418EF-5AF5-37C0-C112-62AB551291F7}"/>
              </a:ext>
            </a:extLst>
          </p:cNvPr>
          <p:cNvSpPr>
            <a:spLocks noGrp="1"/>
          </p:cNvSpPr>
          <p:nvPr>
            <p:ph type="title"/>
          </p:nvPr>
        </p:nvSpPr>
        <p:spPr>
          <a:xfrm>
            <a:off x="1141413" y="12518"/>
            <a:ext cx="9905998" cy="872570"/>
          </a:xfrm>
        </p:spPr>
        <p:txBody>
          <a:bodyPr/>
          <a:lstStyle/>
          <a:p>
            <a:pPr algn="ctr"/>
            <a:r>
              <a:rPr lang="fr-FR" sz="3200" b="1" dirty="0">
                <a:solidFill>
                  <a:schemeClr val="bg1"/>
                </a:solidFill>
                <a:ea typeface="+mj-lt"/>
                <a:cs typeface="+mj-lt"/>
              </a:rPr>
              <a:t>ACCUEIL</a:t>
            </a:r>
            <a:endParaRPr lang="fr-FR" b="1" dirty="0"/>
          </a:p>
        </p:txBody>
      </p:sp>
      <p:pic>
        <p:nvPicPr>
          <p:cNvPr id="7" name="Espace réservé du contenu 6" descr="Une image contenant capture d’écran, Bleu électrique, texte, Azure&#10;&#10;Description générée automatiquement">
            <a:extLst>
              <a:ext uri="{FF2B5EF4-FFF2-40B4-BE49-F238E27FC236}">
                <a16:creationId xmlns:a16="http://schemas.microsoft.com/office/drawing/2014/main" id="{AA61DEBF-BF84-309F-9F2E-B623CDD82A1E}"/>
              </a:ext>
            </a:extLst>
          </p:cNvPr>
          <p:cNvPicPr>
            <a:picLocks noGrp="1" noChangeAspect="1"/>
          </p:cNvPicPr>
          <p:nvPr>
            <p:ph idx="1"/>
          </p:nvPr>
        </p:nvPicPr>
        <p:blipFill>
          <a:blip r:embed="rId2"/>
          <a:srcRect l="32421" r="29870" b="8798"/>
          <a:stretch/>
        </p:blipFill>
        <p:spPr>
          <a:xfrm>
            <a:off x="4007515" y="1123782"/>
            <a:ext cx="4173794" cy="5527741"/>
          </a:xfrm>
        </p:spPr>
      </p:pic>
    </p:spTree>
    <p:extLst>
      <p:ext uri="{BB962C8B-B14F-4D97-AF65-F5344CB8AC3E}">
        <p14:creationId xmlns:p14="http://schemas.microsoft.com/office/powerpoint/2010/main" val="244680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00BE71-9716-6D06-6D03-980B87074B97}"/>
              </a:ext>
            </a:extLst>
          </p:cNvPr>
          <p:cNvSpPr>
            <a:spLocks noGrp="1"/>
          </p:cNvSpPr>
          <p:nvPr>
            <p:ph type="title"/>
          </p:nvPr>
        </p:nvSpPr>
        <p:spPr>
          <a:xfrm>
            <a:off x="1141413" y="518"/>
            <a:ext cx="9905998" cy="890570"/>
          </a:xfrm>
        </p:spPr>
        <p:txBody>
          <a:bodyPr>
            <a:normAutofit/>
          </a:bodyPr>
          <a:lstStyle/>
          <a:p>
            <a:pPr algn="ctr"/>
            <a:r>
              <a:rPr lang="fr-FR" sz="3200" b="1" dirty="0">
                <a:solidFill>
                  <a:schemeClr val="bg1"/>
                </a:solidFill>
                <a:ea typeface="+mj-lt"/>
                <a:cs typeface="+mj-lt"/>
              </a:rPr>
              <a:t>authentification</a:t>
            </a:r>
            <a:endParaRPr lang="fr-FR" sz="3200" dirty="0">
              <a:solidFill>
                <a:schemeClr val="bg1"/>
              </a:solidFill>
            </a:endParaRPr>
          </a:p>
        </p:txBody>
      </p:sp>
      <p:pic>
        <p:nvPicPr>
          <p:cNvPr id="4" name="Espace réservé du contenu 3">
            <a:extLst>
              <a:ext uri="{FF2B5EF4-FFF2-40B4-BE49-F238E27FC236}">
                <a16:creationId xmlns:a16="http://schemas.microsoft.com/office/drawing/2014/main" id="{A0C7864E-51FB-B30A-DADB-3320159B65E4}"/>
              </a:ext>
            </a:extLst>
          </p:cNvPr>
          <p:cNvPicPr>
            <a:picLocks noGrp="1" noChangeAspect="1"/>
          </p:cNvPicPr>
          <p:nvPr>
            <p:ph idx="1"/>
          </p:nvPr>
        </p:nvPicPr>
        <p:blipFill>
          <a:blip r:embed="rId2"/>
          <a:srcRect l="29282" r="28876"/>
          <a:stretch/>
        </p:blipFill>
        <p:spPr>
          <a:xfrm>
            <a:off x="3893575" y="718993"/>
            <a:ext cx="4424516" cy="5774702"/>
          </a:xfrm>
        </p:spPr>
      </p:pic>
    </p:spTree>
    <p:extLst>
      <p:ext uri="{BB962C8B-B14F-4D97-AF65-F5344CB8AC3E}">
        <p14:creationId xmlns:p14="http://schemas.microsoft.com/office/powerpoint/2010/main" val="460123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10F17F-951C-B3B5-1A47-CDF384CF4F2E}"/>
              </a:ext>
            </a:extLst>
          </p:cNvPr>
          <p:cNvSpPr>
            <a:spLocks noGrp="1"/>
          </p:cNvSpPr>
          <p:nvPr>
            <p:ph type="title"/>
          </p:nvPr>
        </p:nvSpPr>
        <p:spPr>
          <a:xfrm>
            <a:off x="1141413" y="618518"/>
            <a:ext cx="9905998" cy="2444570"/>
          </a:xfrm>
        </p:spPr>
        <p:txBody>
          <a:bodyPr>
            <a:normAutofit/>
          </a:bodyPr>
          <a:lstStyle/>
          <a:p>
            <a:r>
              <a:rPr lang="fr-FR">
                <a:latin typeface="Consolas"/>
              </a:rPr>
              <a:t>
</a:t>
            </a:r>
            <a:r>
              <a:rPr lang="fr-FR">
                <a:ea typeface="+mj-lt"/>
                <a:cs typeface="+mj-lt"/>
              </a:rPr>
              <a:t> </a:t>
            </a:r>
            <a:endParaRPr lang="fr-FR"/>
          </a:p>
        </p:txBody>
      </p:sp>
      <p:sp>
        <p:nvSpPr>
          <p:cNvPr id="3" name="Espace réservé du contenu 2">
            <a:extLst>
              <a:ext uri="{FF2B5EF4-FFF2-40B4-BE49-F238E27FC236}">
                <a16:creationId xmlns:a16="http://schemas.microsoft.com/office/drawing/2014/main" id="{236B9CD1-5630-CC75-9563-CDD48B4AB7DA}"/>
              </a:ext>
            </a:extLst>
          </p:cNvPr>
          <p:cNvSpPr>
            <a:spLocks noGrp="1"/>
          </p:cNvSpPr>
          <p:nvPr>
            <p:ph idx="1"/>
          </p:nvPr>
        </p:nvSpPr>
        <p:spPr>
          <a:xfrm>
            <a:off x="1141412" y="16114"/>
            <a:ext cx="10267626" cy="6315087"/>
          </a:xfrm>
        </p:spPr>
        <p:txBody>
          <a:bodyPr vert="horz" lIns="91440" tIns="45720" rIns="91440" bIns="45720" rtlCol="0" anchor="t">
            <a:normAutofit/>
          </a:bodyPr>
          <a:lstStyle/>
          <a:p>
            <a:pPr marL="0" indent="0" algn="ctr">
              <a:buNone/>
            </a:pPr>
            <a:r>
              <a:rPr lang="fr-FR" sz="5100" b="1" cap="all" dirty="0">
                <a:solidFill>
                  <a:schemeClr val="bg1"/>
                </a:solidFill>
                <a:ea typeface="+mn-lt"/>
                <a:cs typeface="+mn-lt"/>
              </a:rPr>
              <a:t>Utilisateurs</a:t>
            </a:r>
            <a:endParaRPr lang="fr-FR" sz="3600" cap="all" dirty="0">
              <a:solidFill>
                <a:schemeClr val="bg1"/>
              </a:solidFill>
              <a:latin typeface="Consolas"/>
            </a:endParaRPr>
          </a:p>
          <a:p>
            <a:pPr marL="0" indent="0">
              <a:buNone/>
            </a:pPr>
            <a:r>
              <a:rPr lang="fr-FR" b="1" cap="all" dirty="0">
                <a:solidFill>
                  <a:schemeClr val="bg1"/>
                </a:solidFill>
                <a:latin typeface="TW Cen MT"/>
              </a:rPr>
              <a:t>Deux rôles utilisateurs : </a:t>
            </a:r>
            <a:br>
              <a:rPr lang="fr-FR" cap="all" dirty="0">
                <a:latin typeface="TW Cen MT"/>
              </a:rPr>
            </a:br>
            <a:r>
              <a:rPr lang="fr-FR" sz="2000" cap="all" dirty="0">
                <a:solidFill>
                  <a:schemeClr val="bg1"/>
                </a:solidFill>
                <a:latin typeface="TW Cen MT"/>
              </a:rPr>
              <a:t>- </a:t>
            </a:r>
            <a:r>
              <a:rPr lang="fr-FR" sz="2000" b="1" cap="all" dirty="0">
                <a:solidFill>
                  <a:schemeClr val="bg1"/>
                </a:solidFill>
                <a:latin typeface="TW Cen MT"/>
              </a:rPr>
              <a:t>Chef d'équipe</a:t>
            </a:r>
            <a:endParaRPr lang="fr-FR" sz="2000" b="1" dirty="0">
              <a:solidFill>
                <a:schemeClr val="bg1"/>
              </a:solidFill>
              <a:latin typeface="TW Cen MT"/>
            </a:endParaRPr>
          </a:p>
          <a:p>
            <a:pPr>
              <a:buNone/>
            </a:pPr>
            <a:r>
              <a:rPr lang="fr-FR" sz="1800" cap="all" dirty="0">
                <a:solidFill>
                  <a:srgbClr val="000000"/>
                </a:solidFill>
                <a:latin typeface="Aptos"/>
              </a:rPr>
              <a:t>id : chef</a:t>
            </a:r>
            <a:endParaRPr lang="fr-FR" sz="1800" dirty="0"/>
          </a:p>
          <a:p>
            <a:pPr>
              <a:buNone/>
            </a:pPr>
            <a:r>
              <a:rPr lang="fr-FR" sz="1800" cap="all" dirty="0" err="1">
                <a:solidFill>
                  <a:srgbClr val="000000"/>
                </a:solidFill>
                <a:latin typeface="Aptos"/>
              </a:rPr>
              <a:t>mdp</a:t>
            </a:r>
            <a:r>
              <a:rPr lang="fr-FR" sz="1800" cap="all" dirty="0">
                <a:solidFill>
                  <a:srgbClr val="000000"/>
                </a:solidFill>
                <a:latin typeface="Aptos"/>
              </a:rPr>
              <a:t> : </a:t>
            </a:r>
            <a:r>
              <a:rPr lang="fr-FR" sz="1800" cap="all" dirty="0" err="1">
                <a:solidFill>
                  <a:srgbClr val="000000"/>
                </a:solidFill>
                <a:latin typeface="Aptos"/>
              </a:rPr>
              <a:t>equipe</a:t>
            </a:r>
            <a:endParaRPr lang="fr-FR" sz="1800" cap="all" dirty="0">
              <a:solidFill>
                <a:srgbClr val="F0F6FC"/>
              </a:solidFill>
            </a:endParaRPr>
          </a:p>
          <a:p>
            <a:pPr>
              <a:buNone/>
            </a:pPr>
            <a:r>
              <a:rPr lang="fr-FR" sz="1800" dirty="0">
                <a:solidFill>
                  <a:srgbClr val="000000"/>
                </a:solidFill>
                <a:latin typeface="Aptos"/>
              </a:rPr>
              <a:t>Il a tout le droit pour les formulaires</a:t>
            </a:r>
          </a:p>
          <a:p>
            <a:pPr>
              <a:buNone/>
            </a:pPr>
            <a:endParaRPr lang="fr-FR" sz="1800" b="1" dirty="0">
              <a:solidFill>
                <a:srgbClr val="000000"/>
              </a:solidFill>
              <a:latin typeface="Aptos"/>
            </a:endParaRPr>
          </a:p>
          <a:p>
            <a:pPr>
              <a:buNone/>
            </a:pPr>
            <a:r>
              <a:rPr lang="fr-FR" sz="2000" b="1" cap="all" dirty="0">
                <a:solidFill>
                  <a:schemeClr val="bg1"/>
                </a:solidFill>
                <a:latin typeface="TW Cen MT"/>
              </a:rPr>
              <a:t>- Techniciens</a:t>
            </a:r>
          </a:p>
          <a:p>
            <a:pPr>
              <a:buNone/>
            </a:pPr>
            <a:r>
              <a:rPr lang="fr-FR" sz="1800" cap="all" dirty="0">
                <a:solidFill>
                  <a:schemeClr val="bg1"/>
                </a:solidFill>
                <a:latin typeface="TW Cen MT"/>
              </a:rPr>
              <a:t>id : </a:t>
            </a:r>
            <a:r>
              <a:rPr lang="fr-FR" sz="1800" cap="all" dirty="0" err="1">
                <a:solidFill>
                  <a:schemeClr val="bg1"/>
                </a:solidFill>
                <a:latin typeface="TW Cen MT"/>
              </a:rPr>
              <a:t>techos</a:t>
            </a:r>
            <a:endParaRPr lang="fr-FR" sz="1800" cap="all" dirty="0">
              <a:solidFill>
                <a:schemeClr val="bg1"/>
              </a:solidFill>
              <a:latin typeface="TW Cen MT"/>
            </a:endParaRPr>
          </a:p>
          <a:p>
            <a:pPr>
              <a:buNone/>
            </a:pPr>
            <a:r>
              <a:rPr lang="fr-FR" sz="1800" cap="all" dirty="0" err="1">
                <a:solidFill>
                  <a:schemeClr val="bg1"/>
                </a:solidFill>
                <a:latin typeface="TW Cen MT"/>
              </a:rPr>
              <a:t>mdp</a:t>
            </a:r>
            <a:r>
              <a:rPr lang="fr-FR" sz="1800" cap="all" dirty="0">
                <a:solidFill>
                  <a:schemeClr val="bg1"/>
                </a:solidFill>
                <a:latin typeface="TW Cen MT"/>
              </a:rPr>
              <a:t> : tech1</a:t>
            </a:r>
          </a:p>
          <a:p>
            <a:pPr marL="0" indent="0">
              <a:buNone/>
            </a:pPr>
            <a:r>
              <a:rPr lang="fr-FR" sz="1800" dirty="0">
                <a:solidFill>
                  <a:schemeClr val="bg1"/>
                </a:solidFill>
                <a:latin typeface="TW Cen MT"/>
              </a:rPr>
              <a:t>Il a le droit de la formulaire recherche et la formulaire lecture </a:t>
            </a:r>
          </a:p>
        </p:txBody>
      </p:sp>
    </p:spTree>
    <p:extLst>
      <p:ext uri="{BB962C8B-B14F-4D97-AF65-F5344CB8AC3E}">
        <p14:creationId xmlns:p14="http://schemas.microsoft.com/office/powerpoint/2010/main" val="1321139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30FB3D-C64A-D189-341A-BDBBCE6E401F}"/>
              </a:ext>
            </a:extLst>
          </p:cNvPr>
          <p:cNvSpPr>
            <a:spLocks noGrp="1"/>
          </p:cNvSpPr>
          <p:nvPr>
            <p:ph type="title"/>
          </p:nvPr>
        </p:nvSpPr>
        <p:spPr>
          <a:xfrm>
            <a:off x="1141413" y="518"/>
            <a:ext cx="9905998" cy="1076570"/>
          </a:xfrm>
        </p:spPr>
        <p:txBody>
          <a:bodyPr>
            <a:normAutofit/>
          </a:bodyPr>
          <a:lstStyle/>
          <a:p>
            <a:pPr algn="ctr"/>
            <a:r>
              <a:rPr lang="fr-FR" sz="3200" b="1" dirty="0">
                <a:solidFill>
                  <a:schemeClr val="bg1"/>
                </a:solidFill>
                <a:ea typeface="+mj-lt"/>
                <a:cs typeface="+mj-lt"/>
              </a:rPr>
              <a:t>Chef d'équipe</a:t>
            </a:r>
          </a:p>
        </p:txBody>
      </p:sp>
      <p:pic>
        <p:nvPicPr>
          <p:cNvPr id="6" name="Espace réservé du contenu 5" descr="Une image contenant texte, capture d’écran, Bleu électrique, Police&#10;&#10;Description générée automatiquement">
            <a:extLst>
              <a:ext uri="{FF2B5EF4-FFF2-40B4-BE49-F238E27FC236}">
                <a16:creationId xmlns:a16="http://schemas.microsoft.com/office/drawing/2014/main" id="{0BC5AB6A-3CF2-A42B-4D0F-7D051923955B}"/>
              </a:ext>
            </a:extLst>
          </p:cNvPr>
          <p:cNvPicPr>
            <a:picLocks noGrp="1" noChangeAspect="1"/>
          </p:cNvPicPr>
          <p:nvPr>
            <p:ph idx="1"/>
          </p:nvPr>
        </p:nvPicPr>
        <p:blipFill>
          <a:blip r:embed="rId2"/>
          <a:srcRect l="27741" r="29602"/>
          <a:stretch/>
        </p:blipFill>
        <p:spPr>
          <a:xfrm>
            <a:off x="3908323" y="827565"/>
            <a:ext cx="4616245" cy="5898232"/>
          </a:xfrm>
        </p:spPr>
      </p:pic>
    </p:spTree>
    <p:extLst>
      <p:ext uri="{BB962C8B-B14F-4D97-AF65-F5344CB8AC3E}">
        <p14:creationId xmlns:p14="http://schemas.microsoft.com/office/powerpoint/2010/main" val="480427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8A9D1D-F71B-8260-C0AC-B104D8222F42}"/>
              </a:ext>
            </a:extLst>
          </p:cNvPr>
          <p:cNvSpPr>
            <a:spLocks noGrp="1"/>
          </p:cNvSpPr>
          <p:nvPr>
            <p:ph type="title"/>
          </p:nvPr>
        </p:nvSpPr>
        <p:spPr>
          <a:xfrm>
            <a:off x="1141413" y="12518"/>
            <a:ext cx="9905998" cy="920570"/>
          </a:xfrm>
        </p:spPr>
        <p:txBody>
          <a:bodyPr/>
          <a:lstStyle/>
          <a:p>
            <a:pPr algn="ctr"/>
            <a:r>
              <a:rPr lang="fr-FR" b="1">
                <a:solidFill>
                  <a:schemeClr val="bg1"/>
                </a:solidFill>
              </a:rPr>
              <a:t>Technicien</a:t>
            </a:r>
            <a:endParaRPr lang="fr-FR"/>
          </a:p>
        </p:txBody>
      </p:sp>
      <p:pic>
        <p:nvPicPr>
          <p:cNvPr id="6" name="Espace réservé du contenu 5" descr="Une image contenant texte, capture d’écran, Bleu électrique, Police&#10;&#10;Description générée automatiquement">
            <a:extLst>
              <a:ext uri="{FF2B5EF4-FFF2-40B4-BE49-F238E27FC236}">
                <a16:creationId xmlns:a16="http://schemas.microsoft.com/office/drawing/2014/main" id="{29F3BFF1-DB33-6E5D-8277-57FAB633CE55}"/>
              </a:ext>
            </a:extLst>
          </p:cNvPr>
          <p:cNvPicPr>
            <a:picLocks noGrp="1" noChangeAspect="1"/>
          </p:cNvPicPr>
          <p:nvPr>
            <p:ph idx="1"/>
          </p:nvPr>
        </p:nvPicPr>
        <p:blipFill>
          <a:blip r:embed="rId2"/>
          <a:srcRect l="30337" r="26659"/>
          <a:stretch/>
        </p:blipFill>
        <p:spPr>
          <a:xfrm>
            <a:off x="3893574" y="716854"/>
            <a:ext cx="4660491" cy="5833410"/>
          </a:xfrm>
        </p:spPr>
      </p:pic>
    </p:spTree>
    <p:extLst>
      <p:ext uri="{BB962C8B-B14F-4D97-AF65-F5344CB8AC3E}">
        <p14:creationId xmlns:p14="http://schemas.microsoft.com/office/powerpoint/2010/main" val="33128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A54900-302C-A05A-5219-843DFBDC61A9}"/>
              </a:ext>
            </a:extLst>
          </p:cNvPr>
          <p:cNvSpPr>
            <a:spLocks noGrp="1"/>
          </p:cNvSpPr>
          <p:nvPr>
            <p:ph type="title"/>
          </p:nvPr>
        </p:nvSpPr>
        <p:spPr>
          <a:xfrm>
            <a:off x="1669026" y="143204"/>
            <a:ext cx="9905998" cy="642740"/>
          </a:xfrm>
        </p:spPr>
        <p:txBody>
          <a:bodyPr>
            <a:normAutofit/>
          </a:bodyPr>
          <a:lstStyle/>
          <a:p>
            <a:pPr algn="ctr"/>
            <a:r>
              <a:rPr lang="fr-FR" b="1" dirty="0">
                <a:solidFill>
                  <a:schemeClr val="bg1"/>
                </a:solidFill>
                <a:ea typeface="+mj-lt"/>
                <a:cs typeface="+mj-lt"/>
              </a:rPr>
              <a:t>chercher UNE REFERENCE</a:t>
            </a:r>
            <a:endParaRPr lang="fr-FR" sz="3200" b="1" dirty="0">
              <a:solidFill>
                <a:schemeClr val="bg1"/>
              </a:solidFill>
              <a:ea typeface="+mj-lt"/>
              <a:cs typeface="+mj-lt"/>
            </a:endParaRPr>
          </a:p>
        </p:txBody>
      </p:sp>
      <p:pic>
        <p:nvPicPr>
          <p:cNvPr id="6" name="Espace réservé du contenu 5" descr="Une image contenant texte, capture d’écran, Bleu électrique, Police&#10;&#10;Description générée automatiquement">
            <a:extLst>
              <a:ext uri="{FF2B5EF4-FFF2-40B4-BE49-F238E27FC236}">
                <a16:creationId xmlns:a16="http://schemas.microsoft.com/office/drawing/2014/main" id="{43C84EC0-99A0-DEE0-090D-FCA7A8C08B52}"/>
              </a:ext>
            </a:extLst>
          </p:cNvPr>
          <p:cNvPicPr>
            <a:picLocks noGrp="1" noChangeAspect="1"/>
          </p:cNvPicPr>
          <p:nvPr>
            <p:ph idx="1"/>
          </p:nvPr>
        </p:nvPicPr>
        <p:blipFill>
          <a:blip r:embed="rId2"/>
          <a:srcRect l="31101" t="30542" r="24647" b="23266"/>
          <a:stretch/>
        </p:blipFill>
        <p:spPr>
          <a:xfrm>
            <a:off x="1341119" y="1219200"/>
            <a:ext cx="4006213" cy="2651760"/>
          </a:xfrm>
        </p:spPr>
      </p:pic>
      <p:pic>
        <p:nvPicPr>
          <p:cNvPr id="7" name="Image 6">
            <a:extLst>
              <a:ext uri="{FF2B5EF4-FFF2-40B4-BE49-F238E27FC236}">
                <a16:creationId xmlns:a16="http://schemas.microsoft.com/office/drawing/2014/main" id="{453B4976-AF7D-2367-F032-96DD2D406D4F}"/>
              </a:ext>
            </a:extLst>
          </p:cNvPr>
          <p:cNvPicPr>
            <a:picLocks noChangeAspect="1"/>
          </p:cNvPicPr>
          <p:nvPr/>
        </p:nvPicPr>
        <p:blipFill>
          <a:blip r:embed="rId3"/>
          <a:stretch>
            <a:fillRect/>
          </a:stretch>
        </p:blipFill>
        <p:spPr>
          <a:xfrm>
            <a:off x="6568559" y="1467464"/>
            <a:ext cx="5006465" cy="4866968"/>
          </a:xfrm>
          <a:prstGeom prst="rect">
            <a:avLst/>
          </a:prstGeom>
        </p:spPr>
      </p:pic>
      <p:pic>
        <p:nvPicPr>
          <p:cNvPr id="11" name="Image 10">
            <a:extLst>
              <a:ext uri="{FF2B5EF4-FFF2-40B4-BE49-F238E27FC236}">
                <a16:creationId xmlns:a16="http://schemas.microsoft.com/office/drawing/2014/main" id="{04BF82E7-E1AF-B51F-59F4-E46933B5E239}"/>
              </a:ext>
            </a:extLst>
          </p:cNvPr>
          <p:cNvPicPr>
            <a:picLocks noChangeAspect="1"/>
          </p:cNvPicPr>
          <p:nvPr/>
        </p:nvPicPr>
        <p:blipFill>
          <a:blip r:embed="rId4"/>
          <a:stretch>
            <a:fillRect/>
          </a:stretch>
        </p:blipFill>
        <p:spPr>
          <a:xfrm>
            <a:off x="1341118" y="4172458"/>
            <a:ext cx="4006213" cy="2363737"/>
          </a:xfrm>
          <a:prstGeom prst="rect">
            <a:avLst/>
          </a:prstGeom>
        </p:spPr>
      </p:pic>
    </p:spTree>
    <p:extLst>
      <p:ext uri="{BB962C8B-B14F-4D97-AF65-F5344CB8AC3E}">
        <p14:creationId xmlns:p14="http://schemas.microsoft.com/office/powerpoint/2010/main" val="245416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ED6E1A-F78A-F822-C462-B146CA9EA97C}"/>
              </a:ext>
            </a:extLst>
          </p:cNvPr>
          <p:cNvSpPr>
            <a:spLocks noGrp="1"/>
          </p:cNvSpPr>
          <p:nvPr>
            <p:ph type="title"/>
          </p:nvPr>
        </p:nvSpPr>
        <p:spPr>
          <a:xfrm>
            <a:off x="1294161" y="229419"/>
            <a:ext cx="10031998" cy="1340570"/>
          </a:xfrm>
        </p:spPr>
        <p:txBody>
          <a:bodyPr>
            <a:normAutofit/>
          </a:bodyPr>
          <a:lstStyle/>
          <a:p>
            <a:pPr marL="228600" indent="-228600" algn="ctr">
              <a:lnSpc>
                <a:spcPct val="120000"/>
              </a:lnSpc>
              <a:spcBef>
                <a:spcPts val="1000"/>
              </a:spcBef>
            </a:pPr>
            <a:r>
              <a:rPr lang="fr-FR" b="1" dirty="0">
                <a:solidFill>
                  <a:schemeClr val="bg1"/>
                </a:solidFill>
              </a:rPr>
              <a:t>Ranger un composant</a:t>
            </a:r>
            <a:br>
              <a:rPr lang="fr-FR" b="1" dirty="0">
                <a:solidFill>
                  <a:schemeClr val="bg1"/>
                </a:solidFill>
              </a:rPr>
            </a:br>
            <a:endParaRPr lang="fr-FR" sz="1800" dirty="0">
              <a:solidFill>
                <a:schemeClr val="bg1"/>
              </a:solidFill>
              <a:latin typeface="Segoe UI"/>
              <a:cs typeface="Segoe UI"/>
            </a:endParaRPr>
          </a:p>
          <a:p>
            <a:pPr algn="ctr"/>
            <a:endParaRPr lang="fr-FR" b="1" dirty="0"/>
          </a:p>
        </p:txBody>
      </p:sp>
      <p:pic>
        <p:nvPicPr>
          <p:cNvPr id="6" name="Espace réservé du contenu 5" descr="Une image contenant texte, capture d’écran, Police, logiciel&#10;&#10;Description générée automatiquement">
            <a:extLst>
              <a:ext uri="{FF2B5EF4-FFF2-40B4-BE49-F238E27FC236}">
                <a16:creationId xmlns:a16="http://schemas.microsoft.com/office/drawing/2014/main" id="{F7A8DADD-4B27-19AD-47DC-0AF350025149}"/>
              </a:ext>
            </a:extLst>
          </p:cNvPr>
          <p:cNvPicPr>
            <a:picLocks noGrp="1" noChangeAspect="1"/>
          </p:cNvPicPr>
          <p:nvPr>
            <p:ph idx="1"/>
          </p:nvPr>
        </p:nvPicPr>
        <p:blipFill>
          <a:blip r:embed="rId2"/>
          <a:srcRect l="29453" r="20900"/>
          <a:stretch/>
        </p:blipFill>
        <p:spPr>
          <a:xfrm>
            <a:off x="1457942" y="737473"/>
            <a:ext cx="5250426" cy="5958296"/>
          </a:xfrm>
        </p:spPr>
      </p:pic>
      <p:pic>
        <p:nvPicPr>
          <p:cNvPr id="4" name="Image 3">
            <a:extLst>
              <a:ext uri="{FF2B5EF4-FFF2-40B4-BE49-F238E27FC236}">
                <a16:creationId xmlns:a16="http://schemas.microsoft.com/office/drawing/2014/main" id="{3D7A67D3-97B1-331D-0926-425FB9275970}"/>
              </a:ext>
            </a:extLst>
          </p:cNvPr>
          <p:cNvPicPr>
            <a:picLocks noChangeAspect="1"/>
          </p:cNvPicPr>
          <p:nvPr/>
        </p:nvPicPr>
        <p:blipFill>
          <a:blip r:embed="rId3"/>
          <a:stretch>
            <a:fillRect/>
          </a:stretch>
        </p:blipFill>
        <p:spPr>
          <a:xfrm>
            <a:off x="7087368" y="1823729"/>
            <a:ext cx="4667097" cy="1471859"/>
          </a:xfrm>
          <a:prstGeom prst="rect">
            <a:avLst/>
          </a:prstGeom>
        </p:spPr>
      </p:pic>
      <p:pic>
        <p:nvPicPr>
          <p:cNvPr id="7" name="Image 6">
            <a:extLst>
              <a:ext uri="{FF2B5EF4-FFF2-40B4-BE49-F238E27FC236}">
                <a16:creationId xmlns:a16="http://schemas.microsoft.com/office/drawing/2014/main" id="{2301D843-95FF-53B2-DF83-9954D08052A6}"/>
              </a:ext>
            </a:extLst>
          </p:cNvPr>
          <p:cNvPicPr>
            <a:picLocks noChangeAspect="1"/>
          </p:cNvPicPr>
          <p:nvPr/>
        </p:nvPicPr>
        <p:blipFill>
          <a:blip r:embed="rId4"/>
          <a:stretch>
            <a:fillRect/>
          </a:stretch>
        </p:blipFill>
        <p:spPr>
          <a:xfrm>
            <a:off x="7087368" y="4010086"/>
            <a:ext cx="4667097" cy="1471859"/>
          </a:xfrm>
          <a:prstGeom prst="rect">
            <a:avLst/>
          </a:prstGeom>
        </p:spPr>
      </p:pic>
    </p:spTree>
    <p:extLst>
      <p:ext uri="{BB962C8B-B14F-4D97-AF65-F5344CB8AC3E}">
        <p14:creationId xmlns:p14="http://schemas.microsoft.com/office/powerpoint/2010/main" val="181700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29C814-0B5A-77EA-9A16-2B7E32108705}"/>
              </a:ext>
            </a:extLst>
          </p:cNvPr>
          <p:cNvSpPr>
            <a:spLocks noGrp="1"/>
          </p:cNvSpPr>
          <p:nvPr>
            <p:ph type="title"/>
          </p:nvPr>
        </p:nvSpPr>
        <p:spPr>
          <a:xfrm>
            <a:off x="1141413" y="156518"/>
            <a:ext cx="9905998" cy="1568570"/>
          </a:xfrm>
        </p:spPr>
        <p:txBody>
          <a:bodyPr/>
          <a:lstStyle/>
          <a:p>
            <a:pPr algn="ctr"/>
            <a:r>
              <a:rPr lang="fr-FR" sz="3200" b="1" dirty="0">
                <a:solidFill>
                  <a:srgbClr val="000000"/>
                </a:solidFill>
                <a:latin typeface="TW Cen MT"/>
              </a:rPr>
              <a:t>Vider un emplacement</a:t>
            </a:r>
            <a:r>
              <a:rPr lang="fr-FR" sz="1200" dirty="0">
                <a:solidFill>
                  <a:srgbClr val="000000"/>
                </a:solidFill>
                <a:latin typeface="TW Cen MT"/>
              </a:rPr>
              <a:t> </a:t>
            </a:r>
            <a:br>
              <a:rPr lang="fr-FR" sz="1200" dirty="0">
                <a:latin typeface="TW Cen MT"/>
              </a:rPr>
            </a:br>
            <a:endParaRPr lang="fr-FR" dirty="0">
              <a:latin typeface="TW Cen MT"/>
            </a:endParaRPr>
          </a:p>
          <a:p>
            <a:endParaRPr lang="fr-FR" sz="1800" dirty="0"/>
          </a:p>
        </p:txBody>
      </p:sp>
      <p:pic>
        <p:nvPicPr>
          <p:cNvPr id="4" name="Image 3">
            <a:extLst>
              <a:ext uri="{FF2B5EF4-FFF2-40B4-BE49-F238E27FC236}">
                <a16:creationId xmlns:a16="http://schemas.microsoft.com/office/drawing/2014/main" id="{9B6DF71B-362B-06F5-9DC0-F649DF3DCCAF}"/>
              </a:ext>
            </a:extLst>
          </p:cNvPr>
          <p:cNvPicPr>
            <a:picLocks noChangeAspect="1"/>
          </p:cNvPicPr>
          <p:nvPr/>
        </p:nvPicPr>
        <p:blipFill>
          <a:blip r:embed="rId2"/>
          <a:stretch>
            <a:fillRect/>
          </a:stretch>
        </p:blipFill>
        <p:spPr>
          <a:xfrm>
            <a:off x="6572864" y="2382630"/>
            <a:ext cx="3810001" cy="2850745"/>
          </a:xfrm>
          <a:prstGeom prst="rect">
            <a:avLst/>
          </a:prstGeom>
        </p:spPr>
      </p:pic>
      <p:pic>
        <p:nvPicPr>
          <p:cNvPr id="9" name="Image 8">
            <a:extLst>
              <a:ext uri="{FF2B5EF4-FFF2-40B4-BE49-F238E27FC236}">
                <a16:creationId xmlns:a16="http://schemas.microsoft.com/office/drawing/2014/main" id="{A863A55D-1102-0CF7-720D-F758DF654768}"/>
              </a:ext>
            </a:extLst>
          </p:cNvPr>
          <p:cNvPicPr>
            <a:picLocks noChangeAspect="1"/>
          </p:cNvPicPr>
          <p:nvPr/>
        </p:nvPicPr>
        <p:blipFill>
          <a:blip r:embed="rId3"/>
          <a:stretch>
            <a:fillRect/>
          </a:stretch>
        </p:blipFill>
        <p:spPr>
          <a:xfrm>
            <a:off x="743564" y="1268361"/>
            <a:ext cx="5601706" cy="4960988"/>
          </a:xfrm>
          <a:prstGeom prst="rect">
            <a:avLst/>
          </a:prstGeom>
        </p:spPr>
      </p:pic>
    </p:spTree>
    <p:extLst>
      <p:ext uri="{BB962C8B-B14F-4D97-AF65-F5344CB8AC3E}">
        <p14:creationId xmlns:p14="http://schemas.microsoft.com/office/powerpoint/2010/main" val="81838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5C0CEC-DC5C-94EB-2394-6780FAC8BE33}"/>
              </a:ext>
            </a:extLst>
          </p:cNvPr>
          <p:cNvSpPr>
            <a:spLocks noGrp="1"/>
          </p:cNvSpPr>
          <p:nvPr>
            <p:ph type="title"/>
          </p:nvPr>
        </p:nvSpPr>
        <p:spPr>
          <a:xfrm>
            <a:off x="1111917" y="55917"/>
            <a:ext cx="9905998" cy="1092942"/>
          </a:xfrm>
        </p:spPr>
        <p:txBody>
          <a:bodyPr/>
          <a:lstStyle/>
          <a:p>
            <a:pPr algn="ctr"/>
            <a:r>
              <a:rPr lang="fr-FR" sz="3200" b="1" dirty="0">
                <a:solidFill>
                  <a:srgbClr val="000000"/>
                </a:solidFill>
                <a:latin typeface="TW Cen MT"/>
              </a:rPr>
              <a:t>Inventaire</a:t>
            </a:r>
          </a:p>
        </p:txBody>
      </p:sp>
      <p:pic>
        <p:nvPicPr>
          <p:cNvPr id="9" name="Image 8">
            <a:extLst>
              <a:ext uri="{FF2B5EF4-FFF2-40B4-BE49-F238E27FC236}">
                <a16:creationId xmlns:a16="http://schemas.microsoft.com/office/drawing/2014/main" id="{CAB3C18B-6396-B422-582D-1F47AEAF0441}"/>
              </a:ext>
            </a:extLst>
          </p:cNvPr>
          <p:cNvPicPr>
            <a:picLocks noChangeAspect="1"/>
          </p:cNvPicPr>
          <p:nvPr/>
        </p:nvPicPr>
        <p:blipFill>
          <a:blip r:embed="rId2"/>
          <a:stretch>
            <a:fillRect/>
          </a:stretch>
        </p:blipFill>
        <p:spPr>
          <a:xfrm>
            <a:off x="4202444" y="998726"/>
            <a:ext cx="3879672" cy="5773865"/>
          </a:xfrm>
          <a:prstGeom prst="rect">
            <a:avLst/>
          </a:prstGeom>
        </p:spPr>
      </p:pic>
    </p:spTree>
    <p:extLst>
      <p:ext uri="{BB962C8B-B14F-4D97-AF65-F5344CB8AC3E}">
        <p14:creationId xmlns:p14="http://schemas.microsoft.com/office/powerpoint/2010/main" val="2680382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6B065EE-016D-BC64-B979-D331B2D21A0B}"/>
              </a:ext>
            </a:extLst>
          </p:cNvPr>
          <p:cNvSpPr>
            <a:spLocks noGrp="1"/>
          </p:cNvSpPr>
          <p:nvPr>
            <p:ph idx="1"/>
          </p:nvPr>
        </p:nvSpPr>
        <p:spPr>
          <a:xfrm>
            <a:off x="835769" y="805219"/>
            <a:ext cx="9354709" cy="4741627"/>
          </a:xfrm>
        </p:spPr>
        <p:txBody>
          <a:bodyPr vert="horz" lIns="91440" tIns="45720" rIns="91440" bIns="45720" rtlCol="0" anchor="t">
            <a:normAutofit/>
          </a:bodyPr>
          <a:lstStyle/>
          <a:p>
            <a:pPr>
              <a:buNone/>
            </a:pPr>
            <a:r>
              <a:rPr lang="fr-FR" b="1" cap="all" dirty="0">
                <a:solidFill>
                  <a:schemeClr val="bg1"/>
                </a:solidFill>
                <a:ea typeface="+mn-lt"/>
                <a:cs typeface="+mn-lt"/>
              </a:rPr>
              <a:t>     </a:t>
            </a:r>
            <a:r>
              <a:rPr lang="fr-FR" b="1" cap="all" dirty="0">
                <a:solidFill>
                  <a:schemeClr val="bg1"/>
                </a:solidFill>
                <a:latin typeface="Sagona Book"/>
                <a:ea typeface="+mn-lt"/>
                <a:cs typeface="+mn-lt"/>
              </a:rPr>
              <a:t> </a:t>
            </a:r>
            <a:r>
              <a:rPr lang="fr-FR" sz="3200" b="1" cap="all" dirty="0">
                <a:solidFill>
                  <a:schemeClr val="bg1"/>
                </a:solidFill>
                <a:latin typeface="Sagona Book"/>
                <a:ea typeface="+mn-lt"/>
                <a:cs typeface="+mn-lt"/>
              </a:rPr>
              <a:t>Présenté par :</a:t>
            </a:r>
            <a:endParaRPr lang="fr-FR" sz="3200" dirty="0">
              <a:solidFill>
                <a:schemeClr val="bg1"/>
              </a:solidFill>
              <a:latin typeface="Sagona Book"/>
              <a:ea typeface="+mn-lt"/>
              <a:cs typeface="+mn-lt"/>
            </a:endParaRPr>
          </a:p>
          <a:p>
            <a:pPr>
              <a:buNone/>
            </a:pPr>
            <a:endParaRPr lang="fr-FR" sz="3200" b="1" cap="all" dirty="0">
              <a:solidFill>
                <a:schemeClr val="bg1"/>
              </a:solidFill>
              <a:latin typeface="Sagona Book"/>
              <a:ea typeface="+mn-lt"/>
              <a:cs typeface="+mn-lt"/>
            </a:endParaRPr>
          </a:p>
          <a:p>
            <a:pPr algn="ctr">
              <a:buNone/>
            </a:pPr>
            <a:r>
              <a:rPr lang="fr-FR" b="1" dirty="0" err="1">
                <a:solidFill>
                  <a:schemeClr val="bg1"/>
                </a:solidFill>
                <a:latin typeface="Sagona Book"/>
                <a:ea typeface="+mn-lt"/>
                <a:cs typeface="+mn-lt"/>
              </a:rPr>
              <a:t>Alssadig</a:t>
            </a:r>
            <a:r>
              <a:rPr lang="fr-FR" b="1" dirty="0">
                <a:solidFill>
                  <a:schemeClr val="bg1"/>
                </a:solidFill>
                <a:latin typeface="Sagona Book"/>
                <a:ea typeface="+mn-lt"/>
                <a:cs typeface="+mn-lt"/>
              </a:rPr>
              <a:t> Ali Hassan Bukhari  </a:t>
            </a:r>
            <a:r>
              <a:rPr lang="fr-FR" sz="1800" b="1" dirty="0">
                <a:solidFill>
                  <a:schemeClr val="bg1"/>
                </a:solidFill>
                <a:latin typeface="Sagona Book"/>
                <a:ea typeface="+mn-lt"/>
                <a:cs typeface="+mn-lt"/>
              </a:rPr>
              <a:t>Et</a:t>
            </a:r>
            <a:r>
              <a:rPr lang="fr-FR" b="1" dirty="0">
                <a:solidFill>
                  <a:schemeClr val="bg1"/>
                </a:solidFill>
                <a:latin typeface="Sagona Book"/>
                <a:ea typeface="+mn-lt"/>
                <a:cs typeface="+mn-lt"/>
              </a:rPr>
              <a:t>  Sonia Ouendessere </a:t>
            </a:r>
            <a:endParaRPr lang="fr-FR" dirty="0">
              <a:solidFill>
                <a:schemeClr val="bg1"/>
              </a:solidFill>
              <a:latin typeface="Tw Cen MT" panose="020B0602020104020603"/>
              <a:ea typeface="+mn-lt"/>
              <a:cs typeface="+mn-lt"/>
            </a:endParaRPr>
          </a:p>
          <a:p>
            <a:pPr algn="ctr">
              <a:buNone/>
            </a:pPr>
            <a:endParaRPr lang="fr-FR" sz="1800" b="1" dirty="0">
              <a:solidFill>
                <a:schemeClr val="bg1"/>
              </a:solidFill>
              <a:latin typeface="Sagona Book"/>
              <a:ea typeface="+mn-lt"/>
              <a:cs typeface="+mn-lt"/>
            </a:endParaRPr>
          </a:p>
          <a:p>
            <a:pPr>
              <a:buNone/>
            </a:pPr>
            <a:r>
              <a:rPr lang="fr-FR" sz="1800" b="1" dirty="0">
                <a:solidFill>
                  <a:schemeClr val="bg1"/>
                </a:solidFill>
                <a:latin typeface="Sagona Book"/>
                <a:ea typeface="+mn-lt"/>
                <a:cs typeface="+mn-lt"/>
              </a:rPr>
              <a:t>                                                  </a:t>
            </a:r>
            <a:r>
              <a:rPr lang="fr-FR" sz="1800" dirty="0">
                <a:solidFill>
                  <a:schemeClr val="bg1"/>
                </a:solidFill>
                <a:latin typeface="Sagona Book"/>
                <a:ea typeface="+mn-lt"/>
                <a:cs typeface="+mn-lt"/>
              </a:rPr>
              <a:t> CNAM</a:t>
            </a:r>
            <a:r>
              <a:rPr lang="fr-FR" sz="1800" dirty="0">
                <a:solidFill>
                  <a:schemeClr val="bg1"/>
                </a:solidFill>
                <a:latin typeface="Sagona Book"/>
              </a:rPr>
              <a:t>  d’Evry</a:t>
            </a:r>
            <a:r>
              <a:rPr lang="fr-FR" sz="1800" dirty="0">
                <a:solidFill>
                  <a:schemeClr val="bg1"/>
                </a:solidFill>
                <a:latin typeface="Sagona Book"/>
                <a:ea typeface="+mn-lt"/>
                <a:cs typeface="+mn-lt"/>
              </a:rPr>
              <a:t> -Courcouronnes </a:t>
            </a:r>
            <a:endParaRPr lang="fr-FR" dirty="0">
              <a:solidFill>
                <a:schemeClr val="bg1"/>
              </a:solidFill>
            </a:endParaRPr>
          </a:p>
          <a:p>
            <a:pPr algn="ctr">
              <a:buNone/>
            </a:pPr>
            <a:r>
              <a:rPr lang="fr-FR" sz="1800" b="1" dirty="0">
                <a:solidFill>
                  <a:schemeClr val="bg1"/>
                </a:solidFill>
                <a:latin typeface="Sagona Book"/>
                <a:ea typeface="+mn-lt"/>
                <a:cs typeface="+mn-lt"/>
              </a:rPr>
              <a:t>(</a:t>
            </a:r>
            <a:r>
              <a:rPr lang="fr-FR" sz="1800" dirty="0">
                <a:solidFill>
                  <a:schemeClr val="bg1"/>
                </a:solidFill>
                <a:latin typeface="Sagona Book"/>
                <a:ea typeface="+mn-lt"/>
                <a:cs typeface="+mn-lt"/>
              </a:rPr>
              <a:t>Conservatoire national des arts et métiers</a:t>
            </a:r>
            <a:r>
              <a:rPr lang="fr-FR" sz="1800" b="1" dirty="0">
                <a:solidFill>
                  <a:schemeClr val="bg1"/>
                </a:solidFill>
                <a:latin typeface="Sagona Book"/>
                <a:ea typeface="+mn-lt"/>
                <a:cs typeface="+mn-lt"/>
              </a:rPr>
              <a:t>)</a:t>
            </a:r>
            <a:endParaRPr lang="fr-FR" sz="1800" b="1" dirty="0">
              <a:solidFill>
                <a:schemeClr val="bg1"/>
              </a:solidFill>
              <a:latin typeface="Sagona Book"/>
            </a:endParaRPr>
          </a:p>
          <a:p>
            <a:pPr algn="ctr">
              <a:buNone/>
            </a:pPr>
            <a:endParaRPr lang="fr-FR" sz="1800" b="1" dirty="0">
              <a:solidFill>
                <a:schemeClr val="bg1"/>
              </a:solidFill>
              <a:latin typeface="Sagona Book"/>
            </a:endParaRPr>
          </a:p>
          <a:p>
            <a:pPr marL="0" indent="0" algn="ctr">
              <a:buNone/>
            </a:pPr>
            <a:fld id="{F25E66C5-665F-4053-9CE5-C94FDCAAAA89}" type="datetime2">
              <a:rPr lang="fr-FR" smtClean="0">
                <a:latin typeface="Sagona Book"/>
              </a:rPr>
              <a:pPr marL="0" indent="0" algn="ctr">
                <a:buNone/>
              </a:pPr>
              <a:t>mercredi 16 octobre 2024</a:t>
            </a:fld>
            <a:endParaRPr lang="fr-FR" dirty="0">
              <a:latin typeface="Sagona Book"/>
            </a:endParaRPr>
          </a:p>
        </p:txBody>
      </p:sp>
    </p:spTree>
    <p:extLst>
      <p:ext uri="{BB962C8B-B14F-4D97-AF65-F5344CB8AC3E}">
        <p14:creationId xmlns:p14="http://schemas.microsoft.com/office/powerpoint/2010/main" val="259898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130A33-FFBA-7E2C-83A8-CDB50C30DE77}"/>
              </a:ext>
            </a:extLst>
          </p:cNvPr>
          <p:cNvSpPr>
            <a:spLocks noGrp="1"/>
          </p:cNvSpPr>
          <p:nvPr>
            <p:ph type="title"/>
          </p:nvPr>
        </p:nvSpPr>
        <p:spPr>
          <a:xfrm>
            <a:off x="1147413" y="518"/>
            <a:ext cx="9899998" cy="998570"/>
          </a:xfrm>
        </p:spPr>
        <p:txBody>
          <a:bodyPr/>
          <a:lstStyle/>
          <a:p>
            <a:pPr algn="ctr"/>
            <a:r>
              <a:rPr lang="fr-FR" b="1">
                <a:solidFill>
                  <a:schemeClr val="bg1"/>
                </a:solidFill>
              </a:rPr>
              <a:t>Tests sélénium dans un docker</a:t>
            </a:r>
          </a:p>
        </p:txBody>
      </p:sp>
      <p:sp>
        <p:nvSpPr>
          <p:cNvPr id="9" name="Espace réservé du contenu 8">
            <a:extLst>
              <a:ext uri="{FF2B5EF4-FFF2-40B4-BE49-F238E27FC236}">
                <a16:creationId xmlns:a16="http://schemas.microsoft.com/office/drawing/2014/main" id="{0A4E25EF-EBF1-072D-B9B6-4E712C76996B}"/>
              </a:ext>
            </a:extLst>
          </p:cNvPr>
          <p:cNvSpPr>
            <a:spLocks noGrp="1"/>
          </p:cNvSpPr>
          <p:nvPr>
            <p:ph idx="1"/>
          </p:nvPr>
        </p:nvSpPr>
        <p:spPr>
          <a:xfrm>
            <a:off x="1419685" y="967662"/>
            <a:ext cx="9905999" cy="1906167"/>
          </a:xfrm>
        </p:spPr>
        <p:txBody>
          <a:bodyPr/>
          <a:lstStyle/>
          <a:p>
            <a:r>
              <a:rPr lang="fr-FR" sz="2800" b="1" dirty="0">
                <a:solidFill>
                  <a:schemeClr val="bg1"/>
                </a:solidFill>
              </a:rPr>
              <a:t>Test d’une recherche</a:t>
            </a:r>
          </a:p>
          <a:p>
            <a:pPr marL="0" indent="0">
              <a:buNone/>
            </a:pPr>
            <a:r>
              <a:rPr lang="fr-FR" sz="2000" dirty="0">
                <a:solidFill>
                  <a:schemeClr val="bg1"/>
                </a:solidFill>
              </a:rPr>
              <a:t>TEST/testrech_OK.py				TEST/testrech_NOK.py</a:t>
            </a:r>
            <a:br>
              <a:rPr lang="fr-FR" sz="2000" dirty="0">
                <a:solidFill>
                  <a:schemeClr val="bg1"/>
                </a:solidFill>
              </a:rPr>
            </a:br>
            <a:r>
              <a:rPr lang="fr-FR" sz="2000" dirty="0">
                <a:solidFill>
                  <a:schemeClr val="bg1"/>
                </a:solidFill>
              </a:rPr>
              <a:t>Avec une référence existante			Avec une référence inexistante</a:t>
            </a:r>
          </a:p>
        </p:txBody>
      </p:sp>
      <p:pic>
        <p:nvPicPr>
          <p:cNvPr id="11" name="Image 10">
            <a:extLst>
              <a:ext uri="{FF2B5EF4-FFF2-40B4-BE49-F238E27FC236}">
                <a16:creationId xmlns:a16="http://schemas.microsoft.com/office/drawing/2014/main" id="{1C8AF20B-CAEC-5B9F-E621-B1E05A7C0154}"/>
              </a:ext>
            </a:extLst>
          </p:cNvPr>
          <p:cNvPicPr>
            <a:picLocks noChangeAspect="1"/>
          </p:cNvPicPr>
          <p:nvPr/>
        </p:nvPicPr>
        <p:blipFill>
          <a:blip r:embed="rId2"/>
          <a:stretch>
            <a:fillRect/>
          </a:stretch>
        </p:blipFill>
        <p:spPr>
          <a:xfrm>
            <a:off x="1404937" y="2430540"/>
            <a:ext cx="4384346" cy="998570"/>
          </a:xfrm>
          <a:prstGeom prst="rect">
            <a:avLst/>
          </a:prstGeom>
        </p:spPr>
      </p:pic>
      <p:pic>
        <p:nvPicPr>
          <p:cNvPr id="13" name="Image 12">
            <a:extLst>
              <a:ext uri="{FF2B5EF4-FFF2-40B4-BE49-F238E27FC236}">
                <a16:creationId xmlns:a16="http://schemas.microsoft.com/office/drawing/2014/main" id="{33AC6E9C-7CDC-5BEA-46B4-B0488B9F4D9F}"/>
              </a:ext>
            </a:extLst>
          </p:cNvPr>
          <p:cNvPicPr>
            <a:picLocks noChangeAspect="1"/>
          </p:cNvPicPr>
          <p:nvPr/>
        </p:nvPicPr>
        <p:blipFill>
          <a:blip r:embed="rId3"/>
          <a:stretch>
            <a:fillRect/>
          </a:stretch>
        </p:blipFill>
        <p:spPr>
          <a:xfrm>
            <a:off x="6827319" y="2430540"/>
            <a:ext cx="4384346" cy="1005166"/>
          </a:xfrm>
          <a:prstGeom prst="rect">
            <a:avLst/>
          </a:prstGeom>
        </p:spPr>
      </p:pic>
      <p:pic>
        <p:nvPicPr>
          <p:cNvPr id="4" name="Image 3">
            <a:extLst>
              <a:ext uri="{FF2B5EF4-FFF2-40B4-BE49-F238E27FC236}">
                <a16:creationId xmlns:a16="http://schemas.microsoft.com/office/drawing/2014/main" id="{83DAA7E1-A64B-9A21-CBF1-9E4C2B74DC36}"/>
              </a:ext>
            </a:extLst>
          </p:cNvPr>
          <p:cNvPicPr>
            <a:picLocks noChangeAspect="1"/>
          </p:cNvPicPr>
          <p:nvPr/>
        </p:nvPicPr>
        <p:blipFill>
          <a:blip r:embed="rId4"/>
          <a:stretch>
            <a:fillRect/>
          </a:stretch>
        </p:blipFill>
        <p:spPr>
          <a:xfrm>
            <a:off x="6827319" y="5127504"/>
            <a:ext cx="4384346" cy="1108685"/>
          </a:xfrm>
          <a:prstGeom prst="rect">
            <a:avLst/>
          </a:prstGeom>
        </p:spPr>
      </p:pic>
      <p:sp>
        <p:nvSpPr>
          <p:cNvPr id="5" name="Espace réservé du contenu 8">
            <a:extLst>
              <a:ext uri="{FF2B5EF4-FFF2-40B4-BE49-F238E27FC236}">
                <a16:creationId xmlns:a16="http://schemas.microsoft.com/office/drawing/2014/main" id="{FA22B7C6-4360-313C-2FCB-990FC8D0AAD7}"/>
              </a:ext>
            </a:extLst>
          </p:cNvPr>
          <p:cNvSpPr txBox="1">
            <a:spLocks/>
          </p:cNvSpPr>
          <p:nvPr/>
        </p:nvSpPr>
        <p:spPr>
          <a:xfrm>
            <a:off x="1392194" y="3667826"/>
            <a:ext cx="9905999" cy="19061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fr-FR" sz="2800" b="1" dirty="0">
                <a:solidFill>
                  <a:schemeClr val="bg1"/>
                </a:solidFill>
              </a:rPr>
              <a:t>Test d’ajout d’une référence</a:t>
            </a:r>
          </a:p>
          <a:p>
            <a:pPr marL="0" indent="0">
              <a:buFont typeface="Arial" panose="020B0604020202020204" pitchFamily="34" charset="0"/>
              <a:buNone/>
            </a:pPr>
            <a:r>
              <a:rPr lang="fr-FR" sz="2000" dirty="0">
                <a:solidFill>
                  <a:schemeClr val="bg1"/>
                </a:solidFill>
              </a:rPr>
              <a:t>TEST/ajout_ref.py					TEST/testrech_NOK.py</a:t>
            </a:r>
            <a:br>
              <a:rPr lang="fr-FR" sz="2000" dirty="0">
                <a:solidFill>
                  <a:schemeClr val="bg1"/>
                </a:solidFill>
              </a:rPr>
            </a:br>
            <a:r>
              <a:rPr lang="fr-FR" sz="2000" dirty="0">
                <a:solidFill>
                  <a:schemeClr val="bg1"/>
                </a:solidFill>
              </a:rPr>
              <a:t>Dans un emplacement libre 			Dans un emplacement occupé</a:t>
            </a:r>
          </a:p>
        </p:txBody>
      </p:sp>
      <p:pic>
        <p:nvPicPr>
          <p:cNvPr id="7" name="Image 6">
            <a:extLst>
              <a:ext uri="{FF2B5EF4-FFF2-40B4-BE49-F238E27FC236}">
                <a16:creationId xmlns:a16="http://schemas.microsoft.com/office/drawing/2014/main" id="{6A87763F-E7D0-644E-8C9F-EFF6E63F8CA5}"/>
              </a:ext>
            </a:extLst>
          </p:cNvPr>
          <p:cNvPicPr>
            <a:picLocks noChangeAspect="1"/>
          </p:cNvPicPr>
          <p:nvPr/>
        </p:nvPicPr>
        <p:blipFill>
          <a:blip r:embed="rId5"/>
          <a:stretch>
            <a:fillRect/>
          </a:stretch>
        </p:blipFill>
        <p:spPr>
          <a:xfrm>
            <a:off x="1419685" y="5127505"/>
            <a:ext cx="4384346" cy="1108685"/>
          </a:xfrm>
          <a:prstGeom prst="rect">
            <a:avLst/>
          </a:prstGeom>
        </p:spPr>
      </p:pic>
    </p:spTree>
    <p:extLst>
      <p:ext uri="{BB962C8B-B14F-4D97-AF65-F5344CB8AC3E}">
        <p14:creationId xmlns:p14="http://schemas.microsoft.com/office/powerpoint/2010/main" val="2807993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8EDD93-C96A-047A-535D-8475C742A8A5}"/>
              </a:ext>
            </a:extLst>
          </p:cNvPr>
          <p:cNvSpPr>
            <a:spLocks noGrp="1"/>
          </p:cNvSpPr>
          <p:nvPr>
            <p:ph type="title"/>
          </p:nvPr>
        </p:nvSpPr>
        <p:spPr>
          <a:xfrm>
            <a:off x="145413" y="618518"/>
            <a:ext cx="10901998" cy="4874570"/>
          </a:xfrm>
        </p:spPr>
        <p:txBody>
          <a:bodyPr>
            <a:normAutofit/>
          </a:bodyPr>
          <a:lstStyle/>
          <a:p>
            <a:pPr algn="ctr"/>
            <a:r>
              <a:rPr lang="fr-FR" sz="5400" b="1" dirty="0">
                <a:solidFill>
                  <a:schemeClr val="bg1"/>
                </a:solidFill>
                <a:ea typeface="+mj-lt"/>
                <a:cs typeface="+mj-lt"/>
              </a:rPr>
              <a:t>Conclusion</a:t>
            </a:r>
            <a:endParaRPr lang="fr-FR" sz="5400" dirty="0">
              <a:solidFill>
                <a:schemeClr val="bg1"/>
              </a:solidFill>
            </a:endParaRPr>
          </a:p>
        </p:txBody>
      </p:sp>
    </p:spTree>
    <p:extLst>
      <p:ext uri="{BB962C8B-B14F-4D97-AF65-F5344CB8AC3E}">
        <p14:creationId xmlns:p14="http://schemas.microsoft.com/office/powerpoint/2010/main" val="259144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8AE4824-7620-4003-D720-2C714DC6C507}"/>
              </a:ext>
            </a:extLst>
          </p:cNvPr>
          <p:cNvSpPr>
            <a:spLocks noGrp="1"/>
          </p:cNvSpPr>
          <p:nvPr>
            <p:ph idx="1"/>
          </p:nvPr>
        </p:nvSpPr>
        <p:spPr>
          <a:xfrm>
            <a:off x="1141412" y="179487"/>
            <a:ext cx="10319999" cy="6475714"/>
          </a:xfrm>
        </p:spPr>
        <p:txBody>
          <a:bodyPr vert="horz" lIns="91440" tIns="45720" rIns="91440" bIns="45720" rtlCol="0" anchor="t">
            <a:normAutofit/>
          </a:bodyPr>
          <a:lstStyle/>
          <a:p>
            <a:pPr algn="ctr">
              <a:buNone/>
            </a:pPr>
            <a:r>
              <a:rPr lang="fr-FR" sz="3200" b="1" dirty="0">
                <a:solidFill>
                  <a:schemeClr val="bg1"/>
                </a:solidFill>
                <a:latin typeface="Arial"/>
                <a:cs typeface="Arial"/>
              </a:rPr>
              <a:t>Gains</a:t>
            </a:r>
          </a:p>
          <a:p>
            <a:pPr>
              <a:buNone/>
            </a:pPr>
            <a:r>
              <a:rPr lang="fr-FR" dirty="0">
                <a:solidFill>
                  <a:schemeClr val="bg1"/>
                </a:solidFill>
                <a:ea typeface="+mn-lt"/>
                <a:cs typeface="+mn-lt"/>
              </a:rPr>
              <a:t>   L'application optimise les opérations logistiques et améliore la précision de l’inventaires. L'impact attendu est significatif, avec une meilleure visibilité sur les stocks, une réduction des coûts opérationnels et une amélioration de la productivité.</a:t>
            </a:r>
          </a:p>
          <a:p>
            <a:pPr marL="0" indent="0">
              <a:buNone/>
            </a:pPr>
            <a:endParaRPr lang="fr-FR" dirty="0">
              <a:solidFill>
                <a:srgbClr val="FF0000"/>
              </a:solidFill>
              <a:ea typeface="+mn-lt"/>
              <a:cs typeface="+mn-lt"/>
            </a:endParaRPr>
          </a:p>
        </p:txBody>
      </p:sp>
      <p:sp>
        <p:nvSpPr>
          <p:cNvPr id="2" name="Espace réservé du contenu 2">
            <a:extLst>
              <a:ext uri="{FF2B5EF4-FFF2-40B4-BE49-F238E27FC236}">
                <a16:creationId xmlns:a16="http://schemas.microsoft.com/office/drawing/2014/main" id="{A6DDF905-780F-0F9B-0945-271AA989C6FE}"/>
              </a:ext>
            </a:extLst>
          </p:cNvPr>
          <p:cNvSpPr txBox="1">
            <a:spLocks/>
          </p:cNvSpPr>
          <p:nvPr/>
        </p:nvSpPr>
        <p:spPr>
          <a:xfrm>
            <a:off x="1555412" y="2937508"/>
            <a:ext cx="9905999" cy="3717693"/>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fr-FR" sz="1900" dirty="0">
              <a:latin typeface="Segoe UI"/>
              <a:cs typeface="Segoe UI"/>
            </a:endParaRPr>
          </a:p>
          <a:p>
            <a:pPr marL="0" indent="0" algn="ctr">
              <a:buFont typeface="Arial" panose="020B0604020202020204" pitchFamily="34" charset="0"/>
              <a:buNone/>
            </a:pPr>
            <a:r>
              <a:rPr lang="fr-FR" sz="3200" b="1" dirty="0">
                <a:solidFill>
                  <a:schemeClr val="bg1"/>
                </a:solidFill>
                <a:latin typeface="Arial"/>
                <a:cs typeface="Arial"/>
              </a:rPr>
              <a:t>Points forts du projet</a:t>
            </a:r>
            <a:r>
              <a:rPr lang="fr-FR" b="1" dirty="0">
                <a:solidFill>
                  <a:schemeClr val="bg1"/>
                </a:solidFill>
                <a:latin typeface="Arial"/>
                <a:cs typeface="Arial"/>
              </a:rPr>
              <a:t> </a:t>
            </a:r>
            <a:endParaRPr lang="fr-FR" b="1" dirty="0">
              <a:solidFill>
                <a:schemeClr val="bg1"/>
              </a:solidFill>
              <a:latin typeface="Arial"/>
              <a:ea typeface="+mn-lt"/>
              <a:cs typeface="Arial"/>
            </a:endParaRPr>
          </a:p>
          <a:p>
            <a:pPr marL="0" indent="0">
              <a:buFont typeface="Arial" panose="020B0604020202020204" pitchFamily="34" charset="0"/>
              <a:buNone/>
            </a:pPr>
            <a:r>
              <a:rPr lang="fr-FR" b="1" dirty="0">
                <a:solidFill>
                  <a:schemeClr val="bg1"/>
                </a:solidFill>
                <a:ea typeface="+mn-lt"/>
                <a:cs typeface="+mn-lt"/>
              </a:rPr>
              <a:t>Collaboration</a:t>
            </a:r>
            <a:r>
              <a:rPr lang="fr-FR" dirty="0">
                <a:solidFill>
                  <a:schemeClr val="bg1"/>
                </a:solidFill>
                <a:ea typeface="+mn-lt"/>
                <a:cs typeface="+mn-lt"/>
              </a:rPr>
              <a:t> : La réussite du projet a été en grande partie due à une collaboration efficace entre les membres de l'équipe, facilitée par des communications ouvertes et une coordination claire des tâches.</a:t>
            </a:r>
            <a:endParaRPr lang="fr-FR" dirty="0">
              <a:solidFill>
                <a:schemeClr val="bg1"/>
              </a:solidFill>
            </a:endParaRPr>
          </a:p>
        </p:txBody>
      </p:sp>
    </p:spTree>
    <p:extLst>
      <p:ext uri="{BB962C8B-B14F-4D97-AF65-F5344CB8AC3E}">
        <p14:creationId xmlns:p14="http://schemas.microsoft.com/office/powerpoint/2010/main" val="322494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540AC786-DBDB-C3C5-E39F-10346C6BC856}"/>
              </a:ext>
            </a:extLst>
          </p:cNvPr>
          <p:cNvSpPr>
            <a:spLocks noGrp="1"/>
          </p:cNvSpPr>
          <p:nvPr>
            <p:ph idx="1"/>
          </p:nvPr>
        </p:nvSpPr>
        <p:spPr>
          <a:xfrm>
            <a:off x="1167244" y="209487"/>
            <a:ext cx="9195659" cy="5258833"/>
          </a:xfrm>
        </p:spPr>
        <p:txBody>
          <a:bodyPr vert="horz" lIns="91440" tIns="45720" rIns="91440" bIns="45720" rtlCol="0" anchor="t">
            <a:normAutofit/>
          </a:bodyPr>
          <a:lstStyle/>
          <a:p>
            <a:pPr algn="ctr">
              <a:buNone/>
            </a:pPr>
            <a:r>
              <a:rPr lang="fr-FR" sz="3200" b="1" dirty="0">
                <a:solidFill>
                  <a:schemeClr val="bg1"/>
                </a:solidFill>
              </a:rPr>
              <a:t>Améliorations Futures</a:t>
            </a:r>
            <a:endParaRPr lang="fr-FR" sz="3200" dirty="0">
              <a:solidFill>
                <a:schemeClr val="bg1"/>
              </a:solidFill>
            </a:endParaRPr>
          </a:p>
          <a:p>
            <a:pPr algn="ctr">
              <a:buNone/>
            </a:pPr>
            <a:endParaRPr lang="fr-FR" sz="3200" b="1" dirty="0">
              <a:solidFill>
                <a:schemeClr val="bg1"/>
              </a:solidFill>
              <a:ea typeface="+mn-lt"/>
              <a:cs typeface="+mn-lt"/>
            </a:endParaRPr>
          </a:p>
          <a:p>
            <a:pPr>
              <a:buFont typeface="Arial"/>
              <a:buChar char="•"/>
            </a:pPr>
            <a:r>
              <a:rPr lang="fr-FR" dirty="0">
                <a:solidFill>
                  <a:schemeClr val="bg1"/>
                </a:solidFill>
                <a:ea typeface="+mn-lt"/>
                <a:cs typeface="+mn-lt"/>
              </a:rPr>
              <a:t>Intégration avec d'autres systèmes ERP </a:t>
            </a:r>
            <a:r>
              <a:rPr lang="fr-FR" sz="1800" dirty="0">
                <a:solidFill>
                  <a:schemeClr val="bg1"/>
                </a:solidFill>
                <a:ea typeface="+mn-lt"/>
                <a:cs typeface="+mn-lt"/>
              </a:rPr>
              <a:t>(automatiser la mise à jour des stocks en temps réel, Meilleure visibilité, Réduction des doublons)</a:t>
            </a:r>
            <a:endParaRPr lang="fr-FR" dirty="0">
              <a:solidFill>
                <a:schemeClr val="bg1"/>
              </a:solidFill>
              <a:ea typeface="+mn-lt"/>
              <a:cs typeface="+mn-lt"/>
            </a:endParaRPr>
          </a:p>
          <a:p>
            <a:pPr>
              <a:buFont typeface="Arial"/>
              <a:buChar char="•"/>
            </a:pPr>
            <a:r>
              <a:rPr lang="fr-FR" dirty="0">
                <a:solidFill>
                  <a:schemeClr val="bg1"/>
                </a:solidFill>
                <a:ea typeface="+mn-lt"/>
                <a:cs typeface="+mn-lt"/>
              </a:rPr>
              <a:t>Ajout de fonctionnalités avancées comme la gestion des alertes de stock </a:t>
            </a:r>
            <a:r>
              <a:rPr lang="fr-FR" sz="1800" dirty="0">
                <a:solidFill>
                  <a:schemeClr val="bg1"/>
                </a:solidFill>
                <a:ea typeface="+mn-lt"/>
                <a:cs typeface="+mn-lt"/>
              </a:rPr>
              <a:t>(Proactivité, Automatisation, Optimisation des coûts)</a:t>
            </a:r>
            <a:endParaRPr lang="fr-FR" sz="1800" dirty="0">
              <a:solidFill>
                <a:schemeClr val="bg1"/>
              </a:solidFill>
            </a:endParaRPr>
          </a:p>
          <a:p>
            <a:pPr>
              <a:buFont typeface="Arial"/>
              <a:buChar char="•"/>
            </a:pPr>
            <a:r>
              <a:rPr lang="fr-FR" dirty="0">
                <a:solidFill>
                  <a:schemeClr val="bg1"/>
                </a:solidFill>
                <a:ea typeface="+mn-lt"/>
                <a:cs typeface="+mn-lt"/>
              </a:rPr>
              <a:t>Implémentation de fonctionnalités de code-barres pour les opérations de stockage/retrait </a:t>
            </a:r>
            <a:r>
              <a:rPr lang="fr-FR" sz="1800" dirty="0">
                <a:solidFill>
                  <a:schemeClr val="bg1"/>
                </a:solidFill>
                <a:ea typeface="+mn-lt"/>
                <a:cs typeface="+mn-lt"/>
              </a:rPr>
              <a:t>(Gain de temps, Réduction des erreurs, Traçabilité améliorée)</a:t>
            </a:r>
          </a:p>
          <a:p>
            <a:pPr marL="0" indent="0">
              <a:buNone/>
            </a:pPr>
            <a:endParaRPr lang="fr-FR" dirty="0"/>
          </a:p>
        </p:txBody>
      </p:sp>
    </p:spTree>
    <p:extLst>
      <p:ext uri="{BB962C8B-B14F-4D97-AF65-F5344CB8AC3E}">
        <p14:creationId xmlns:p14="http://schemas.microsoft.com/office/powerpoint/2010/main" val="486222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8EDD93-C96A-047A-535D-8475C742A8A5}"/>
              </a:ext>
            </a:extLst>
          </p:cNvPr>
          <p:cNvSpPr>
            <a:spLocks noGrp="1"/>
          </p:cNvSpPr>
          <p:nvPr>
            <p:ph type="title"/>
          </p:nvPr>
        </p:nvSpPr>
        <p:spPr>
          <a:xfrm>
            <a:off x="145413" y="618518"/>
            <a:ext cx="10901998" cy="4874570"/>
          </a:xfrm>
        </p:spPr>
        <p:txBody>
          <a:bodyPr>
            <a:normAutofit/>
          </a:bodyPr>
          <a:lstStyle/>
          <a:p>
            <a:pPr algn="ctr"/>
            <a:r>
              <a:rPr lang="fr-FR" sz="5400" b="1" dirty="0">
                <a:solidFill>
                  <a:schemeClr val="bg1"/>
                </a:solidFill>
                <a:ea typeface="+mj-lt"/>
                <a:cs typeface="+mj-lt"/>
              </a:rPr>
              <a:t>ANNEXE</a:t>
            </a:r>
            <a:br>
              <a:rPr lang="fr-FR" sz="5400" b="1" dirty="0">
                <a:solidFill>
                  <a:schemeClr val="bg1"/>
                </a:solidFill>
                <a:ea typeface="+mj-lt"/>
                <a:cs typeface="+mj-lt"/>
              </a:rPr>
            </a:br>
            <a:r>
              <a:rPr lang="fr-FR" sz="5400" b="1" dirty="0">
                <a:solidFill>
                  <a:schemeClr val="bg1"/>
                </a:solidFill>
                <a:ea typeface="+mj-lt"/>
                <a:cs typeface="+mj-lt"/>
              </a:rPr>
              <a:t>Le cahier des charges</a:t>
            </a:r>
            <a:endParaRPr lang="fr-FR" sz="5400" dirty="0">
              <a:solidFill>
                <a:schemeClr val="bg1"/>
              </a:solidFill>
            </a:endParaRPr>
          </a:p>
        </p:txBody>
      </p:sp>
    </p:spTree>
    <p:extLst>
      <p:ext uri="{BB962C8B-B14F-4D97-AF65-F5344CB8AC3E}">
        <p14:creationId xmlns:p14="http://schemas.microsoft.com/office/powerpoint/2010/main" val="2171808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3699DD36-2793-5881-7EBE-156374DE69AB}"/>
              </a:ext>
            </a:extLst>
          </p:cNvPr>
          <p:cNvPicPr>
            <a:picLocks noGrp="1" noChangeAspect="1"/>
          </p:cNvPicPr>
          <p:nvPr>
            <p:ph idx="1"/>
          </p:nvPr>
        </p:nvPicPr>
        <p:blipFill>
          <a:blip r:embed="rId2"/>
          <a:stretch>
            <a:fillRect/>
          </a:stretch>
        </p:blipFill>
        <p:spPr>
          <a:xfrm>
            <a:off x="1138411" y="201198"/>
            <a:ext cx="10266000" cy="6432292"/>
          </a:xfrm>
        </p:spPr>
      </p:pic>
    </p:spTree>
    <p:extLst>
      <p:ext uri="{BB962C8B-B14F-4D97-AF65-F5344CB8AC3E}">
        <p14:creationId xmlns:p14="http://schemas.microsoft.com/office/powerpoint/2010/main" val="3799863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5C004E29-B9D1-6856-2C32-2F2E9F2710A5}"/>
              </a:ext>
            </a:extLst>
          </p:cNvPr>
          <p:cNvPicPr>
            <a:picLocks noGrp="1" noChangeAspect="1"/>
          </p:cNvPicPr>
          <p:nvPr>
            <p:ph idx="1"/>
          </p:nvPr>
        </p:nvPicPr>
        <p:blipFill>
          <a:blip r:embed="rId2"/>
          <a:stretch>
            <a:fillRect/>
          </a:stretch>
        </p:blipFill>
        <p:spPr>
          <a:xfrm>
            <a:off x="1182661" y="96691"/>
            <a:ext cx="10294909" cy="6607443"/>
          </a:xfrm>
        </p:spPr>
      </p:pic>
    </p:spTree>
    <p:extLst>
      <p:ext uri="{BB962C8B-B14F-4D97-AF65-F5344CB8AC3E}">
        <p14:creationId xmlns:p14="http://schemas.microsoft.com/office/powerpoint/2010/main" val="480155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F38830D6-98F5-8C13-939F-F5B66CCD7AAC}"/>
              </a:ext>
            </a:extLst>
          </p:cNvPr>
          <p:cNvPicPr>
            <a:picLocks noGrp="1" noChangeAspect="1"/>
          </p:cNvPicPr>
          <p:nvPr>
            <p:ph idx="1"/>
          </p:nvPr>
        </p:nvPicPr>
        <p:blipFill>
          <a:blip r:embed="rId2"/>
          <a:stretch>
            <a:fillRect/>
          </a:stretch>
        </p:blipFill>
        <p:spPr>
          <a:xfrm>
            <a:off x="1042411" y="230107"/>
            <a:ext cx="10128000" cy="6122474"/>
          </a:xfrm>
        </p:spPr>
      </p:pic>
    </p:spTree>
    <p:extLst>
      <p:ext uri="{BB962C8B-B14F-4D97-AF65-F5344CB8AC3E}">
        <p14:creationId xmlns:p14="http://schemas.microsoft.com/office/powerpoint/2010/main" val="3524356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D211FC09-955D-4F90-1096-8D83A8683DCB}"/>
              </a:ext>
            </a:extLst>
          </p:cNvPr>
          <p:cNvPicPr>
            <a:picLocks noGrp="1" noChangeAspect="1"/>
          </p:cNvPicPr>
          <p:nvPr>
            <p:ph idx="1"/>
          </p:nvPr>
        </p:nvPicPr>
        <p:blipFill>
          <a:blip r:embed="rId2"/>
          <a:stretch>
            <a:fillRect/>
          </a:stretch>
        </p:blipFill>
        <p:spPr>
          <a:xfrm>
            <a:off x="1240411" y="406243"/>
            <a:ext cx="10164000" cy="6010202"/>
          </a:xfrm>
        </p:spPr>
      </p:pic>
    </p:spTree>
    <p:extLst>
      <p:ext uri="{BB962C8B-B14F-4D97-AF65-F5344CB8AC3E}">
        <p14:creationId xmlns:p14="http://schemas.microsoft.com/office/powerpoint/2010/main" val="201796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a:extLst>
              <a:ext uri="{FF2B5EF4-FFF2-40B4-BE49-F238E27FC236}">
                <a16:creationId xmlns:a16="http://schemas.microsoft.com/office/drawing/2014/main" id="{83785961-9D30-1AAB-8E26-7C614D5DEF77}"/>
              </a:ext>
            </a:extLst>
          </p:cNvPr>
          <p:cNvPicPr>
            <a:picLocks noGrp="1" noChangeAspect="1"/>
          </p:cNvPicPr>
          <p:nvPr>
            <p:ph idx="1"/>
          </p:nvPr>
        </p:nvPicPr>
        <p:blipFill>
          <a:blip r:embed="rId2"/>
          <a:stretch>
            <a:fillRect/>
          </a:stretch>
        </p:blipFill>
        <p:spPr>
          <a:xfrm>
            <a:off x="1122040" y="555088"/>
            <a:ext cx="10370948" cy="6065190"/>
          </a:xfrm>
        </p:spPr>
      </p:pic>
    </p:spTree>
    <p:extLst>
      <p:ext uri="{BB962C8B-B14F-4D97-AF65-F5344CB8AC3E}">
        <p14:creationId xmlns:p14="http://schemas.microsoft.com/office/powerpoint/2010/main" val="438536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4A3EFB5-6F19-DB94-4AEA-3CCBBABD7EC0}"/>
              </a:ext>
            </a:extLst>
          </p:cNvPr>
          <p:cNvSpPr>
            <a:spLocks noGrp="1"/>
          </p:cNvSpPr>
          <p:nvPr>
            <p:ph type="title"/>
          </p:nvPr>
        </p:nvSpPr>
        <p:spPr>
          <a:xfrm>
            <a:off x="3469258" y="188182"/>
            <a:ext cx="7019998" cy="1055250"/>
          </a:xfrm>
        </p:spPr>
        <p:txBody>
          <a:bodyPr>
            <a:normAutofit/>
          </a:bodyPr>
          <a:lstStyle/>
          <a:p>
            <a:r>
              <a:rPr lang="fr-FR" sz="3200" b="1" dirty="0">
                <a:solidFill>
                  <a:schemeClr val="bg1"/>
                </a:solidFill>
                <a:ea typeface="+mj-lt"/>
                <a:cs typeface="+mj-lt"/>
              </a:rPr>
              <a:t>Plan de la Présentation</a:t>
            </a:r>
            <a:endParaRPr lang="fr-FR" sz="2000" dirty="0">
              <a:solidFill>
                <a:schemeClr val="bg1"/>
              </a:solidFill>
            </a:endParaRPr>
          </a:p>
        </p:txBody>
      </p:sp>
      <p:sp>
        <p:nvSpPr>
          <p:cNvPr id="3" name="Espace réservé du contenu 2">
            <a:extLst>
              <a:ext uri="{FF2B5EF4-FFF2-40B4-BE49-F238E27FC236}">
                <a16:creationId xmlns:a16="http://schemas.microsoft.com/office/drawing/2014/main" id="{998DAB48-A975-A441-150C-52759C333891}"/>
              </a:ext>
            </a:extLst>
          </p:cNvPr>
          <p:cNvSpPr>
            <a:spLocks noGrp="1"/>
          </p:cNvSpPr>
          <p:nvPr>
            <p:ph idx="1"/>
          </p:nvPr>
        </p:nvSpPr>
        <p:spPr>
          <a:xfrm>
            <a:off x="3469258" y="1607574"/>
            <a:ext cx="5208304" cy="4434698"/>
          </a:xfrm>
        </p:spPr>
        <p:txBody>
          <a:bodyPr vert="horz" lIns="91440" tIns="45720" rIns="91440" bIns="45720" rtlCol="0" anchor="t">
            <a:noAutofit/>
          </a:bodyPr>
          <a:lstStyle/>
          <a:p>
            <a:pPr marL="0" indent="0">
              <a:buNone/>
            </a:pPr>
            <a:r>
              <a:rPr lang="fr-FR" dirty="0">
                <a:solidFill>
                  <a:schemeClr val="bg1"/>
                </a:solidFill>
                <a:latin typeface="TW Cen MT"/>
                <a:ea typeface="+mn-lt"/>
                <a:cs typeface="+mn-lt"/>
              </a:rPr>
              <a:t>Introduction </a:t>
            </a:r>
          </a:p>
          <a:p>
            <a:pPr marL="0" indent="0">
              <a:buNone/>
            </a:pPr>
            <a:r>
              <a:rPr lang="fr-FR" dirty="0">
                <a:solidFill>
                  <a:schemeClr val="bg1"/>
                </a:solidFill>
                <a:ea typeface="+mn-lt"/>
                <a:cs typeface="+mn-lt"/>
              </a:rPr>
              <a:t>Contraintes fonctionnelles et techniques</a:t>
            </a:r>
          </a:p>
          <a:p>
            <a:pPr marL="0" indent="0">
              <a:buNone/>
            </a:pPr>
            <a:r>
              <a:rPr lang="fr-FR" dirty="0">
                <a:solidFill>
                  <a:schemeClr val="bg1"/>
                </a:solidFill>
                <a:ea typeface="+mn-lt"/>
                <a:cs typeface="+mn-lt"/>
              </a:rPr>
              <a:t>Rôles / Use cases</a:t>
            </a:r>
          </a:p>
          <a:p>
            <a:pPr marL="0" indent="0">
              <a:buNone/>
            </a:pPr>
            <a:r>
              <a:rPr lang="fr-FR" dirty="0">
                <a:solidFill>
                  <a:schemeClr val="bg1"/>
                </a:solidFill>
                <a:latin typeface="TW Cen MT"/>
                <a:ea typeface="+mn-lt"/>
                <a:cs typeface="+mn-lt"/>
              </a:rPr>
              <a:t>Architecture de l'application  </a:t>
            </a:r>
            <a:endParaRPr lang="fr-FR" dirty="0">
              <a:solidFill>
                <a:schemeClr val="bg1"/>
              </a:solidFill>
              <a:latin typeface="Tw Cen MT" panose="020B0602020104020603"/>
              <a:ea typeface="+mn-lt"/>
              <a:cs typeface="+mn-lt"/>
            </a:endParaRPr>
          </a:p>
          <a:p>
            <a:pPr marL="0" indent="0">
              <a:buNone/>
            </a:pPr>
            <a:r>
              <a:rPr lang="fr-FR" dirty="0">
                <a:solidFill>
                  <a:schemeClr val="bg1"/>
                </a:solidFill>
                <a:latin typeface="Tw Cen MT" panose="020B0602020104020603"/>
                <a:ea typeface="+mn-lt"/>
                <a:cs typeface="+mn-lt"/>
              </a:rPr>
              <a:t>Base de données</a:t>
            </a:r>
          </a:p>
          <a:p>
            <a:pPr marL="0" indent="0">
              <a:buNone/>
            </a:pPr>
            <a:r>
              <a:rPr lang="fr-FR" dirty="0">
                <a:solidFill>
                  <a:schemeClr val="bg1"/>
                </a:solidFill>
                <a:latin typeface="TW Cen MT"/>
                <a:ea typeface="+mn-lt"/>
                <a:cs typeface="+mn-lt"/>
              </a:rPr>
              <a:t>Présentation de l’application</a:t>
            </a:r>
            <a:endParaRPr lang="fr-FR" dirty="0">
              <a:solidFill>
                <a:schemeClr val="bg1"/>
              </a:solidFill>
              <a:ea typeface="+mn-lt"/>
              <a:cs typeface="+mn-lt"/>
            </a:endParaRPr>
          </a:p>
          <a:p>
            <a:pPr marL="0" indent="0">
              <a:buNone/>
            </a:pPr>
            <a:r>
              <a:rPr lang="fr-FR" dirty="0">
                <a:solidFill>
                  <a:schemeClr val="bg1"/>
                </a:solidFill>
                <a:ea typeface="+mn-lt"/>
                <a:cs typeface="+mn-lt"/>
              </a:rPr>
              <a:t>Conclusion</a:t>
            </a:r>
          </a:p>
          <a:p>
            <a:pPr marL="0" indent="0">
              <a:buNone/>
            </a:pPr>
            <a:br>
              <a:rPr lang="fr-FR" cap="all" dirty="0">
                <a:solidFill>
                  <a:schemeClr val="bg1"/>
                </a:solidFill>
                <a:ea typeface="+mn-lt"/>
                <a:cs typeface="+mn-lt"/>
              </a:rPr>
            </a:br>
            <a:br>
              <a:rPr lang="fr-FR" cap="all" dirty="0">
                <a:solidFill>
                  <a:schemeClr val="bg1"/>
                </a:solidFill>
                <a:ea typeface="+mn-lt"/>
                <a:cs typeface="+mn-lt"/>
              </a:rPr>
            </a:br>
            <a:endParaRPr lang="fr-FR" dirty="0">
              <a:solidFill>
                <a:schemeClr val="bg1"/>
              </a:solidFill>
              <a:ea typeface="+mn-lt"/>
              <a:cs typeface="+mn-lt"/>
            </a:endParaRPr>
          </a:p>
          <a:p>
            <a:pPr marL="0" indent="0">
              <a:buNone/>
            </a:pPr>
            <a:endParaRPr lang="fr-FR" dirty="0">
              <a:solidFill>
                <a:schemeClr val="bg1"/>
              </a:solidFill>
              <a:latin typeface="TW Cen MT"/>
            </a:endParaRPr>
          </a:p>
          <a:p>
            <a:endParaRPr lang="fr-FR" dirty="0">
              <a:solidFill>
                <a:srgbClr val="000000"/>
              </a:solidFill>
            </a:endParaRPr>
          </a:p>
          <a:p>
            <a:pPr marL="0" indent="0">
              <a:buNone/>
            </a:pPr>
            <a:r>
              <a:rPr lang="fr-FR" dirty="0"/>
              <a:t>zzzzz</a:t>
            </a:r>
          </a:p>
        </p:txBody>
      </p:sp>
    </p:spTree>
    <p:extLst>
      <p:ext uri="{BB962C8B-B14F-4D97-AF65-F5344CB8AC3E}">
        <p14:creationId xmlns:p14="http://schemas.microsoft.com/office/powerpoint/2010/main" val="3728170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descr="Top 5 des méthodes efficaces pour optimiser l'analyse de votre gestion des  stocks - Manutan blog">
            <a:extLst>
              <a:ext uri="{FF2B5EF4-FFF2-40B4-BE49-F238E27FC236}">
                <a16:creationId xmlns:a16="http://schemas.microsoft.com/office/drawing/2014/main" id="{D97DB335-2BC3-610C-FD31-BA2AE3A1DC88}"/>
              </a:ext>
            </a:extLst>
          </p:cNvPr>
          <p:cNvPicPr>
            <a:picLocks noGrp="1" noChangeAspect="1"/>
          </p:cNvPicPr>
          <p:nvPr>
            <p:ph idx="1"/>
          </p:nvPr>
        </p:nvPicPr>
        <p:blipFill>
          <a:blip r:embed="rId2"/>
          <a:stretch>
            <a:fillRect/>
          </a:stretch>
        </p:blipFill>
        <p:spPr>
          <a:xfrm>
            <a:off x="960648" y="5488"/>
            <a:ext cx="10513530" cy="6601712"/>
          </a:xfrm>
        </p:spPr>
      </p:pic>
    </p:spTree>
    <p:extLst>
      <p:ext uri="{BB962C8B-B14F-4D97-AF65-F5344CB8AC3E}">
        <p14:creationId xmlns:p14="http://schemas.microsoft.com/office/powerpoint/2010/main" val="281609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85D6CB3-FE4F-BA1B-D685-A93C47DA5840}"/>
              </a:ext>
            </a:extLst>
          </p:cNvPr>
          <p:cNvSpPr>
            <a:spLocks noGrp="1"/>
          </p:cNvSpPr>
          <p:nvPr>
            <p:ph idx="1"/>
          </p:nvPr>
        </p:nvSpPr>
        <p:spPr>
          <a:xfrm>
            <a:off x="1105412" y="11487"/>
            <a:ext cx="9684508" cy="6577714"/>
          </a:xfrm>
        </p:spPr>
        <p:txBody>
          <a:bodyPr vert="horz" lIns="91440" tIns="45720" rIns="91440" bIns="45720" rtlCol="0" anchor="t">
            <a:normAutofit fontScale="92500" lnSpcReduction="20000"/>
          </a:bodyPr>
          <a:lstStyle/>
          <a:p>
            <a:pPr marL="0" indent="0" algn="ctr">
              <a:buNone/>
            </a:pPr>
            <a:r>
              <a:rPr lang="fr-FR" sz="3500" b="1" cap="all" dirty="0">
                <a:solidFill>
                  <a:schemeClr val="bg1"/>
                </a:solidFill>
                <a:latin typeface="+mj-lt"/>
                <a:ea typeface="+mj-lt"/>
                <a:cs typeface="+mj-lt"/>
              </a:rPr>
              <a:t>Introduction</a:t>
            </a:r>
          </a:p>
          <a:p>
            <a:pPr marL="0" indent="0" algn="ctr">
              <a:buNone/>
            </a:pPr>
            <a:endParaRPr lang="fr-FR" b="1" dirty="0">
              <a:solidFill>
                <a:schemeClr val="bg1"/>
              </a:solidFill>
              <a:latin typeface="TW Cen MT"/>
              <a:ea typeface="+mn-lt"/>
              <a:cs typeface="+mn-lt"/>
            </a:endParaRPr>
          </a:p>
          <a:p>
            <a:r>
              <a:rPr lang="fr-FR" b="1" dirty="0">
                <a:solidFill>
                  <a:schemeClr val="bg1"/>
                </a:solidFill>
                <a:latin typeface="TW Cen MT"/>
                <a:ea typeface="+mn-lt"/>
                <a:cs typeface="+mn-lt"/>
              </a:rPr>
              <a:t>Contexte :</a:t>
            </a:r>
          </a:p>
          <a:p>
            <a:pPr marL="0" indent="0">
              <a:buNone/>
            </a:pPr>
            <a:r>
              <a:rPr lang="fr-FR" dirty="0">
                <a:solidFill>
                  <a:schemeClr val="bg1"/>
                </a:solidFill>
                <a:latin typeface="TW Cen MT"/>
                <a:ea typeface="+mn-lt"/>
                <a:cs typeface="+mn-lt"/>
              </a:rPr>
              <a:t>La gestion des stocks de l’entreprise SCHUTZ est manuelle, entretenue sur une feuille Excel par le chef d’équipe.</a:t>
            </a:r>
          </a:p>
          <a:p>
            <a:pPr marL="0" indent="0">
              <a:buNone/>
            </a:pPr>
            <a:r>
              <a:rPr lang="fr-FR" dirty="0">
                <a:solidFill>
                  <a:schemeClr val="bg1"/>
                </a:solidFill>
                <a:latin typeface="TW Cen MT"/>
                <a:ea typeface="+mn-lt"/>
                <a:cs typeface="+mn-lt"/>
              </a:rPr>
              <a:t>Ce qui provoque des pertes de temps à retrouver un composant ou un emplacement libre. L’inventaire est difficile à maintenir, le risque d’erreurs est élevé.</a:t>
            </a:r>
          </a:p>
          <a:p>
            <a:pPr marL="0" indent="0">
              <a:buNone/>
            </a:pPr>
            <a:endParaRPr lang="fr-FR" sz="1600" dirty="0">
              <a:solidFill>
                <a:schemeClr val="bg1"/>
              </a:solidFill>
              <a:latin typeface="TW Cen MT"/>
            </a:endParaRPr>
          </a:p>
          <a:p>
            <a:r>
              <a:rPr lang="fr-FR" b="1" dirty="0">
                <a:solidFill>
                  <a:schemeClr val="bg1"/>
                </a:solidFill>
                <a:latin typeface="TW Cen MT"/>
                <a:ea typeface="+mn-lt"/>
                <a:cs typeface="+mn-lt"/>
              </a:rPr>
              <a:t>Solution :</a:t>
            </a:r>
            <a:endParaRPr lang="fr-FR" dirty="0">
              <a:solidFill>
                <a:schemeClr val="bg1"/>
              </a:solidFill>
              <a:latin typeface="TW Cen MT"/>
              <a:ea typeface="+mn-lt"/>
              <a:cs typeface="+mn-lt"/>
            </a:endParaRPr>
          </a:p>
          <a:p>
            <a:pPr marL="0" indent="0">
              <a:buNone/>
            </a:pPr>
            <a:r>
              <a:rPr lang="fr-FR" dirty="0">
                <a:solidFill>
                  <a:schemeClr val="bg1"/>
                </a:solidFill>
                <a:latin typeface="TW Cen MT"/>
                <a:ea typeface="+mn-lt"/>
                <a:cs typeface="+mn-lt"/>
              </a:rPr>
              <a:t>Proposer une application qui permet de suivre précisément les composants dans l'entrepôt à travers une interface conviviale et disponible à toute l’équipe.</a:t>
            </a:r>
          </a:p>
          <a:p>
            <a:pPr marL="0" indent="0">
              <a:buNone/>
            </a:pPr>
            <a:endParaRPr lang="fr-FR" sz="1600" dirty="0">
              <a:solidFill>
                <a:schemeClr val="bg1"/>
              </a:solidFill>
            </a:endParaRPr>
          </a:p>
          <a:p>
            <a:pPr>
              <a:buFont typeface="Arial"/>
              <a:buChar char="•"/>
            </a:pPr>
            <a:r>
              <a:rPr lang="fr-FR" b="1" dirty="0">
                <a:solidFill>
                  <a:schemeClr val="bg1"/>
                </a:solidFill>
                <a:latin typeface="TW Cen MT"/>
                <a:ea typeface="+mn-lt"/>
                <a:cs typeface="+mn-lt"/>
              </a:rPr>
              <a:t>Gains:</a:t>
            </a:r>
          </a:p>
          <a:p>
            <a:pPr marL="0" indent="0">
              <a:buNone/>
            </a:pPr>
            <a:r>
              <a:rPr lang="fr-FR" dirty="0">
                <a:solidFill>
                  <a:schemeClr val="bg1"/>
                </a:solidFill>
                <a:latin typeface="TW Cen MT"/>
                <a:ea typeface="+mn-lt"/>
                <a:cs typeface="+mn-lt"/>
              </a:rPr>
              <a:t>Processus de stockage et de retrait plus rapides et plus efficaces. La recherche de composants est rapide et efficace. L’inventaire est toujours à jour. </a:t>
            </a:r>
            <a:endParaRPr lang="fr-FR" dirty="0">
              <a:solidFill>
                <a:schemeClr val="bg1"/>
              </a:solidFill>
              <a:latin typeface="TW Cen MT"/>
            </a:endParaRPr>
          </a:p>
        </p:txBody>
      </p:sp>
    </p:spTree>
    <p:extLst>
      <p:ext uri="{BB962C8B-B14F-4D97-AF65-F5344CB8AC3E}">
        <p14:creationId xmlns:p14="http://schemas.microsoft.com/office/powerpoint/2010/main" val="418799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DEC6844-53AA-5AC2-1A7E-B2FF2284A4A3}"/>
              </a:ext>
            </a:extLst>
          </p:cNvPr>
          <p:cNvSpPr>
            <a:spLocks noGrp="1"/>
          </p:cNvSpPr>
          <p:nvPr>
            <p:ph idx="1"/>
          </p:nvPr>
        </p:nvSpPr>
        <p:spPr>
          <a:xfrm>
            <a:off x="1141412" y="245487"/>
            <a:ext cx="10037999" cy="5545714"/>
          </a:xfrm>
        </p:spPr>
        <p:txBody>
          <a:bodyPr vert="horz" lIns="91440" tIns="45720" rIns="91440" bIns="45720" rtlCol="0" anchor="t">
            <a:normAutofit/>
          </a:bodyPr>
          <a:lstStyle/>
          <a:p>
            <a:pPr marL="0" indent="0" algn="ctr">
              <a:buNone/>
            </a:pPr>
            <a:r>
              <a:rPr lang="fr-FR" sz="3200" b="1" dirty="0">
                <a:solidFill>
                  <a:srgbClr val="000000"/>
                </a:solidFill>
                <a:latin typeface="TW Cen MT"/>
              </a:rPr>
              <a:t>Contraintes fonctionnelles</a:t>
            </a:r>
          </a:p>
          <a:p>
            <a:r>
              <a:rPr lang="fr-FR" dirty="0">
                <a:solidFill>
                  <a:srgbClr val="000000"/>
                </a:solidFill>
                <a:latin typeface="Aptos"/>
              </a:rPr>
              <a:t>Référence unique dans le système : une même référence ne peut pas être ajoutée deux fois.</a:t>
            </a:r>
            <a:endParaRPr lang="fr-FR" dirty="0"/>
          </a:p>
          <a:p>
            <a:r>
              <a:rPr lang="fr-FR" dirty="0">
                <a:solidFill>
                  <a:srgbClr val="000000"/>
                </a:solidFill>
                <a:latin typeface="Aptos"/>
              </a:rPr>
              <a:t>Emplacement à usage unique : deux références ne peuvent pas être stockées dans le même emplacement.</a:t>
            </a:r>
          </a:p>
          <a:p>
            <a:r>
              <a:rPr lang="fr-FR" dirty="0">
                <a:solidFill>
                  <a:srgbClr val="000000"/>
                </a:solidFill>
                <a:latin typeface="Aptos"/>
              </a:rPr>
              <a:t>La référence d’un composant doit être du numérique sur 7 chiffres</a:t>
            </a:r>
          </a:p>
          <a:p>
            <a:endParaRPr lang="fr-FR" dirty="0">
              <a:solidFill>
                <a:srgbClr val="000000"/>
              </a:solidFill>
              <a:latin typeface="Aptos"/>
            </a:endParaRPr>
          </a:p>
          <a:p>
            <a:pPr marL="0" indent="0" algn="ctr">
              <a:buNone/>
            </a:pPr>
            <a:r>
              <a:rPr lang="fr-FR" sz="3200" b="1" dirty="0">
                <a:solidFill>
                  <a:srgbClr val="000000"/>
                </a:solidFill>
                <a:latin typeface="TW Cen MT"/>
              </a:rPr>
              <a:t>Contraintes techniques</a:t>
            </a:r>
            <a:endParaRPr lang="fr-FR" dirty="0">
              <a:solidFill>
                <a:srgbClr val="000000"/>
              </a:solidFill>
              <a:latin typeface="Aptos"/>
            </a:endParaRPr>
          </a:p>
          <a:p>
            <a:r>
              <a:rPr lang="fr-FR" dirty="0">
                <a:solidFill>
                  <a:srgbClr val="000000"/>
                </a:solidFill>
                <a:latin typeface="Aptos"/>
              </a:rPr>
              <a:t>L’application doit être facilement utilisable sur un équipement mobile (tablette, téléphone)</a:t>
            </a:r>
          </a:p>
        </p:txBody>
      </p:sp>
    </p:spTree>
    <p:extLst>
      <p:ext uri="{BB962C8B-B14F-4D97-AF65-F5344CB8AC3E}">
        <p14:creationId xmlns:p14="http://schemas.microsoft.com/office/powerpoint/2010/main" val="363039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8D7A8C0-C6E1-77A6-60BD-11CD5201BE00}"/>
              </a:ext>
            </a:extLst>
          </p:cNvPr>
          <p:cNvSpPr>
            <a:spLocks noGrp="1"/>
          </p:cNvSpPr>
          <p:nvPr>
            <p:ph idx="1"/>
          </p:nvPr>
        </p:nvSpPr>
        <p:spPr>
          <a:xfrm>
            <a:off x="1141412" y="281487"/>
            <a:ext cx="9905999" cy="6019714"/>
          </a:xfrm>
        </p:spPr>
        <p:txBody>
          <a:bodyPr vert="horz" lIns="91440" tIns="45720" rIns="91440" bIns="45720" rtlCol="0" anchor="t">
            <a:normAutofit/>
          </a:bodyPr>
          <a:lstStyle/>
          <a:p>
            <a:pPr algn="ctr">
              <a:buNone/>
            </a:pPr>
            <a:r>
              <a:rPr lang="fr-FR" sz="3200" b="1" cap="all" dirty="0">
                <a:solidFill>
                  <a:schemeClr val="bg1"/>
                </a:solidFill>
                <a:latin typeface="+mj-lt"/>
                <a:ea typeface="+mj-lt"/>
                <a:cs typeface="+mj-lt"/>
              </a:rPr>
              <a:t>Rôles utilisateurs</a:t>
            </a:r>
          </a:p>
          <a:p>
            <a:pPr>
              <a:buNone/>
            </a:pPr>
            <a:endParaRPr lang="fr-FR" b="1" dirty="0">
              <a:solidFill>
                <a:schemeClr val="bg1"/>
              </a:solidFill>
            </a:endParaRPr>
          </a:p>
          <a:p>
            <a:pPr>
              <a:buFont typeface="Arial"/>
              <a:buChar char="•"/>
            </a:pPr>
            <a:r>
              <a:rPr lang="fr-FR" b="1" dirty="0">
                <a:solidFill>
                  <a:schemeClr val="bg1"/>
                </a:solidFill>
                <a:ea typeface="+mn-lt"/>
                <a:cs typeface="+mn-lt"/>
              </a:rPr>
              <a:t>Chef d'équipe</a:t>
            </a:r>
          </a:p>
          <a:p>
            <a:pPr marL="0" indent="0">
              <a:buNone/>
            </a:pPr>
            <a:r>
              <a:rPr lang="fr-FR" dirty="0">
                <a:solidFill>
                  <a:schemeClr val="bg1"/>
                </a:solidFill>
                <a:ea typeface="+mn-lt"/>
                <a:cs typeface="+mn-lt"/>
              </a:rPr>
              <a:t>Gestion complète des composants, incluant la recherche, le rangement, la vérification, la suppression, et la mise à jour des stocks.</a:t>
            </a:r>
          </a:p>
          <a:p>
            <a:pPr>
              <a:buFont typeface="Arial"/>
              <a:buChar char="•"/>
            </a:pPr>
            <a:endParaRPr lang="fr-FR" dirty="0">
              <a:solidFill>
                <a:schemeClr val="bg1"/>
              </a:solidFill>
            </a:endParaRPr>
          </a:p>
          <a:p>
            <a:pPr>
              <a:buFont typeface="Arial"/>
              <a:buChar char="•"/>
            </a:pPr>
            <a:r>
              <a:rPr lang="fr-FR" b="1" dirty="0">
                <a:solidFill>
                  <a:schemeClr val="bg1"/>
                </a:solidFill>
                <a:ea typeface="+mn-lt"/>
                <a:cs typeface="+mn-lt"/>
              </a:rPr>
              <a:t>Technicien</a:t>
            </a:r>
          </a:p>
          <a:p>
            <a:pPr marL="0" indent="0">
              <a:buNone/>
            </a:pPr>
            <a:r>
              <a:rPr lang="fr-FR" dirty="0">
                <a:solidFill>
                  <a:schemeClr val="bg1"/>
                </a:solidFill>
                <a:ea typeface="+mn-lt"/>
                <a:cs typeface="+mn-lt"/>
              </a:rPr>
              <a:t>La lecture, et la recherche des composants, mais sans modifier les informations.</a:t>
            </a:r>
            <a:endParaRPr lang="fr-FR" dirty="0">
              <a:solidFill>
                <a:schemeClr val="bg1"/>
              </a:solidFill>
            </a:endParaRPr>
          </a:p>
          <a:p>
            <a:pPr marL="0" indent="0">
              <a:buNone/>
            </a:pPr>
            <a:endParaRPr lang="fr-FR" sz="2400" b="1" dirty="0">
              <a:solidFill>
                <a:schemeClr val="bg1"/>
              </a:solidFill>
            </a:endParaRPr>
          </a:p>
          <a:p>
            <a:pPr>
              <a:buNone/>
            </a:pPr>
            <a:endParaRPr lang="fr-FR" sz="1200" b="1" dirty="0">
              <a:solidFill>
                <a:srgbClr val="000000"/>
              </a:solidFill>
              <a:highlight>
                <a:srgbClr val="FF0000"/>
              </a:highlight>
              <a:latin typeface="Aptos"/>
            </a:endParaRPr>
          </a:p>
          <a:p>
            <a:pPr>
              <a:buNone/>
            </a:pPr>
            <a:endParaRPr lang="fr-FR" sz="1200" b="1" dirty="0">
              <a:solidFill>
                <a:srgbClr val="000000"/>
              </a:solidFill>
              <a:highlight>
                <a:srgbClr val="FF0000"/>
              </a:highlight>
              <a:latin typeface="Aptos"/>
            </a:endParaRPr>
          </a:p>
          <a:p>
            <a:pPr marL="0" indent="0">
              <a:buNone/>
            </a:pPr>
            <a:endParaRPr lang="fr-FR" dirty="0"/>
          </a:p>
        </p:txBody>
      </p:sp>
    </p:spTree>
    <p:extLst>
      <p:ext uri="{BB962C8B-B14F-4D97-AF65-F5344CB8AC3E}">
        <p14:creationId xmlns:p14="http://schemas.microsoft.com/office/powerpoint/2010/main" val="361357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0CFA30-D03B-33EF-5FAE-E4B6C1F5C633}"/>
              </a:ext>
            </a:extLst>
          </p:cNvPr>
          <p:cNvSpPr>
            <a:spLocks noGrp="1"/>
          </p:cNvSpPr>
          <p:nvPr>
            <p:ph type="title"/>
          </p:nvPr>
        </p:nvSpPr>
        <p:spPr>
          <a:xfrm>
            <a:off x="1141413" y="18518"/>
            <a:ext cx="9899998" cy="632570"/>
          </a:xfrm>
        </p:spPr>
        <p:txBody>
          <a:bodyPr>
            <a:normAutofit/>
          </a:bodyPr>
          <a:lstStyle/>
          <a:p>
            <a:pPr algn="ctr"/>
            <a:r>
              <a:rPr lang="fr-FR" sz="3200" b="1" dirty="0">
                <a:solidFill>
                  <a:schemeClr val="bg1"/>
                </a:solidFill>
              </a:rPr>
              <a:t>Use </a:t>
            </a:r>
            <a:r>
              <a:rPr lang="fr-FR" sz="3200" b="1" dirty="0" err="1">
                <a:solidFill>
                  <a:schemeClr val="bg1"/>
                </a:solidFill>
              </a:rPr>
              <a:t>CasE</a:t>
            </a:r>
            <a:endParaRPr lang="fr-FR" dirty="0"/>
          </a:p>
        </p:txBody>
      </p:sp>
      <p:pic>
        <p:nvPicPr>
          <p:cNvPr id="7" name="Espace réservé du contenu 6">
            <a:extLst>
              <a:ext uri="{FF2B5EF4-FFF2-40B4-BE49-F238E27FC236}">
                <a16:creationId xmlns:a16="http://schemas.microsoft.com/office/drawing/2014/main" id="{A3641B35-651D-8D0E-8D4C-650D1B405502}"/>
              </a:ext>
            </a:extLst>
          </p:cNvPr>
          <p:cNvPicPr>
            <a:picLocks noGrp="1" noChangeAspect="1"/>
          </p:cNvPicPr>
          <p:nvPr>
            <p:ph idx="1"/>
          </p:nvPr>
        </p:nvPicPr>
        <p:blipFill>
          <a:blip r:embed="rId2"/>
          <a:stretch>
            <a:fillRect/>
          </a:stretch>
        </p:blipFill>
        <p:spPr>
          <a:xfrm>
            <a:off x="1145011" y="636944"/>
            <a:ext cx="9892800" cy="6220800"/>
          </a:xfrm>
        </p:spPr>
      </p:pic>
    </p:spTree>
    <p:extLst>
      <p:ext uri="{BB962C8B-B14F-4D97-AF65-F5344CB8AC3E}">
        <p14:creationId xmlns:p14="http://schemas.microsoft.com/office/powerpoint/2010/main" val="45744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D415E2C-B263-EAB5-7291-6D8C4905058A}"/>
              </a:ext>
            </a:extLst>
          </p:cNvPr>
          <p:cNvSpPr>
            <a:spLocks noGrp="1"/>
          </p:cNvSpPr>
          <p:nvPr>
            <p:ph idx="1"/>
          </p:nvPr>
        </p:nvSpPr>
        <p:spPr>
          <a:xfrm>
            <a:off x="1141412" y="515487"/>
            <a:ext cx="10139999" cy="5275714"/>
          </a:xfrm>
        </p:spPr>
        <p:txBody>
          <a:bodyPr vert="horz" lIns="91440" tIns="45720" rIns="91440" bIns="45720" rtlCol="0" anchor="t">
            <a:normAutofit/>
          </a:bodyPr>
          <a:lstStyle/>
          <a:p>
            <a:pPr algn="ctr">
              <a:buNone/>
            </a:pPr>
            <a:r>
              <a:rPr lang="fr-FR" sz="3200" b="1" cap="all" dirty="0">
                <a:solidFill>
                  <a:schemeClr val="bg1"/>
                </a:solidFill>
                <a:latin typeface="+mj-lt"/>
                <a:ea typeface="+mj-lt"/>
                <a:cs typeface="+mj-lt"/>
              </a:rPr>
              <a:t>Architecture / Technologie</a:t>
            </a:r>
          </a:p>
          <a:p>
            <a:pPr algn="ctr">
              <a:buNone/>
            </a:pPr>
            <a:endParaRPr lang="fr-FR" sz="3200" b="1" dirty="0">
              <a:solidFill>
                <a:schemeClr val="bg1"/>
              </a:solidFill>
              <a:ea typeface="+mn-lt"/>
              <a:cs typeface="+mn-lt"/>
            </a:endParaRPr>
          </a:p>
          <a:p>
            <a:pPr marL="0" indent="0">
              <a:buNone/>
            </a:pPr>
            <a:r>
              <a:rPr lang="fr-FR" b="1" dirty="0">
                <a:solidFill>
                  <a:schemeClr val="bg1"/>
                </a:solidFill>
                <a:ea typeface="+mn-lt"/>
                <a:cs typeface="+mn-lt"/>
              </a:rPr>
              <a:t>Frontend :</a:t>
            </a:r>
            <a:r>
              <a:rPr lang="fr-FR" dirty="0">
                <a:solidFill>
                  <a:schemeClr val="bg1"/>
                </a:solidFill>
                <a:ea typeface="+mn-lt"/>
                <a:cs typeface="+mn-lt"/>
              </a:rPr>
              <a:t> HTML, CSS.</a:t>
            </a:r>
            <a:endParaRPr lang="fr-FR" dirty="0">
              <a:solidFill>
                <a:schemeClr val="bg1"/>
              </a:solidFill>
            </a:endParaRPr>
          </a:p>
          <a:p>
            <a:pPr marL="0" indent="0">
              <a:buNone/>
            </a:pPr>
            <a:r>
              <a:rPr lang="fr-FR" b="1" dirty="0">
                <a:solidFill>
                  <a:schemeClr val="bg1"/>
                </a:solidFill>
                <a:ea typeface="+mn-lt"/>
                <a:cs typeface="+mn-lt"/>
              </a:rPr>
              <a:t>Backend </a:t>
            </a:r>
            <a:r>
              <a:rPr lang="fr-FR" dirty="0">
                <a:solidFill>
                  <a:schemeClr val="bg1"/>
                </a:solidFill>
                <a:ea typeface="+mn-lt"/>
                <a:cs typeface="+mn-lt"/>
              </a:rPr>
              <a:t>: Flask, Python 3</a:t>
            </a:r>
            <a:endParaRPr lang="fr-FR" dirty="0">
              <a:solidFill>
                <a:schemeClr val="bg1"/>
              </a:solidFill>
            </a:endParaRPr>
          </a:p>
          <a:p>
            <a:pPr marL="0" indent="0">
              <a:buNone/>
            </a:pPr>
            <a:r>
              <a:rPr lang="fr-FR" b="1" dirty="0">
                <a:solidFill>
                  <a:schemeClr val="bg1"/>
                </a:solidFill>
                <a:ea typeface="+mn-lt"/>
                <a:cs typeface="+mn-lt"/>
              </a:rPr>
              <a:t>Base de données : </a:t>
            </a:r>
            <a:r>
              <a:rPr lang="fr-FR" dirty="0">
                <a:solidFill>
                  <a:schemeClr val="bg1"/>
                </a:solidFill>
                <a:ea typeface="+mn-lt"/>
                <a:cs typeface="+mn-lt"/>
              </a:rPr>
              <a:t>SQLite</a:t>
            </a:r>
          </a:p>
          <a:p>
            <a:pPr marL="0" indent="0">
              <a:buNone/>
            </a:pPr>
            <a:r>
              <a:rPr lang="fr-FR" b="1" dirty="0">
                <a:solidFill>
                  <a:schemeClr val="bg1"/>
                </a:solidFill>
                <a:ea typeface="+mn-lt"/>
                <a:cs typeface="+mn-lt"/>
              </a:rPr>
              <a:t>Hébergement</a:t>
            </a:r>
            <a:r>
              <a:rPr lang="fr-FR" dirty="0">
                <a:solidFill>
                  <a:schemeClr val="bg1"/>
                </a:solidFill>
                <a:ea typeface="+mn-lt"/>
                <a:cs typeface="+mn-lt"/>
              </a:rPr>
              <a:t> : </a:t>
            </a:r>
            <a:r>
              <a:rPr lang="fr-FR" dirty="0" err="1">
                <a:solidFill>
                  <a:schemeClr val="bg1"/>
                </a:solidFill>
                <a:ea typeface="+mn-lt"/>
                <a:cs typeface="+mn-lt"/>
              </a:rPr>
              <a:t>AlwaysData</a:t>
            </a:r>
            <a:endParaRPr lang="fr-FR" dirty="0">
              <a:solidFill>
                <a:schemeClr val="bg1"/>
              </a:solidFill>
              <a:ea typeface="+mn-lt"/>
              <a:cs typeface="+mn-lt"/>
            </a:endParaRPr>
          </a:p>
          <a:p>
            <a:pPr marL="0" indent="0">
              <a:buNone/>
            </a:pPr>
            <a:r>
              <a:rPr lang="fr-FR" b="1" dirty="0">
                <a:solidFill>
                  <a:schemeClr val="bg1"/>
                </a:solidFill>
                <a:ea typeface="+mn-lt"/>
                <a:cs typeface="+mn-lt"/>
              </a:rPr>
              <a:t>CI/CD :</a:t>
            </a:r>
            <a:r>
              <a:rPr lang="fr-FR" dirty="0">
                <a:solidFill>
                  <a:schemeClr val="bg1"/>
                </a:solidFill>
                <a:ea typeface="+mn-lt"/>
                <a:cs typeface="+mn-lt"/>
              </a:rPr>
              <a:t> GitHub Actions pour l'intégration continue</a:t>
            </a:r>
          </a:p>
          <a:p>
            <a:pPr marL="0" indent="0">
              <a:buNone/>
            </a:pPr>
            <a:r>
              <a:rPr lang="fr-FR" b="1" dirty="0">
                <a:solidFill>
                  <a:schemeClr val="bg1"/>
                </a:solidFill>
                <a:ea typeface="+mn-lt"/>
                <a:cs typeface="+mn-lt"/>
              </a:rPr>
              <a:t>Tests</a:t>
            </a:r>
            <a:r>
              <a:rPr lang="fr-FR" dirty="0">
                <a:solidFill>
                  <a:schemeClr val="bg1"/>
                </a:solidFill>
                <a:ea typeface="+mn-lt"/>
                <a:cs typeface="+mn-lt"/>
              </a:rPr>
              <a:t> : </a:t>
            </a:r>
            <a:r>
              <a:rPr lang="fr-FR" dirty="0">
                <a:solidFill>
                  <a:schemeClr val="bg1"/>
                </a:solidFill>
                <a:latin typeface="TW Cen MT"/>
                <a:ea typeface="+mn-lt"/>
                <a:cs typeface="+mn-lt"/>
              </a:rPr>
              <a:t>Sélénium/Python pour les tests automatiques, exécuté sur Docker.</a:t>
            </a:r>
            <a:endParaRPr lang="fr-FR" dirty="0">
              <a:solidFill>
                <a:schemeClr val="bg1"/>
              </a:solidFill>
            </a:endParaRPr>
          </a:p>
          <a:p>
            <a:pPr>
              <a:buFont typeface="Arial"/>
              <a:buChar char="•"/>
            </a:pPr>
            <a:endParaRPr lang="fr-FR" dirty="0">
              <a:solidFill>
                <a:schemeClr val="bg1"/>
              </a:solidFill>
            </a:endParaRPr>
          </a:p>
          <a:p>
            <a:pPr marL="0" indent="0">
              <a:buNone/>
            </a:pPr>
            <a:endParaRPr lang="fr-FR" dirty="0"/>
          </a:p>
        </p:txBody>
      </p:sp>
    </p:spTree>
    <p:extLst>
      <p:ext uri="{BB962C8B-B14F-4D97-AF65-F5344CB8AC3E}">
        <p14:creationId xmlns:p14="http://schemas.microsoft.com/office/powerpoint/2010/main" val="30797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8407B477-36D0-C8E7-BF96-F80F716283B3}"/>
              </a:ext>
            </a:extLst>
          </p:cNvPr>
          <p:cNvSpPr>
            <a:spLocks noGrp="1"/>
          </p:cNvSpPr>
          <p:nvPr>
            <p:ph idx="1"/>
          </p:nvPr>
        </p:nvSpPr>
        <p:spPr>
          <a:xfrm>
            <a:off x="997412" y="23487"/>
            <a:ext cx="10385999" cy="5767714"/>
          </a:xfrm>
        </p:spPr>
        <p:txBody>
          <a:bodyPr vert="horz" lIns="91440" tIns="45720" rIns="91440" bIns="45720" rtlCol="0" anchor="t">
            <a:normAutofit/>
          </a:bodyPr>
          <a:lstStyle/>
          <a:p>
            <a:pPr algn="ctr">
              <a:buNone/>
            </a:pPr>
            <a:r>
              <a:rPr lang="fr-FR" sz="3200" b="1" dirty="0">
                <a:solidFill>
                  <a:schemeClr val="bg1"/>
                </a:solidFill>
              </a:rPr>
              <a:t>Schéma de Base de Données</a:t>
            </a:r>
            <a:endParaRPr lang="fr-FR" sz="3200" dirty="0">
              <a:solidFill>
                <a:schemeClr val="bg1"/>
              </a:solidFill>
            </a:endParaRPr>
          </a:p>
          <a:p>
            <a:pPr marL="0" indent="0">
              <a:buNone/>
            </a:pPr>
            <a:r>
              <a:rPr lang="fr-FR" b="1" dirty="0">
                <a:solidFill>
                  <a:schemeClr val="bg1"/>
                </a:solidFill>
                <a:ea typeface="+mn-lt"/>
                <a:cs typeface="+mn-lt"/>
              </a:rPr>
              <a:t>Les tables de la base de données :</a:t>
            </a:r>
          </a:p>
          <a:p>
            <a:pPr marL="0" indent="0">
              <a:buNone/>
            </a:pPr>
            <a:r>
              <a:rPr lang="fr-FR" b="1" dirty="0">
                <a:solidFill>
                  <a:schemeClr val="bg1"/>
                </a:solidFill>
                <a:ea typeface="+mn-lt"/>
                <a:cs typeface="+mn-lt"/>
              </a:rPr>
              <a:t>Emplacements :</a:t>
            </a:r>
            <a:r>
              <a:rPr lang="fr-FR" dirty="0">
                <a:solidFill>
                  <a:schemeClr val="bg1"/>
                </a:solidFill>
                <a:ea typeface="+mn-lt"/>
                <a:cs typeface="+mn-lt"/>
              </a:rPr>
              <a:t> Liste des allées et emplacements.</a:t>
            </a:r>
            <a:endParaRPr lang="fr-FR" dirty="0">
              <a:solidFill>
                <a:schemeClr val="bg1"/>
              </a:solidFill>
            </a:endParaRPr>
          </a:p>
          <a:p>
            <a:pPr marL="0" indent="0">
              <a:buNone/>
            </a:pPr>
            <a:r>
              <a:rPr lang="fr-FR" b="1" dirty="0">
                <a:solidFill>
                  <a:schemeClr val="bg1"/>
                </a:solidFill>
                <a:ea typeface="+mn-lt"/>
                <a:cs typeface="+mn-lt"/>
              </a:rPr>
              <a:t>Inventaire :</a:t>
            </a:r>
            <a:r>
              <a:rPr lang="fr-FR" dirty="0">
                <a:solidFill>
                  <a:schemeClr val="bg1"/>
                </a:solidFill>
                <a:ea typeface="+mn-lt"/>
                <a:cs typeface="+mn-lt"/>
              </a:rPr>
              <a:t> liste des composants rangés dans chaque emplacement.</a:t>
            </a:r>
            <a:endParaRPr lang="fr-FR" dirty="0">
              <a:solidFill>
                <a:schemeClr val="bg1"/>
              </a:solidFill>
            </a:endParaRPr>
          </a:p>
          <a:p>
            <a:pPr marL="0" indent="0">
              <a:buNone/>
            </a:pPr>
            <a:endParaRPr lang="fr-FR" sz="1600" dirty="0">
              <a:solidFill>
                <a:schemeClr val="bg1"/>
              </a:solidFill>
            </a:endParaRPr>
          </a:p>
          <a:p>
            <a:pPr marL="0" indent="0">
              <a:buNone/>
            </a:pPr>
            <a:endParaRPr lang="fr-FR" dirty="0"/>
          </a:p>
        </p:txBody>
      </p:sp>
      <p:pic>
        <p:nvPicPr>
          <p:cNvPr id="2" name="Image 1">
            <a:extLst>
              <a:ext uri="{FF2B5EF4-FFF2-40B4-BE49-F238E27FC236}">
                <a16:creationId xmlns:a16="http://schemas.microsoft.com/office/drawing/2014/main" id="{334D0897-40EA-3305-B278-8EC2985535E0}"/>
              </a:ext>
            </a:extLst>
          </p:cNvPr>
          <p:cNvPicPr>
            <a:picLocks noChangeAspect="1"/>
          </p:cNvPicPr>
          <p:nvPr/>
        </p:nvPicPr>
        <p:blipFill>
          <a:blip r:embed="rId2"/>
          <a:stretch>
            <a:fillRect/>
          </a:stretch>
        </p:blipFill>
        <p:spPr>
          <a:xfrm>
            <a:off x="1674054" y="2517023"/>
            <a:ext cx="7849773" cy="4158097"/>
          </a:xfrm>
          <a:prstGeom prst="rect">
            <a:avLst/>
          </a:prstGeom>
        </p:spPr>
      </p:pic>
    </p:spTree>
    <p:extLst>
      <p:ext uri="{BB962C8B-B14F-4D97-AF65-F5344CB8AC3E}">
        <p14:creationId xmlns:p14="http://schemas.microsoft.com/office/powerpoint/2010/main" val="9319699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1060</TotalTime>
  <Words>661</Words>
  <Application>Microsoft Office PowerPoint</Application>
  <PresentationFormat>Grand écran</PresentationFormat>
  <Paragraphs>101</Paragraphs>
  <Slides>30</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30</vt:i4>
      </vt:variant>
    </vt:vector>
  </HeadingPairs>
  <TitlesOfParts>
    <vt:vector size="40" baseType="lpstr">
      <vt:lpstr>Aptos</vt:lpstr>
      <vt:lpstr>Arial</vt:lpstr>
      <vt:lpstr>Berlin Sans FB</vt:lpstr>
      <vt:lpstr>Calibri</vt:lpstr>
      <vt:lpstr>Consolas</vt:lpstr>
      <vt:lpstr>Sagona Book</vt:lpstr>
      <vt:lpstr>Segoe UI</vt:lpstr>
      <vt:lpstr>Tw Cen MT</vt:lpstr>
      <vt:lpstr>Tw Cen MT</vt:lpstr>
      <vt:lpstr>Circuit</vt:lpstr>
      <vt:lpstr>Application de Gestion de Stock </vt:lpstr>
      <vt:lpstr>Présentation PowerPoint</vt:lpstr>
      <vt:lpstr>Plan de la Présentation</vt:lpstr>
      <vt:lpstr>Présentation PowerPoint</vt:lpstr>
      <vt:lpstr>Présentation PowerPoint</vt:lpstr>
      <vt:lpstr>Présentation PowerPoint</vt:lpstr>
      <vt:lpstr>Use CasE</vt:lpstr>
      <vt:lpstr>Présentation PowerPoint</vt:lpstr>
      <vt:lpstr>Présentation PowerPoint</vt:lpstr>
      <vt:lpstr>Présentation PowerPoint</vt:lpstr>
      <vt:lpstr>ACCUEIL</vt:lpstr>
      <vt:lpstr>authentification</vt:lpstr>
      <vt:lpstr>
 </vt:lpstr>
      <vt:lpstr>Chef d'équipe</vt:lpstr>
      <vt:lpstr>Technicien</vt:lpstr>
      <vt:lpstr>chercher UNE REFERENCE</vt:lpstr>
      <vt:lpstr>Ranger un composant  </vt:lpstr>
      <vt:lpstr>Vider un emplacement   </vt:lpstr>
      <vt:lpstr>Inventaire</vt:lpstr>
      <vt:lpstr>Tests sélénium dans un docker</vt:lpstr>
      <vt:lpstr>Conclusion</vt:lpstr>
      <vt:lpstr>Présentation PowerPoint</vt:lpstr>
      <vt:lpstr>Présentation PowerPoint</vt:lpstr>
      <vt:lpstr>ANNEXE Le cahier des charges</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lastModifiedBy>sonia ouendessere</cp:lastModifiedBy>
  <cp:revision>5</cp:revision>
  <dcterms:created xsi:type="dcterms:W3CDTF">2024-09-01T07:32:01Z</dcterms:created>
  <dcterms:modified xsi:type="dcterms:W3CDTF">2024-10-16T14:00:04Z</dcterms:modified>
</cp:coreProperties>
</file>