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4"/>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1" r:id="rId16"/>
    <p:sldId id="272"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17"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9" r:id="rId55"/>
    <p:sldId id="308" r:id="rId56"/>
    <p:sldId id="315" r:id="rId57"/>
    <p:sldId id="316" r:id="rId58"/>
    <p:sldId id="310" r:id="rId59"/>
    <p:sldId id="311" r:id="rId60"/>
    <p:sldId id="312" r:id="rId61"/>
    <p:sldId id="313" r:id="rId62"/>
    <p:sldId id="31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210" autoAdjust="0"/>
    <p:restoredTop sz="83415" autoAdjust="0"/>
  </p:normalViewPr>
  <p:slideViewPr>
    <p:cSldViewPr>
      <p:cViewPr varScale="1">
        <p:scale>
          <a:sx n="60" d="100"/>
          <a:sy n="60" d="100"/>
        </p:scale>
        <p:origin x="-708" y="-90"/>
      </p:cViewPr>
      <p:guideLst>
        <p:guide orient="horz" pos="2160"/>
        <p:guide pos="2880"/>
      </p:guideLst>
    </p:cSldViewPr>
  </p:slideViewPr>
  <p:outlineViewPr>
    <p:cViewPr>
      <p:scale>
        <a:sx n="33" d="100"/>
        <a:sy n="33" d="100"/>
      </p:scale>
      <p:origin x="222" y="15499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6B7C80-F993-417C-A80C-6011DDA1F0A7}" type="datetimeFigureOut">
              <a:rPr lang="en-US" smtClean="0"/>
              <a:pPr/>
              <a:t>1/1/2004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73F18E-4E34-4F6E-A5CC-BB5BA7234840}"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eveloper.android.com/reference/android/app/LoaderManager.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developer.android.com/reference/android/content/CursorLoader.html" TargetMode="External"/><Relationship Id="rId4" Type="http://schemas.openxmlformats.org/officeDocument/2006/relationships/hyperlink" Target="http://developer.android.com/reference/android/app/LoaderManager.LoaderCallback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developer.android.com/reference/android/content/Context.html" TargetMode="External"/><Relationship Id="rId4" Type="http://schemas.openxmlformats.org/officeDocument/2006/relationships/hyperlink" Target="http://developer.android.com/reference/android/content/Intent.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developer.android.com/reference/android/content/Intent.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developer.android.com/reference/android/app/Activity.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When a new activity starts, it is pushed onto the</a:t>
            </a:r>
            <a:r>
              <a:rPr lang="en-US" sz="1200" b="1" dirty="0" smtClean="0">
                <a:latin typeface="Times New Roman" pitchFamily="18" charset="0"/>
                <a:cs typeface="Times New Roman" pitchFamily="18" charset="0"/>
              </a:rPr>
              <a:t> BACK STACK AND TASKS USER FOCUS.</a:t>
            </a:r>
          </a:p>
          <a:p>
            <a:endParaRPr lang="en-US" sz="1200" b="1" dirty="0" smtClean="0">
              <a:latin typeface="Times New Roman" pitchFamily="18" charset="0"/>
              <a:cs typeface="Times New Roman" pitchFamily="18" charset="0"/>
            </a:endParaRPr>
          </a:p>
          <a:p>
            <a:r>
              <a:rPr lang="en-US" dirty="0" smtClean="0"/>
              <a:t>The back stack abides to the basic "last in, first out" stack mechanism, so, when the user is done with the current activity and presses the </a:t>
            </a:r>
            <a:r>
              <a:rPr lang="en-US" i="1" dirty="0" smtClean="0"/>
              <a:t>Back</a:t>
            </a:r>
            <a:r>
              <a:rPr lang="en-US" dirty="0" smtClean="0"/>
              <a:t> button, it is popped from the stack (and destroyed) and the previous activity resumes.</a:t>
            </a:r>
            <a:endParaRPr lang="en-US" b="1"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14</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err="1" smtClean="0">
                <a:latin typeface="Times New Roman" pitchFamily="18" charset="0"/>
                <a:cs typeface="Times New Roman" pitchFamily="18" charset="0"/>
              </a:rPr>
              <a:t>Paused</a:t>
            </a:r>
            <a:r>
              <a:rPr lang="en-US" sz="1200" dirty="0" err="1" smtClean="0">
                <a:latin typeface="Times New Roman" pitchFamily="18" charset="0"/>
                <a:cs typeface="Times New Roman" pitchFamily="18" charset="0"/>
                <a:sym typeface="Wingdings" pitchFamily="2" charset="2"/>
              </a:rPr>
              <a:t></a:t>
            </a:r>
            <a:r>
              <a:rPr lang="en-US" sz="1200" dirty="0" err="1" smtClean="0">
                <a:latin typeface="Times New Roman" pitchFamily="18" charset="0"/>
                <a:cs typeface="Times New Roman" pitchFamily="18" charset="0"/>
              </a:rPr>
              <a:t>That</a:t>
            </a:r>
            <a:r>
              <a:rPr lang="en-US" sz="1200" dirty="0" smtClean="0">
                <a:latin typeface="Times New Roman" pitchFamily="18" charset="0"/>
                <a:cs typeface="Times New Roman" pitchFamily="18" charset="0"/>
              </a:rPr>
              <a:t> is, another activity is visible on top of this one and that activity is partially transparent or doesn't cover the entire screen. A paused activity is completely alive (the </a:t>
            </a:r>
            <a:r>
              <a:rPr lang="en-US" sz="1200" dirty="0" smtClean="0">
                <a:latin typeface="Times New Roman" pitchFamily="18" charset="0"/>
                <a:cs typeface="Times New Roman" pitchFamily="18" charset="0"/>
                <a:hlinkClick r:id="rId3"/>
              </a:rPr>
              <a:t>Activity</a:t>
            </a:r>
            <a:r>
              <a:rPr lang="en-US" sz="1200" dirty="0" smtClean="0">
                <a:latin typeface="Times New Roman" pitchFamily="18" charset="0"/>
                <a:cs typeface="Times New Roman" pitchFamily="18" charset="0"/>
              </a:rPr>
              <a:t> object is retained in memory, it maintains all state and member information, and remains attached to the window manager), but can be killed by the system in extremely low memory situations.</a:t>
            </a:r>
          </a:p>
          <a:p>
            <a:endParaRPr lang="en-US" sz="12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15</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16</a:t>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latin typeface="Times New Roman" pitchFamily="18" charset="0"/>
                <a:cs typeface="Times New Roman" pitchFamily="18" charset="0"/>
              </a:rPr>
              <a:t>LoaderCallbacks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callback interface for a client to interact with the </a:t>
            </a:r>
            <a:r>
              <a:rPr lang="en-US" dirty="0" smtClean="0">
                <a:latin typeface="Times New Roman" pitchFamily="18" charset="0"/>
                <a:cs typeface="Times New Roman" pitchFamily="18" charset="0"/>
                <a:hlinkClick r:id="rId3"/>
              </a:rPr>
              <a:t>LoaderManager</a:t>
            </a:r>
            <a:r>
              <a:rPr lang="en-US" dirty="0" smtClean="0">
                <a:latin typeface="Times New Roman" pitchFamily="18" charset="0"/>
                <a:cs typeface="Times New Roman" pitchFamily="18" charset="0"/>
              </a:rPr>
              <a:t>. For example, you use the </a:t>
            </a:r>
            <a:r>
              <a:rPr lang="en-US" dirty="0" smtClean="0">
                <a:latin typeface="Times New Roman" pitchFamily="18" charset="0"/>
                <a:cs typeface="Times New Roman" pitchFamily="18" charset="0"/>
                <a:hlinkClick r:id="rId4"/>
              </a:rPr>
              <a:t>onCreateLoader()</a:t>
            </a:r>
            <a:r>
              <a:rPr lang="en-US" dirty="0" smtClean="0">
                <a:latin typeface="Times New Roman" pitchFamily="18" charset="0"/>
                <a:cs typeface="Times New Roman" pitchFamily="18" charset="0"/>
              </a:rPr>
              <a:t> callback method to create a new loader.</a:t>
            </a:r>
          </a:p>
          <a:p>
            <a:r>
              <a:rPr lang="en-US" b="1" dirty="0" smtClean="0">
                <a:latin typeface="Times New Roman" pitchFamily="18" charset="0"/>
                <a:cs typeface="Times New Roman" pitchFamily="18" charset="0"/>
              </a:rPr>
              <a:t>Loader:  </a:t>
            </a:r>
            <a:r>
              <a:rPr lang="en-US" b="0" dirty="0" smtClean="0">
                <a:latin typeface="Times New Roman" pitchFamily="18" charset="0"/>
                <a:cs typeface="Times New Roman" pitchFamily="18" charset="0"/>
              </a:rPr>
              <a:t>An</a:t>
            </a:r>
            <a:r>
              <a:rPr lang="en-US" b="0"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abstract class that performs asynchronous loading of data. This is the base class for a loader. You would typically use </a:t>
            </a:r>
            <a:r>
              <a:rPr lang="en-US" dirty="0" smtClean="0">
                <a:latin typeface="Times New Roman" pitchFamily="18" charset="0"/>
                <a:cs typeface="Times New Roman" pitchFamily="18" charset="0"/>
                <a:hlinkClick r:id="rId5"/>
              </a:rPr>
              <a:t>CursorLoader</a:t>
            </a:r>
            <a:r>
              <a:rPr lang="en-US" dirty="0" smtClean="0">
                <a:latin typeface="Times New Roman" pitchFamily="18" charset="0"/>
                <a:cs typeface="Times New Roman" pitchFamily="18" charset="0"/>
              </a:rPr>
              <a:t>, but you can implement your own subclass. While loaders are active they should monitor the source of their data and deliver new results when the contents change. </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873F18E-4E34-4F6E-A5CC-BB5BA7234840}" type="slidenum">
              <a:rPr lang="en-IN" smtClean="0"/>
              <a:pPr/>
              <a:t>22</a:t>
            </a:fld>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The methods </a:t>
            </a:r>
            <a:r>
              <a:rPr lang="en-US" dirty="0" err="1" smtClean="0">
                <a:latin typeface="Courier New" pitchFamily="49" charset="0"/>
                <a:cs typeface="Courier New" pitchFamily="49" charset="0"/>
              </a:rPr>
              <a:t>startForeground</a:t>
            </a:r>
            <a:r>
              <a:rPr lang="en-US" dirty="0" smtClean="0">
                <a:latin typeface="Courier New" pitchFamily="49" charset="0"/>
                <a:cs typeface="Courier New" pitchFamily="49" charset="0"/>
              </a:rPr>
              <a:t>()</a:t>
            </a:r>
            <a:r>
              <a:rPr lang="en-US" dirty="0" smtClean="0"/>
              <a:t> and </a:t>
            </a:r>
            <a:r>
              <a:rPr lang="en-US" dirty="0" smtClean="0">
                <a:latin typeface="Courier New" pitchFamily="49" charset="0"/>
                <a:cs typeface="Courier New" pitchFamily="49" charset="0"/>
              </a:rPr>
              <a:t>stopForeground()</a:t>
            </a:r>
            <a:r>
              <a:rPr lang="en-US" dirty="0" smtClean="0"/>
              <a:t> were introduced in Android 2.0 (API Level 5). In order to run your service in the foreground on older versions of the platform, you must use the previous </a:t>
            </a:r>
            <a:r>
              <a:rPr lang="en-US" dirty="0" err="1" smtClean="0">
                <a:latin typeface="Courier New" pitchFamily="49" charset="0"/>
                <a:cs typeface="Courier New" pitchFamily="49" charset="0"/>
              </a:rPr>
              <a:t>setForeground</a:t>
            </a:r>
            <a:r>
              <a:rPr lang="en-US" dirty="0" smtClean="0">
                <a:latin typeface="Courier New" pitchFamily="49" charset="0"/>
                <a:cs typeface="Courier New" pitchFamily="49" charset="0"/>
              </a:rPr>
              <a:t>()</a:t>
            </a:r>
            <a:r>
              <a:rPr lang="en-US" dirty="0" smtClean="0"/>
              <a:t> method—see the </a:t>
            </a:r>
            <a:r>
              <a:rPr lang="en-US" dirty="0" err="1" smtClean="0">
                <a:latin typeface="Courier New" pitchFamily="49" charset="0"/>
                <a:cs typeface="Courier New" pitchFamily="49" charset="0"/>
              </a:rPr>
              <a:t>startForeground</a:t>
            </a:r>
            <a:r>
              <a:rPr lang="en-US" dirty="0" smtClean="0">
                <a:latin typeface="Courier New" pitchFamily="49" charset="0"/>
                <a:cs typeface="Courier New" pitchFamily="49" charset="0"/>
              </a:rPr>
              <a:t>()</a:t>
            </a:r>
            <a:r>
              <a:rPr lang="en-US" dirty="0" smtClean="0"/>
              <a:t> documentation for information about how to provide backward compatibility</a:t>
            </a:r>
            <a:endParaRPr lang="en-IN"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37</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You can start a new instance of an </a:t>
            </a:r>
            <a:r>
              <a:rPr lang="en-IN" dirty="0" smtClean="0">
                <a:hlinkClick r:id="rId3"/>
              </a:rPr>
              <a:t>Activity</a:t>
            </a:r>
            <a:r>
              <a:rPr lang="en-IN" dirty="0" smtClean="0"/>
              <a:t> by passing an </a:t>
            </a:r>
            <a:r>
              <a:rPr lang="en-IN" dirty="0" smtClean="0">
                <a:hlinkClick r:id="rId4"/>
              </a:rPr>
              <a:t>Intent</a:t>
            </a:r>
            <a:r>
              <a:rPr lang="en-IN" dirty="0" smtClean="0"/>
              <a:t> to </a:t>
            </a:r>
            <a:r>
              <a:rPr lang="en-IN" dirty="0" smtClean="0">
                <a:hlinkClick r:id="rId5"/>
              </a:rPr>
              <a:t>startActivity()</a:t>
            </a:r>
            <a:r>
              <a:rPr lang="en-IN" dirty="0" smtClean="0"/>
              <a:t>. </a:t>
            </a:r>
          </a:p>
          <a:p>
            <a:r>
              <a:rPr lang="en-IN" dirty="0" smtClean="0"/>
              <a:t>If you want to receive a result from the activity when it finishes, call </a:t>
            </a:r>
            <a:r>
              <a:rPr lang="en-IN" dirty="0" smtClean="0">
                <a:hlinkClick r:id="rId3"/>
              </a:rPr>
              <a:t>startActivityForResult()</a:t>
            </a:r>
            <a:r>
              <a:rPr lang="en-IN" dirty="0" smtClean="0"/>
              <a:t>. </a:t>
            </a:r>
          </a:p>
          <a:p>
            <a:r>
              <a:rPr lang="en-IN" dirty="0" smtClean="0"/>
              <a:t>You can start a service to perform a one-time operation (such as download a file) by passing an </a:t>
            </a:r>
            <a:r>
              <a:rPr lang="en-IN" dirty="0" smtClean="0">
                <a:hlinkClick r:id="rId4"/>
              </a:rPr>
              <a:t>Intent</a:t>
            </a:r>
            <a:r>
              <a:rPr lang="en-IN" dirty="0" smtClean="0"/>
              <a:t> to </a:t>
            </a:r>
            <a:r>
              <a:rPr lang="en-IN" dirty="0" smtClean="0">
                <a:hlinkClick r:id="rId5"/>
              </a:rPr>
              <a:t>startService()</a:t>
            </a:r>
            <a:r>
              <a:rPr lang="en-IN" dirty="0" smtClean="0"/>
              <a:t>.</a:t>
            </a:r>
          </a:p>
          <a:p>
            <a:r>
              <a:rPr lang="en-IN" smtClean="0"/>
              <a:t>If </a:t>
            </a:r>
            <a:r>
              <a:rPr lang="en-IN" dirty="0" smtClean="0"/>
              <a:t>the service is designed with a client-server interface, you can bind to the service from another component by passing an </a:t>
            </a:r>
            <a:r>
              <a:rPr lang="en-IN" dirty="0" smtClean="0">
                <a:hlinkClick r:id="rId4"/>
              </a:rPr>
              <a:t>Intent</a:t>
            </a:r>
            <a:r>
              <a:rPr lang="en-IN" dirty="0" smtClean="0"/>
              <a:t> to </a:t>
            </a:r>
            <a:r>
              <a:rPr lang="en-IN" dirty="0" smtClean="0">
                <a:hlinkClick r:id="rId5"/>
              </a:rPr>
              <a:t>bindService()</a:t>
            </a:r>
            <a:r>
              <a:rPr lang="en-IN" dirty="0" smtClean="0"/>
              <a:t>.</a:t>
            </a:r>
          </a:p>
          <a:p>
            <a:r>
              <a:rPr lang="en-IN" dirty="0" smtClean="0"/>
              <a:t>The system delivers various broadcasts for system events, such as when the system boots up or the device starts charging.</a:t>
            </a:r>
            <a:endParaRPr lang="en-IN"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3</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Explicit</a:t>
            </a:r>
            <a:r>
              <a:rPr lang="en-US" baseline="0" dirty="0" smtClean="0"/>
              <a:t> – Only specific component</a:t>
            </a:r>
          </a:p>
          <a:p>
            <a:r>
              <a:rPr lang="en-IN" dirty="0" smtClean="0"/>
              <a:t>For example, start a new activity in response to a user action or start a service to download a file in the background.</a:t>
            </a:r>
          </a:p>
          <a:p>
            <a:r>
              <a:rPr lang="en-US" dirty="0" smtClean="0"/>
              <a:t>Implicit-  don’t have</a:t>
            </a:r>
            <a:r>
              <a:rPr lang="en-US" baseline="0" dirty="0" smtClean="0"/>
              <a:t> specific component…</a:t>
            </a:r>
            <a:endParaRPr lang="en-US" dirty="0" smtClean="0"/>
          </a:p>
          <a:p>
            <a:r>
              <a:rPr lang="en-IN" dirty="0" smtClean="0"/>
              <a:t>For example, if you want to show the user a location on a map, you can use an implicit intent to request that another capable app show a specified location on a map.</a:t>
            </a:r>
            <a:endParaRPr lang="en-IN"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4</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a:t>
            </a:r>
            <a:r>
              <a:rPr lang="en-US" sz="1200" dirty="0" smtClean="0">
                <a:latin typeface="Times New Roman" pitchFamily="18" charset="0"/>
                <a:cs typeface="Times New Roman" pitchFamily="18" charset="0"/>
              </a:rPr>
              <a:t>is an expression in an app's manifest file that specifies the type of intents that the component would like to receive.</a:t>
            </a:r>
          </a:p>
          <a:p>
            <a:r>
              <a:rPr lang="en-US" dirty="0" smtClean="0"/>
              <a:t>To ensure your app is secure, always use an explicit intent when starting a </a:t>
            </a:r>
            <a:r>
              <a:rPr lang="en-US" dirty="0" smtClean="0">
                <a:hlinkClick r:id="rId3"/>
              </a:rPr>
              <a:t>Service</a:t>
            </a:r>
            <a:r>
              <a:rPr lang="en-US" dirty="0" smtClean="0"/>
              <a:t> and do not declare intent filters for your services. Using an implicit intent to start a service is a security hazard because you cannot be certain what service will respond to the intent, and the user cannot see which service starts.</a:t>
            </a:r>
          </a:p>
          <a:p>
            <a:r>
              <a:rPr lang="en-US" b="1" dirty="0" smtClean="0"/>
              <a:t>Build</a:t>
            </a:r>
            <a:r>
              <a:rPr lang="en-US" b="1" baseline="0" dirty="0" smtClean="0"/>
              <a:t> an intent:</a:t>
            </a:r>
          </a:p>
          <a:p>
            <a:r>
              <a:rPr lang="en-US" b="1" baseline="0" dirty="0" smtClean="0"/>
              <a:t>	</a:t>
            </a:r>
            <a:r>
              <a:rPr lang="en-US" dirty="0" smtClean="0"/>
              <a:t>An </a:t>
            </a:r>
            <a:r>
              <a:rPr lang="en-US" dirty="0" smtClean="0">
                <a:hlinkClick r:id="rId4"/>
              </a:rPr>
              <a:t>Intent</a:t>
            </a:r>
            <a:r>
              <a:rPr lang="en-US" dirty="0" smtClean="0"/>
              <a:t> object carries information that the Android system uses to determine which component to start (such as the exact component name or component category that should receive the intent), plus information that the recipient component uses in order to properly perform the action (such as the action to take and the data to act upon).</a:t>
            </a:r>
            <a:endParaRPr lang="en-US" b="1"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5</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hlinkClick r:id="rId3"/>
              </a:rPr>
              <a:t>ACTION_VIEW</a:t>
            </a:r>
            <a:r>
              <a:rPr lang="en-US" sz="1200" dirty="0" smtClean="0">
                <a:latin typeface="Times New Roman" pitchFamily="18" charset="0"/>
                <a:cs typeface="Times New Roman" pitchFamily="18" charset="0"/>
              </a:rPr>
              <a:t>:</a:t>
            </a:r>
            <a:r>
              <a:rPr lang="en-US" sz="1200" baseline="0" dirty="0" smtClean="0">
                <a:latin typeface="Times New Roman" pitchFamily="18" charset="0"/>
                <a:cs typeface="Times New Roman" pitchFamily="18" charset="0"/>
              </a:rPr>
              <a:t> Activity to show to the user.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hlinkClick r:id="rId3"/>
              </a:rPr>
              <a:t>ACTION_SEND</a:t>
            </a:r>
            <a:r>
              <a:rPr lang="en-US" sz="1600" dirty="0" smtClean="0">
                <a:latin typeface="Times New Roman" pitchFamily="18" charset="0"/>
                <a:cs typeface="Times New Roman" pitchFamily="18" charset="0"/>
              </a:rPr>
              <a:t>: </a:t>
            </a:r>
            <a:r>
              <a:rPr lang="en-US" sz="1600" dirty="0" smtClean="0"/>
              <a:t>User can share through another app.</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Category:</a:t>
            </a:r>
            <a:r>
              <a:rPr lang="en-US" sz="1600" baseline="0" dirty="0" smtClean="0"/>
              <a:t> </a:t>
            </a:r>
            <a:r>
              <a:rPr lang="en-US" sz="1600" dirty="0" smtClean="0"/>
              <a:t>A string containing additional information about the kind of component that should handle the intent</a:t>
            </a:r>
            <a:endParaRPr lang="en-US" sz="1600" b="1" dirty="0" smtClean="0">
              <a:latin typeface="Times New Roman" pitchFamily="18" charset="0"/>
              <a:cs typeface="Times New Roman" pitchFamily="18" charset="0"/>
            </a:endParaRPr>
          </a:p>
          <a:p>
            <a:endParaRPr lang="en-US" sz="1200" baseline="0"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873F18E-4E34-4F6E-A5CC-BB5BA7234840}" type="slidenum">
              <a:rPr lang="en-IN" smtClean="0"/>
              <a:pPr/>
              <a:t>6</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Extras:</a:t>
            </a:r>
          </a:p>
          <a:p>
            <a:r>
              <a:rPr lang="en-US" dirty="0" smtClean="0"/>
              <a:t>For example, when creating an intent to send an email with </a:t>
            </a:r>
            <a:r>
              <a:rPr lang="en-US" dirty="0" smtClean="0">
                <a:hlinkClick r:id="rId3"/>
              </a:rPr>
              <a:t>ACTION_SEND</a:t>
            </a:r>
            <a:r>
              <a:rPr lang="en-US" dirty="0" smtClean="0"/>
              <a:t>, you can specify the "to" recipient with the </a:t>
            </a:r>
            <a:r>
              <a:rPr lang="en-US" dirty="0" smtClean="0">
                <a:hlinkClick r:id="rId3"/>
              </a:rPr>
              <a:t>EXTRA_EMAIL</a:t>
            </a:r>
            <a:r>
              <a:rPr lang="en-US" dirty="0" smtClean="0"/>
              <a:t> key, and specify the "subject" with the </a:t>
            </a:r>
            <a:r>
              <a:rPr lang="en-US" dirty="0" smtClean="0">
                <a:hlinkClick r:id="rId3"/>
              </a:rPr>
              <a:t>EXTRA_SUBJECT</a:t>
            </a:r>
            <a:r>
              <a:rPr lang="en-US" dirty="0" smtClean="0"/>
              <a:t> key.</a:t>
            </a:r>
            <a:endParaRPr lang="en-US"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7</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Intent.createChooser(intent, title)</a:t>
            </a:r>
            <a:r>
              <a:rPr lang="en-US" sz="1200" baseline="0" dirty="0" smtClean="0">
                <a:latin typeface="Times New Roman" pitchFamily="18" charset="0"/>
                <a:cs typeface="Times New Roman" pitchFamily="18" charset="0"/>
              </a:rPr>
              <a:t>  is used to choose the app</a:t>
            </a:r>
            <a:endParaRPr lang="en-US"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10</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8" charset="0"/>
                <a:cs typeface="Times New Roman" pitchFamily="18" charset="0"/>
              </a:rPr>
              <a:t>An app component should declare separate filters for each unique job it can do. For example, one activity in an image gallery app may have two filters: one filter to view an image, and another filter to edit an image. When the activity starts, it inspects the </a:t>
            </a:r>
            <a:r>
              <a:rPr lang="en-US" dirty="0" smtClean="0">
                <a:latin typeface="Times New Roman" pitchFamily="18" charset="0"/>
                <a:cs typeface="Times New Roman" pitchFamily="18" charset="0"/>
                <a:hlinkClick r:id="rId3"/>
              </a:rPr>
              <a:t>Intent</a:t>
            </a:r>
            <a:r>
              <a:rPr lang="en-US" dirty="0" smtClean="0">
                <a:latin typeface="Times New Roman" pitchFamily="18" charset="0"/>
                <a:cs typeface="Times New Roman" pitchFamily="18" charset="0"/>
              </a:rPr>
              <a:t> and decides how to behave based on the information in the </a:t>
            </a:r>
            <a:r>
              <a:rPr lang="en-US" dirty="0" smtClean="0">
                <a:latin typeface="Times New Roman" pitchFamily="18" charset="0"/>
                <a:cs typeface="Times New Roman" pitchFamily="18" charset="0"/>
                <a:hlinkClick r:id="rId3"/>
              </a:rPr>
              <a:t>Intent</a:t>
            </a:r>
            <a:r>
              <a:rPr lang="en-US" dirty="0" smtClean="0">
                <a:latin typeface="Times New Roman" pitchFamily="18" charset="0"/>
                <a:cs typeface="Times New Roman" pitchFamily="18" charset="0"/>
              </a:rPr>
              <a:t> (such as to show the editor controls or not).</a:t>
            </a:r>
          </a:p>
          <a:p>
            <a:r>
              <a:rPr lang="en-US" b="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In order to receive implicit intents, you </a:t>
            </a:r>
            <a:r>
              <a:rPr lang="en-US" b="1" dirty="0" smtClean="0">
                <a:latin typeface="Times New Roman" pitchFamily="18" charset="0"/>
                <a:cs typeface="Times New Roman" pitchFamily="18" charset="0"/>
              </a:rPr>
              <a:t>must include</a:t>
            </a: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hlinkClick r:id="rId3"/>
              </a:rPr>
              <a:t>CATEGORY_DEFAULT</a:t>
            </a:r>
            <a:r>
              <a:rPr lang="en-US" dirty="0" smtClean="0">
                <a:latin typeface="Times New Roman" pitchFamily="18" charset="0"/>
                <a:cs typeface="Times New Roman" pitchFamily="18" charset="0"/>
              </a:rPr>
              <a:t> category in the intent filter. The methods </a:t>
            </a:r>
            <a:r>
              <a:rPr lang="en-US" dirty="0" smtClean="0">
                <a:latin typeface="Times New Roman" pitchFamily="18" charset="0"/>
                <a:cs typeface="Times New Roman" pitchFamily="18" charset="0"/>
                <a:hlinkClick r:id="rId4"/>
              </a:rPr>
              <a:t>startActivity()</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hlinkClick r:id="rId4"/>
              </a:rPr>
              <a:t>startActivityForResult</a:t>
            </a:r>
            <a:r>
              <a:rPr lang="en-US" dirty="0" smtClean="0">
                <a:latin typeface="Times New Roman" pitchFamily="18" charset="0"/>
                <a:cs typeface="Times New Roman" pitchFamily="18" charset="0"/>
                <a:hlinkClick r:id="rId4"/>
              </a:rPr>
              <a:t>()</a:t>
            </a:r>
            <a:r>
              <a:rPr lang="en-US" dirty="0" smtClean="0">
                <a:latin typeface="Times New Roman" pitchFamily="18" charset="0"/>
                <a:cs typeface="Times New Roman" pitchFamily="18" charset="0"/>
              </a:rPr>
              <a:t> treat all intents as if they declared the </a:t>
            </a:r>
            <a:r>
              <a:rPr lang="en-US" dirty="0" smtClean="0">
                <a:latin typeface="Times New Roman" pitchFamily="18" charset="0"/>
                <a:cs typeface="Times New Roman" pitchFamily="18" charset="0"/>
                <a:hlinkClick r:id="rId3"/>
              </a:rPr>
              <a:t>CATEGORY_DEFAULT</a:t>
            </a:r>
            <a:r>
              <a:rPr lang="en-US" dirty="0" smtClean="0">
                <a:latin typeface="Times New Roman" pitchFamily="18" charset="0"/>
                <a:cs typeface="Times New Roman" pitchFamily="18" charset="0"/>
              </a:rPr>
              <a:t> category. If you do not declare this category in your intent filter, no implicit intents will resolve to your activity.</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873F18E-4E34-4F6E-A5CC-BB5BA7234840}" type="slidenum">
              <a:rPr lang="en-IN" smtClean="0"/>
              <a:pPr/>
              <a:t>11</a:t>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73F18E-4E34-4F6E-A5CC-BB5BA7234840}" type="slidenum">
              <a:rPr lang="en-IN" smtClean="0"/>
              <a:pPr/>
              <a:t>12</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FF861BE-FA59-4F53-A686-473BBC4A0EA3}" type="datetimeFigureOut">
              <a:rPr lang="en-US" smtClean="0"/>
              <a:pPr/>
              <a:t>1/1/2004</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39F74D1-B541-49B3-8D4E-69DF916E83B4}"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F861BE-FA59-4F53-A686-473BBC4A0EA3}" type="datetimeFigureOut">
              <a:rPr lang="en-US" smtClean="0"/>
              <a:pPr/>
              <a:t>1/1/2004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39F74D1-B541-49B3-8D4E-69DF916E83B4}"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F861BE-FA59-4F53-A686-473BBC4A0EA3}" type="datetimeFigureOut">
              <a:rPr lang="en-US" smtClean="0"/>
              <a:pPr/>
              <a:t>1/1/2004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39F74D1-B541-49B3-8D4E-69DF916E83B4}"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F861BE-FA59-4F53-A686-473BBC4A0EA3}" type="datetimeFigureOut">
              <a:rPr lang="en-US" smtClean="0"/>
              <a:pPr/>
              <a:t>1/1/2004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39F74D1-B541-49B3-8D4E-69DF916E83B4}"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FF861BE-FA59-4F53-A686-473BBC4A0EA3}" type="datetimeFigureOut">
              <a:rPr lang="en-US" smtClean="0"/>
              <a:pPr/>
              <a:t>1/1/2004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39F74D1-B541-49B3-8D4E-69DF916E83B4}"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F861BE-FA59-4F53-A686-473BBC4A0EA3}" type="datetimeFigureOut">
              <a:rPr lang="en-US" smtClean="0"/>
              <a:pPr/>
              <a:t>1/1/2004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39F74D1-B541-49B3-8D4E-69DF916E83B4}"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FF861BE-FA59-4F53-A686-473BBC4A0EA3}" type="datetimeFigureOut">
              <a:rPr lang="en-US" smtClean="0"/>
              <a:pPr/>
              <a:t>1/1/2004</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B39F74D1-B541-49B3-8D4E-69DF916E83B4}"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FF861BE-FA59-4F53-A686-473BBC4A0EA3}" type="datetimeFigureOut">
              <a:rPr lang="en-US" smtClean="0"/>
              <a:pPr/>
              <a:t>1/1/2004</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B39F74D1-B541-49B3-8D4E-69DF916E83B4}"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FF861BE-FA59-4F53-A686-473BBC4A0EA3}" type="datetimeFigureOut">
              <a:rPr lang="en-US" smtClean="0"/>
              <a:pPr/>
              <a:t>1/1/2004</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B39F74D1-B541-49B3-8D4E-69DF916E83B4}"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FF861BE-FA59-4F53-A686-473BBC4A0EA3}" type="datetimeFigureOut">
              <a:rPr lang="en-US" smtClean="0"/>
              <a:pPr/>
              <a:t>1/1/2004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39F74D1-B541-49B3-8D4E-69DF916E83B4}"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FF861BE-FA59-4F53-A686-473BBC4A0EA3}" type="datetimeFigureOut">
              <a:rPr lang="en-US" smtClean="0"/>
              <a:pPr/>
              <a:t>1/1/2004</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39F74D1-B541-49B3-8D4E-69DF916E83B4}"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FF861BE-FA59-4F53-A686-473BBC4A0EA3}" type="datetimeFigureOut">
              <a:rPr lang="en-US" smtClean="0"/>
              <a:pPr/>
              <a:t>1/1/2004</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39F74D1-B541-49B3-8D4E-69DF916E83B4}"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veloper.android.com/guide/topics/manifest/action-elemen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developer.android.com/guide/topics/manifest/category-element.html" TargetMode="External"/><Relationship Id="rId4" Type="http://schemas.openxmlformats.org/officeDocument/2006/relationships/hyperlink" Target="http://developer.android.com/guide/topics/manifest/data-element.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eveloper.android.com/reference/android/app/PendingIntent.html" TargetMode="External"/><Relationship Id="rId7" Type="http://schemas.openxmlformats.org/officeDocument/2006/relationships/hyperlink" Target="http://developer.android.com/reference/android/content/BroadcastReceiver.html" TargetMode="External"/><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app/Service.html" TargetMode="External"/><Relationship Id="rId5" Type="http://schemas.openxmlformats.org/officeDocument/2006/relationships/hyperlink" Target="http://developer.android.com/reference/android/app/Activity.html" TargetMode="External"/><Relationship Id="rId4" Type="http://schemas.openxmlformats.org/officeDocument/2006/relationships/hyperlink" Target="http://developer.android.com/reference/android/content/Intent.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developer.android.com/reference/android/content/CursorLoader.html" TargetMode="External"/><Relationship Id="rId3" Type="http://schemas.openxmlformats.org/officeDocument/2006/relationships/hyperlink" Target="http://developer.android.com/reference/android/app/LoaderManager.html" TargetMode="External"/><Relationship Id="rId7" Type="http://schemas.openxmlformats.org/officeDocument/2006/relationships/hyperlink" Target="http://developer.android.com/reference/android/os/AsyncTask.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developer.android.com/reference/android/content/AsyncTaskLoader.html" TargetMode="External"/><Relationship Id="rId11" Type="http://schemas.openxmlformats.org/officeDocument/2006/relationships/hyperlink" Target="http://developer.android.com/reference/android/database/Cursor.html" TargetMode="External"/><Relationship Id="rId5" Type="http://schemas.openxmlformats.org/officeDocument/2006/relationships/hyperlink" Target="http://developer.android.com/reference/android/content/Loader.html" TargetMode="External"/><Relationship Id="rId10" Type="http://schemas.openxmlformats.org/officeDocument/2006/relationships/hyperlink" Target="http://developer.android.com/reference/android/content/ContentResolver.html" TargetMode="External"/><Relationship Id="rId4" Type="http://schemas.openxmlformats.org/officeDocument/2006/relationships/hyperlink" Target="http://developer.android.com/reference/android/app/LoaderManager.LoaderCallbacks.html" TargetMode="External"/><Relationship Id="rId9" Type="http://schemas.openxmlformats.org/officeDocument/2006/relationships/hyperlink" Target="Internet%20Download%20Manager%20(IDM)%20v6.12.10.3%20Full%20Including%20Crack%20with%20Key%20%5bh33t%5d%5biahq76%5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developer.android.com/reference/android/content/Loader.html" TargetMode="External"/><Relationship Id="rId2" Type="http://schemas.openxmlformats.org/officeDocument/2006/relationships/hyperlink" Target="http://developer.android.com/reference/android/app/LoaderManager.LoaderCallback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hyperlink" Target="http://developer.android.com/guide/topics/manifest/activity-elemen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eveloper.android.com/reference/android/app/Activity.html"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developer.android.com/reference/android/os/Binder.html" TargetMode="External"/><Relationship Id="rId2" Type="http://schemas.openxmlformats.org/officeDocument/2006/relationships/hyperlink" Target="http://developer.android.com/guide/components/aidl.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app/Service.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developer.android.com/reference/android/app/Activity.html" TargetMode="External"/><Relationship Id="rId5" Type="http://schemas.openxmlformats.org/officeDocument/2006/relationships/hyperlink" Target="http://developer.android.com/reference/android/content/Context.html" TargetMode="External"/><Relationship Id="rId4" Type="http://schemas.openxmlformats.org/officeDocument/2006/relationships/hyperlink" Target="http://developer.android.com/reference/android/content/Intent.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API(1).pptx"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developer.android.com/reference/android/net/Uri.html" TargetMode="External"/><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 Id="rId5" Type="http://schemas.openxmlformats.org/officeDocument/2006/relationships/hyperlink" Target="http://developer.android.com/reference/java/lang/Class.html" TargetMode="External"/><Relationship Id="rId4" Type="http://schemas.openxmlformats.org/officeDocument/2006/relationships/hyperlink" Target="http://developer.android.com/reference/android/content/Intent.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developer.android.com/reference/org/apache/http/protocol/HTTP.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1357298"/>
            <a:ext cx="8143932" cy="3286148"/>
          </a:xfrm>
        </p:spPr>
        <p:txBody>
          <a:bodyPr/>
          <a:lstStyle/>
          <a:p>
            <a:pPr>
              <a:spcBef>
                <a:spcPts val="1800"/>
              </a:spcBef>
            </a:pPr>
            <a:endParaRPr lang="en-US" dirty="0" smtClean="0"/>
          </a:p>
          <a:p>
            <a:pPr>
              <a:spcBef>
                <a:spcPts val="1800"/>
              </a:spcBef>
            </a:pPr>
            <a:endParaRPr lang="en-US" dirty="0"/>
          </a:p>
          <a:p>
            <a:pPr>
              <a:spcBef>
                <a:spcPts val="1800"/>
              </a:spcBef>
            </a:pPr>
            <a:r>
              <a:rPr lang="en-US" dirty="0" smtClean="0"/>
              <a:t>APPLICATION COMPONENT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600" dirty="0" smtClean="0">
                <a:latin typeface="Times New Roman" pitchFamily="18" charset="0"/>
                <a:cs typeface="Times New Roman" pitchFamily="18" charset="0"/>
              </a:rPr>
              <a:t>	Intent intent = new Intent(Intent.ACTION_SEND);</a:t>
            </a:r>
          </a:p>
          <a:p>
            <a:pPr>
              <a:buNone/>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Always use string resources for UI text.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This says something like "Share this photo with“</a:t>
            </a:r>
          </a:p>
          <a:p>
            <a:pPr>
              <a:buNone/>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String title = getResources().getString(R.string.chooser_title);</a:t>
            </a:r>
          </a:p>
          <a:p>
            <a:pPr>
              <a:buNone/>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Create intent to show chooser</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Intent chooser = Intent.createChooser(intent, title);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Verify the intent will resolve to at least one activity</a:t>
            </a:r>
          </a:p>
          <a:p>
            <a:pPr>
              <a:buNone/>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if (sendIntent.resolveActivity(getPackageManager()) != null)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startActivity(sendIntent);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796908"/>
          </a:xfrm>
        </p:spPr>
        <p:txBody>
          <a:bodyPr>
            <a:normAutofit/>
          </a:bodyPr>
          <a:lstStyle/>
          <a:p>
            <a:r>
              <a:rPr lang="en-US" sz="2800" b="1" dirty="0" smtClean="0">
                <a:latin typeface="Times New Roman" pitchFamily="18" charset="0"/>
                <a:cs typeface="Times New Roman" pitchFamily="18" charset="0"/>
              </a:rPr>
              <a:t>Forcing An app chooser</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4983179"/>
          </a:xfrm>
        </p:spPr>
        <p:txBody>
          <a:bodyPr>
            <a:normAutofit/>
          </a:bodyPr>
          <a:lstStyle/>
          <a:p>
            <a:pPr lvl="1">
              <a:buNone/>
            </a:pPr>
            <a:r>
              <a:rPr lang="en-US" sz="1600" dirty="0" smtClean="0">
                <a:latin typeface="Times New Roman" pitchFamily="18" charset="0"/>
                <a:cs typeface="Times New Roman" pitchFamily="18" charset="0"/>
                <a:hlinkClick r:id="rId3"/>
              </a:rPr>
              <a:t>&lt;action&gt;</a:t>
            </a:r>
            <a:r>
              <a:rPr lang="en-US" sz="1600" dirty="0" smtClean="0">
                <a:latin typeface="Times New Roman" pitchFamily="18" charset="0"/>
                <a:cs typeface="Times New Roman" pitchFamily="18" charset="0"/>
              </a:rPr>
              <a:t> </a:t>
            </a:r>
          </a:p>
          <a:p>
            <a:pPr lvl="1">
              <a:buNone/>
            </a:pPr>
            <a:r>
              <a:rPr lang="en-US" sz="1600" dirty="0" smtClean="0">
                <a:latin typeface="Times New Roman" pitchFamily="18" charset="0"/>
                <a:cs typeface="Times New Roman" pitchFamily="18" charset="0"/>
              </a:rPr>
              <a:t>	Declares the intent action accepted, in the name attribute. The value must be the </a:t>
            </a:r>
          </a:p>
          <a:p>
            <a:pPr lvl="1">
              <a:buNone/>
            </a:pPr>
            <a:r>
              <a:rPr lang="en-US" sz="1600" dirty="0" smtClean="0">
                <a:latin typeface="Times New Roman" pitchFamily="18" charset="0"/>
                <a:cs typeface="Times New Roman" pitchFamily="18" charset="0"/>
              </a:rPr>
              <a:t>literal string value of an action, not the class constant.</a:t>
            </a:r>
            <a:r>
              <a:rPr lang="en-US" sz="1200" dirty="0" smtClean="0">
                <a:latin typeface="Times New Roman" pitchFamily="18" charset="0"/>
                <a:cs typeface="Times New Roman" pitchFamily="18" charset="0"/>
              </a:rPr>
              <a:t> </a:t>
            </a:r>
          </a:p>
          <a:p>
            <a:pPr lvl="1">
              <a:buNone/>
            </a:pPr>
            <a:endParaRPr lang="en-US" sz="1200" dirty="0" smtClean="0">
              <a:latin typeface="Times New Roman" pitchFamily="18" charset="0"/>
              <a:cs typeface="Times New Roman" pitchFamily="18" charset="0"/>
            </a:endParaRPr>
          </a:p>
          <a:p>
            <a:pPr lvl="1">
              <a:buNone/>
            </a:pPr>
            <a:r>
              <a:rPr lang="en-US" sz="1600" dirty="0" smtClean="0">
                <a:latin typeface="Times New Roman" pitchFamily="18" charset="0"/>
                <a:cs typeface="Times New Roman" pitchFamily="18" charset="0"/>
                <a:hlinkClick r:id="rId4"/>
              </a:rPr>
              <a:t>&lt;data&gt;</a:t>
            </a:r>
            <a:r>
              <a:rPr lang="en-US" sz="1600" dirty="0" smtClean="0">
                <a:latin typeface="Times New Roman" pitchFamily="18" charset="0"/>
                <a:cs typeface="Times New Roman" pitchFamily="18" charset="0"/>
              </a:rPr>
              <a:t> </a:t>
            </a:r>
          </a:p>
          <a:p>
            <a:pPr lvl="1">
              <a:buNone/>
            </a:pPr>
            <a:r>
              <a:rPr lang="en-US" sz="1600" dirty="0" smtClean="0">
                <a:latin typeface="Times New Roman" pitchFamily="18" charset="0"/>
                <a:cs typeface="Times New Roman" pitchFamily="18" charset="0"/>
              </a:rPr>
              <a:t>	Declares the type of data accepted, using one or more attributes that specify various </a:t>
            </a:r>
          </a:p>
          <a:p>
            <a:pPr lvl="1">
              <a:buNone/>
            </a:pPr>
            <a:r>
              <a:rPr lang="en-US" sz="1600" dirty="0" smtClean="0">
                <a:latin typeface="Times New Roman" pitchFamily="18" charset="0"/>
                <a:cs typeface="Times New Roman" pitchFamily="18" charset="0"/>
              </a:rPr>
              <a:t>aspects of the data URI (scheme, host, port, path, etc.) and MIME type.</a:t>
            </a:r>
          </a:p>
          <a:p>
            <a:pPr lvl="1">
              <a:buNone/>
            </a:pPr>
            <a:endParaRPr lang="en-US" sz="1600" dirty="0" smtClean="0">
              <a:latin typeface="Times New Roman" pitchFamily="18" charset="0"/>
              <a:cs typeface="Times New Roman" pitchFamily="18" charset="0"/>
            </a:endParaRPr>
          </a:p>
          <a:p>
            <a:pPr lvl="1">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5"/>
              </a:rPr>
              <a:t>&lt;category&gt;</a:t>
            </a:r>
            <a:r>
              <a:rPr lang="en-US" sz="1600" dirty="0" smtClean="0">
                <a:latin typeface="Times New Roman" pitchFamily="18" charset="0"/>
                <a:cs typeface="Times New Roman" pitchFamily="18" charset="0"/>
              </a:rPr>
              <a:t> </a:t>
            </a:r>
          </a:p>
          <a:p>
            <a:pPr lvl="1">
              <a:buNone/>
            </a:pPr>
            <a:r>
              <a:rPr lang="en-US" sz="1600" dirty="0" smtClean="0">
                <a:latin typeface="Times New Roman" pitchFamily="18" charset="0"/>
                <a:cs typeface="Times New Roman" pitchFamily="18" charset="0"/>
              </a:rPr>
              <a:t>	Declares the intent category accepted, in the name attribute. The value must be </a:t>
            </a:r>
          </a:p>
          <a:p>
            <a:pPr lvl="1">
              <a:buNone/>
            </a:pPr>
            <a:r>
              <a:rPr lang="en-US" sz="1600" dirty="0" smtClean="0">
                <a:latin typeface="Times New Roman" pitchFamily="18" charset="0"/>
                <a:cs typeface="Times New Roman" pitchFamily="18" charset="0"/>
              </a:rPr>
              <a:t>the literal string value of an action, not the class constant. </a:t>
            </a:r>
            <a:endParaRPr lang="en-US" sz="16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725470"/>
          </a:xfrm>
        </p:spPr>
        <p:txBody>
          <a:bodyPr>
            <a:normAutofit/>
          </a:bodyPr>
          <a:lstStyle/>
          <a:p>
            <a:r>
              <a:rPr lang="en-US" sz="2800" b="1" dirty="0" smtClean="0">
                <a:latin typeface="Times New Roman" pitchFamily="18" charset="0"/>
                <a:cs typeface="Times New Roman" pitchFamily="18" charset="0"/>
              </a:rPr>
              <a:t>Receiving an implicit intent	</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1600" dirty="0" smtClean="0">
                <a:latin typeface="Times New Roman" pitchFamily="18" charset="0"/>
                <a:cs typeface="Times New Roman" pitchFamily="18" charset="0"/>
              </a:rPr>
              <a:t>&lt;activity android:name="MainActivity"&gt;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 This activity is the main entry, should appear in app launcher --&gt;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&lt;intent-filter&gt;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&lt;action android:name="android.intent.action.MAIN" /&gt;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&lt;category android:name="android.intent.category.LAUNCHER" /&gt;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&lt;/intent-filter&gt;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&lt;/activity&gt;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&lt;activity android:name="ShareActivity"&gt;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 This activity handles "SEND" actions with text data --&gt;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&lt;intent-filter&gt;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&lt;action android:name="android.intent.action.SEND"/&gt;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&lt;category android:name="android.intent.category.DEFAULT"/&gt;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&lt;data android:mimeType="text/plain"/&gt;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&lt;/intent-filter&gt;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 This activity also handles "SEND" and "SEND_MULTIPLE" with media data --&gt;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&lt;intent-filter&gt;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&lt;action android:name="android.intent.action.SEND"/&gt;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&lt;action android:name="android.intent.action.SEND_MULTIPLE"/&gt;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&lt;category android:name="android.intent.category.DEFAULT"/&gt;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&lt;data android:mimeType="application/vnd.google.panorama360+jpg"/&gt;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&lt;data android:mimeType="image/*"/&gt;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&lt;data android:mimeType="video/*"/&gt;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&lt;/intent-filter&gt;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&lt;/activity&gt;</a:t>
            </a:r>
            <a:endParaRPr lang="en-US" sz="16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Example of Filter</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4840303"/>
          </a:xfrm>
        </p:spPr>
        <p:txBody>
          <a:bodyPr>
            <a:normAutofit/>
          </a:bodyPr>
          <a:lstStyle/>
          <a:p>
            <a:r>
              <a:rPr lang="en-US" sz="1600" dirty="0" smtClean="0">
                <a:latin typeface="Times New Roman" pitchFamily="18" charset="0"/>
                <a:cs typeface="Times New Roman" pitchFamily="18" charset="0"/>
              </a:rPr>
              <a:t>User performs an action.</a:t>
            </a:r>
          </a:p>
          <a:p>
            <a:r>
              <a:rPr lang="en-US" sz="1600" dirty="0" smtClean="0">
                <a:latin typeface="Times New Roman" pitchFamily="18" charset="0"/>
                <a:cs typeface="Times New Roman" pitchFamily="18" charset="0"/>
              </a:rPr>
              <a:t>It is used to grant permission to a foreign application to contained Intent from your own process.</a:t>
            </a:r>
          </a:p>
          <a:p>
            <a:r>
              <a:rPr lang="en-US" sz="1600" dirty="0" smtClean="0">
                <a:latin typeface="Times New Roman" pitchFamily="18" charset="0"/>
                <a:cs typeface="Times New Roman" pitchFamily="18" charset="0"/>
              </a:rPr>
              <a:t>When using a pending intent, your app will not execute the intent with a call such as </a:t>
            </a:r>
            <a:r>
              <a:rPr lang="en-US" sz="1600" dirty="0" smtClean="0">
                <a:latin typeface="Times New Roman" pitchFamily="18" charset="0"/>
                <a:cs typeface="Times New Roman" pitchFamily="18" charset="0"/>
                <a:hlinkClick r:id="rId2"/>
              </a:rPr>
              <a:t>startActivity()</a:t>
            </a:r>
            <a:r>
              <a:rPr lang="en-US" sz="1600" dirty="0" smtClean="0">
                <a:latin typeface="Times New Roman" pitchFamily="18" charset="0"/>
                <a:cs typeface="Times New Roman" pitchFamily="18" charset="0"/>
              </a:rPr>
              <a:t>. You must instead declare the intended component type when you create the </a:t>
            </a:r>
            <a:r>
              <a:rPr lang="en-US" sz="1600" dirty="0" smtClean="0">
                <a:latin typeface="Times New Roman" pitchFamily="18" charset="0"/>
                <a:cs typeface="Times New Roman" pitchFamily="18" charset="0"/>
                <a:hlinkClick r:id="rId3"/>
              </a:rPr>
              <a:t>PendingIntent</a:t>
            </a:r>
            <a:r>
              <a:rPr lang="en-US" sz="1600" dirty="0" smtClean="0">
                <a:latin typeface="Times New Roman" pitchFamily="18" charset="0"/>
                <a:cs typeface="Times New Roman" pitchFamily="18" charset="0"/>
              </a:rPr>
              <a:t> by calling the respective creator method:</a:t>
            </a:r>
          </a:p>
          <a:p>
            <a:endParaRPr lang="en-US" sz="1600" dirty="0" smtClean="0">
              <a:latin typeface="Times New Roman" pitchFamily="18" charset="0"/>
              <a:cs typeface="Times New Roman" pitchFamily="18" charset="0"/>
            </a:endParaRPr>
          </a:p>
          <a:p>
            <a:pPr lvl="1">
              <a:buFont typeface="Wingdings" pitchFamily="2" charset="2"/>
              <a:buChar char="ü"/>
            </a:pPr>
            <a:r>
              <a:rPr lang="en-US" sz="1600" dirty="0" smtClean="0">
                <a:latin typeface="Times New Roman" pitchFamily="18" charset="0"/>
                <a:cs typeface="Times New Roman" pitchFamily="18" charset="0"/>
                <a:hlinkClick r:id="rId3"/>
              </a:rPr>
              <a:t>PendingIntent.getActivity()</a:t>
            </a:r>
            <a:r>
              <a:rPr lang="en-US" sz="1600" dirty="0" smtClean="0">
                <a:latin typeface="Times New Roman" pitchFamily="18" charset="0"/>
                <a:cs typeface="Times New Roman" pitchFamily="18" charset="0"/>
              </a:rPr>
              <a:t> for an </a:t>
            </a:r>
            <a:r>
              <a:rPr lang="en-US" sz="1600" dirty="0" smtClean="0">
                <a:latin typeface="Times New Roman" pitchFamily="18" charset="0"/>
                <a:cs typeface="Times New Roman" pitchFamily="18" charset="0"/>
                <a:hlinkClick r:id="rId4"/>
              </a:rPr>
              <a:t>Intent</a:t>
            </a:r>
            <a:r>
              <a:rPr lang="en-US" sz="1600" dirty="0" smtClean="0">
                <a:latin typeface="Times New Roman" pitchFamily="18" charset="0"/>
                <a:cs typeface="Times New Roman" pitchFamily="18" charset="0"/>
              </a:rPr>
              <a:t> that starts an </a:t>
            </a:r>
            <a:r>
              <a:rPr lang="en-US" sz="1600" dirty="0" smtClean="0">
                <a:latin typeface="Times New Roman" pitchFamily="18" charset="0"/>
                <a:cs typeface="Times New Roman" pitchFamily="18" charset="0"/>
                <a:hlinkClick r:id="rId5"/>
              </a:rPr>
              <a:t>Activity</a:t>
            </a:r>
            <a:r>
              <a:rPr lang="en-US" sz="1600" dirty="0" smtClean="0">
                <a:latin typeface="Times New Roman" pitchFamily="18" charset="0"/>
                <a:cs typeface="Times New Roman" pitchFamily="18" charset="0"/>
              </a:rPr>
              <a:t>.</a:t>
            </a:r>
          </a:p>
          <a:p>
            <a:pPr lvl="1">
              <a:buFont typeface="Wingdings" pitchFamily="2" charset="2"/>
              <a:buChar char="ü"/>
            </a:pPr>
            <a:r>
              <a:rPr lang="en-US" sz="1600" dirty="0" smtClean="0">
                <a:latin typeface="Times New Roman" pitchFamily="18" charset="0"/>
                <a:cs typeface="Times New Roman" pitchFamily="18" charset="0"/>
                <a:hlinkClick r:id="rId3"/>
              </a:rPr>
              <a:t>PendingIntent.getService()</a:t>
            </a:r>
            <a:r>
              <a:rPr lang="en-US" sz="1600" dirty="0" smtClean="0">
                <a:latin typeface="Times New Roman" pitchFamily="18" charset="0"/>
                <a:cs typeface="Times New Roman" pitchFamily="18" charset="0"/>
              </a:rPr>
              <a:t> for an </a:t>
            </a:r>
            <a:r>
              <a:rPr lang="en-US" sz="1600" dirty="0" smtClean="0">
                <a:latin typeface="Times New Roman" pitchFamily="18" charset="0"/>
                <a:cs typeface="Times New Roman" pitchFamily="18" charset="0"/>
                <a:hlinkClick r:id="rId4"/>
              </a:rPr>
              <a:t>Intent</a:t>
            </a:r>
            <a:r>
              <a:rPr lang="en-US" sz="1600" dirty="0" smtClean="0">
                <a:latin typeface="Times New Roman" pitchFamily="18" charset="0"/>
                <a:cs typeface="Times New Roman" pitchFamily="18" charset="0"/>
              </a:rPr>
              <a:t> that starts a </a:t>
            </a:r>
            <a:r>
              <a:rPr lang="en-US" sz="1600" dirty="0" smtClean="0">
                <a:latin typeface="Times New Roman" pitchFamily="18" charset="0"/>
                <a:cs typeface="Times New Roman" pitchFamily="18" charset="0"/>
                <a:hlinkClick r:id="rId6"/>
              </a:rPr>
              <a:t>Service</a:t>
            </a:r>
            <a:r>
              <a:rPr lang="en-US" sz="1600" dirty="0" smtClean="0">
                <a:latin typeface="Times New Roman" pitchFamily="18" charset="0"/>
                <a:cs typeface="Times New Roman" pitchFamily="18" charset="0"/>
              </a:rPr>
              <a:t>.</a:t>
            </a:r>
          </a:p>
          <a:p>
            <a:pPr lvl="1">
              <a:buFont typeface="Wingdings" pitchFamily="2" charset="2"/>
              <a:buChar char="ü"/>
            </a:pPr>
            <a:r>
              <a:rPr lang="en-US" sz="1600" dirty="0" smtClean="0">
                <a:latin typeface="Times New Roman" pitchFamily="18" charset="0"/>
                <a:cs typeface="Times New Roman" pitchFamily="18" charset="0"/>
                <a:hlinkClick r:id="rId3"/>
              </a:rPr>
              <a:t>PendingIntent.getBroadcast()</a:t>
            </a:r>
            <a:r>
              <a:rPr lang="en-US" sz="1600" dirty="0" smtClean="0">
                <a:latin typeface="Times New Roman" pitchFamily="18" charset="0"/>
                <a:cs typeface="Times New Roman" pitchFamily="18" charset="0"/>
              </a:rPr>
              <a:t> for a </a:t>
            </a:r>
            <a:r>
              <a:rPr lang="en-US" sz="1600" dirty="0" smtClean="0">
                <a:latin typeface="Times New Roman" pitchFamily="18" charset="0"/>
                <a:cs typeface="Times New Roman" pitchFamily="18" charset="0"/>
                <a:hlinkClick r:id="rId4"/>
              </a:rPr>
              <a:t>Intent</a:t>
            </a:r>
            <a:r>
              <a:rPr lang="en-US" sz="1600" dirty="0" smtClean="0">
                <a:latin typeface="Times New Roman" pitchFamily="18" charset="0"/>
                <a:cs typeface="Times New Roman" pitchFamily="18" charset="0"/>
              </a:rPr>
              <a:t> that starts an </a:t>
            </a:r>
            <a:r>
              <a:rPr lang="en-US" sz="1600" dirty="0" smtClean="0">
                <a:latin typeface="Times New Roman" pitchFamily="18" charset="0"/>
                <a:cs typeface="Times New Roman" pitchFamily="18" charset="0"/>
                <a:hlinkClick r:id="rId7"/>
              </a:rPr>
              <a:t>BroadcastReceiver</a:t>
            </a:r>
            <a:r>
              <a:rPr lang="en-US" sz="1600" dirty="0" smtClean="0">
                <a:latin typeface="Times New Roman" pitchFamily="18" charset="0"/>
                <a:cs typeface="Times New Roman" pitchFamily="18" charset="0"/>
              </a:rPr>
              <a:t>.</a:t>
            </a:r>
          </a:p>
          <a:p>
            <a:pPr>
              <a:buNone/>
            </a:pPr>
            <a:endParaRPr lang="en-US" sz="16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725470"/>
          </a:xfrm>
        </p:spPr>
        <p:txBody>
          <a:bodyPr>
            <a:normAutofit/>
          </a:bodyPr>
          <a:lstStyle/>
          <a:p>
            <a:r>
              <a:rPr lang="en-US" sz="2800" b="1" dirty="0" smtClean="0">
                <a:latin typeface="Times New Roman" pitchFamily="18" charset="0"/>
                <a:cs typeface="Times New Roman" pitchFamily="18" charset="0"/>
              </a:rPr>
              <a:t>Using an Pending Intent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latin typeface="Times New Roman" pitchFamily="18" charset="0"/>
                <a:cs typeface="Times New Roman" pitchFamily="18" charset="0"/>
              </a:rPr>
              <a:t>Multiple activities that are loosely bound to each other.</a:t>
            </a:r>
          </a:p>
          <a:p>
            <a:r>
              <a:rPr lang="en-US" sz="1600" dirty="0" smtClean="0">
                <a:latin typeface="Times New Roman" pitchFamily="18" charset="0"/>
                <a:cs typeface="Times New Roman" pitchFamily="18" charset="0"/>
              </a:rPr>
              <a:t>Each activity can then start another activity in order to perform different actions. </a:t>
            </a:r>
          </a:p>
          <a:p>
            <a:r>
              <a:rPr lang="en-US" sz="1600" dirty="0" smtClean="0">
                <a:latin typeface="Times New Roman" pitchFamily="18" charset="0"/>
                <a:cs typeface="Times New Roman" pitchFamily="18" charset="0"/>
              </a:rPr>
              <a:t>BACK STACK AND TASKS USER FOCUS</a:t>
            </a:r>
          </a:p>
          <a:p>
            <a:r>
              <a:rPr lang="en-US" sz="1600" dirty="0" smtClean="0">
                <a:latin typeface="Times New Roman" pitchFamily="18" charset="0"/>
                <a:cs typeface="Times New Roman" pitchFamily="18" charset="0"/>
              </a:rPr>
              <a:t>Back stack </a:t>
            </a:r>
            <a:r>
              <a:rPr lang="en-US" sz="1600" dirty="0" smtClean="0">
                <a:latin typeface="Times New Roman" pitchFamily="18" charset="0"/>
                <a:cs typeface="Times New Roman" pitchFamily="18" charset="0"/>
                <a:sym typeface="Wingdings" pitchFamily="2" charset="2"/>
              </a:rPr>
              <a:t></a:t>
            </a:r>
            <a:r>
              <a:rPr lang="en-US" sz="1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last</a:t>
            </a:r>
            <a:r>
              <a:rPr lang="en-US" sz="1600" dirty="0" smtClean="0">
                <a:latin typeface="Times New Roman" pitchFamily="18" charset="0"/>
                <a:cs typeface="Times New Roman" pitchFamily="18" charset="0"/>
              </a:rPr>
              <a:t> in, first out" stack mechanism.</a:t>
            </a:r>
          </a:p>
          <a:p>
            <a:pPr>
              <a:buNone/>
            </a:pPr>
            <a:r>
              <a:rPr lang="en-US" sz="2400" b="1" dirty="0" smtClean="0">
                <a:latin typeface="Times New Roman" pitchFamily="18" charset="0"/>
                <a:cs typeface="Times New Roman" pitchFamily="18" charset="0"/>
              </a:rPr>
              <a:t>Creating an Activity</a:t>
            </a:r>
          </a:p>
          <a:p>
            <a:pPr>
              <a:buNone/>
            </a:pPr>
            <a:r>
              <a:rPr lang="en-US" sz="2000" dirty="0" smtClean="0">
                <a:latin typeface="Times New Roman" pitchFamily="18" charset="0"/>
                <a:cs typeface="Times New Roman" pitchFamily="18" charset="0"/>
              </a:rPr>
              <a:t>	Two Most Important Callback Methods</a:t>
            </a:r>
          </a:p>
          <a:p>
            <a:pPr lvl="3">
              <a:buFont typeface="Arial" pitchFamily="34" charset="0"/>
              <a:buChar char="•"/>
            </a:pPr>
            <a:r>
              <a:rPr lang="en-US" sz="1600" dirty="0" smtClean="0">
                <a:latin typeface="Times New Roman" pitchFamily="18" charset="0"/>
                <a:cs typeface="Times New Roman" pitchFamily="18" charset="0"/>
              </a:rPr>
              <a:t>onCreate()</a:t>
            </a:r>
            <a:r>
              <a:rPr lang="en-US" sz="1600" dirty="0" smtClean="0">
                <a:latin typeface="Times New Roman" pitchFamily="18" charset="0"/>
                <a:cs typeface="Times New Roman" pitchFamily="18" charset="0"/>
                <a:sym typeface="Wingdings" pitchFamily="2" charset="2"/>
              </a:rPr>
              <a:t></a:t>
            </a:r>
            <a:r>
              <a:rPr lang="en-US" sz="1600" dirty="0" smtClean="0">
                <a:latin typeface="Times New Roman" pitchFamily="18" charset="0"/>
                <a:cs typeface="Times New Roman" pitchFamily="18" charset="0"/>
              </a:rPr>
              <a:t>Calls when creating an activity.</a:t>
            </a:r>
          </a:p>
          <a:p>
            <a:pPr lvl="3">
              <a:buFont typeface="Arial" pitchFamily="34" charset="0"/>
              <a:buChar char="•"/>
            </a:pPr>
            <a:r>
              <a:rPr lang="en-US" sz="1600" dirty="0" smtClean="0">
                <a:latin typeface="Times New Roman" pitchFamily="18" charset="0"/>
                <a:cs typeface="Times New Roman" pitchFamily="18" charset="0"/>
              </a:rPr>
              <a:t>onPause()</a:t>
            </a:r>
            <a:r>
              <a:rPr lang="en-US" sz="1600" dirty="0" smtClean="0">
                <a:latin typeface="Times New Roman" pitchFamily="18" charset="0"/>
                <a:cs typeface="Times New Roman" pitchFamily="18" charset="0"/>
                <a:sym typeface="Wingdings" pitchFamily="2" charset="2"/>
              </a:rPr>
              <a:t></a:t>
            </a:r>
            <a:r>
              <a:rPr lang="en-US" sz="1600" dirty="0" smtClean="0">
                <a:latin typeface="Times New Roman" pitchFamily="18" charset="0"/>
                <a:cs typeface="Times New Roman" pitchFamily="18" charset="0"/>
              </a:rPr>
              <a:t> persisted beyond the current user session.</a:t>
            </a:r>
          </a:p>
        </p:txBody>
      </p:sp>
      <p:sp>
        <p:nvSpPr>
          <p:cNvPr id="3" name="Title 2"/>
          <p:cNvSpPr>
            <a:spLocks noGrp="1"/>
          </p:cNvSpPr>
          <p:nvPr>
            <p:ph type="title"/>
          </p:nvPr>
        </p:nvSpPr>
        <p:spPr/>
        <p:txBody>
          <a:bodyPr>
            <a:normAutofit/>
          </a:bodyPr>
          <a:lstStyle/>
          <a:p>
            <a:r>
              <a:rPr lang="en-US" sz="2800" dirty="0" smtClean="0">
                <a:latin typeface="Times New Roman" pitchFamily="18" charset="0"/>
                <a:cs typeface="Times New Roman" pitchFamily="18" charset="0"/>
              </a:rPr>
              <a:t>Activity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 activity can exist in essentially three states:</a:t>
            </a:r>
          </a:p>
          <a:p>
            <a:r>
              <a:rPr lang="en-US" sz="2400" i="1" dirty="0" smtClean="0">
                <a:latin typeface="Times New Roman" pitchFamily="18" charset="0"/>
                <a:cs typeface="Times New Roman" pitchFamily="18" charset="0"/>
              </a:rPr>
              <a:t>Resumed</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Wingdings" pitchFamily="2" charset="2"/>
              </a:rPr>
              <a:t></a:t>
            </a:r>
            <a:r>
              <a:rPr lang="en-US" sz="2400" dirty="0" smtClean="0">
                <a:latin typeface="Times New Roman" pitchFamily="18" charset="0"/>
                <a:cs typeface="Times New Roman" pitchFamily="18" charset="0"/>
              </a:rPr>
              <a:t> foreground of the screen and has user focus. </a:t>
            </a:r>
          </a:p>
          <a:p>
            <a:r>
              <a:rPr lang="en-US" sz="2400" i="1" dirty="0" smtClean="0">
                <a:latin typeface="Times New Roman" pitchFamily="18" charset="0"/>
                <a:cs typeface="Times New Roman" pitchFamily="18" charset="0"/>
              </a:rPr>
              <a:t>Paused</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Wingdings" pitchFamily="2" charset="2"/>
              </a:rPr>
              <a:t></a:t>
            </a:r>
            <a:r>
              <a:rPr lang="en-US" sz="2400" dirty="0" smtClean="0">
                <a:latin typeface="Times New Roman" pitchFamily="18" charset="0"/>
                <a:cs typeface="Times New Roman" pitchFamily="18" charset="0"/>
              </a:rPr>
              <a:t>foreground and has focus, but this one is still visible. </a:t>
            </a:r>
          </a:p>
          <a:p>
            <a:r>
              <a:rPr lang="en-US" sz="2400" i="1" dirty="0" smtClean="0">
                <a:latin typeface="Times New Roman" pitchFamily="18" charset="0"/>
                <a:cs typeface="Times New Roman" pitchFamily="18" charset="0"/>
              </a:rPr>
              <a:t>Stopped</a:t>
            </a:r>
            <a:r>
              <a:rPr lang="en-US" sz="2400" i="1" dirty="0" smtClean="0">
                <a:latin typeface="Times New Roman" pitchFamily="18" charset="0"/>
                <a:cs typeface="Times New Roman" pitchFamily="18" charset="0"/>
                <a:sym typeface="Wingdings" pitchFamily="2" charset="2"/>
              </a:rPr>
              <a:t></a:t>
            </a:r>
            <a:r>
              <a:rPr lang="en-US" sz="2400" dirty="0" smtClean="0">
                <a:latin typeface="Times New Roman" pitchFamily="18" charset="0"/>
                <a:cs typeface="Times New Roman" pitchFamily="18" charset="0"/>
              </a:rPr>
              <a:t> obscured by another activity,</a:t>
            </a:r>
            <a:r>
              <a:rPr lang="en-US" sz="2400" dirty="0" smtClean="0">
                <a:latin typeface="Times New Roman" pitchFamily="18" charset="0"/>
                <a:cs typeface="Times New Roman" pitchFamily="18" charset="0"/>
                <a:sym typeface="Wingdings" pitchFamily="2" charset="2"/>
              </a:rPr>
              <a:t> </a:t>
            </a:r>
            <a:r>
              <a:rPr lang="en-US" sz="2400" dirty="0" smtClean="0">
                <a:latin typeface="Times New Roman" pitchFamily="18" charset="0"/>
                <a:cs typeface="Times New Roman" pitchFamily="18" charset="0"/>
              </a:rPr>
              <a:t>still alive.</a:t>
            </a:r>
          </a:p>
          <a:p>
            <a:pPr lvl="4">
              <a:buNone/>
            </a:pPr>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800" dirty="0" smtClean="0">
                <a:latin typeface="Times New Roman" pitchFamily="18" charset="0"/>
                <a:cs typeface="Times New Roman" pitchFamily="18" charset="0"/>
              </a:rPr>
              <a:t>Managing the Activity Lifecycle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lvl="4">
              <a:buNone/>
            </a:pPr>
            <a:endParaRPr lang="en-US" sz="1600" dirty="0" smtClean="0">
              <a:latin typeface="Times New Roman" pitchFamily="18" charset="0"/>
              <a:cs typeface="Times New Roman" pitchFamily="18" charset="0"/>
            </a:endParaRPr>
          </a:p>
          <a:p>
            <a:pPr lvl="4">
              <a:buNone/>
            </a:pPr>
            <a:r>
              <a:rPr lang="en-US" sz="4800" dirty="0" smtClean="0">
                <a:latin typeface="Times New Roman" pitchFamily="18" charset="0"/>
                <a:cs typeface="Times New Roman" pitchFamily="18" charset="0"/>
              </a:rPr>
              <a:t>public class </a:t>
            </a:r>
            <a:r>
              <a:rPr lang="en-US" sz="4800" dirty="0" err="1" smtClean="0">
                <a:latin typeface="Times New Roman" pitchFamily="18" charset="0"/>
                <a:cs typeface="Times New Roman" pitchFamily="18" charset="0"/>
              </a:rPr>
              <a:t>ExampleActivity</a:t>
            </a:r>
            <a:r>
              <a:rPr lang="en-US" sz="4800" dirty="0" smtClean="0">
                <a:latin typeface="Times New Roman" pitchFamily="18" charset="0"/>
                <a:cs typeface="Times New Roman" pitchFamily="18" charset="0"/>
              </a:rPr>
              <a:t> extends Activity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@Override</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public void </a:t>
            </a:r>
            <a:r>
              <a:rPr lang="en-US" sz="4800" dirty="0" smtClean="0">
                <a:latin typeface="Times New Roman" pitchFamily="18" charset="0"/>
                <a:cs typeface="Times New Roman" pitchFamily="18" charset="0"/>
                <a:hlinkClick r:id="rId3"/>
              </a:rPr>
              <a:t>onCreate</a:t>
            </a:r>
            <a:r>
              <a:rPr lang="en-US" sz="4800" dirty="0" smtClean="0">
                <a:latin typeface="Times New Roman" pitchFamily="18" charset="0"/>
                <a:cs typeface="Times New Roman" pitchFamily="18" charset="0"/>
              </a:rPr>
              <a:t>(Bundle </a:t>
            </a:r>
            <a:r>
              <a:rPr lang="en-US" sz="4800" dirty="0" err="1" smtClean="0">
                <a:latin typeface="Times New Roman" pitchFamily="18" charset="0"/>
                <a:cs typeface="Times New Roman" pitchFamily="18" charset="0"/>
              </a:rPr>
              <a:t>savedInstanceState</a:t>
            </a: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super.onCreate</a:t>
            </a:r>
            <a:r>
              <a:rPr lang="en-US" sz="4800" dirty="0" smtClean="0">
                <a:latin typeface="Times New Roman" pitchFamily="18" charset="0"/>
                <a:cs typeface="Times New Roman" pitchFamily="18" charset="0"/>
              </a:rPr>
              <a:t>(</a:t>
            </a:r>
            <a:r>
              <a:rPr lang="en-US" sz="4800" dirty="0" err="1" smtClean="0">
                <a:latin typeface="Times New Roman" pitchFamily="18" charset="0"/>
                <a:cs typeface="Times New Roman" pitchFamily="18" charset="0"/>
              </a:rPr>
              <a:t>savedInstanceState</a:t>
            </a:r>
            <a:r>
              <a:rPr lang="en-US" sz="4800" dirty="0" smtClean="0">
                <a:latin typeface="Times New Roman" pitchFamily="18" charset="0"/>
                <a:cs typeface="Times New Roman" pitchFamily="18" charset="0"/>
              </a:rPr>
              <a:t>);</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 The activity is being created.</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@Override</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protected void </a:t>
            </a:r>
            <a:r>
              <a:rPr lang="en-US" sz="4800" dirty="0" err="1" smtClean="0">
                <a:latin typeface="Times New Roman" pitchFamily="18" charset="0"/>
                <a:cs typeface="Times New Roman" pitchFamily="18" charset="0"/>
                <a:hlinkClick r:id="rId3"/>
              </a:rPr>
              <a:t>onStart</a:t>
            </a:r>
            <a:r>
              <a:rPr lang="en-US" sz="4800" dirty="0" smtClean="0">
                <a:latin typeface="Times New Roman" pitchFamily="18" charset="0"/>
                <a:cs typeface="Times New Roman" pitchFamily="18" charset="0"/>
                <a:hlinkClick r:id="rId3"/>
              </a:rPr>
              <a:t>()</a:t>
            </a: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super.onStart</a:t>
            </a:r>
            <a:r>
              <a:rPr lang="en-US" sz="4800" dirty="0" smtClean="0">
                <a:latin typeface="Times New Roman" pitchFamily="18" charset="0"/>
                <a:cs typeface="Times New Roman" pitchFamily="18" charset="0"/>
              </a:rPr>
              <a:t>();</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 The activity is about to become visible.</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@Override</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protected void </a:t>
            </a:r>
            <a:r>
              <a:rPr lang="en-US" sz="4800" dirty="0" err="1" smtClean="0">
                <a:latin typeface="Times New Roman" pitchFamily="18" charset="0"/>
                <a:cs typeface="Times New Roman" pitchFamily="18" charset="0"/>
                <a:hlinkClick r:id="rId3"/>
              </a:rPr>
              <a:t>onResume</a:t>
            </a:r>
            <a:r>
              <a:rPr lang="en-US" sz="4800" dirty="0" smtClean="0">
                <a:latin typeface="Times New Roman" pitchFamily="18" charset="0"/>
                <a:cs typeface="Times New Roman" pitchFamily="18" charset="0"/>
                <a:hlinkClick r:id="rId3"/>
              </a:rPr>
              <a:t>()</a:t>
            </a: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super.onResume</a:t>
            </a:r>
            <a:r>
              <a:rPr lang="en-US" sz="4800" dirty="0" smtClean="0">
                <a:latin typeface="Times New Roman" pitchFamily="18" charset="0"/>
                <a:cs typeface="Times New Roman" pitchFamily="18" charset="0"/>
              </a:rPr>
              <a:t>();</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 The activity has become visible (it is now "resumed").</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@Override</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protected void </a:t>
            </a:r>
            <a:r>
              <a:rPr lang="en-US" sz="4800" dirty="0" smtClean="0">
                <a:latin typeface="Times New Roman" pitchFamily="18" charset="0"/>
                <a:cs typeface="Times New Roman" pitchFamily="18" charset="0"/>
                <a:hlinkClick r:id="rId3"/>
              </a:rPr>
              <a:t>onPause()</a:t>
            </a: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super.onPause</a:t>
            </a:r>
            <a:r>
              <a:rPr lang="en-US" sz="4800" dirty="0" smtClean="0">
                <a:latin typeface="Times New Roman" pitchFamily="18" charset="0"/>
                <a:cs typeface="Times New Roman" pitchFamily="18" charset="0"/>
              </a:rPr>
              <a:t>();</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 Another activity is taking focus (this activity is about to be "paused").</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@Override</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protected void </a:t>
            </a:r>
            <a:r>
              <a:rPr lang="en-US" sz="4800" dirty="0" err="1" smtClean="0">
                <a:latin typeface="Times New Roman" pitchFamily="18" charset="0"/>
                <a:cs typeface="Times New Roman" pitchFamily="18" charset="0"/>
                <a:hlinkClick r:id="rId3"/>
              </a:rPr>
              <a:t>onStop</a:t>
            </a:r>
            <a:r>
              <a:rPr lang="en-US" sz="4800" dirty="0" smtClean="0">
                <a:latin typeface="Times New Roman" pitchFamily="18" charset="0"/>
                <a:cs typeface="Times New Roman" pitchFamily="18" charset="0"/>
                <a:hlinkClick r:id="rId3"/>
              </a:rPr>
              <a:t>()</a:t>
            </a: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super.onStop</a:t>
            </a:r>
            <a:r>
              <a:rPr lang="en-US" sz="4800" dirty="0" smtClean="0">
                <a:latin typeface="Times New Roman" pitchFamily="18" charset="0"/>
                <a:cs typeface="Times New Roman" pitchFamily="18" charset="0"/>
              </a:rPr>
              <a:t>();</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 The activity is no longer visible (it is now "stopped")</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@Override</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protected void </a:t>
            </a:r>
            <a:r>
              <a:rPr lang="en-US" sz="4800" dirty="0" err="1" smtClean="0">
                <a:latin typeface="Times New Roman" pitchFamily="18" charset="0"/>
                <a:cs typeface="Times New Roman" pitchFamily="18" charset="0"/>
                <a:hlinkClick r:id="rId3"/>
              </a:rPr>
              <a:t>onDestroy</a:t>
            </a:r>
            <a:r>
              <a:rPr lang="en-US" sz="4800" dirty="0" smtClean="0">
                <a:latin typeface="Times New Roman" pitchFamily="18" charset="0"/>
                <a:cs typeface="Times New Roman" pitchFamily="18" charset="0"/>
                <a:hlinkClick r:id="rId3"/>
              </a:rPr>
              <a:t>()</a:t>
            </a: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super.onDestroy</a:t>
            </a:r>
            <a:r>
              <a:rPr lang="en-US" sz="4800" dirty="0" smtClean="0">
                <a:latin typeface="Times New Roman" pitchFamily="18" charset="0"/>
                <a:cs typeface="Times New Roman" pitchFamily="18" charset="0"/>
              </a:rPr>
              <a:t>();</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 The activity is about to be destroyed.</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a:t>
            </a:r>
            <a:endParaRPr lang="en-US" sz="4800" dirty="0"/>
          </a:p>
        </p:txBody>
      </p:sp>
      <p:sp>
        <p:nvSpPr>
          <p:cNvPr id="3" name="Title 2"/>
          <p:cNvSpPr>
            <a:spLocks noGrp="1"/>
          </p:cNvSpPr>
          <p:nvPr>
            <p:ph type="title"/>
          </p:nvPr>
        </p:nvSpPr>
        <p:spPr/>
        <p:txBody>
          <a:bodyPr>
            <a:normAutofit/>
          </a:bodyPr>
          <a:lstStyle/>
          <a:p>
            <a:r>
              <a:rPr lang="en-US" sz="2800" dirty="0" smtClean="0">
                <a:latin typeface="Times New Roman" pitchFamily="18" charset="0"/>
                <a:cs typeface="Times New Roman" pitchFamily="18" charset="0"/>
              </a:rPr>
              <a:t>Implementing of the lifecycle callback</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developer.android.com/images/activity_lifecycle.png"/>
          <p:cNvPicPr>
            <a:picLocks noGrp="1"/>
          </p:cNvPicPr>
          <p:nvPr>
            <p:ph idx="1"/>
          </p:nvPr>
        </p:nvPicPr>
        <p:blipFill>
          <a:blip r:embed="rId2"/>
          <a:stretch>
            <a:fillRect/>
          </a:stretch>
        </p:blipFill>
        <p:spPr bwMode="auto">
          <a:xfrm>
            <a:off x="857224" y="857232"/>
            <a:ext cx="7786741" cy="5149868"/>
          </a:xfrm>
          <a:prstGeom prst="rect">
            <a:avLst/>
          </a:prstGeom>
          <a:noFill/>
          <a:ln w="9525">
            <a:noFill/>
            <a:miter lim="800000"/>
            <a:headEnd/>
            <a:tailEnd/>
          </a:ln>
        </p:spPr>
      </p:pic>
      <p:sp>
        <p:nvSpPr>
          <p:cNvPr id="8" name="Title 7"/>
          <p:cNvSpPr>
            <a:spLocks noGrp="1"/>
          </p:cNvSpPr>
          <p:nvPr>
            <p:ph type="title"/>
          </p:nvPr>
        </p:nvSpPr>
        <p:spPr>
          <a:xfrm>
            <a:off x="457200" y="274638"/>
            <a:ext cx="8229600" cy="296842"/>
          </a:xfrm>
        </p:spPr>
        <p:txBody>
          <a:bodyPr>
            <a:noAutofit/>
          </a:bodyPr>
          <a:lstStyle/>
          <a:p>
            <a:r>
              <a:rPr lang="en-US" sz="2000" dirty="0" smtClean="0">
                <a:latin typeface="Times New Roman" pitchFamily="18" charset="0"/>
                <a:cs typeface="Times New Roman" pitchFamily="18" charset="0"/>
              </a:rPr>
              <a:t>Lifecycle Activities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developer.android.com/images/fundamentals/restore_instance.png"/>
          <p:cNvPicPr>
            <a:picLocks noGrp="1"/>
          </p:cNvPicPr>
          <p:nvPr>
            <p:ph idx="1"/>
          </p:nvPr>
        </p:nvPicPr>
        <p:blipFill>
          <a:blip r:embed="rId2"/>
          <a:stretch>
            <a:fillRect/>
          </a:stretch>
        </p:blipFill>
        <p:spPr bwMode="auto">
          <a:xfrm>
            <a:off x="654539" y="1521896"/>
            <a:ext cx="7834921" cy="4444445"/>
          </a:xfrm>
          <a:prstGeom prst="rect">
            <a:avLst/>
          </a:prstGeom>
          <a:noFill/>
          <a:ln w="9525">
            <a:noFill/>
            <a:miter lim="800000"/>
            <a:headEnd/>
            <a:tailEnd/>
          </a:ln>
        </p:spPr>
      </p:pic>
      <p:sp>
        <p:nvSpPr>
          <p:cNvPr id="5" name="Title 4"/>
          <p:cNvSpPr>
            <a:spLocks noGrp="1"/>
          </p:cNvSpPr>
          <p:nvPr>
            <p:ph type="title"/>
          </p:nvPr>
        </p:nvSpPr>
        <p:spPr/>
        <p:txBody>
          <a:bodyPr>
            <a:normAutofit/>
          </a:bodyPr>
          <a:lstStyle/>
          <a:p>
            <a:r>
              <a:rPr lang="en-US" sz="2800" dirty="0" smtClean="0">
                <a:latin typeface="Times New Roman" pitchFamily="18" charset="0"/>
                <a:cs typeface="Times New Roman" pitchFamily="18" charset="0"/>
              </a:rPr>
              <a:t>Saving activity state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latin typeface="Times New Roman" pitchFamily="18" charset="0"/>
                <a:cs typeface="Times New Roman" pitchFamily="18" charset="0"/>
              </a:rPr>
              <a:t>The best way to handle such a restart is to save and restore the state of your activity using </a:t>
            </a:r>
            <a:r>
              <a:rPr lang="en-US" sz="1600" dirty="0" err="1" smtClean="0">
                <a:latin typeface="Times New Roman" pitchFamily="18" charset="0"/>
                <a:cs typeface="Times New Roman" pitchFamily="18" charset="0"/>
                <a:hlinkClick r:id="rId2"/>
              </a:rPr>
              <a:t>onSaveInstanceState</a:t>
            </a:r>
            <a:r>
              <a:rPr lang="en-US" sz="1600" dirty="0" smtClean="0">
                <a:latin typeface="Times New Roman" pitchFamily="18" charset="0"/>
                <a:cs typeface="Times New Roman" pitchFamily="18" charset="0"/>
                <a:hlinkClick r:id="rId2"/>
              </a:rPr>
              <a:t>()</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hlinkClick r:id="rId2"/>
              </a:rPr>
              <a:t>onRestoreInstanceState</a:t>
            </a:r>
            <a:r>
              <a:rPr lang="en-US" sz="1600" dirty="0" smtClean="0">
                <a:latin typeface="Times New Roman" pitchFamily="18" charset="0"/>
                <a:cs typeface="Times New Roman" pitchFamily="18" charset="0"/>
                <a:hlinkClick r:id="rId2"/>
              </a:rPr>
              <a:t>()</a:t>
            </a:r>
            <a:r>
              <a:rPr lang="en-US" sz="1600" dirty="0" smtClean="0">
                <a:latin typeface="Times New Roman" pitchFamily="18" charset="0"/>
                <a:cs typeface="Times New Roman" pitchFamily="18" charset="0"/>
              </a:rPr>
              <a:t> (or </a:t>
            </a:r>
            <a:r>
              <a:rPr lang="en-US" sz="1600" dirty="0" smtClean="0">
                <a:latin typeface="Times New Roman" pitchFamily="18" charset="0"/>
                <a:cs typeface="Times New Roman" pitchFamily="18" charset="0"/>
                <a:hlinkClick r:id="rId2"/>
              </a:rPr>
              <a:t>onCreate()</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25470"/>
          </a:xfrm>
        </p:spPr>
        <p:txBody>
          <a:bodyPr>
            <a:normAutofit/>
          </a:bodyPr>
          <a:lstStyle/>
          <a:p>
            <a:r>
              <a:rPr lang="en-US" sz="2800" dirty="0" smtClean="0">
                <a:latin typeface="Times New Roman" pitchFamily="18" charset="0"/>
                <a:cs typeface="Times New Roman" pitchFamily="18" charset="0"/>
              </a:rPr>
              <a:t>Handling configuration changes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Intent and Intent Filters.</a:t>
            </a:r>
          </a:p>
          <a:p>
            <a:r>
              <a:rPr lang="en-US" sz="2800" dirty="0" smtClean="0">
                <a:latin typeface="Times New Roman" pitchFamily="18" charset="0"/>
                <a:cs typeface="Times New Roman" pitchFamily="18" charset="0"/>
              </a:rPr>
              <a:t>Activities</a:t>
            </a:r>
          </a:p>
          <a:p>
            <a:r>
              <a:rPr lang="en-US" sz="2800" dirty="0" smtClean="0">
                <a:latin typeface="Times New Roman" pitchFamily="18" charset="0"/>
                <a:cs typeface="Times New Roman" pitchFamily="18" charset="0"/>
              </a:rPr>
              <a:t>Services</a:t>
            </a:r>
          </a:p>
          <a:p>
            <a:r>
              <a:rPr lang="en-US" sz="2800" dirty="0" smtClean="0">
                <a:latin typeface="Times New Roman" pitchFamily="18" charset="0"/>
                <a:cs typeface="Times New Roman" pitchFamily="18" charset="0"/>
              </a:rPr>
              <a:t>Content Providers</a:t>
            </a:r>
          </a:p>
          <a:p>
            <a:r>
              <a:rPr lang="en-US" sz="2800" dirty="0" smtClean="0">
                <a:latin typeface="Times New Roman" pitchFamily="18" charset="0"/>
                <a:cs typeface="Times New Roman" pitchFamily="18" charset="0"/>
              </a:rPr>
              <a:t>App Widgets</a:t>
            </a:r>
          </a:p>
          <a:p>
            <a:r>
              <a:rPr lang="en-US" sz="2800" dirty="0" smtClean="0">
                <a:latin typeface="Times New Roman" pitchFamily="18" charset="0"/>
                <a:cs typeface="Times New Roman" pitchFamily="18" charset="0"/>
              </a:rPr>
              <a:t>Processes and Threads</a:t>
            </a:r>
            <a:endParaRPr lang="en-US" sz="2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Content Of Application Components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400" b="1" dirty="0" smtClean="0">
                <a:latin typeface="Times New Roman" pitchFamily="18" charset="0"/>
                <a:cs typeface="Times New Roman" pitchFamily="18" charset="0"/>
              </a:rPr>
              <a:t>Phase I: </a:t>
            </a:r>
            <a:r>
              <a:rPr lang="en-US" sz="1400" dirty="0" smtClean="0">
                <a:latin typeface="Times New Roman" pitchFamily="18" charset="0"/>
                <a:cs typeface="Times New Roman" pitchFamily="18" charset="0"/>
              </a:rPr>
              <a:t>When a fragment gets created, it goes through the following states:</a:t>
            </a:r>
          </a:p>
          <a:p>
            <a:pPr lvl="1"/>
            <a:r>
              <a:rPr lang="en-US" sz="1400" dirty="0" err="1" smtClean="0">
                <a:latin typeface="Times New Roman" pitchFamily="18" charset="0"/>
                <a:cs typeface="Times New Roman" pitchFamily="18" charset="0"/>
              </a:rPr>
              <a:t>onAttach</a:t>
            </a:r>
            <a:r>
              <a:rPr lang="en-US" sz="1400" dirty="0" smtClean="0">
                <a:latin typeface="Times New Roman" pitchFamily="18" charset="0"/>
                <a:cs typeface="Times New Roman" pitchFamily="18" charset="0"/>
              </a:rPr>
              <a:t>()</a:t>
            </a:r>
          </a:p>
          <a:p>
            <a:pPr lvl="1"/>
            <a:r>
              <a:rPr lang="en-US" sz="1400" dirty="0" smtClean="0">
                <a:latin typeface="Times New Roman" pitchFamily="18" charset="0"/>
                <a:cs typeface="Times New Roman" pitchFamily="18" charset="0"/>
              </a:rPr>
              <a:t>onCreate()</a:t>
            </a:r>
          </a:p>
          <a:p>
            <a:pPr lvl="1"/>
            <a:r>
              <a:rPr lang="en-US" sz="1400" dirty="0" err="1" smtClean="0">
                <a:latin typeface="Times New Roman" pitchFamily="18" charset="0"/>
                <a:cs typeface="Times New Roman" pitchFamily="18" charset="0"/>
              </a:rPr>
              <a:t>onCreateView</a:t>
            </a:r>
            <a:r>
              <a:rPr lang="en-US" sz="1400" dirty="0" smtClean="0">
                <a:latin typeface="Times New Roman" pitchFamily="18" charset="0"/>
                <a:cs typeface="Times New Roman" pitchFamily="18" charset="0"/>
              </a:rPr>
              <a:t>()</a:t>
            </a:r>
          </a:p>
          <a:p>
            <a:pPr lvl="1"/>
            <a:r>
              <a:rPr lang="en-US" sz="1400" dirty="0" err="1" smtClean="0">
                <a:latin typeface="Times New Roman" pitchFamily="18" charset="0"/>
                <a:cs typeface="Times New Roman" pitchFamily="18" charset="0"/>
              </a:rPr>
              <a:t>onActivityCreated</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Phase II:</a:t>
            </a:r>
            <a:r>
              <a:rPr lang="en-US" sz="1400" dirty="0" smtClean="0">
                <a:latin typeface="Times New Roman" pitchFamily="18" charset="0"/>
                <a:cs typeface="Times New Roman" pitchFamily="18" charset="0"/>
              </a:rPr>
              <a:t> When the fragment becomes visible, it goes through these states:</a:t>
            </a:r>
          </a:p>
          <a:p>
            <a:pPr lvl="1"/>
            <a:r>
              <a:rPr lang="en-US" sz="1400" dirty="0" err="1" smtClean="0">
                <a:latin typeface="Times New Roman" pitchFamily="18" charset="0"/>
                <a:cs typeface="Times New Roman" pitchFamily="18" charset="0"/>
              </a:rPr>
              <a:t>onStart</a:t>
            </a:r>
            <a:r>
              <a:rPr lang="en-US" sz="1400" dirty="0" smtClean="0">
                <a:latin typeface="Times New Roman" pitchFamily="18" charset="0"/>
                <a:cs typeface="Times New Roman" pitchFamily="18" charset="0"/>
              </a:rPr>
              <a:t>()</a:t>
            </a:r>
          </a:p>
          <a:p>
            <a:pPr lvl="1"/>
            <a:r>
              <a:rPr lang="en-US" sz="1400" dirty="0" err="1" smtClean="0">
                <a:latin typeface="Times New Roman" pitchFamily="18" charset="0"/>
                <a:cs typeface="Times New Roman" pitchFamily="18" charset="0"/>
              </a:rPr>
              <a:t>onResume</a:t>
            </a:r>
            <a:r>
              <a:rPr lang="en-US" sz="1400" dirty="0" smtClean="0">
                <a:latin typeface="Times New Roman" pitchFamily="18" charset="0"/>
                <a:cs typeface="Times New Roman" pitchFamily="18" charset="0"/>
              </a:rPr>
              <a:t>()</a:t>
            </a:r>
          </a:p>
          <a:p>
            <a:r>
              <a:rPr lang="en-US" sz="1400" b="1" dirty="0" smtClean="0">
                <a:latin typeface="Times New Roman" pitchFamily="18" charset="0"/>
                <a:cs typeface="Times New Roman" pitchFamily="18" charset="0"/>
              </a:rPr>
              <a:t>Phase III:</a:t>
            </a:r>
            <a:r>
              <a:rPr lang="en-US" sz="1400" dirty="0" smtClean="0">
                <a:latin typeface="Times New Roman" pitchFamily="18" charset="0"/>
                <a:cs typeface="Times New Roman" pitchFamily="18" charset="0"/>
              </a:rPr>
              <a:t> When the fragment goes into the background mode, it goes through these states:</a:t>
            </a:r>
          </a:p>
          <a:p>
            <a:pPr lvl="1"/>
            <a:r>
              <a:rPr lang="en-US" sz="1400" dirty="0" err="1" smtClean="0">
                <a:latin typeface="Times New Roman" pitchFamily="18" charset="0"/>
                <a:cs typeface="Times New Roman" pitchFamily="18" charset="0"/>
              </a:rPr>
              <a:t>onPaused</a:t>
            </a:r>
            <a:r>
              <a:rPr lang="en-US" sz="1400" dirty="0" smtClean="0">
                <a:latin typeface="Times New Roman" pitchFamily="18" charset="0"/>
                <a:cs typeface="Times New Roman" pitchFamily="18" charset="0"/>
              </a:rPr>
              <a:t>()</a:t>
            </a:r>
          </a:p>
          <a:p>
            <a:pPr lvl="1"/>
            <a:r>
              <a:rPr lang="en-US" sz="1400" dirty="0" err="1" smtClean="0">
                <a:latin typeface="Times New Roman" pitchFamily="18" charset="0"/>
                <a:cs typeface="Times New Roman" pitchFamily="18" charset="0"/>
              </a:rPr>
              <a:t>onStop</a:t>
            </a:r>
            <a:r>
              <a:rPr lang="en-US" sz="1400" dirty="0" smtClean="0">
                <a:latin typeface="Times New Roman" pitchFamily="18" charset="0"/>
                <a:cs typeface="Times New Roman" pitchFamily="18" charset="0"/>
              </a:rPr>
              <a:t>()</a:t>
            </a:r>
          </a:p>
          <a:p>
            <a:r>
              <a:rPr lang="en-US" sz="1400" b="1" dirty="0" smtClean="0">
                <a:latin typeface="Times New Roman" pitchFamily="18" charset="0"/>
                <a:cs typeface="Times New Roman" pitchFamily="18" charset="0"/>
              </a:rPr>
              <a:t>Phase IV:</a:t>
            </a:r>
            <a:r>
              <a:rPr lang="en-US" sz="1400" dirty="0" smtClean="0">
                <a:latin typeface="Times New Roman" pitchFamily="18" charset="0"/>
                <a:cs typeface="Times New Roman" pitchFamily="18" charset="0"/>
              </a:rPr>
              <a:t> When the fragment is destroyed, it goes through the following states:</a:t>
            </a:r>
          </a:p>
          <a:p>
            <a:pPr lvl="1"/>
            <a:r>
              <a:rPr lang="en-US" sz="1400" dirty="0" err="1" smtClean="0">
                <a:latin typeface="Times New Roman" pitchFamily="18" charset="0"/>
                <a:cs typeface="Times New Roman" pitchFamily="18" charset="0"/>
              </a:rPr>
              <a:t>onPaused</a:t>
            </a:r>
            <a:r>
              <a:rPr lang="en-US" sz="1400" dirty="0" smtClean="0">
                <a:latin typeface="Times New Roman" pitchFamily="18" charset="0"/>
                <a:cs typeface="Times New Roman" pitchFamily="18" charset="0"/>
              </a:rPr>
              <a:t>()</a:t>
            </a:r>
          </a:p>
          <a:p>
            <a:pPr lvl="1"/>
            <a:r>
              <a:rPr lang="en-US" sz="1400" dirty="0" err="1" smtClean="0">
                <a:latin typeface="Times New Roman" pitchFamily="18" charset="0"/>
                <a:cs typeface="Times New Roman" pitchFamily="18" charset="0"/>
              </a:rPr>
              <a:t>onStop</a:t>
            </a:r>
            <a:r>
              <a:rPr lang="en-US" sz="1400" dirty="0" smtClean="0">
                <a:latin typeface="Times New Roman" pitchFamily="18" charset="0"/>
                <a:cs typeface="Times New Roman" pitchFamily="18" charset="0"/>
              </a:rPr>
              <a:t>()</a:t>
            </a:r>
          </a:p>
          <a:p>
            <a:pPr lvl="1"/>
            <a:r>
              <a:rPr lang="en-US" sz="1400" dirty="0" err="1" smtClean="0">
                <a:latin typeface="Times New Roman" pitchFamily="18" charset="0"/>
                <a:cs typeface="Times New Roman" pitchFamily="18" charset="0"/>
              </a:rPr>
              <a:t>onDestroyView</a:t>
            </a:r>
            <a:r>
              <a:rPr lang="en-US" sz="1400" dirty="0" smtClean="0">
                <a:latin typeface="Times New Roman" pitchFamily="18" charset="0"/>
                <a:cs typeface="Times New Roman" pitchFamily="18" charset="0"/>
              </a:rPr>
              <a:t>()</a:t>
            </a:r>
          </a:p>
          <a:p>
            <a:pPr lvl="1"/>
            <a:r>
              <a:rPr lang="en-US" sz="1400" dirty="0" err="1" smtClean="0">
                <a:latin typeface="Times New Roman" pitchFamily="18" charset="0"/>
                <a:cs typeface="Times New Roman" pitchFamily="18" charset="0"/>
              </a:rPr>
              <a:t>onDestroy</a:t>
            </a:r>
            <a:r>
              <a:rPr lang="en-US" sz="1400" dirty="0" smtClean="0">
                <a:latin typeface="Times New Roman" pitchFamily="18" charset="0"/>
                <a:cs typeface="Times New Roman" pitchFamily="18" charset="0"/>
              </a:rPr>
              <a:t>()</a:t>
            </a:r>
          </a:p>
          <a:p>
            <a:pPr lvl="1"/>
            <a:r>
              <a:rPr lang="en-US" sz="1400" dirty="0" err="1" smtClean="0">
                <a:latin typeface="Times New Roman" pitchFamily="18" charset="0"/>
                <a:cs typeface="Times New Roman" pitchFamily="18" charset="0"/>
              </a:rPr>
              <a:t>onDetach</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868346"/>
          </a:xfrm>
        </p:spPr>
        <p:txBody>
          <a:bodyPr>
            <a:normAutofit/>
          </a:bodyPr>
          <a:lstStyle/>
          <a:p>
            <a:r>
              <a:rPr lang="en-US" sz="2800" dirty="0" smtClean="0">
                <a:latin typeface="Times New Roman" pitchFamily="18" charset="0"/>
                <a:cs typeface="Times New Roman" pitchFamily="18" charset="0"/>
              </a:rPr>
              <a:t>Fragment Life Cycle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developer.android.com/images/fragment_lifecycle.png"/>
          <p:cNvPicPr>
            <a:picLocks noGrp="1"/>
          </p:cNvPicPr>
          <p:nvPr>
            <p:ph idx="1"/>
          </p:nvPr>
        </p:nvPicPr>
        <p:blipFill>
          <a:blip r:embed="rId2"/>
          <a:srcRect/>
          <a:stretch>
            <a:fillRect/>
          </a:stretch>
        </p:blipFill>
        <p:spPr bwMode="auto">
          <a:xfrm>
            <a:off x="1500166" y="285728"/>
            <a:ext cx="6500858" cy="6572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000" dirty="0" smtClean="0">
                <a:latin typeface="Times New Roman" pitchFamily="18" charset="0"/>
              </a:rPr>
              <a:t>Characteristic:</a:t>
            </a:r>
          </a:p>
          <a:p>
            <a:pPr>
              <a:buNone/>
            </a:pPr>
            <a:r>
              <a:rPr lang="en-US" sz="2000" dirty="0" smtClean="0">
                <a:latin typeface="Times New Roman" pitchFamily="18" charset="0"/>
                <a:sym typeface="Wingdings" pitchFamily="2" charset="2"/>
              </a:rPr>
              <a:t>available in every activity and fragment.</a:t>
            </a:r>
          </a:p>
          <a:p>
            <a:pPr>
              <a:buNone/>
            </a:pPr>
            <a:r>
              <a:rPr lang="en-US" sz="2000" dirty="0" smtClean="0">
                <a:latin typeface="Times New Roman" pitchFamily="18" charset="0"/>
                <a:sym typeface="Wingdings" pitchFamily="2" charset="2"/>
              </a:rPr>
              <a:t>provide asynchronous loading of data.</a:t>
            </a:r>
          </a:p>
          <a:p>
            <a:pPr>
              <a:buNone/>
            </a:pPr>
            <a:r>
              <a:rPr lang="en-US" sz="2000" dirty="0" smtClean="0">
                <a:latin typeface="Times New Roman" pitchFamily="18" charset="0"/>
                <a:sym typeface="Wingdings" pitchFamily="2" charset="2"/>
              </a:rPr>
              <a:t>Monitor the source and deliver  the new result when content changes.</a:t>
            </a:r>
          </a:p>
          <a:p>
            <a:pPr>
              <a:buNone/>
            </a:pPr>
            <a:r>
              <a:rPr lang="en-US" sz="2000" dirty="0" smtClean="0">
                <a:latin typeface="Times New Roman" pitchFamily="18" charset="0"/>
                <a:sym typeface="Wingdings" pitchFamily="2" charset="2"/>
              </a:rPr>
              <a:t>automatically connect the last loader cursor when the content changes.</a:t>
            </a:r>
          </a:p>
          <a:p>
            <a:pPr>
              <a:buNone/>
            </a:pPr>
            <a:r>
              <a:rPr lang="en-US" sz="2000" b="1" dirty="0" smtClean="0">
                <a:latin typeface="Times New Roman" pitchFamily="18" charset="0"/>
                <a:sym typeface="Wingdings" pitchFamily="2" charset="2"/>
              </a:rPr>
              <a:t>Loader API:</a:t>
            </a:r>
          </a:p>
          <a:p>
            <a:pPr lvl="1"/>
            <a:r>
              <a:rPr lang="en-US" sz="2000" dirty="0" smtClean="0">
                <a:latin typeface="Times New Roman" pitchFamily="18" charset="0"/>
                <a:cs typeface="Times New Roman" pitchFamily="18" charset="0"/>
                <a:hlinkClick r:id="rId3"/>
              </a:rPr>
              <a:t>LoaderManager</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Wingdings" pitchFamily="2" charset="2"/>
              </a:rPr>
              <a:t></a:t>
            </a:r>
            <a:r>
              <a:rPr lang="en-US" sz="1600" dirty="0" smtClean="0">
                <a:latin typeface="Times New Roman" pitchFamily="18" charset="0"/>
                <a:cs typeface="Times New Roman" pitchFamily="18" charset="0"/>
                <a:sym typeface="Wingdings" pitchFamily="2" charset="2"/>
              </a:rPr>
              <a:t>abstract class associated with an activity and fragment</a:t>
            </a:r>
          </a:p>
          <a:p>
            <a:pPr lvl="1"/>
            <a:r>
              <a:rPr lang="en-US" sz="2000" dirty="0" smtClean="0">
                <a:latin typeface="Times New Roman" pitchFamily="18" charset="0"/>
                <a:cs typeface="Times New Roman" pitchFamily="18" charset="0"/>
                <a:hlinkClick r:id="rId4"/>
              </a:rPr>
              <a:t>LoaderManager.LoaderCallbacks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Wingdings" pitchFamily="2" charset="2"/>
              </a:rPr>
              <a:t> </a:t>
            </a:r>
            <a:r>
              <a:rPr lang="en-US" sz="1600" dirty="0" smtClean="0">
                <a:latin typeface="Times New Roman" pitchFamily="18" charset="0"/>
                <a:cs typeface="Times New Roman" pitchFamily="18" charset="0"/>
                <a:sym typeface="Wingdings" pitchFamily="2" charset="2"/>
              </a:rPr>
              <a:t>Callback interfaces for the loader manager.</a:t>
            </a:r>
          </a:p>
          <a:p>
            <a:pPr lvl="1"/>
            <a:r>
              <a:rPr lang="en-US" sz="2000" dirty="0" smtClean="0">
                <a:latin typeface="Times New Roman" pitchFamily="18" charset="0"/>
                <a:cs typeface="Times New Roman" pitchFamily="18" charset="0"/>
                <a:hlinkClick r:id="rId5"/>
              </a:rPr>
              <a:t>Loader</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Wingdings" pitchFamily="2" charset="2"/>
              </a:rPr>
              <a:t></a:t>
            </a:r>
            <a:r>
              <a:rPr lang="en-US" sz="1600" dirty="0" smtClean="0">
                <a:latin typeface="Times New Roman" pitchFamily="18" charset="0"/>
                <a:cs typeface="Times New Roman" pitchFamily="18" charset="0"/>
                <a:sym typeface="Wingdings" pitchFamily="2" charset="2"/>
              </a:rPr>
              <a:t> </a:t>
            </a:r>
            <a:r>
              <a:rPr lang="en-US" sz="1600" dirty="0" smtClean="0">
                <a:latin typeface="Times New Roman" pitchFamily="18" charset="0"/>
                <a:cs typeface="Times New Roman" pitchFamily="18" charset="0"/>
              </a:rPr>
              <a:t>base class for a loader.</a:t>
            </a:r>
          </a:p>
          <a:p>
            <a:pPr lvl="1"/>
            <a:r>
              <a:rPr lang="en-US" sz="1600" dirty="0" smtClean="0">
                <a:hlinkClick r:id="rId6"/>
              </a:rPr>
              <a:t>AsyncTaskLoader</a:t>
            </a:r>
            <a:r>
              <a:rPr lang="en-US" sz="1600" dirty="0" smtClean="0"/>
              <a:t> </a:t>
            </a:r>
            <a:r>
              <a:rPr lang="en-US" sz="1600" dirty="0" smtClean="0">
                <a:sym typeface="Wingdings" pitchFamily="2" charset="2"/>
              </a:rPr>
              <a:t></a:t>
            </a:r>
            <a:r>
              <a:rPr lang="en-US" sz="1600" dirty="0" smtClean="0">
                <a:latin typeface="Times New Roman" pitchFamily="18" charset="0"/>
                <a:cs typeface="Times New Roman" pitchFamily="18" charset="0"/>
              </a:rPr>
              <a:t>Abstract loader that provides an </a:t>
            </a:r>
            <a:r>
              <a:rPr lang="en-US" sz="1600" dirty="0" smtClean="0">
                <a:latin typeface="Times New Roman" pitchFamily="18" charset="0"/>
                <a:cs typeface="Times New Roman" pitchFamily="18" charset="0"/>
                <a:hlinkClick r:id="rId7"/>
              </a:rPr>
              <a:t>AsyncTask</a:t>
            </a:r>
            <a:r>
              <a:rPr lang="en-US" sz="1600" dirty="0" smtClean="0">
                <a:latin typeface="Times New Roman" pitchFamily="18" charset="0"/>
                <a:cs typeface="Times New Roman" pitchFamily="18" charset="0"/>
              </a:rPr>
              <a:t> to do the work.</a:t>
            </a:r>
          </a:p>
          <a:p>
            <a:pPr lvl="1"/>
            <a:r>
              <a:rPr lang="en-US" sz="2000" dirty="0" smtClean="0">
                <a:latin typeface="Times New Roman" pitchFamily="18" charset="0"/>
                <a:cs typeface="Times New Roman" pitchFamily="18" charset="0"/>
                <a:hlinkClick r:id="rId8"/>
              </a:rPr>
              <a:t>CursorLoader</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Wingdings" pitchFamily="2" charset="2"/>
              </a:rPr>
              <a:t> </a:t>
            </a:r>
            <a:r>
              <a:rPr lang="en-US" sz="1600" dirty="0" smtClean="0">
                <a:latin typeface="Times New Roman" pitchFamily="18" charset="0"/>
                <a:cs typeface="Times New Roman" pitchFamily="18" charset="0"/>
                <a:sym typeface="Wingdings" pitchFamily="2" charset="2"/>
              </a:rPr>
              <a:t>Sub Class of </a:t>
            </a:r>
            <a:r>
              <a:rPr lang="en-US" sz="1600" dirty="0" smtClean="0">
                <a:latin typeface="Times New Roman" pitchFamily="18" charset="0"/>
                <a:cs typeface="Times New Roman" pitchFamily="18" charset="0"/>
                <a:sym typeface="Wingdings" pitchFamily="2" charset="2"/>
                <a:hlinkClick r:id="rId9" action="ppaction://hlinkfile"/>
              </a:rPr>
              <a:t> AsyncTaskLoader</a:t>
            </a:r>
            <a:r>
              <a:rPr lang="en-US" sz="1600" dirty="0" smtClean="0">
                <a:latin typeface="Times New Roman" pitchFamily="18" charset="0"/>
                <a:cs typeface="Times New Roman" pitchFamily="18" charset="0"/>
                <a:sym typeface="Wingdings" pitchFamily="2" charset="2"/>
              </a:rPr>
              <a:t> </a:t>
            </a:r>
            <a:r>
              <a:rPr lang="en-US" sz="1600" dirty="0" smtClean="0">
                <a:latin typeface="Times New Roman" pitchFamily="18" charset="0"/>
                <a:cs typeface="Times New Roman" pitchFamily="18" charset="0"/>
              </a:rPr>
              <a:t>that queries the </a:t>
            </a:r>
            <a:r>
              <a:rPr lang="en-US" sz="1600" dirty="0" err="1" smtClean="0">
                <a:latin typeface="Times New Roman" pitchFamily="18" charset="0"/>
                <a:cs typeface="Times New Roman" pitchFamily="18" charset="0"/>
                <a:hlinkClick r:id="rId10"/>
              </a:rPr>
              <a:t>ContentResolver</a:t>
            </a:r>
            <a:r>
              <a:rPr lang="en-US" sz="1600" dirty="0" smtClean="0">
                <a:latin typeface="Times New Roman" pitchFamily="18" charset="0"/>
                <a:cs typeface="Times New Roman" pitchFamily="18" charset="0"/>
              </a:rPr>
              <a:t> and returns a </a:t>
            </a:r>
            <a:r>
              <a:rPr lang="en-US" sz="1600" dirty="0" smtClean="0">
                <a:latin typeface="Times New Roman" pitchFamily="18" charset="0"/>
                <a:cs typeface="Times New Roman" pitchFamily="18" charset="0"/>
                <a:hlinkClick r:id="rId11"/>
              </a:rPr>
              <a:t>Cursor</a:t>
            </a:r>
            <a:r>
              <a:rPr lang="en-US" sz="1600" dirty="0" smtClean="0">
                <a:latin typeface="Times New Roman" pitchFamily="18" charset="0"/>
                <a:cs typeface="Times New Roman" pitchFamily="18" charset="0"/>
              </a:rPr>
              <a:t>.</a:t>
            </a:r>
            <a:endParaRPr lang="en-US" sz="1600" b="1"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800" dirty="0" smtClean="0">
                <a:latin typeface="Times New Roman" pitchFamily="18" charset="0"/>
                <a:cs typeface="Times New Roman" pitchFamily="18" charset="0"/>
              </a:rPr>
              <a:t>Loader</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Starting a Loader:</a:t>
            </a:r>
          </a:p>
          <a:p>
            <a:pPr lvl="1"/>
            <a:r>
              <a:rPr lang="en-US" sz="1800" dirty="0" smtClean="0">
                <a:latin typeface="Times New Roman" pitchFamily="18" charset="0"/>
                <a:cs typeface="Times New Roman" pitchFamily="18" charset="0"/>
              </a:rPr>
              <a:t>getLoaderManager().initLoader(0, null, this);</a:t>
            </a:r>
          </a:p>
          <a:p>
            <a:r>
              <a:rPr lang="en-US" sz="1800" dirty="0" smtClean="0">
                <a:latin typeface="Times New Roman" pitchFamily="18" charset="0"/>
                <a:cs typeface="Times New Roman" pitchFamily="18" charset="0"/>
              </a:rPr>
              <a:t>Restarting a Loader:</a:t>
            </a:r>
          </a:p>
          <a:p>
            <a:pPr lvl="1"/>
            <a:r>
              <a:rPr lang="en-US" sz="1800" dirty="0" smtClean="0">
                <a:latin typeface="Times New Roman" pitchFamily="18" charset="0"/>
                <a:cs typeface="Times New Roman" pitchFamily="18" charset="0"/>
              </a:rPr>
              <a:t>getLoaderManager().restartLoader(0, null, this);</a:t>
            </a:r>
          </a:p>
          <a:p>
            <a:r>
              <a:rPr lang="en-US" sz="1800" dirty="0" smtClean="0">
                <a:latin typeface="Times New Roman" pitchFamily="18" charset="0"/>
                <a:cs typeface="Times New Roman" pitchFamily="18" charset="0"/>
              </a:rPr>
              <a:t>Using the LoaderManager Callbacks</a:t>
            </a:r>
          </a:p>
          <a:p>
            <a:pPr lvl="1"/>
            <a:r>
              <a:rPr lang="en-US" sz="1800" dirty="0" smtClean="0">
                <a:latin typeface="Times New Roman" pitchFamily="18" charset="0"/>
                <a:cs typeface="Times New Roman" pitchFamily="18" charset="0"/>
                <a:hlinkClick r:id="rId2"/>
              </a:rPr>
              <a:t>onCreateLoader()</a:t>
            </a:r>
            <a:r>
              <a:rPr lang="en-US" sz="1800" dirty="0" smtClean="0">
                <a:latin typeface="Times New Roman" pitchFamily="18" charset="0"/>
                <a:cs typeface="Times New Roman" pitchFamily="18" charset="0"/>
              </a:rPr>
              <a:t> — Instantiate and return a new </a:t>
            </a:r>
            <a:r>
              <a:rPr lang="en-US" sz="1800" dirty="0" smtClean="0">
                <a:latin typeface="Times New Roman" pitchFamily="18" charset="0"/>
                <a:cs typeface="Times New Roman" pitchFamily="18" charset="0"/>
                <a:hlinkClick r:id="rId3"/>
              </a:rPr>
              <a:t>Loader</a:t>
            </a:r>
            <a:r>
              <a:rPr lang="en-US" sz="1800" dirty="0" smtClean="0">
                <a:latin typeface="Times New Roman" pitchFamily="18" charset="0"/>
                <a:cs typeface="Times New Roman" pitchFamily="18" charset="0"/>
              </a:rPr>
              <a:t> for the given ID. </a:t>
            </a:r>
          </a:p>
          <a:p>
            <a:pPr lvl="1"/>
            <a:r>
              <a:rPr lang="en-US" sz="1800" dirty="0" err="1" smtClean="0">
                <a:latin typeface="Times New Roman" pitchFamily="18" charset="0"/>
                <a:cs typeface="Times New Roman" pitchFamily="18" charset="0"/>
                <a:hlinkClick r:id="rId2"/>
              </a:rPr>
              <a:t>onLoadFinished</a:t>
            </a:r>
            <a:r>
              <a:rPr lang="en-US" sz="1800" dirty="0" smtClean="0">
                <a:latin typeface="Times New Roman" pitchFamily="18" charset="0"/>
                <a:cs typeface="Times New Roman" pitchFamily="18" charset="0"/>
                <a:hlinkClick r:id="rId2"/>
              </a:rPr>
              <a:t>()</a:t>
            </a:r>
            <a:r>
              <a:rPr lang="en-US" sz="1800" dirty="0" smtClean="0">
                <a:latin typeface="Times New Roman" pitchFamily="18" charset="0"/>
                <a:cs typeface="Times New Roman" pitchFamily="18" charset="0"/>
              </a:rPr>
              <a:t> — Called when a previously created loader has finished its load. </a:t>
            </a:r>
          </a:p>
          <a:p>
            <a:pPr lvl="1"/>
            <a:r>
              <a:rPr lang="en-US" sz="1800" dirty="0" err="1" smtClean="0">
                <a:latin typeface="Times New Roman" pitchFamily="18" charset="0"/>
                <a:cs typeface="Times New Roman" pitchFamily="18" charset="0"/>
                <a:hlinkClick r:id="rId2"/>
              </a:rPr>
              <a:t>onLoaderReset</a:t>
            </a:r>
            <a:r>
              <a:rPr lang="en-US" sz="1800" dirty="0" smtClean="0">
                <a:latin typeface="Times New Roman" pitchFamily="18" charset="0"/>
                <a:cs typeface="Times New Roman" pitchFamily="18" charset="0"/>
                <a:hlinkClick r:id="rId2"/>
              </a:rPr>
              <a:t>()</a:t>
            </a:r>
            <a:r>
              <a:rPr lang="en-US" sz="1800" dirty="0" smtClean="0">
                <a:latin typeface="Times New Roman" pitchFamily="18" charset="0"/>
                <a:cs typeface="Times New Roman" pitchFamily="18" charset="0"/>
              </a:rPr>
              <a:t> — Called when a previously created loader is being reset, thus making its data unavailable. </a:t>
            </a:r>
          </a:p>
          <a:p>
            <a:pPr lvl="1"/>
            <a:endParaRPr lang="en-US" sz="20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800" dirty="0" smtClean="0">
                <a:latin typeface="Times New Roman" pitchFamily="18" charset="0"/>
                <a:cs typeface="Times New Roman" pitchFamily="18" charset="0"/>
              </a:rPr>
              <a:t>Using Loader in an application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621"/>
          </a:xfrm>
        </p:spPr>
        <p:txBody>
          <a:bodyPr>
            <a:normAutofit/>
          </a:bodyPr>
          <a:lstStyle/>
          <a:p>
            <a:r>
              <a:rPr lang="en-US" sz="2000" dirty="0" smtClean="0">
                <a:latin typeface="Times New Roman" pitchFamily="18" charset="0"/>
                <a:cs typeface="Times New Roman" pitchFamily="18" charset="0"/>
              </a:rPr>
              <a:t>Multiple Activities.</a:t>
            </a:r>
          </a:p>
          <a:p>
            <a:r>
              <a:rPr lang="en-US" sz="2000" dirty="0" smtClean="0">
                <a:latin typeface="Times New Roman" pitchFamily="18" charset="0"/>
                <a:cs typeface="Times New Roman" pitchFamily="18" charset="0"/>
              </a:rPr>
              <a:t>Specific Kind Of Action the user perform and start other activities.</a:t>
            </a:r>
          </a:p>
          <a:p>
            <a:r>
              <a:rPr lang="en-US" sz="2000" dirty="0" smtClean="0">
                <a:latin typeface="Times New Roman" pitchFamily="18" charset="0"/>
                <a:cs typeface="Times New Roman" pitchFamily="18" charset="0"/>
              </a:rPr>
              <a:t>Tasks is user interact with performing certain jobs.</a:t>
            </a:r>
          </a:p>
          <a:p>
            <a:r>
              <a:rPr lang="en-US" sz="2000" dirty="0" smtClean="0">
                <a:latin typeface="Times New Roman" pitchFamily="18" charset="0"/>
                <a:cs typeface="Times New Roman" pitchFamily="18" charset="0"/>
              </a:rPr>
              <a:t>Activities arranged in a stack i.e. back stack</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25470"/>
          </a:xfrm>
        </p:spPr>
        <p:txBody>
          <a:bodyPr>
            <a:normAutofit/>
          </a:bodyPr>
          <a:lstStyle/>
          <a:p>
            <a:r>
              <a:rPr lang="en-US" sz="2800" dirty="0" smtClean="0">
                <a:latin typeface="Times New Roman" pitchFamily="18" charset="0"/>
                <a:cs typeface="Times New Roman" pitchFamily="18" charset="0"/>
              </a:rPr>
              <a:t>Tasks and Back Stack</a:t>
            </a:r>
            <a:endParaRPr lang="en-US" sz="2800" dirty="0">
              <a:latin typeface="Times New Roman" pitchFamily="18" charset="0"/>
              <a:cs typeface="Times New Roman" pitchFamily="18" charset="0"/>
            </a:endParaRPr>
          </a:p>
        </p:txBody>
      </p:sp>
      <p:pic>
        <p:nvPicPr>
          <p:cNvPr id="4" name="Picture 3" descr="http://developer.android.com/images/fundamentals/diagram_backstack.png"/>
          <p:cNvPicPr/>
          <p:nvPr/>
        </p:nvPicPr>
        <p:blipFill>
          <a:blip r:embed="rId2"/>
          <a:srcRect/>
          <a:stretch>
            <a:fillRect/>
          </a:stretch>
        </p:blipFill>
        <p:spPr bwMode="auto">
          <a:xfrm>
            <a:off x="857224" y="2928934"/>
            <a:ext cx="6858048"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4290"/>
            <a:ext cx="8229600" cy="5793001"/>
          </a:xfrm>
        </p:spPr>
        <p:txBody>
          <a:bodyPr>
            <a:normAutofit/>
          </a:bodyPr>
          <a:lstStyle/>
          <a:p>
            <a:pPr>
              <a:buNone/>
            </a:pPr>
            <a:r>
              <a:rPr lang="en-US" sz="2800" b="1" dirty="0" smtClean="0">
                <a:latin typeface="Times New Roman" pitchFamily="18" charset="0"/>
                <a:cs typeface="Times New Roman" pitchFamily="18" charset="0"/>
              </a:rPr>
              <a:t>Managing a Tasks:</a:t>
            </a:r>
          </a:p>
          <a:p>
            <a:pPr lvl="1"/>
            <a:r>
              <a:rPr lang="en-US" sz="2000" dirty="0" smtClean="0">
                <a:latin typeface="Times New Roman" pitchFamily="18" charset="0"/>
                <a:cs typeface="Times New Roman" pitchFamily="18" charset="0"/>
              </a:rPr>
              <a:t>by placing all activities started in succession in the same task and in a "last in, first out" stack.</a:t>
            </a:r>
          </a:p>
          <a:p>
            <a:pPr lvl="1"/>
            <a:r>
              <a:rPr lang="en-US" sz="2000" dirty="0" smtClean="0">
                <a:latin typeface="Times New Roman" pitchFamily="18" charset="0"/>
                <a:cs typeface="Times New Roman" pitchFamily="18" charset="0"/>
              </a:rPr>
              <a:t>The principal </a:t>
            </a:r>
            <a:r>
              <a:rPr lang="en-US" sz="2000" dirty="0" smtClean="0">
                <a:latin typeface="Times New Roman" pitchFamily="18" charset="0"/>
                <a:cs typeface="Times New Roman" pitchFamily="18" charset="0"/>
                <a:hlinkClick r:id="rId2"/>
              </a:rPr>
              <a:t>&lt;activity&gt;</a:t>
            </a:r>
            <a:r>
              <a:rPr lang="en-US" sz="2000" dirty="0" smtClean="0">
                <a:latin typeface="Times New Roman" pitchFamily="18" charset="0"/>
                <a:cs typeface="Times New Roman" pitchFamily="18" charset="0"/>
              </a:rPr>
              <a:t> attributes you can use are:</a:t>
            </a:r>
          </a:p>
          <a:p>
            <a:pPr lvl="2"/>
            <a:r>
              <a:rPr lang="en-US" sz="1800" dirty="0" err="1" smtClean="0">
                <a:latin typeface="Times New Roman" pitchFamily="18" charset="0"/>
                <a:cs typeface="Times New Roman" pitchFamily="18" charset="0"/>
                <a:hlinkClick r:id="rId2"/>
              </a:rPr>
              <a:t>taskAffinity</a:t>
            </a:r>
            <a:endParaRPr lang="en-US" sz="1800" dirty="0" smtClean="0">
              <a:latin typeface="Times New Roman" pitchFamily="18" charset="0"/>
              <a:cs typeface="Times New Roman" pitchFamily="18" charset="0"/>
            </a:endParaRPr>
          </a:p>
          <a:p>
            <a:pPr lvl="2"/>
            <a:r>
              <a:rPr lang="en-US" sz="1800" dirty="0" err="1" smtClean="0">
                <a:latin typeface="Times New Roman" pitchFamily="18" charset="0"/>
                <a:cs typeface="Times New Roman" pitchFamily="18" charset="0"/>
                <a:hlinkClick r:id="rId2"/>
              </a:rPr>
              <a:t>launchMode</a:t>
            </a:r>
            <a:endParaRPr lang="en-US" sz="1800" dirty="0" smtClean="0">
              <a:latin typeface="Times New Roman" pitchFamily="18" charset="0"/>
              <a:cs typeface="Times New Roman" pitchFamily="18" charset="0"/>
            </a:endParaRPr>
          </a:p>
          <a:p>
            <a:pPr lvl="2"/>
            <a:r>
              <a:rPr lang="en-US" sz="1800" dirty="0" err="1" smtClean="0">
                <a:latin typeface="Times New Roman" pitchFamily="18" charset="0"/>
                <a:cs typeface="Times New Roman" pitchFamily="18" charset="0"/>
                <a:hlinkClick r:id="rId2"/>
              </a:rPr>
              <a:t>allowTaskReparenting</a:t>
            </a:r>
            <a:endParaRPr lang="en-US" sz="1800" dirty="0" smtClean="0">
              <a:latin typeface="Times New Roman" pitchFamily="18" charset="0"/>
              <a:cs typeface="Times New Roman" pitchFamily="18" charset="0"/>
            </a:endParaRPr>
          </a:p>
          <a:p>
            <a:pPr lvl="2"/>
            <a:r>
              <a:rPr lang="en-US" sz="1800" dirty="0" err="1" smtClean="0">
                <a:latin typeface="Times New Roman" pitchFamily="18" charset="0"/>
                <a:cs typeface="Times New Roman" pitchFamily="18" charset="0"/>
                <a:hlinkClick r:id="rId2"/>
              </a:rPr>
              <a:t>clearTaskOnLaunch</a:t>
            </a:r>
            <a:endParaRPr lang="en-US" sz="1800" dirty="0" smtClean="0">
              <a:latin typeface="Times New Roman" pitchFamily="18" charset="0"/>
              <a:cs typeface="Times New Roman" pitchFamily="18" charset="0"/>
            </a:endParaRPr>
          </a:p>
          <a:p>
            <a:pPr lvl="2"/>
            <a:r>
              <a:rPr lang="en-US" sz="1800" dirty="0" err="1" smtClean="0">
                <a:latin typeface="Times New Roman" pitchFamily="18" charset="0"/>
                <a:cs typeface="Times New Roman" pitchFamily="18" charset="0"/>
                <a:hlinkClick r:id="rId2"/>
              </a:rPr>
              <a:t>alwaysRetainTaskState</a:t>
            </a:r>
            <a:endParaRPr lang="en-US" sz="1800" dirty="0" smtClean="0">
              <a:latin typeface="Times New Roman" pitchFamily="18" charset="0"/>
              <a:cs typeface="Times New Roman" pitchFamily="18" charset="0"/>
            </a:endParaRPr>
          </a:p>
          <a:p>
            <a:pPr lvl="2"/>
            <a:r>
              <a:rPr lang="en-US" sz="1800" dirty="0" err="1" smtClean="0">
                <a:latin typeface="Times New Roman" pitchFamily="18" charset="0"/>
                <a:cs typeface="Times New Roman" pitchFamily="18" charset="0"/>
                <a:hlinkClick r:id="rId2"/>
              </a:rPr>
              <a:t>finishOnTaskLaunch</a:t>
            </a:r>
            <a:endParaRPr lang="en-US" sz="18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And the principal intent flags you can use are:</a:t>
            </a:r>
          </a:p>
          <a:p>
            <a:pPr lvl="2"/>
            <a:r>
              <a:rPr lang="en-US" sz="1800" dirty="0" smtClean="0">
                <a:latin typeface="Times New Roman" pitchFamily="18" charset="0"/>
                <a:cs typeface="Times New Roman" pitchFamily="18" charset="0"/>
                <a:hlinkClick r:id="rId3"/>
              </a:rPr>
              <a:t>FLAG_ACTIVITY_NEW_TASK</a:t>
            </a:r>
            <a:endParaRPr lang="en-US" sz="1800" dirty="0" smtClean="0">
              <a:latin typeface="Times New Roman" pitchFamily="18" charset="0"/>
              <a:cs typeface="Times New Roman" pitchFamily="18" charset="0"/>
            </a:endParaRPr>
          </a:p>
          <a:p>
            <a:pPr lvl="2"/>
            <a:r>
              <a:rPr lang="en-US" sz="1800" dirty="0" smtClean="0">
                <a:latin typeface="Times New Roman" pitchFamily="18" charset="0"/>
                <a:cs typeface="Times New Roman" pitchFamily="18" charset="0"/>
                <a:hlinkClick r:id="rId3"/>
              </a:rPr>
              <a:t>FLAG_ACTIVITY_CLEAR_TOP</a:t>
            </a:r>
            <a:endParaRPr lang="en-US" sz="1800" dirty="0" smtClean="0">
              <a:latin typeface="Times New Roman" pitchFamily="18" charset="0"/>
              <a:cs typeface="Times New Roman" pitchFamily="18" charset="0"/>
            </a:endParaRPr>
          </a:p>
          <a:p>
            <a:pPr lvl="2"/>
            <a:r>
              <a:rPr lang="en-US" sz="1800" dirty="0" smtClean="0">
                <a:latin typeface="Times New Roman" pitchFamily="18" charset="0"/>
                <a:cs typeface="Times New Roman" pitchFamily="18" charset="0"/>
                <a:hlinkClick r:id="rId3"/>
              </a:rPr>
              <a:t>FLAG_ACTIVITY_SINGLE_TOP</a:t>
            </a:r>
            <a:endParaRPr lang="en-US" sz="18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002060"/>
                </a:solidFill>
                <a:latin typeface="Times New Roman" pitchFamily="18" charset="0"/>
                <a:cs typeface="Times New Roman" pitchFamily="18" charset="0"/>
              </a:rPr>
              <a:t>Services</a:t>
            </a:r>
            <a:endParaRPr lang="en-US" sz="40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 Service is an application component that can perform long-running operations in the background and does not provide a user interface. </a:t>
            </a:r>
          </a:p>
          <a:p>
            <a:r>
              <a:rPr lang="en-US" sz="2400" dirty="0" smtClean="0">
                <a:latin typeface="Times New Roman" pitchFamily="18" charset="0"/>
                <a:cs typeface="Times New Roman" pitchFamily="18" charset="0"/>
              </a:rPr>
              <a:t>A service runs in the main thread of its hosting process—the service does not create its own thread and does not run in a separate process (unless you specify otherwise). This means that, if your service is going to do any CPU intensive work or blocking operations (such as MP3 playback or networking), you should create a new thread within the service to do that work.</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latin typeface="Times New Roman" pitchFamily="18" charset="0"/>
                <a:cs typeface="Times New Roman" pitchFamily="18" charset="0"/>
              </a:rPr>
              <a:t>Different Forms of Services</a:t>
            </a:r>
            <a:endParaRPr lang="en-US"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Started</a:t>
            </a:r>
          </a:p>
          <a:p>
            <a:pPr lvl="1"/>
            <a:r>
              <a:rPr lang="en-US" sz="2400" dirty="0" smtClean="0">
                <a:latin typeface="Times New Roman" pitchFamily="18" charset="0"/>
                <a:cs typeface="Times New Roman" pitchFamily="18" charset="0"/>
              </a:rPr>
              <a:t>Performs a single operation and does not return a result to the caller.</a:t>
            </a:r>
          </a:p>
          <a:p>
            <a:pPr lvl="1"/>
            <a:r>
              <a:rPr lang="en-US" sz="2400" dirty="0" smtClean="0">
                <a:latin typeface="Times New Roman" pitchFamily="18" charset="0"/>
                <a:cs typeface="Times New Roman" pitchFamily="18" charset="0"/>
              </a:rPr>
              <a:t>For example, it might download or upload a file over the network.</a:t>
            </a:r>
          </a:p>
          <a:p>
            <a:r>
              <a:rPr lang="en-US" sz="2400" dirty="0" smtClean="0">
                <a:latin typeface="Times New Roman" pitchFamily="18" charset="0"/>
                <a:cs typeface="Times New Roman" pitchFamily="18" charset="0"/>
              </a:rPr>
              <a:t>Bound</a:t>
            </a:r>
          </a:p>
          <a:p>
            <a:pPr lvl="1"/>
            <a:r>
              <a:rPr lang="en-US" sz="2400" dirty="0" smtClean="0">
                <a:latin typeface="Times New Roman" pitchFamily="18" charset="0"/>
                <a:cs typeface="Times New Roman" pitchFamily="18" charset="0"/>
              </a:rPr>
              <a:t>Offers a client-server interface that allows components to interact with the service, send requests, get results, and even do so across processes with interprocess communication (IPC).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Different Forms of Services...</a:t>
            </a:r>
            <a:endParaRPr lang="en-US" dirty="0">
              <a:solidFill>
                <a:srgbClr val="002060"/>
              </a:solidFill>
            </a:endParaRPr>
          </a:p>
        </p:txBody>
      </p:sp>
      <p:graphicFrame>
        <p:nvGraphicFramePr>
          <p:cNvPr id="7" name="Content Placeholder 6"/>
          <p:cNvGraphicFramePr>
            <a:graphicFrameLocks noGrp="1"/>
          </p:cNvGraphicFramePr>
          <p:nvPr>
            <p:ph idx="1"/>
          </p:nvPr>
        </p:nvGraphicFramePr>
        <p:xfrm>
          <a:off x="457200" y="1600200"/>
          <a:ext cx="8258203" cy="5303520"/>
        </p:xfrm>
        <a:graphic>
          <a:graphicData uri="http://schemas.openxmlformats.org/drawingml/2006/table">
            <a:tbl>
              <a:tblPr firstRow="1" bandRow="1">
                <a:tableStyleId>{5C22544A-7EE6-4342-B048-85BDC9FD1C3A}</a:tableStyleId>
              </a:tblPr>
              <a:tblGrid>
                <a:gridCol w="1835156"/>
                <a:gridCol w="2905664"/>
                <a:gridCol w="3517383"/>
              </a:tblGrid>
              <a:tr h="322379">
                <a:tc>
                  <a:txBody>
                    <a:bodyPr/>
                    <a:lstStyle/>
                    <a:p>
                      <a:endParaRPr lang="en-US" dirty="0"/>
                    </a:p>
                  </a:txBody>
                  <a:tcPr/>
                </a:tc>
                <a:tc>
                  <a:txBody>
                    <a:bodyPr/>
                    <a:lstStyle/>
                    <a:p>
                      <a:pPr algn="ctr"/>
                      <a:r>
                        <a:rPr lang="en-US" dirty="0" smtClean="0"/>
                        <a:t>Started Service</a:t>
                      </a:r>
                      <a:endParaRPr lang="en-US" dirty="0"/>
                    </a:p>
                  </a:txBody>
                  <a:tcPr/>
                </a:tc>
                <a:tc>
                  <a:txBody>
                    <a:bodyPr/>
                    <a:lstStyle/>
                    <a:p>
                      <a:pPr algn="ctr"/>
                      <a:r>
                        <a:rPr lang="en-US" dirty="0" smtClean="0"/>
                        <a:t>Bound Service</a:t>
                      </a:r>
                      <a:endParaRPr lang="en-US" dirty="0"/>
                    </a:p>
                  </a:txBody>
                  <a:tcPr/>
                </a:tc>
              </a:tr>
              <a:tr h="1033380">
                <a:tc>
                  <a:txBody>
                    <a:bodyPr/>
                    <a:lstStyle/>
                    <a:p>
                      <a:r>
                        <a:rPr lang="en-US" dirty="0" smtClean="0"/>
                        <a:t>When to use</a:t>
                      </a:r>
                      <a:endParaRPr lang="en-US" dirty="0"/>
                    </a:p>
                  </a:txBody>
                  <a:tcPr/>
                </a:tc>
                <a:tc>
                  <a:txBody>
                    <a:bodyPr/>
                    <a:lstStyle/>
                    <a:p>
                      <a:r>
                        <a:rPr lang="en-US" dirty="0" smtClean="0"/>
                        <a:t>If the application doesn’t need to communicate</a:t>
                      </a:r>
                      <a:r>
                        <a:rPr lang="en-US" baseline="0" dirty="0" smtClean="0"/>
                        <a:t> with the service after starting it.</a:t>
                      </a:r>
                      <a:endParaRPr lang="en-US" dirty="0"/>
                    </a:p>
                  </a:txBody>
                  <a:tcPr/>
                </a:tc>
                <a:tc>
                  <a:txBody>
                    <a:bodyPr/>
                    <a:lstStyle/>
                    <a:p>
                      <a:r>
                        <a:rPr lang="en-US" dirty="0" smtClean="0"/>
                        <a:t>If the application or other applications need to communicate</a:t>
                      </a:r>
                      <a:r>
                        <a:rPr lang="en-US" baseline="0" dirty="0" smtClean="0"/>
                        <a:t> with the service after starting it.</a:t>
                      </a:r>
                      <a:endParaRPr lang="en-US" dirty="0"/>
                    </a:p>
                  </a:txBody>
                  <a:tcPr/>
                </a:tc>
              </a:tr>
              <a:tr h="794908">
                <a:tc>
                  <a:txBody>
                    <a:bodyPr/>
                    <a:lstStyle/>
                    <a:p>
                      <a:r>
                        <a:rPr lang="en-US" smtClean="0"/>
                        <a:t>Method called </a:t>
                      </a:r>
                      <a:r>
                        <a:rPr lang="en-US" dirty="0" smtClean="0"/>
                        <a:t>to</a:t>
                      </a:r>
                      <a:r>
                        <a:rPr lang="en-US" baseline="0" dirty="0" smtClean="0"/>
                        <a:t> start the service</a:t>
                      </a:r>
                      <a:endParaRPr lang="en-US" dirty="0"/>
                    </a:p>
                  </a:txBody>
                  <a:tcPr/>
                </a:tc>
                <a:tc>
                  <a:txBody>
                    <a:bodyPr/>
                    <a:lstStyle/>
                    <a:p>
                      <a:r>
                        <a:rPr lang="en-US" dirty="0" smtClean="0"/>
                        <a:t>startService()</a:t>
                      </a:r>
                      <a:endParaRPr lang="en-US" dirty="0"/>
                    </a:p>
                  </a:txBody>
                  <a:tcPr/>
                </a:tc>
                <a:tc>
                  <a:txBody>
                    <a:bodyPr/>
                    <a:lstStyle/>
                    <a:p>
                      <a:r>
                        <a:rPr lang="en-US" dirty="0" smtClean="0"/>
                        <a:t>bindService()</a:t>
                      </a:r>
                      <a:endParaRPr lang="en-US" dirty="0"/>
                    </a:p>
                  </a:txBody>
                  <a:tcPr/>
                </a:tc>
              </a:tr>
              <a:tr h="2464215">
                <a:tc>
                  <a:txBody>
                    <a:bodyPr/>
                    <a:lstStyle/>
                    <a:p>
                      <a:r>
                        <a:rPr lang="en-US" dirty="0" smtClean="0"/>
                        <a:t>Lifetime</a:t>
                      </a:r>
                      <a:endParaRPr lang="en-US" dirty="0"/>
                    </a:p>
                  </a:txBody>
                  <a:tcPr/>
                </a:tc>
                <a:tc>
                  <a:txBody>
                    <a:bodyPr/>
                    <a:lstStyle/>
                    <a:p>
                      <a:r>
                        <a:rPr lang="en-US" dirty="0" smtClean="0"/>
                        <a:t>Once started, a service can run in the background indefinitely, even if the component that started it is destroyed.</a:t>
                      </a:r>
                    </a:p>
                    <a:p>
                      <a:endParaRPr lang="en-US" dirty="0" smtClean="0"/>
                    </a:p>
                    <a:p>
                      <a:r>
                        <a:rPr lang="en-US" dirty="0" smtClean="0"/>
                        <a:t>When the operation is done, the service should stop itself.</a:t>
                      </a:r>
                      <a:endParaRPr lang="en-US" dirty="0"/>
                    </a:p>
                  </a:txBody>
                  <a:tcPr/>
                </a:tc>
                <a:tc>
                  <a:txBody>
                    <a:bodyPr/>
                    <a:lstStyle/>
                    <a:p>
                      <a:r>
                        <a:rPr lang="en-US" dirty="0" smtClean="0"/>
                        <a:t>Runs only as long as another application component is bound to it.</a:t>
                      </a:r>
                    </a:p>
                    <a:p>
                      <a:endParaRPr lang="en-US" dirty="0" smtClean="0"/>
                    </a:p>
                    <a:p>
                      <a:r>
                        <a:rPr lang="en-US" dirty="0" smtClean="0"/>
                        <a:t>Multiple components can bind to the service at once, but when all of them unbind, the service is destroyed.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dirty="0" smtClean="0">
                <a:solidFill>
                  <a:srgbClr val="002060"/>
                </a:solidFill>
                <a:latin typeface="Times New Roman" pitchFamily="18" charset="0"/>
                <a:cs typeface="Times New Roman" pitchFamily="18" charset="0"/>
              </a:rPr>
              <a:t>Started Service</a:t>
            </a:r>
            <a:endParaRPr lang="en-US" sz="44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2 Types based on whether you need to </a:t>
            </a:r>
            <a:r>
              <a:rPr lang="en-US" i="1" dirty="0" smtClean="0">
                <a:latin typeface="Times New Roman" pitchFamily="18" charset="0"/>
                <a:cs typeface="Times New Roman" pitchFamily="18" charset="0"/>
              </a:rPr>
              <a:t>concurrently</a:t>
            </a:r>
            <a:r>
              <a:rPr lang="en-US" dirty="0" smtClean="0">
                <a:latin typeface="Times New Roman" pitchFamily="18" charset="0"/>
                <a:cs typeface="Times New Roman" pitchFamily="18" charset="0"/>
              </a:rPr>
              <a:t> handle multiple start requests:</a:t>
            </a:r>
          </a:p>
          <a:p>
            <a:pPr lvl="1"/>
            <a:r>
              <a:rPr lang="en-US" dirty="0" smtClean="0">
                <a:latin typeface="Times New Roman" pitchFamily="18" charset="0"/>
                <a:cs typeface="Times New Roman" pitchFamily="18" charset="0"/>
              </a:rPr>
              <a:t>Concurrency </a:t>
            </a:r>
            <a:r>
              <a:rPr lang="en-US" i="1" dirty="0" smtClean="0">
                <a:latin typeface="Times New Roman" pitchFamily="18" charset="0"/>
                <a:cs typeface="Times New Roman" pitchFamily="18" charset="0"/>
              </a:rPr>
              <a:t>not</a:t>
            </a:r>
            <a:r>
              <a:rPr lang="en-US" dirty="0" smtClean="0">
                <a:latin typeface="Times New Roman" pitchFamily="18" charset="0"/>
                <a:cs typeface="Times New Roman" pitchFamily="18" charset="0"/>
              </a:rPr>
              <a:t> needed</a:t>
            </a:r>
          </a:p>
          <a:p>
            <a:pPr lvl="2"/>
            <a:r>
              <a:rPr lang="en-US" dirty="0" smtClean="0">
                <a:latin typeface="Times New Roman" pitchFamily="18" charset="0"/>
                <a:cs typeface="Times New Roman" pitchFamily="18" charset="0"/>
              </a:rPr>
              <a:t>Extend the IntentService class.</a:t>
            </a:r>
          </a:p>
          <a:p>
            <a:pPr lvl="2"/>
            <a:r>
              <a:rPr lang="en-US" dirty="0" smtClean="0">
                <a:latin typeface="Times New Roman" pitchFamily="18" charset="0"/>
                <a:cs typeface="Times New Roman" pitchFamily="18" charset="0"/>
              </a:rPr>
              <a:t>Multiple requests will be automatically queued and handled one after another.</a:t>
            </a:r>
          </a:p>
          <a:p>
            <a:pPr lvl="1"/>
            <a:r>
              <a:rPr lang="en-US" dirty="0" smtClean="0">
                <a:latin typeface="Times New Roman" pitchFamily="18" charset="0"/>
                <a:cs typeface="Times New Roman" pitchFamily="18" charset="0"/>
              </a:rPr>
              <a:t>Concurrency needed</a:t>
            </a:r>
          </a:p>
          <a:p>
            <a:pPr lvl="2"/>
            <a:r>
              <a:rPr lang="en-US" dirty="0" smtClean="0">
                <a:latin typeface="Times New Roman" pitchFamily="18" charset="0"/>
                <a:cs typeface="Times New Roman" pitchFamily="18" charset="0"/>
              </a:rPr>
              <a:t>Extend the Service class.</a:t>
            </a:r>
          </a:p>
          <a:p>
            <a:pPr lvl="2"/>
            <a:r>
              <a:rPr lang="en-US" dirty="0" smtClean="0">
                <a:latin typeface="Times New Roman" pitchFamily="18" charset="0"/>
                <a:cs typeface="Times New Roman" pitchFamily="18" charset="0"/>
              </a:rPr>
              <a:t>You need to handle multiple requests concurrently.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2000" dirty="0" smtClean="0">
                <a:sym typeface="Wingdings" pitchFamily="2" charset="2"/>
              </a:rPr>
              <a:t> Messaging Object.</a:t>
            </a:r>
            <a:endParaRPr lang="en-US" sz="2000" dirty="0" smtClean="0"/>
          </a:p>
          <a:p>
            <a:r>
              <a:rPr lang="en-US" sz="2000" dirty="0" smtClean="0"/>
              <a:t>To Start an Activity</a:t>
            </a:r>
          </a:p>
          <a:p>
            <a:pPr lvl="1">
              <a:buFont typeface="Wingdings" pitchFamily="2" charset="2"/>
              <a:buChar char="§"/>
            </a:pPr>
            <a:r>
              <a:rPr lang="en-IN" sz="2000" dirty="0" smtClean="0">
                <a:hlinkClick r:id="rId3"/>
              </a:rPr>
              <a:t>startActivity()</a:t>
            </a:r>
            <a:r>
              <a:rPr lang="en-IN" sz="2000" dirty="0" smtClean="0"/>
              <a:t>.</a:t>
            </a:r>
          </a:p>
          <a:p>
            <a:pPr lvl="1">
              <a:buFont typeface="Wingdings" pitchFamily="2" charset="2"/>
              <a:buChar char="§"/>
            </a:pPr>
            <a:r>
              <a:rPr lang="en-IN" sz="2000" dirty="0" smtClean="0">
                <a:hlinkClick r:id="rId4"/>
              </a:rPr>
              <a:t>startActivityForResult()</a:t>
            </a:r>
            <a:r>
              <a:rPr lang="en-IN" sz="2000" dirty="0" smtClean="0"/>
              <a:t>.</a:t>
            </a:r>
          </a:p>
          <a:p>
            <a:pPr lvl="1">
              <a:buFont typeface="Wingdings" pitchFamily="2" charset="2"/>
              <a:buChar char="§"/>
            </a:pPr>
            <a:r>
              <a:rPr lang="en-IN" sz="2000" dirty="0" smtClean="0">
                <a:hlinkClick r:id="rId4"/>
              </a:rPr>
              <a:t>onActivityResult()</a:t>
            </a:r>
            <a:r>
              <a:rPr lang="en-IN" sz="2000" dirty="0" smtClean="0"/>
              <a:t> .</a:t>
            </a:r>
          </a:p>
          <a:p>
            <a:r>
              <a:rPr lang="en-US" sz="2000" dirty="0" smtClean="0"/>
              <a:t>To Start a Service</a:t>
            </a:r>
          </a:p>
          <a:p>
            <a:pPr lvl="1">
              <a:buFont typeface="Wingdings" pitchFamily="2" charset="2"/>
              <a:buChar char="§"/>
            </a:pPr>
            <a:r>
              <a:rPr lang="en-IN" sz="2000" dirty="0" smtClean="0">
                <a:hlinkClick r:id="rId3"/>
              </a:rPr>
              <a:t>startService()</a:t>
            </a:r>
            <a:r>
              <a:rPr lang="en-IN" sz="2000" dirty="0" smtClean="0"/>
              <a:t>.</a:t>
            </a:r>
          </a:p>
          <a:p>
            <a:pPr lvl="1">
              <a:buFont typeface="Wingdings" pitchFamily="2" charset="2"/>
              <a:buChar char="§"/>
            </a:pPr>
            <a:r>
              <a:rPr lang="en-IN" sz="2000" dirty="0" smtClean="0">
                <a:hlinkClick r:id="rId3"/>
              </a:rPr>
              <a:t>bindService()</a:t>
            </a:r>
            <a:r>
              <a:rPr lang="en-IN" sz="2000" dirty="0" smtClean="0"/>
              <a:t>.</a:t>
            </a:r>
            <a:endParaRPr lang="en-IN" sz="2000" dirty="0"/>
          </a:p>
          <a:p>
            <a:r>
              <a:rPr lang="en-IN" sz="2000" dirty="0" smtClean="0"/>
              <a:t>To deliver a broadcast</a:t>
            </a:r>
          </a:p>
          <a:p>
            <a:pPr lvl="1">
              <a:buFont typeface="Wingdings" pitchFamily="2" charset="2"/>
              <a:buChar char="§"/>
            </a:pPr>
            <a:r>
              <a:rPr lang="en-IN" sz="2000" dirty="0" smtClean="0">
                <a:hlinkClick r:id="rId3"/>
              </a:rPr>
              <a:t>sendBroadcast()</a:t>
            </a:r>
            <a:r>
              <a:rPr lang="en-IN" sz="2000" dirty="0" smtClean="0"/>
              <a:t>, </a:t>
            </a:r>
            <a:r>
              <a:rPr lang="en-IN" sz="2000" dirty="0" smtClean="0">
                <a:hlinkClick r:id="rId3"/>
              </a:rPr>
              <a:t>sendOrderedBroadcast()</a:t>
            </a:r>
            <a:r>
              <a:rPr lang="en-IN" sz="2000" dirty="0" smtClean="0"/>
              <a:t>, or </a:t>
            </a:r>
            <a:r>
              <a:rPr lang="en-IN" sz="2000" dirty="0" smtClean="0">
                <a:hlinkClick r:id="rId3"/>
              </a:rPr>
              <a:t>sendStickyBroadcast()</a:t>
            </a:r>
            <a:r>
              <a:rPr lang="en-IN" sz="2000" dirty="0" smtClean="0"/>
              <a:t>.</a:t>
            </a:r>
            <a:endParaRPr lang="en-US" sz="2000" dirty="0" smtClean="0"/>
          </a:p>
          <a:p>
            <a:pPr>
              <a:buNone/>
            </a:pPr>
            <a:r>
              <a:rPr lang="en-US" sz="2000" dirty="0"/>
              <a:t>	</a:t>
            </a:r>
            <a:endParaRPr lang="en-US" sz="2000" dirty="0" smtClean="0"/>
          </a:p>
          <a:p>
            <a:pPr>
              <a:buNone/>
            </a:pPr>
            <a:endParaRPr lang="en-IN" sz="2000" dirty="0"/>
          </a:p>
          <a:p>
            <a:pPr lvl="1">
              <a:buNone/>
            </a:pPr>
            <a:endParaRPr lang="en-IN" sz="2000" dirty="0" smtClean="0"/>
          </a:p>
          <a:p>
            <a:pPr>
              <a:buNone/>
            </a:pPr>
            <a:endParaRPr lang="en-IN" sz="2000" dirty="0" smtClean="0"/>
          </a:p>
          <a:p>
            <a:pPr>
              <a:buNone/>
            </a:pPr>
            <a:r>
              <a:rPr lang="en-US" sz="2000" dirty="0" smtClean="0"/>
              <a:t>	</a:t>
            </a:r>
            <a:endParaRPr lang="en-IN" sz="2000" dirty="0" smtClean="0"/>
          </a:p>
          <a:p>
            <a:pPr lvl="1">
              <a:buNone/>
            </a:pPr>
            <a:endParaRPr lang="en-IN" sz="2000" dirty="0" smtClean="0"/>
          </a:p>
          <a:p>
            <a:pPr lvl="1">
              <a:buNone/>
            </a:pPr>
            <a:endParaRPr lang="en-IN" sz="2000" dirty="0"/>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Intent And Intent Filters</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dirty="0" smtClean="0">
                <a:solidFill>
                  <a:srgbClr val="002060"/>
                </a:solidFill>
                <a:latin typeface="Times New Roman" pitchFamily="18" charset="0"/>
                <a:cs typeface="Times New Roman" pitchFamily="18" charset="0"/>
              </a:rPr>
              <a:t>Started Service...</a:t>
            </a:r>
            <a:endParaRPr lang="en-US" sz="44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r>
              <a:rPr lang="en-US" dirty="0" smtClean="0">
                <a:latin typeface="Times New Roman" pitchFamily="18" charset="0"/>
                <a:cs typeface="Times New Roman" pitchFamily="18" charset="0"/>
              </a:rPr>
              <a:t>Example of IntentService:</a:t>
            </a:r>
            <a:endParaRPr lang="en-US" dirty="0">
              <a:latin typeface="Times New Roman" pitchFamily="18" charset="0"/>
              <a:cs typeface="Times New Roman" pitchFamily="18" charset="0"/>
            </a:endParaRPr>
          </a:p>
        </p:txBody>
      </p:sp>
      <p:pic>
        <p:nvPicPr>
          <p:cNvPr id="7" name="Picture 6" descr="Screenshot.png"/>
          <p:cNvPicPr>
            <a:picLocks noChangeAspect="1"/>
          </p:cNvPicPr>
          <p:nvPr/>
        </p:nvPicPr>
        <p:blipFill>
          <a:blip r:embed="rId2"/>
          <a:stretch>
            <a:fillRect/>
          </a:stretch>
        </p:blipFill>
        <p:spPr>
          <a:xfrm>
            <a:off x="1524000" y="1828800"/>
            <a:ext cx="6172200" cy="463448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Started Service...</a:t>
            </a:r>
            <a:endParaRPr lang="en-US" dirty="0">
              <a:solidFill>
                <a:srgbClr val="002060"/>
              </a:solidFill>
            </a:endParaRPr>
          </a:p>
        </p:txBody>
      </p:sp>
      <p:sp>
        <p:nvSpPr>
          <p:cNvPr id="3" name="Content Placeholder 2"/>
          <p:cNvSpPr>
            <a:spLocks noGrp="1"/>
          </p:cNvSpPr>
          <p:nvPr>
            <p:ph idx="1"/>
          </p:nvPr>
        </p:nvSpPr>
        <p:spPr>
          <a:xfrm>
            <a:off x="457200" y="1219200"/>
            <a:ext cx="8229600" cy="4525963"/>
          </a:xfrm>
        </p:spPr>
        <p:txBody>
          <a:bodyPr>
            <a:normAutofit/>
          </a:bodyPr>
          <a:lstStyle/>
          <a:p>
            <a:r>
              <a:rPr lang="en-US" dirty="0" smtClean="0">
                <a:latin typeface="Times New Roman" pitchFamily="18" charset="0"/>
                <a:cs typeface="Times New Roman" pitchFamily="18" charset="0"/>
              </a:rPr>
              <a:t>Example of Service:</a:t>
            </a:r>
            <a:endParaRPr lang="en-US" dirty="0">
              <a:latin typeface="Times New Roman" pitchFamily="18" charset="0"/>
              <a:cs typeface="Times New Roman" pitchFamily="18" charset="0"/>
            </a:endParaRPr>
          </a:p>
        </p:txBody>
      </p:sp>
      <p:pic>
        <p:nvPicPr>
          <p:cNvPr id="7" name="Picture 6" descr="Screenshot.png"/>
          <p:cNvPicPr>
            <a:picLocks noChangeAspect="1"/>
          </p:cNvPicPr>
          <p:nvPr/>
        </p:nvPicPr>
        <p:blipFill>
          <a:blip r:embed="rId2"/>
          <a:stretch>
            <a:fillRect/>
          </a:stretch>
        </p:blipFill>
        <p:spPr>
          <a:xfrm>
            <a:off x="1219200" y="1828800"/>
            <a:ext cx="6928024" cy="417861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latin typeface="Times New Roman" pitchFamily="18" charset="0"/>
                <a:cs typeface="Times New Roman" pitchFamily="18" charset="0"/>
              </a:rPr>
              <a:t>Bound Service</a:t>
            </a:r>
            <a:endParaRPr lang="en-US" dirty="0">
              <a:solidFill>
                <a:srgbClr val="002060"/>
              </a:solidFill>
              <a:latin typeface="Times New Roman" pitchFamily="18" charset="0"/>
              <a:cs typeface="Times New Roman" pitchFamily="18" charset="0"/>
            </a:endParaRPr>
          </a:p>
        </p:txBody>
      </p:sp>
      <p:sp>
        <p:nvSpPr>
          <p:cNvPr id="10" name="Content Placeholder 2"/>
          <p:cNvSpPr txBox="1">
            <a:spLocks/>
          </p:cNvSpPr>
          <p:nvPr/>
        </p:nvSpPr>
        <p:spPr>
          <a:xfrm>
            <a:off x="457200" y="1600200"/>
            <a:ext cx="8229600" cy="4525963"/>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 Types based on whether</a:t>
            </a:r>
            <a:r>
              <a:rPr kumimoji="0" lang="en-US"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the service is accessed from different processes</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Service is private to your process</a:t>
            </a:r>
          </a:p>
          <a:p>
            <a:pPr marL="1143000" lvl="2" indent="-228600">
              <a:spcBef>
                <a:spcPct val="20000"/>
              </a:spcBef>
              <a:buFont typeface="Arial" pitchFamily="34" charset="0"/>
              <a:buChar char="•"/>
            </a:pPr>
            <a:r>
              <a:rPr lang="en-US" sz="2800" dirty="0" smtClean="0">
                <a:latin typeface="Times New Roman" pitchFamily="18" charset="0"/>
                <a:cs typeface="Times New Roman" pitchFamily="18" charset="0"/>
              </a:rPr>
              <a:t>Create </a:t>
            </a:r>
            <a:r>
              <a:rPr lang="en-US" sz="2800" dirty="0">
                <a:latin typeface="Times New Roman" pitchFamily="18" charset="0"/>
                <a:cs typeface="Times New Roman" pitchFamily="18" charset="0"/>
              </a:rPr>
              <a:t>your interface by extending the Binder class and returning an instance of it from onBind</a:t>
            </a:r>
            <a:r>
              <a:rPr lang="en-US" sz="2800" dirty="0" smtClean="0">
                <a:latin typeface="Times New Roman" pitchFamily="18" charset="0"/>
                <a:cs typeface="Times New Roman" pitchFamily="18" charset="0"/>
              </a:rPr>
              <a:t>().</a:t>
            </a:r>
          </a:p>
          <a:p>
            <a:pPr marL="1143000" lvl="2" indent="-228600">
              <a:spcBef>
                <a:spcPct val="20000"/>
              </a:spcBef>
              <a:buFont typeface="Arial" pitchFamily="34" charset="0"/>
              <a:buChar char="•"/>
            </a:pPr>
            <a:r>
              <a:rPr lang="en-US" sz="2800" dirty="0">
                <a:latin typeface="Times New Roman" pitchFamily="18" charset="0"/>
                <a:cs typeface="Times New Roman" pitchFamily="18" charset="0"/>
              </a:rPr>
              <a:t>The client receives the Binder and can use it to directly access public methods available in either the Binder implementation or even the Service.</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Service can be accessed from different processes</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Yet again 2 types based</a:t>
            </a:r>
            <a:r>
              <a:rPr kumimoji="0" lang="en-US"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on whether multiple requests need to be handled concurrently or not.</a:t>
            </a:r>
          </a:p>
          <a:p>
            <a:pPr marL="1600200" lvl="3" indent="-228600">
              <a:spcBef>
                <a:spcPct val="20000"/>
              </a:spcBef>
              <a:buFont typeface="Arial" pitchFamily="34" charset="0"/>
              <a:buChar char="•"/>
            </a:pPr>
            <a:r>
              <a:rPr lang="en-US" sz="2800" baseline="0" dirty="0" smtClean="0">
                <a:latin typeface="Times New Roman" pitchFamily="18" charset="0"/>
                <a:cs typeface="Times New Roman" pitchFamily="18" charset="0"/>
              </a:rPr>
              <a:t>Concurrency</a:t>
            </a:r>
            <a:r>
              <a:rPr lang="en-US" sz="2800" dirty="0" smtClean="0">
                <a:latin typeface="Times New Roman" pitchFamily="18" charset="0"/>
                <a:cs typeface="Times New Roman" pitchFamily="18" charset="0"/>
              </a:rPr>
              <a:t> not needed: </a:t>
            </a:r>
            <a:r>
              <a:rPr lang="en-US" sz="2800" dirty="0">
                <a:latin typeface="Times New Roman" pitchFamily="18" charset="0"/>
                <a:cs typeface="Times New Roman" pitchFamily="18" charset="0"/>
              </a:rPr>
              <a:t>Use a Messenger</a:t>
            </a:r>
            <a:r>
              <a:rPr lang="en-US" sz="2800" dirty="0" smtClean="0">
                <a:latin typeface="Times New Roman" pitchFamily="18" charset="0"/>
                <a:cs typeface="Times New Roman" pitchFamily="18" charset="0"/>
              </a:rPr>
              <a:t>.</a:t>
            </a:r>
          </a:p>
          <a:p>
            <a:pPr marL="1600200" lvl="3" indent="-228600">
              <a:spcBef>
                <a:spcPct val="20000"/>
              </a:spcBef>
              <a:buFont typeface="Arial" pitchFamily="34" charset="0"/>
              <a:buChar char="•"/>
            </a:pPr>
            <a:r>
              <a:rPr lang="en-US" sz="2800" dirty="0" smtClean="0">
                <a:latin typeface="Times New Roman" pitchFamily="18" charset="0"/>
                <a:cs typeface="Times New Roman" pitchFamily="18" charset="0"/>
              </a:rPr>
              <a:t>Concurrency needed: Use AIDL (Android Interface Definition Language).</a:t>
            </a:r>
          </a:p>
          <a:p>
            <a:pPr marL="2057400" lvl="4" indent="-228600">
              <a:spcBef>
                <a:spcPct val="20000"/>
              </a:spcBef>
              <a:buFont typeface="Arial" pitchFamily="34" charset="0"/>
              <a:buChar cha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latin typeface="Times New Roman" pitchFamily="18" charset="0"/>
                <a:cs typeface="Times New Roman" pitchFamily="18" charset="0"/>
              </a:rPr>
              <a:t>Bound Service...</a:t>
            </a:r>
            <a:endParaRPr lang="en-US" dirty="0">
              <a:solidFill>
                <a:srgbClr val="002060"/>
              </a:solidFill>
              <a:latin typeface="Times New Roman" pitchFamily="18" charset="0"/>
              <a:cs typeface="Times New Roman" pitchFamily="18" charset="0"/>
            </a:endParaRPr>
          </a:p>
        </p:txBody>
      </p:sp>
      <p:sp>
        <p:nvSpPr>
          <p:cNvPr id="10" name="Content Placeholder 2"/>
          <p:cNvSpPr txBox="1">
            <a:spLocks/>
          </p:cNvSpPr>
          <p:nvPr/>
        </p:nvSpPr>
        <p:spPr>
          <a:xfrm>
            <a:off x="457200" y="1189037"/>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Example</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of Extending the Binder class:</a:t>
            </a: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7" name="Picture 6" descr="Screenshot-4.png"/>
          <p:cNvPicPr>
            <a:picLocks noChangeAspect="1"/>
          </p:cNvPicPr>
          <p:nvPr/>
        </p:nvPicPr>
        <p:blipFill>
          <a:blip r:embed="rId2"/>
          <a:stretch>
            <a:fillRect/>
          </a:stretch>
        </p:blipFill>
        <p:spPr>
          <a:xfrm>
            <a:off x="1000100" y="1928802"/>
            <a:ext cx="7239000" cy="454350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latin typeface="Times New Roman" pitchFamily="18" charset="0"/>
                <a:cs typeface="Times New Roman" pitchFamily="18" charset="0"/>
              </a:rPr>
              <a:t>Bound Service...</a:t>
            </a:r>
            <a:endParaRPr lang="en-US" dirty="0">
              <a:solidFill>
                <a:srgbClr val="002060"/>
              </a:solidFill>
              <a:latin typeface="Times New Roman" pitchFamily="18" charset="0"/>
              <a:cs typeface="Times New Roman" pitchFamily="18" charset="0"/>
            </a:endParaRPr>
          </a:p>
        </p:txBody>
      </p:sp>
      <p:sp>
        <p:nvSpPr>
          <p:cNvPr id="10" name="Content Placeholder 2"/>
          <p:cNvSpPr txBox="1">
            <a:spLocks/>
          </p:cNvSpPr>
          <p:nvPr/>
        </p:nvSpPr>
        <p:spPr>
          <a:xfrm>
            <a:off x="457200" y="1189037"/>
            <a:ext cx="8305800" cy="4525963"/>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800" dirty="0" smtClean="0">
                <a:latin typeface="Times New Roman" pitchFamily="18" charset="0"/>
                <a:cs typeface="Times New Roman" pitchFamily="18" charset="0"/>
              </a:rPr>
              <a:t>An </a:t>
            </a:r>
            <a:r>
              <a:rPr lang="en-US" sz="2800" dirty="0">
                <a:latin typeface="Times New Roman" pitchFamily="18" charset="0"/>
                <a:cs typeface="Times New Roman" pitchFamily="18" charset="0"/>
              </a:rPr>
              <a:t>activity that binds to </a:t>
            </a:r>
            <a:r>
              <a:rPr lang="en-US" sz="2000" dirty="0">
                <a:latin typeface="Times New Roman" pitchFamily="18" charset="0"/>
                <a:cs typeface="Times New Roman" pitchFamily="18" charset="0"/>
              </a:rPr>
              <a:t>LocalService</a:t>
            </a:r>
            <a:r>
              <a:rPr lang="en-US" sz="2800" dirty="0">
                <a:latin typeface="Times New Roman" pitchFamily="18" charset="0"/>
                <a:cs typeface="Times New Roman" pitchFamily="18" charset="0"/>
              </a:rPr>
              <a:t> and calls </a:t>
            </a:r>
            <a:r>
              <a:rPr lang="en-US" sz="2000" dirty="0">
                <a:latin typeface="Times New Roman" pitchFamily="18" charset="0"/>
                <a:cs typeface="Times New Roman" pitchFamily="18" charset="0"/>
              </a:rPr>
              <a:t>getRandomNumber() </a:t>
            </a:r>
            <a:r>
              <a:rPr lang="en-US" sz="2800" dirty="0">
                <a:latin typeface="Times New Roman" pitchFamily="18" charset="0"/>
                <a:cs typeface="Times New Roman" pitchFamily="18" charset="0"/>
              </a:rPr>
              <a:t>when a button is clicked:</a:t>
            </a: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7" name="Picture 6" descr="Screenshot-4.png"/>
          <p:cNvPicPr>
            <a:picLocks noChangeAspect="1"/>
          </p:cNvPicPr>
          <p:nvPr/>
        </p:nvPicPr>
        <p:blipFill>
          <a:blip r:embed="rId2"/>
          <a:stretch>
            <a:fillRect/>
          </a:stretch>
        </p:blipFill>
        <p:spPr>
          <a:xfrm>
            <a:off x="1905000" y="2133600"/>
            <a:ext cx="5410200" cy="435094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Bound Service...</a:t>
            </a:r>
            <a:endParaRPr lang="en-US" dirty="0">
              <a:solidFill>
                <a:srgbClr val="002060"/>
              </a:solidFill>
            </a:endParaRPr>
          </a:p>
        </p:txBody>
      </p:sp>
      <p:sp>
        <p:nvSpPr>
          <p:cNvPr id="10" name="Content Placeholder 2"/>
          <p:cNvSpPr txBox="1">
            <a:spLocks/>
          </p:cNvSpPr>
          <p:nvPr/>
        </p:nvSpPr>
        <p:spPr>
          <a:xfrm>
            <a:off x="457200" y="1189037"/>
            <a:ext cx="8305800" cy="4525963"/>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dirty="0" smtClean="0">
                <a:latin typeface="Times New Roman" pitchFamily="18" charset="0"/>
                <a:cs typeface="Times New Roman" pitchFamily="18" charset="0"/>
              </a:rPr>
              <a:t>An </a:t>
            </a:r>
            <a:r>
              <a:rPr lang="en-US" sz="2000" dirty="0">
                <a:latin typeface="Times New Roman" pitchFamily="18" charset="0"/>
                <a:cs typeface="Times New Roman" pitchFamily="18" charset="0"/>
              </a:rPr>
              <a:t>activity that binds to LocalService and calls getRandomNumber() when a button is </a:t>
            </a:r>
            <a:r>
              <a:rPr lang="en-US" sz="2000" dirty="0" smtClean="0">
                <a:latin typeface="Times New Roman" pitchFamily="18" charset="0"/>
                <a:cs typeface="Times New Roman" pitchFamily="18" charset="0"/>
              </a:rPr>
              <a:t>clicked (cont.):</a:t>
            </a: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7" name="Picture 6" descr="Screenshot-4.png"/>
          <p:cNvPicPr>
            <a:picLocks noChangeAspect="1"/>
          </p:cNvPicPr>
          <p:nvPr/>
        </p:nvPicPr>
        <p:blipFill>
          <a:blip r:embed="rId2"/>
          <a:stretch>
            <a:fillRect/>
          </a:stretch>
        </p:blipFill>
        <p:spPr>
          <a:xfrm>
            <a:off x="1428728" y="1928802"/>
            <a:ext cx="6705600" cy="4281033"/>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Managing </a:t>
            </a:r>
            <a:r>
              <a:rPr lang="en-IN" sz="3600" dirty="0" smtClean="0">
                <a:latin typeface="Times New Roman" pitchFamily="18" charset="0"/>
                <a:cs typeface="Times New Roman" pitchFamily="18" charset="0"/>
              </a:rPr>
              <a:t>the Lifecycle of a Bound Service</a:t>
            </a:r>
            <a:r>
              <a:rPr lang="en-IN" dirty="0" smtClean="0"/>
              <a:t/>
            </a:r>
            <a:br>
              <a:rPr lang="en-IN" dirty="0" smtClean="0"/>
            </a:br>
            <a:endParaRPr lang="en-IN" dirty="0"/>
          </a:p>
        </p:txBody>
      </p:sp>
      <p:pic>
        <p:nvPicPr>
          <p:cNvPr id="4" name="Content Placeholder 3" descr="http://developer.android.com/images/fundamentals/service_binding_tree_lifecycle.png"/>
          <p:cNvPicPr>
            <a:picLocks noGrp="1"/>
          </p:cNvPicPr>
          <p:nvPr>
            <p:ph idx="1"/>
          </p:nvPr>
        </p:nvPicPr>
        <p:blipFill>
          <a:blip r:embed="rId2"/>
          <a:srcRect/>
          <a:stretch>
            <a:fillRect/>
          </a:stretch>
        </p:blipFill>
        <p:spPr bwMode="auto">
          <a:xfrm>
            <a:off x="1285852" y="1481138"/>
            <a:ext cx="5857916" cy="452596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002060"/>
                </a:solidFill>
              </a:rPr>
              <a:t>Running a Service in Foreground</a:t>
            </a:r>
            <a:endParaRPr lang="en-US" dirty="0">
              <a:solidFill>
                <a:srgbClr val="002060"/>
              </a:solidFill>
            </a:endParaRPr>
          </a:p>
        </p:txBody>
      </p:sp>
      <p:sp>
        <p:nvSpPr>
          <p:cNvPr id="10" name="Content Placeholder 2"/>
          <p:cNvSpPr txBox="1">
            <a:spLocks/>
          </p:cNvSpPr>
          <p:nvPr/>
        </p:nvSpPr>
        <p:spPr>
          <a:xfrm>
            <a:off x="457200" y="1189037"/>
            <a:ext cx="8305800" cy="5059363"/>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dirty="0" smtClean="0"/>
              <a:t>A foreground service is a service that's considered to be something the user is actively aware of and thus not a candidate for the system to kill when low on memory.</a:t>
            </a:r>
          </a:p>
          <a:p>
            <a:pPr marL="342900" lvl="0" indent="-342900">
              <a:spcBef>
                <a:spcPct val="20000"/>
              </a:spcBef>
              <a:buFont typeface="Arial" pitchFamily="34" charset="0"/>
              <a:buChar char="•"/>
            </a:pPr>
            <a:r>
              <a:rPr lang="en-US" dirty="0" smtClean="0"/>
              <a:t>A foreground service must provide a notification for the status bar, which is placed under the "Ongoing" heading, which means that the notification cannot be dismissed unless the service is either stopped or removed from the foreground.</a:t>
            </a:r>
            <a:endParaRPr lang="en-US" sz="1200" dirty="0"/>
          </a:p>
          <a:p>
            <a:pPr marL="342900" lvl="0" indent="-342900">
              <a:spcBef>
                <a:spcPct val="20000"/>
              </a:spcBef>
              <a:buFont typeface="Arial" pitchFamily="34" charset="0"/>
              <a:buChar char="•"/>
            </a:pPr>
            <a:r>
              <a:rPr lang="en-US" dirty="0" smtClean="0"/>
              <a:t>For example, a music player that plays music from a service should be set to run in the foreground, because the user is explicitly aware of its operation. The notification in the status bar might indicate the current song and allow the user to launch an activity to interact with the music player.</a:t>
            </a:r>
          </a:p>
          <a:p>
            <a:pPr marL="342900" lvl="0" indent="-342900">
              <a:spcBef>
                <a:spcPct val="20000"/>
              </a:spcBef>
              <a:buFont typeface="Arial" pitchFamily="34" charset="0"/>
              <a:buChar char="•"/>
            </a:pPr>
            <a:r>
              <a:rPr lang="en-US" dirty="0" smtClean="0"/>
              <a:t>To request that your service run in the foreground, call </a:t>
            </a:r>
            <a:r>
              <a:rPr lang="en-US" dirty="0" smtClean="0">
                <a:latin typeface="Courier New" pitchFamily="49" charset="0"/>
                <a:cs typeface="Courier New" pitchFamily="49" charset="0"/>
              </a:rPr>
              <a:t>startForeground()</a:t>
            </a:r>
            <a:r>
              <a:rPr lang="en-US" dirty="0" smtClean="0"/>
              <a:t>.</a:t>
            </a:r>
          </a:p>
          <a:p>
            <a:pPr marL="342900" lvl="0" indent="-342900">
              <a:spcBef>
                <a:spcPct val="20000"/>
              </a:spcBef>
              <a:buFont typeface="Arial" pitchFamily="34" charset="0"/>
              <a:buChar char="•"/>
            </a:pPr>
            <a:r>
              <a:rPr lang="en-US" dirty="0" smtClean="0"/>
              <a:t>To remove the service from the foreground, call </a:t>
            </a:r>
            <a:r>
              <a:rPr lang="en-US" dirty="0" smtClean="0">
                <a:latin typeface="Courier New" pitchFamily="49" charset="0"/>
                <a:cs typeface="Courier New" pitchFamily="49" charset="0"/>
              </a:rPr>
              <a:t>stopForeground()</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fontScale="92500"/>
          </a:bodyPr>
          <a:lstStyle/>
          <a:p>
            <a:r>
              <a:rPr lang="en-IN" sz="2000" dirty="0" smtClean="0">
                <a:latin typeface="Times New Roman" pitchFamily="18" charset="0"/>
                <a:cs typeface="Times New Roman" pitchFamily="18" charset="0"/>
              </a:rPr>
              <a:t>It allows you to define the programming interface that both the client and service agree upon in order to communicate with each other using interprocess communication (IPC).</a:t>
            </a:r>
          </a:p>
          <a:p>
            <a:pPr>
              <a:buNone/>
            </a:pPr>
            <a:r>
              <a:rPr lang="en-IN" sz="2400" b="1" dirty="0" smtClean="0">
                <a:latin typeface="Times New Roman" pitchFamily="18" charset="0"/>
                <a:cs typeface="Times New Roman" pitchFamily="18" charset="0"/>
              </a:rPr>
              <a:t>Defining an AIDL Interface</a:t>
            </a:r>
          </a:p>
          <a:p>
            <a:pPr>
              <a:buNone/>
            </a:pPr>
            <a:r>
              <a:rPr lang="en-IN" sz="2400" dirty="0" smtClean="0">
                <a:latin typeface="Times New Roman" pitchFamily="18" charset="0"/>
                <a:cs typeface="Times New Roman" pitchFamily="18" charset="0"/>
              </a:rPr>
              <a:t>To create a bounded service using AIDL, follow these steps:</a:t>
            </a:r>
          </a:p>
          <a:p>
            <a:r>
              <a:rPr lang="en-IN" sz="2400" dirty="0" smtClean="0">
                <a:latin typeface="Times New Roman" pitchFamily="18" charset="0"/>
                <a:cs typeface="Times New Roman" pitchFamily="18" charset="0"/>
                <a:hlinkClick r:id="rId2"/>
              </a:rPr>
              <a:t>Create the .aidl file</a:t>
            </a:r>
            <a:r>
              <a:rPr lang="en-IN" sz="2400" dirty="0" smtClean="0">
                <a:latin typeface="Times New Roman" pitchFamily="18" charset="0"/>
                <a:cs typeface="Times New Roman" pitchFamily="18" charset="0"/>
              </a:rPr>
              <a:t> This file defines the programming interface with method signatures.</a:t>
            </a:r>
          </a:p>
          <a:p>
            <a:r>
              <a:rPr lang="en-IN" sz="2400" dirty="0" smtClean="0">
                <a:latin typeface="Times New Roman" pitchFamily="18" charset="0"/>
                <a:cs typeface="Times New Roman" pitchFamily="18" charset="0"/>
                <a:hlinkClick r:id="rId2"/>
              </a:rPr>
              <a:t>Implement the interface</a:t>
            </a:r>
            <a:r>
              <a:rPr lang="en-IN" sz="2400" dirty="0" smtClean="0">
                <a:latin typeface="Times New Roman" pitchFamily="18" charset="0"/>
                <a:cs typeface="Times New Roman" pitchFamily="18" charset="0"/>
              </a:rPr>
              <a:t> The Android SDK tools generate an interface in the Java programming language, based on your .aidl file. This interface has an inner abstract class named Stub that extends </a:t>
            </a:r>
            <a:r>
              <a:rPr lang="en-IN" sz="2400" dirty="0" smtClean="0">
                <a:latin typeface="Times New Roman" pitchFamily="18" charset="0"/>
                <a:cs typeface="Times New Roman" pitchFamily="18" charset="0"/>
                <a:hlinkClick r:id="rId3"/>
              </a:rPr>
              <a:t>Binder</a:t>
            </a:r>
            <a:r>
              <a:rPr lang="en-IN" sz="2400" dirty="0" smtClean="0">
                <a:latin typeface="Times New Roman" pitchFamily="18" charset="0"/>
                <a:cs typeface="Times New Roman" pitchFamily="18" charset="0"/>
              </a:rPr>
              <a:t> and implements methods from your AIDL interface. You must extend the Stub class and implement the methods.</a:t>
            </a:r>
          </a:p>
          <a:p>
            <a:r>
              <a:rPr lang="en-IN" sz="2400" dirty="0" smtClean="0">
                <a:latin typeface="Times New Roman" pitchFamily="18" charset="0"/>
                <a:cs typeface="Times New Roman" pitchFamily="18" charset="0"/>
                <a:hlinkClick r:id="rId2"/>
              </a:rPr>
              <a:t>Expose the interface to clients</a:t>
            </a:r>
            <a:r>
              <a:rPr lang="en-IN" sz="2400" dirty="0" smtClean="0">
                <a:latin typeface="Times New Roman" pitchFamily="18" charset="0"/>
                <a:cs typeface="Times New Roman" pitchFamily="18" charset="0"/>
              </a:rPr>
              <a:t> Implement a </a:t>
            </a:r>
            <a:r>
              <a:rPr lang="en-IN" sz="2400" dirty="0" smtClean="0">
                <a:latin typeface="Times New Roman" pitchFamily="18" charset="0"/>
                <a:cs typeface="Times New Roman" pitchFamily="18" charset="0"/>
                <a:hlinkClick r:id="rId4"/>
              </a:rPr>
              <a:t>Service</a:t>
            </a:r>
            <a:r>
              <a:rPr lang="en-IN" sz="2400" dirty="0" smtClean="0">
                <a:latin typeface="Times New Roman" pitchFamily="18" charset="0"/>
                <a:cs typeface="Times New Roman" pitchFamily="18" charset="0"/>
              </a:rPr>
              <a:t> and override </a:t>
            </a:r>
            <a:r>
              <a:rPr lang="en-IN" sz="2400" dirty="0" err="1" smtClean="0">
                <a:latin typeface="Times New Roman" pitchFamily="18" charset="0"/>
                <a:cs typeface="Times New Roman" pitchFamily="18" charset="0"/>
                <a:hlinkClick r:id="rId4"/>
              </a:rPr>
              <a:t>onBind</a:t>
            </a:r>
            <a:r>
              <a:rPr lang="en-IN" sz="2400" dirty="0" smtClean="0">
                <a:latin typeface="Times New Roman" pitchFamily="18" charset="0"/>
                <a:cs typeface="Times New Roman" pitchFamily="18" charset="0"/>
                <a:hlinkClick r:id="rId4"/>
              </a:rPr>
              <a:t>()</a:t>
            </a:r>
            <a:r>
              <a:rPr lang="en-IN" sz="2400" dirty="0" smtClean="0">
                <a:latin typeface="Times New Roman" pitchFamily="18" charset="0"/>
                <a:cs typeface="Times New Roman" pitchFamily="18" charset="0"/>
              </a:rPr>
              <a:t> to return your implementation of the Stub class.</a:t>
            </a:r>
          </a:p>
          <a:p>
            <a:pPr>
              <a:buNone/>
            </a:pPr>
            <a:endParaRPr lang="en-IN" sz="2400" b="1" dirty="0" smtClean="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
        <p:nvSpPr>
          <p:cNvPr id="3" name="Title 2"/>
          <p:cNvSpPr>
            <a:spLocks noGrp="1"/>
          </p:cNvSpPr>
          <p:nvPr>
            <p:ph type="title"/>
          </p:nvPr>
        </p:nvSpPr>
        <p:spPr>
          <a:xfrm>
            <a:off x="428596" y="357166"/>
            <a:ext cx="8229600" cy="714356"/>
          </a:xfrm>
        </p:spPr>
        <p:txBody>
          <a:bodyPr>
            <a:noAutofit/>
          </a:bodyPr>
          <a:lstStyle/>
          <a:p>
            <a:r>
              <a:rPr lang="en-IN" sz="3600" dirty="0" smtClean="0">
                <a:latin typeface="Times New Roman" pitchFamily="18" charset="0"/>
                <a:cs typeface="Times New Roman" pitchFamily="18" charset="0"/>
              </a:rPr>
              <a:t>Android Interface Definition Language </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latin typeface="Times New Roman" pitchFamily="18" charset="0"/>
                <a:cs typeface="Times New Roman" pitchFamily="18" charset="0"/>
              </a:rPr>
              <a:t>Content Provider</a:t>
            </a:r>
            <a:endParaRPr lang="en-US"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content provider manages access to a central repository of data..</a:t>
            </a:r>
          </a:p>
          <a:p>
            <a:r>
              <a:rPr lang="en-US" dirty="0" smtClean="0">
                <a:latin typeface="Times New Roman" pitchFamily="18" charset="0"/>
                <a:cs typeface="Times New Roman" pitchFamily="18" charset="0"/>
              </a:rPr>
              <a:t>The provider is part of an Android application, which often provides its own UI for working with the data.</a:t>
            </a:r>
          </a:p>
          <a:p>
            <a:r>
              <a:rPr lang="en-US" dirty="0" smtClean="0">
                <a:latin typeface="Times New Roman" pitchFamily="18" charset="0"/>
                <a:cs typeface="Times New Roman" pitchFamily="18" charset="0"/>
              </a:rPr>
              <a:t>However, content providers are primarily intended to be used by other applications, which access the provider using a provider client object.</a:t>
            </a:r>
          </a:p>
          <a:p>
            <a:r>
              <a:rPr lang="en-US" dirty="0" smtClean="0">
                <a:latin typeface="Times New Roman" pitchFamily="18" charset="0"/>
                <a:cs typeface="Times New Roman" pitchFamily="18" charset="0"/>
              </a:rPr>
              <a:t>Together, providers and provider clients offer a consistent, standard interface to data that also handles inter-process communication and secure data access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b="1" dirty="0" smtClean="0">
                <a:latin typeface="Times New Roman" pitchFamily="18" charset="0"/>
                <a:cs typeface="Times New Roman" pitchFamily="18" charset="0"/>
              </a:rPr>
              <a:t>Explicit intents</a:t>
            </a:r>
          </a:p>
          <a:p>
            <a:r>
              <a:rPr lang="en-US" sz="2000" b="1" dirty="0" smtClean="0">
                <a:latin typeface="Times New Roman" pitchFamily="18" charset="0"/>
                <a:cs typeface="Times New Roman" pitchFamily="18" charset="0"/>
              </a:rPr>
              <a:t>Implicit intents</a:t>
            </a:r>
          </a:p>
          <a:p>
            <a:endParaRPr lang="en-US"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Intent Types</a:t>
            </a:r>
            <a:endParaRPr lang="en-IN" dirty="0">
              <a:latin typeface="Times New Roman" pitchFamily="18" charset="0"/>
              <a:cs typeface="Times New Roman" pitchFamily="18" charset="0"/>
            </a:endParaRPr>
          </a:p>
        </p:txBody>
      </p:sp>
      <p:pic>
        <p:nvPicPr>
          <p:cNvPr id="4" name="Picture 3" descr="http://developer.android.com/images/components/intent-filters@2x.png"/>
          <p:cNvPicPr/>
          <p:nvPr/>
        </p:nvPicPr>
        <p:blipFill>
          <a:blip r:embed="rId3"/>
          <a:srcRect/>
          <a:stretch>
            <a:fillRect/>
          </a:stretch>
        </p:blipFill>
        <p:spPr bwMode="auto">
          <a:xfrm>
            <a:off x="1000100" y="2643182"/>
            <a:ext cx="6715172" cy="3214710"/>
          </a:xfrm>
          <a:prstGeom prst="rect">
            <a:avLst/>
          </a:prstGeom>
          <a:noFill/>
          <a:ln w="9525">
            <a:noFill/>
            <a:miter lim="800000"/>
            <a:headEnd/>
            <a:tailEnd/>
          </a:ln>
        </p:spPr>
      </p:pic>
      <p:sp>
        <p:nvSpPr>
          <p:cNvPr id="2049" name="Rectangle 1"/>
          <p:cNvSpPr>
            <a:spLocks noChangeArrowheads="1"/>
          </p:cNvSpPr>
          <p:nvPr/>
        </p:nvSpPr>
        <p:spPr bwMode="auto">
          <a:xfrm>
            <a:off x="357158" y="5929330"/>
            <a:ext cx="8518679"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Illustration of how an implicit intent is delivered through the system to start another activity: </a:t>
            </a:r>
            <a:r>
              <a:rPr kumimoji="0" lang="en-US" sz="1000" b="1" i="0" u="none" strike="noStrike" cap="none" normalizeH="0" baseline="0" dirty="0" smtClean="0">
                <a:ln>
                  <a:noFill/>
                </a:ln>
                <a:solidFill>
                  <a:schemeClr val="tx1"/>
                </a:solidFill>
                <a:effectLst/>
                <a:latin typeface="Arial" pitchFamily="34" charset="0"/>
                <a:cs typeface="Arial" pitchFamily="34" charset="0"/>
              </a:rPr>
              <a:t>[1]</a:t>
            </a:r>
            <a:r>
              <a:rPr kumimoji="0" lang="en-US" sz="10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1" u="none" strike="noStrike" cap="none" normalizeH="0" baseline="0" dirty="0" smtClean="0">
                <a:ln>
                  <a:noFill/>
                </a:ln>
                <a:solidFill>
                  <a:schemeClr val="tx1"/>
                </a:solidFill>
                <a:effectLst/>
                <a:latin typeface="Arial" pitchFamily="34" charset="0"/>
                <a:cs typeface="Arial" pitchFamily="34" charset="0"/>
              </a:rPr>
              <a:t>Activity A</a:t>
            </a:r>
            <a:r>
              <a:rPr kumimoji="0" lang="en-US" sz="1000" b="0" i="0" u="none" strike="noStrike" cap="none" normalizeH="0" baseline="0" dirty="0" smtClean="0">
                <a:ln>
                  <a:noFill/>
                </a:ln>
                <a:solidFill>
                  <a:schemeClr val="tx1"/>
                </a:solidFill>
                <a:effectLst/>
                <a:latin typeface="Arial" pitchFamily="34" charset="0"/>
                <a:cs typeface="Arial" pitchFamily="34" charset="0"/>
              </a:rPr>
              <a:t> creates an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hlinkClick r:id="rId4"/>
              </a:rPr>
              <a:t>Intent</a:t>
            </a:r>
            <a:r>
              <a:rPr kumimoji="0" lang="en-US" sz="1000" b="0" i="0" u="none" strike="noStrike" cap="none" normalizeH="0" baseline="0" dirty="0" smtClean="0">
                <a:ln>
                  <a:noFill/>
                </a:ln>
                <a:solidFill>
                  <a:schemeClr val="tx1"/>
                </a:solidFill>
                <a:effectLst/>
                <a:latin typeface="Arial" pitchFamily="34" charset="0"/>
                <a:cs typeface="Arial" pitchFamily="34" charset="0"/>
              </a:rPr>
              <a:t> with an action description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and passes it to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hlinkClick r:id="rId5"/>
              </a:rPr>
              <a:t>startActivity()</a:t>
            </a:r>
            <a:r>
              <a:rPr kumimoji="0" lang="en-US" sz="1000" b="0" i="0" u="none" strike="noStrike" cap="none" normalizeH="0" baseline="0" dirty="0" smtClean="0">
                <a:ln>
                  <a:noFill/>
                </a:ln>
                <a:solidFill>
                  <a:schemeClr val="tx1"/>
                </a:solidFill>
                <a:effectLst/>
                <a:latin typeface="Arial" pitchFamily="34" charset="0"/>
                <a:cs typeface="Arial" pitchFamily="34" charset="0"/>
              </a:rPr>
              <a:t>. </a:t>
            </a:r>
            <a:r>
              <a:rPr kumimoji="0" lang="en-US" sz="1000" b="1" i="0" u="none" strike="noStrike" cap="none" normalizeH="0" baseline="0" dirty="0" smtClean="0">
                <a:ln>
                  <a:noFill/>
                </a:ln>
                <a:solidFill>
                  <a:schemeClr val="tx1"/>
                </a:solidFill>
                <a:effectLst/>
                <a:latin typeface="Arial" pitchFamily="34" charset="0"/>
                <a:cs typeface="Arial" pitchFamily="34" charset="0"/>
              </a:rPr>
              <a:t>[2]</a:t>
            </a:r>
            <a:r>
              <a:rPr kumimoji="0" lang="en-US" sz="1000" b="0" i="0" u="none" strike="noStrike" cap="none" normalizeH="0" baseline="0" dirty="0" smtClean="0">
                <a:ln>
                  <a:noFill/>
                </a:ln>
                <a:solidFill>
                  <a:schemeClr val="tx1"/>
                </a:solidFill>
                <a:effectLst/>
                <a:latin typeface="Arial" pitchFamily="34" charset="0"/>
                <a:cs typeface="Arial" pitchFamily="34" charset="0"/>
              </a:rPr>
              <a:t> The Android System searches all apps for an intent filter that matches the intent.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 When a match is found, </a:t>
            </a:r>
            <a:r>
              <a:rPr kumimoji="0" lang="en-US" sz="1000" b="1" i="0" u="none" strike="noStrike" cap="none" normalizeH="0" baseline="0" dirty="0" smtClean="0">
                <a:ln>
                  <a:noFill/>
                </a:ln>
                <a:solidFill>
                  <a:schemeClr val="tx1"/>
                </a:solidFill>
                <a:effectLst/>
                <a:latin typeface="Arial" pitchFamily="34" charset="0"/>
                <a:cs typeface="Arial" pitchFamily="34" charset="0"/>
              </a:rPr>
              <a:t>[3]</a:t>
            </a:r>
            <a:r>
              <a:rPr kumimoji="0" lang="en-US" sz="1000" b="0" i="0" u="none" strike="noStrike" cap="none" normalizeH="0" baseline="0" dirty="0" smtClean="0">
                <a:ln>
                  <a:noFill/>
                </a:ln>
                <a:solidFill>
                  <a:schemeClr val="tx1"/>
                </a:solidFill>
                <a:effectLst/>
                <a:latin typeface="Arial" pitchFamily="34" charset="0"/>
                <a:cs typeface="Arial" pitchFamily="34" charset="0"/>
              </a:rPr>
              <a:t> the system starts the matching activity (</a:t>
            </a:r>
            <a:r>
              <a:rPr kumimoji="0" lang="en-US" sz="1000" b="0" i="1" u="none" strike="noStrike" cap="none" normalizeH="0" baseline="0" dirty="0" smtClean="0">
                <a:ln>
                  <a:noFill/>
                </a:ln>
                <a:solidFill>
                  <a:schemeClr val="tx1"/>
                </a:solidFill>
                <a:effectLst/>
                <a:latin typeface="Arial" pitchFamily="34" charset="0"/>
                <a:cs typeface="Arial" pitchFamily="34" charset="0"/>
              </a:rPr>
              <a:t>Activity B</a:t>
            </a:r>
            <a:r>
              <a:rPr kumimoji="0" lang="en-US" sz="1000" b="0" i="0" u="none" strike="noStrike" cap="none" normalizeH="0" baseline="0" dirty="0" smtClean="0">
                <a:ln>
                  <a:noFill/>
                </a:ln>
                <a:solidFill>
                  <a:schemeClr val="tx1"/>
                </a:solidFill>
                <a:effectLst/>
                <a:latin typeface="Arial" pitchFamily="34" charset="0"/>
                <a:cs typeface="Arial" pitchFamily="34" charset="0"/>
              </a:rPr>
              <a:t>) by invoking its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hlinkClick r:id="rId6"/>
              </a:rPr>
              <a:t>onCreate()</a:t>
            </a:r>
            <a:r>
              <a:rPr kumimoji="0" lang="en-US" sz="1000" b="0" i="0" u="none" strike="noStrike" cap="none" normalizeH="0" baseline="0" dirty="0" smtClean="0">
                <a:ln>
                  <a:noFill/>
                </a:ln>
                <a:solidFill>
                  <a:schemeClr val="tx1"/>
                </a:solidFill>
                <a:effectLst/>
                <a:latin typeface="Arial" pitchFamily="34" charset="0"/>
                <a:cs typeface="Arial" pitchFamily="34" charset="0"/>
              </a:rPr>
              <a:t> method and passing it the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hlinkClick r:id="rId4"/>
              </a:rPr>
              <a:t>Intent</a:t>
            </a:r>
            <a:r>
              <a:rPr kumimoji="0" lang="en-US" sz="1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latin typeface="Times New Roman" pitchFamily="18" charset="0"/>
                <a:cs typeface="Times New Roman" pitchFamily="18" charset="0"/>
              </a:rPr>
              <a:t>Accessing a Content Provider</a:t>
            </a:r>
            <a:endParaRPr lang="en-US"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A content provider offers methods which correspond to the basic CRUD functions of persistent storage.</a:t>
            </a:r>
          </a:p>
          <a:p>
            <a:r>
              <a:rPr lang="en-US" sz="2800" dirty="0" smtClean="0">
                <a:latin typeface="Times New Roman" pitchFamily="18" charset="0"/>
                <a:cs typeface="Times New Roman" pitchFamily="18" charset="0"/>
              </a:rPr>
              <a:t>An application accesses the data from a content provider with a ContentResolver client object. This object has methods that call identically-named methods in the provider object.</a:t>
            </a:r>
          </a:p>
          <a:p>
            <a:r>
              <a:rPr lang="en-US" sz="2800" dirty="0" smtClean="0">
                <a:latin typeface="Times New Roman" pitchFamily="18" charset="0"/>
                <a:cs typeface="Times New Roman" pitchFamily="18" charset="0"/>
              </a:rPr>
              <a:t>A content provider is identified by a content URI.</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Accessing a Content Provider...</a:t>
            </a:r>
            <a:endParaRPr lang="en-US" dirty="0">
              <a:solidFill>
                <a:srgbClr val="002060"/>
              </a:solidFill>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Example of getting a list of words from the User Dictionary provider</a:t>
            </a:r>
            <a:r>
              <a:rPr lang="en-US" dirty="0" smtClean="0"/>
              <a:t>:</a:t>
            </a:r>
          </a:p>
          <a:p>
            <a:endParaRPr lang="en-US" dirty="0"/>
          </a:p>
          <a:p>
            <a:endParaRPr lang="en-US" dirty="0" smtClean="0"/>
          </a:p>
          <a:p>
            <a:endParaRPr lang="en-US" dirty="0"/>
          </a:p>
          <a:p>
            <a:r>
              <a:rPr lang="en-US" dirty="0" smtClean="0">
                <a:latin typeface="Times New Roman" pitchFamily="18" charset="0"/>
                <a:cs typeface="Times New Roman" pitchFamily="18" charset="0"/>
              </a:rPr>
              <a:t>The content URI of the words table is: </a:t>
            </a:r>
            <a:r>
              <a:rPr lang="en-US" sz="2400" dirty="0" smtClean="0">
                <a:latin typeface="Times New Roman" pitchFamily="18" charset="0"/>
                <a:cs typeface="Times New Roman" pitchFamily="18" charset="0"/>
              </a:rPr>
              <a:t>content://user_dictionary/words</a:t>
            </a:r>
          </a:p>
          <a:p>
            <a:r>
              <a:rPr lang="en-US" dirty="0" smtClean="0">
                <a:latin typeface="Times New Roman" pitchFamily="18" charset="0"/>
                <a:cs typeface="Times New Roman" pitchFamily="18" charset="0"/>
              </a:rPr>
              <a:t>Read permission for accessing the content provider is also needed in the manifest file:</a:t>
            </a:r>
          </a:p>
          <a:p>
            <a:endParaRPr lang="en-US" dirty="0" smtClean="0"/>
          </a:p>
          <a:p>
            <a:endParaRPr lang="en-US" sz="2400" dirty="0" smtClean="0">
              <a:latin typeface="Courier New" pitchFamily="49" charset="0"/>
              <a:cs typeface="Courier New" pitchFamily="49" charset="0"/>
            </a:endParaRPr>
          </a:p>
        </p:txBody>
      </p:sp>
      <p:pic>
        <p:nvPicPr>
          <p:cNvPr id="7" name="Picture 6" descr="Screenshot.png"/>
          <p:cNvPicPr>
            <a:picLocks noChangeAspect="1"/>
          </p:cNvPicPr>
          <p:nvPr/>
        </p:nvPicPr>
        <p:blipFill>
          <a:blip r:embed="rId2"/>
          <a:stretch>
            <a:fillRect/>
          </a:stretch>
        </p:blipFill>
        <p:spPr>
          <a:xfrm>
            <a:off x="714348" y="2357430"/>
            <a:ext cx="7717047" cy="1447800"/>
          </a:xfrm>
          <a:prstGeom prst="rect">
            <a:avLst/>
          </a:prstGeom>
        </p:spPr>
      </p:pic>
      <p:pic>
        <p:nvPicPr>
          <p:cNvPr id="8" name="Picture 7" descr="Screenshot-1.png"/>
          <p:cNvPicPr>
            <a:picLocks noChangeAspect="1"/>
          </p:cNvPicPr>
          <p:nvPr/>
        </p:nvPicPr>
        <p:blipFill>
          <a:blip r:embed="rId3"/>
          <a:stretch>
            <a:fillRect/>
          </a:stretch>
        </p:blipFill>
        <p:spPr>
          <a:xfrm>
            <a:off x="785786" y="5500702"/>
            <a:ext cx="7848599" cy="33658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002060"/>
                </a:solidFill>
                <a:latin typeface="Times New Roman" pitchFamily="18" charset="0"/>
                <a:cs typeface="Times New Roman" pitchFamily="18" charset="0"/>
              </a:rPr>
              <a:t>Developing a Custom Content Provider</a:t>
            </a:r>
            <a:endParaRPr lang="en-US"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89037"/>
            <a:ext cx="3505200" cy="4525963"/>
          </a:xfrm>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Extend the </a:t>
            </a:r>
            <a:r>
              <a:rPr lang="en-US" sz="2400" dirty="0" smtClean="0">
                <a:latin typeface="Times New Roman" pitchFamily="18" charset="0"/>
                <a:cs typeface="Times New Roman" pitchFamily="18" charset="0"/>
              </a:rPr>
              <a:t>ContentProvider</a:t>
            </a:r>
            <a:r>
              <a:rPr lang="en-US" dirty="0" smtClean="0">
                <a:latin typeface="Times New Roman" pitchFamily="18" charset="0"/>
                <a:cs typeface="Times New Roman" pitchFamily="18" charset="0"/>
              </a:rPr>
              <a:t> class.</a:t>
            </a:r>
          </a:p>
          <a:p>
            <a:pPr marL="514350" indent="-514350">
              <a:buFont typeface="+mj-lt"/>
              <a:buAutoNum type="arabicPeriod"/>
            </a:pPr>
            <a:r>
              <a:rPr lang="en-US" dirty="0" smtClean="0">
                <a:latin typeface="Times New Roman" pitchFamily="18" charset="0"/>
                <a:cs typeface="Times New Roman" pitchFamily="18" charset="0"/>
              </a:rPr>
              <a:t>In the </a:t>
            </a:r>
            <a:r>
              <a:rPr lang="en-US" sz="2400" dirty="0" smtClean="0">
                <a:latin typeface="Times New Roman" pitchFamily="18" charset="0"/>
                <a:cs typeface="Times New Roman" pitchFamily="18" charset="0"/>
              </a:rPr>
              <a:t>onCreate() </a:t>
            </a:r>
            <a:r>
              <a:rPr lang="en-US" dirty="0" smtClean="0">
                <a:latin typeface="Times New Roman" pitchFamily="18" charset="0"/>
                <a:cs typeface="Times New Roman" pitchFamily="18" charset="0"/>
              </a:rPr>
              <a:t>method, create a new instance of the database helper class.</a:t>
            </a:r>
            <a:endParaRPr lang="en-US" dirty="0">
              <a:latin typeface="Times New Roman" pitchFamily="18" charset="0"/>
              <a:cs typeface="Times New Roman" pitchFamily="18" charset="0"/>
            </a:endParaRPr>
          </a:p>
        </p:txBody>
      </p:sp>
      <p:pic>
        <p:nvPicPr>
          <p:cNvPr id="7" name="Picture 6" descr="Screenshot-2.png"/>
          <p:cNvPicPr>
            <a:picLocks noChangeAspect="1"/>
          </p:cNvPicPr>
          <p:nvPr/>
        </p:nvPicPr>
        <p:blipFill>
          <a:blip r:embed="rId2"/>
          <a:stretch>
            <a:fillRect/>
          </a:stretch>
        </p:blipFill>
        <p:spPr>
          <a:xfrm>
            <a:off x="3886200" y="1219200"/>
            <a:ext cx="4953000" cy="52006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7938" indent="-7938">
              <a:buNone/>
            </a:pPr>
            <a:r>
              <a:rPr lang="en-US" dirty="0" smtClean="0">
                <a:latin typeface="Times New Roman" pitchFamily="18" charset="0"/>
                <a:cs typeface="Times New Roman" pitchFamily="18" charset="0"/>
              </a:rPr>
              <a:t>Suppose, we need to provide access to 2 tables through this single content provider. As we have only one method per CRUD operation, we need a way to differentiate between accesses to these two tables.</a:t>
            </a:r>
          </a:p>
          <a:p>
            <a:pPr marL="514350" indent="-514350">
              <a:buFont typeface="+mj-lt"/>
              <a:buAutoNum type="arabicPeriod" startAt="3"/>
            </a:pPr>
            <a:r>
              <a:rPr lang="en-US" dirty="0" smtClean="0">
                <a:latin typeface="Times New Roman" pitchFamily="18" charset="0"/>
                <a:cs typeface="Times New Roman" pitchFamily="18" charset="0"/>
              </a:rPr>
              <a:t>We need to define content URI paths to each table. These are defined in a public final class which can be used by both provider and user as a contract: (see next slide)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pic>
        <p:nvPicPr>
          <p:cNvPr id="8" name="Content Placeholder 7" descr="Screenshot-3.png"/>
          <p:cNvPicPr>
            <a:picLocks noGrp="1" noChangeAspect="1"/>
          </p:cNvPicPr>
          <p:nvPr>
            <p:ph idx="1"/>
          </p:nvPr>
        </p:nvPicPr>
        <p:blipFill>
          <a:blip r:embed="rId2"/>
          <a:stretch>
            <a:fillRect/>
          </a:stretch>
        </p:blipFill>
        <p:spPr>
          <a:xfrm>
            <a:off x="609600" y="1295400"/>
            <a:ext cx="8104458" cy="4724400"/>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7938" indent="-7938">
              <a:buNone/>
            </a:pPr>
            <a:r>
              <a:rPr lang="en-US" dirty="0" smtClean="0">
                <a:latin typeface="Times New Roman" pitchFamily="18" charset="0"/>
                <a:cs typeface="Times New Roman" pitchFamily="18" charset="0"/>
              </a:rPr>
              <a:t>Now comes the issue of differentiating between paths. The idea is to match a URI and then taking appropriate actions for the corresponding table path.</a:t>
            </a:r>
          </a:p>
          <a:p>
            <a:pPr marL="514350" indent="-514350">
              <a:buFont typeface="+mj-lt"/>
              <a:buAutoNum type="arabicPeriod" startAt="4"/>
            </a:pPr>
            <a:r>
              <a:rPr lang="en-US" dirty="0" smtClean="0">
                <a:latin typeface="Times New Roman" pitchFamily="18" charset="0"/>
                <a:cs typeface="Times New Roman" pitchFamily="18" charset="0"/>
              </a:rPr>
              <a:t>Add a </a:t>
            </a:r>
            <a:r>
              <a:rPr lang="en-US" sz="2400" dirty="0" smtClean="0">
                <a:latin typeface="Times New Roman" pitchFamily="18" charset="0"/>
                <a:cs typeface="Times New Roman" pitchFamily="18" charset="0"/>
              </a:rPr>
              <a:t>UriMatcher</a:t>
            </a:r>
            <a:r>
              <a:rPr lang="en-US" dirty="0" smtClean="0">
                <a:latin typeface="Times New Roman" pitchFamily="18" charset="0"/>
                <a:cs typeface="Times New Roman" pitchFamily="18" charset="0"/>
              </a:rPr>
              <a:t> to the provider and add expected URI patterns to it.</a:t>
            </a:r>
          </a:p>
          <a:p>
            <a:pPr marL="514350" indent="-514350">
              <a:buFont typeface="+mj-lt"/>
              <a:buAutoNum type="arabicPeriod" startAt="4"/>
            </a:pPr>
            <a:r>
              <a:rPr lang="en-US" dirty="0" smtClean="0">
                <a:latin typeface="Times New Roman" pitchFamily="18" charset="0"/>
                <a:cs typeface="Times New Roman" pitchFamily="18" charset="0"/>
              </a:rPr>
              <a:t>In the </a:t>
            </a:r>
            <a:r>
              <a:rPr lang="en-US" sz="2400" dirty="0" smtClean="0">
                <a:latin typeface="Times New Roman" pitchFamily="18" charset="0"/>
                <a:cs typeface="Times New Roman" pitchFamily="18" charset="0"/>
              </a:rPr>
              <a:t>query()</a:t>
            </a:r>
            <a:r>
              <a:rPr lang="en-US" dirty="0" smtClean="0">
                <a:latin typeface="Times New Roman" pitchFamily="18" charset="0"/>
                <a:cs typeface="Times New Roman" pitchFamily="18" charset="0"/>
              </a:rPr>
              <a:t> method, get the appropriate table name from the URI</a:t>
            </a:r>
            <a:r>
              <a:rPr lang="en-US" dirty="0"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pic>
        <p:nvPicPr>
          <p:cNvPr id="8" name="Content Placeholder 7" descr="Screenshot-3.png"/>
          <p:cNvPicPr>
            <a:picLocks noGrp="1" noChangeAspect="1"/>
          </p:cNvPicPr>
          <p:nvPr>
            <p:ph idx="1"/>
          </p:nvPr>
        </p:nvPicPr>
        <p:blipFill>
          <a:blip r:embed="rId2"/>
          <a:stretch>
            <a:fillRect/>
          </a:stretch>
        </p:blipFill>
        <p:spPr>
          <a:xfrm>
            <a:off x="614368" y="1143000"/>
            <a:ext cx="8020372" cy="5257800"/>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smtClean="0">
                <a:solidFill>
                  <a:srgbClr val="002060"/>
                </a:solidFill>
              </a:rPr>
              <a:t>Developing a Custom Content Provider...</a:t>
            </a:r>
            <a:endParaRPr lang="en-US" sz="3600"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6"/>
            </a:pPr>
            <a:r>
              <a:rPr lang="en-US" dirty="0" smtClean="0">
                <a:latin typeface="Times New Roman" pitchFamily="18" charset="0"/>
                <a:cs typeface="Times New Roman" pitchFamily="18" charset="0"/>
              </a:rPr>
              <a:t>Now write the actual query method:</a:t>
            </a:r>
          </a:p>
          <a:p>
            <a:pPr marL="514350" indent="-514350">
              <a:buNone/>
            </a:pPr>
            <a:endParaRPr lang="en-US" dirty="0">
              <a:latin typeface="Times New Roman" pitchFamily="18" charset="0"/>
              <a:cs typeface="Times New Roman" pitchFamily="18" charset="0"/>
            </a:endParaRPr>
          </a:p>
          <a:p>
            <a:pPr marL="514350" indent="-514350">
              <a:buNone/>
            </a:pPr>
            <a:endParaRPr lang="en-US" dirty="0" smtClean="0">
              <a:latin typeface="Times New Roman" pitchFamily="18" charset="0"/>
              <a:cs typeface="Times New Roman" pitchFamily="18" charset="0"/>
            </a:endParaRPr>
          </a:p>
          <a:p>
            <a:pPr marL="514350" indent="-514350">
              <a:buNone/>
            </a:pPr>
            <a:endParaRPr lang="en-US" dirty="0" smtClean="0">
              <a:latin typeface="Times New Roman" pitchFamily="18" charset="0"/>
              <a:cs typeface="Times New Roman" pitchFamily="18" charset="0"/>
            </a:endParaRPr>
          </a:p>
          <a:p>
            <a:pPr marL="514350" indent="-514350">
              <a:buNone/>
            </a:pPr>
            <a:endParaRPr lang="en-US" dirty="0" smtClean="0">
              <a:latin typeface="Times New Roman" pitchFamily="18" charset="0"/>
              <a:cs typeface="Times New Roman" pitchFamily="18" charset="0"/>
            </a:endParaRPr>
          </a:p>
          <a:p>
            <a:pPr marL="514350" indent="-514350">
              <a:buNone/>
            </a:pPr>
            <a:endParaRPr lang="en-US" dirty="0">
              <a:latin typeface="Times New Roman" pitchFamily="18" charset="0"/>
              <a:cs typeface="Times New Roman" pitchFamily="18" charset="0"/>
            </a:endParaRPr>
          </a:p>
          <a:p>
            <a:pPr marL="514350" indent="-514350"/>
            <a:r>
              <a:rPr lang="en-US" dirty="0" smtClean="0">
                <a:latin typeface="Times New Roman" pitchFamily="18" charset="0"/>
                <a:cs typeface="Times New Roman" pitchFamily="18" charset="0"/>
              </a:rPr>
              <a:t>You should add this URI to notification observables by calling setNotificationUri() so that if this cursor is directly used in a ListView, updating or inserting or deleting data in the table represented by this URI would notify the ListView of this data change.</a:t>
            </a:r>
            <a:endParaRPr lang="en-US" dirty="0">
              <a:latin typeface="Times New Roman" pitchFamily="18" charset="0"/>
              <a:cs typeface="Times New Roman" pitchFamily="18" charset="0"/>
            </a:endParaRPr>
          </a:p>
        </p:txBody>
      </p:sp>
      <p:pic>
        <p:nvPicPr>
          <p:cNvPr id="7" name="Picture 6" descr="Screenshot-7.png"/>
          <p:cNvPicPr>
            <a:picLocks noChangeAspect="1"/>
          </p:cNvPicPr>
          <p:nvPr/>
        </p:nvPicPr>
        <p:blipFill>
          <a:blip r:embed="rId2"/>
          <a:stretch>
            <a:fillRect/>
          </a:stretch>
        </p:blipFill>
        <p:spPr>
          <a:xfrm>
            <a:off x="1067896" y="2209800"/>
            <a:ext cx="7161704" cy="17526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525963"/>
          </a:xfrm>
        </p:spPr>
        <p:txBody>
          <a:bodyPr>
            <a:normAutofit/>
          </a:bodyPr>
          <a:lstStyle/>
          <a:p>
            <a:pPr marL="514350" indent="-514350">
              <a:buFont typeface="+mj-lt"/>
              <a:buAutoNum type="arabicPeriod" startAt="7"/>
            </a:pPr>
            <a:r>
              <a:rPr lang="en-US" sz="2800" dirty="0" smtClean="0">
                <a:latin typeface="Times New Roman" pitchFamily="18" charset="0"/>
                <a:cs typeface="Times New Roman" pitchFamily="18" charset="0"/>
              </a:rPr>
              <a:t>insert, update and delete methods are similar.</a:t>
            </a:r>
          </a:p>
          <a:p>
            <a:pPr marL="914400" lvl="1" indent="-514350"/>
            <a:r>
              <a:rPr lang="en-US" sz="2800" dirty="0" smtClean="0">
                <a:latin typeface="Times New Roman" pitchFamily="18" charset="0"/>
                <a:cs typeface="Times New Roman" pitchFamily="18" charset="0"/>
              </a:rPr>
              <a:t>insert() returns the Uri with the newly inserted ID appended.</a:t>
            </a:r>
          </a:p>
          <a:p>
            <a:pPr marL="914400" lvl="1" indent="-514350"/>
            <a:r>
              <a:rPr lang="en-US" sz="2800" dirty="0" smtClean="0">
                <a:latin typeface="Times New Roman" pitchFamily="18" charset="0"/>
                <a:cs typeface="Times New Roman" pitchFamily="18" charset="0"/>
              </a:rPr>
              <a:t>update() and delete() returns the number of rows affected.</a:t>
            </a:r>
          </a:p>
          <a:p>
            <a:pPr marL="914400" lvl="1" indent="-514350"/>
            <a:r>
              <a:rPr lang="en-US" sz="2800" dirty="0" smtClean="0">
                <a:latin typeface="Times New Roman" pitchFamily="18" charset="0"/>
                <a:cs typeface="Times New Roman" pitchFamily="18" charset="0"/>
              </a:rPr>
              <a:t>You should call notifyChangeToContentObservers(uri); before returning from these methods.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800600"/>
          </a:xfrm>
        </p:spPr>
        <p:txBody>
          <a:bodyPr>
            <a:normAutofit fontScale="77500" lnSpcReduction="20000"/>
          </a:bodyPr>
          <a:lstStyle/>
          <a:p>
            <a:pPr marL="7938" indent="-7938">
              <a:buNone/>
            </a:pPr>
            <a:r>
              <a:rPr lang="en-US" dirty="0" smtClean="0">
                <a:latin typeface="Times New Roman" pitchFamily="18" charset="0"/>
                <a:cs typeface="Times New Roman" pitchFamily="18" charset="0"/>
              </a:rPr>
              <a:t>We need to provide MIME type of the data returned by a URI.</a:t>
            </a:r>
          </a:p>
          <a:p>
            <a:pPr marL="7938" indent="-7938">
              <a:buNone/>
            </a:pPr>
            <a:endParaRPr lang="en-US" dirty="0" smtClean="0">
              <a:latin typeface="Times New Roman" pitchFamily="18" charset="0"/>
              <a:cs typeface="Times New Roman" pitchFamily="18" charset="0"/>
            </a:endParaRPr>
          </a:p>
          <a:p>
            <a:pPr marL="514350" indent="-514350">
              <a:buFont typeface="+mj-lt"/>
              <a:buAutoNum type="arabicPeriod" startAt="8"/>
            </a:pPr>
            <a:r>
              <a:rPr lang="en-US" dirty="0" smtClean="0">
                <a:latin typeface="Times New Roman" pitchFamily="18" charset="0"/>
                <a:cs typeface="Times New Roman" pitchFamily="18" charset="0"/>
              </a:rPr>
              <a:t>The overridden method </a:t>
            </a:r>
            <a:r>
              <a:rPr lang="en-US" sz="2600" dirty="0" smtClean="0">
                <a:latin typeface="Times New Roman" pitchFamily="18" charset="0"/>
                <a:cs typeface="Times New Roman" pitchFamily="18" charset="0"/>
              </a:rPr>
              <a:t>getType(Uri uri)</a:t>
            </a:r>
            <a:r>
              <a:rPr lang="en-US" dirty="0" smtClean="0">
                <a:latin typeface="Times New Roman" pitchFamily="18" charset="0"/>
                <a:cs typeface="Times New Roman" pitchFamily="18" charset="0"/>
              </a:rPr>
              <a:t> needs to be filled-in.</a:t>
            </a:r>
          </a:p>
          <a:p>
            <a:pPr marL="914400" lvl="1" indent="-514350"/>
            <a:r>
              <a:rPr lang="en-US" dirty="0" smtClean="0">
                <a:latin typeface="Times New Roman" pitchFamily="18" charset="0"/>
                <a:cs typeface="Times New Roman" pitchFamily="18" charset="0"/>
              </a:rPr>
              <a:t>For common types of data such as as text, HTML, or JPEG, getType() should return the standard MIME type for that data.</a:t>
            </a:r>
          </a:p>
          <a:p>
            <a:pPr marL="914400" lvl="1" indent="-514350"/>
            <a:r>
              <a:rPr lang="en-US" dirty="0" smtClean="0">
                <a:latin typeface="Times New Roman" pitchFamily="18" charset="0"/>
                <a:cs typeface="Times New Roman" pitchFamily="18" charset="0"/>
              </a:rPr>
              <a:t>For content URIs that point to a row or rows of table data, getType() should return a MIME type in Android's vendor-specific MIME format: </a:t>
            </a:r>
          </a:p>
          <a:p>
            <a:pPr marL="1314450" lvl="2" indent="-514350"/>
            <a:r>
              <a:rPr lang="en-US" dirty="0" smtClean="0">
                <a:latin typeface="Times New Roman" pitchFamily="18" charset="0"/>
                <a:cs typeface="Times New Roman" pitchFamily="18" charset="0"/>
              </a:rPr>
              <a:t>Type part: vnd</a:t>
            </a:r>
          </a:p>
          <a:p>
            <a:pPr marL="1314450" lvl="2" indent="-514350"/>
            <a:r>
              <a:rPr lang="en-US" dirty="0" smtClean="0">
                <a:latin typeface="Times New Roman" pitchFamily="18" charset="0"/>
                <a:cs typeface="Times New Roman" pitchFamily="18" charset="0"/>
              </a:rPr>
              <a:t>Subtype part:</a:t>
            </a:r>
          </a:p>
          <a:p>
            <a:pPr marL="1771650" lvl="3" indent="-514350"/>
            <a:r>
              <a:rPr lang="en-US" dirty="0" smtClean="0">
                <a:latin typeface="Times New Roman" pitchFamily="18" charset="0"/>
                <a:cs typeface="Times New Roman" pitchFamily="18" charset="0"/>
              </a:rPr>
              <a:t>If the URI pattern is for a single row: android.cursor.item/</a:t>
            </a:r>
          </a:p>
          <a:p>
            <a:pPr marL="1771650" lvl="3" indent="-514350"/>
            <a:r>
              <a:rPr lang="en-US" dirty="0" smtClean="0">
                <a:latin typeface="Times New Roman" pitchFamily="18" charset="0"/>
                <a:cs typeface="Times New Roman" pitchFamily="18" charset="0"/>
              </a:rPr>
              <a:t>If the URI pattern is for more than one row: android.cursor.dir/</a:t>
            </a:r>
          </a:p>
          <a:p>
            <a:pPr marL="1314450" lvl="2" indent="-514350"/>
            <a:r>
              <a:rPr lang="en-US" dirty="0" smtClean="0">
                <a:latin typeface="Times New Roman" pitchFamily="18" charset="0"/>
                <a:cs typeface="Times New Roman" pitchFamily="18" charset="0"/>
              </a:rPr>
              <a:t>Provider-specific part: vnd.&lt;name&gt;.&lt;type&gt;</a:t>
            </a:r>
          </a:p>
          <a:p>
            <a:pPr marL="1771650" lvl="3" indent="-514350"/>
            <a:r>
              <a:rPr lang="en-US" dirty="0" smtClean="0">
                <a:latin typeface="Times New Roman" pitchFamily="18" charset="0"/>
                <a:cs typeface="Times New Roman" pitchFamily="18" charset="0"/>
              </a:rPr>
              <a:t>You supply the &lt;name&gt; and &lt;type&gt;. </a:t>
            </a:r>
          </a:p>
          <a:p>
            <a:pPr marL="1771650" lvl="3" indent="-514350"/>
            <a:r>
              <a:rPr lang="en-US" dirty="0" smtClean="0">
                <a:latin typeface="Times New Roman" pitchFamily="18" charset="0"/>
                <a:cs typeface="Times New Roman" pitchFamily="18" charset="0"/>
              </a:rPr>
              <a:t>The &lt;name&gt; value should be globally unique, and the &lt;type&gt; value should be unique to the corresponding URI pattern. </a:t>
            </a:r>
          </a:p>
          <a:p>
            <a:pPr marL="1771650" lvl="3" indent="-514350"/>
            <a:r>
              <a:rPr lang="en-US" dirty="0" smtClean="0">
                <a:latin typeface="Times New Roman" pitchFamily="18" charset="0"/>
                <a:cs typeface="Times New Roman" pitchFamily="18" charset="0"/>
              </a:rPr>
              <a:t>A good choice for &lt;name&gt; is your company's name or some part of your application's Android package name. </a:t>
            </a:r>
          </a:p>
          <a:p>
            <a:pPr marL="1771650" lvl="3" indent="-514350"/>
            <a:r>
              <a:rPr lang="en-US" dirty="0" smtClean="0">
                <a:latin typeface="Times New Roman" pitchFamily="18" charset="0"/>
                <a:cs typeface="Times New Roman" pitchFamily="18" charset="0"/>
              </a:rPr>
              <a:t>A good choice for the &lt;type&gt; is a string that identifies the table associated with the URI</a:t>
            </a:r>
            <a:r>
              <a:rPr lang="en-US" dirty="0" smtClean="0"/>
              <a:t>. </a:t>
            </a:r>
          </a:p>
          <a:p>
            <a:pPr marL="1314450" lvl="2" indent="-514350"/>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600" dirty="0" smtClean="0">
                <a:latin typeface="Times New Roman" pitchFamily="18" charset="0"/>
                <a:cs typeface="Times New Roman" pitchFamily="18" charset="0"/>
              </a:rPr>
              <a:t>App’s Manifest file of Expression </a:t>
            </a:r>
          </a:p>
          <a:p>
            <a:r>
              <a:rPr lang="en-US" sz="1600" dirty="0" smtClean="0">
                <a:latin typeface="Times New Roman" pitchFamily="18" charset="0"/>
                <a:cs typeface="Times New Roman" pitchFamily="18" charset="0"/>
              </a:rPr>
              <a:t>If not declare any intent filters for an activity, started only with an explicit intent.</a:t>
            </a:r>
          </a:p>
          <a:p>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Caution:</a:t>
            </a:r>
          </a:p>
          <a:p>
            <a:pPr lvl="1"/>
            <a:r>
              <a:rPr lang="en-US" sz="1600" dirty="0" smtClean="0">
                <a:latin typeface="Times New Roman" pitchFamily="18" charset="0"/>
                <a:cs typeface="Times New Roman" pitchFamily="18" charset="0"/>
              </a:rPr>
              <a:t>Explicit intent is secure to develop a app.</a:t>
            </a:r>
          </a:p>
          <a:p>
            <a:pPr lvl="1"/>
            <a:r>
              <a:rPr lang="en-US" sz="1600" dirty="0" smtClean="0">
                <a:latin typeface="Times New Roman" pitchFamily="18" charset="0"/>
                <a:cs typeface="Times New Roman" pitchFamily="18" charset="0"/>
              </a:rPr>
              <a:t>Do not declare the intent filter when starting a service.</a:t>
            </a:r>
          </a:p>
          <a:p>
            <a:pPr>
              <a:buNone/>
            </a:pPr>
            <a:r>
              <a:rPr lang="en-US" sz="1800" b="1" dirty="0" smtClean="0">
                <a:latin typeface="Times New Roman" pitchFamily="18" charset="0"/>
                <a:cs typeface="Times New Roman" pitchFamily="18" charset="0"/>
              </a:rPr>
              <a:t>Build an Intent:</a:t>
            </a:r>
          </a:p>
          <a:p>
            <a:pPr>
              <a:buNone/>
            </a:pPr>
            <a:r>
              <a:rPr lang="en-US" sz="1800" b="1" dirty="0" smtClean="0">
                <a:latin typeface="Times New Roman" pitchFamily="18" charset="0"/>
                <a:cs typeface="Times New Roman" pitchFamily="18" charset="0"/>
                <a:sym typeface="Wingdings" pitchFamily="2" charset="2"/>
              </a:rPr>
              <a:t> </a:t>
            </a:r>
            <a:r>
              <a:rPr lang="en-US" sz="1800" dirty="0" smtClean="0">
                <a:latin typeface="Times New Roman" pitchFamily="18" charset="0"/>
                <a:cs typeface="Times New Roman" pitchFamily="18" charset="0"/>
                <a:sym typeface="Wingdings" pitchFamily="2" charset="2"/>
              </a:rPr>
              <a:t>Determine Which Component to Start.</a:t>
            </a:r>
            <a:endParaRPr lang="en-US" sz="1800" b="1" dirty="0" smtClean="0">
              <a:latin typeface="Times New Roman" pitchFamily="18" charset="0"/>
              <a:cs typeface="Times New Roman" pitchFamily="18" charset="0"/>
            </a:endParaRPr>
          </a:p>
          <a:p>
            <a:pPr lvl="1">
              <a:buFont typeface="Wingdings" pitchFamily="2" charset="2"/>
              <a:buChar char="§"/>
            </a:pPr>
            <a:r>
              <a:rPr lang="en-US" sz="1600" dirty="0" smtClean="0">
                <a:latin typeface="Times New Roman" pitchFamily="18" charset="0"/>
                <a:cs typeface="Times New Roman" pitchFamily="18" charset="0"/>
              </a:rPr>
              <a:t>Component Name.</a:t>
            </a:r>
          </a:p>
          <a:p>
            <a:pPr lvl="1">
              <a:buFont typeface="Wingdings" pitchFamily="2" charset="2"/>
              <a:buChar char="§"/>
            </a:pPr>
            <a:r>
              <a:rPr lang="en-US" sz="1600" dirty="0" smtClean="0">
                <a:latin typeface="Times New Roman" pitchFamily="18" charset="0"/>
                <a:cs typeface="Times New Roman" pitchFamily="18" charset="0"/>
              </a:rPr>
              <a:t>Action</a:t>
            </a:r>
          </a:p>
          <a:p>
            <a:pPr lvl="1">
              <a:buFont typeface="Wingdings" pitchFamily="2" charset="2"/>
              <a:buChar char="§"/>
            </a:pPr>
            <a:r>
              <a:rPr lang="en-US" sz="1600" dirty="0" smtClean="0">
                <a:latin typeface="Times New Roman" pitchFamily="18" charset="0"/>
                <a:cs typeface="Times New Roman" pitchFamily="18" charset="0"/>
              </a:rPr>
              <a:t>Data</a:t>
            </a:r>
          </a:p>
          <a:p>
            <a:pPr lvl="1">
              <a:buFont typeface="Wingdings" pitchFamily="2" charset="2"/>
              <a:buChar char="§"/>
            </a:pPr>
            <a:r>
              <a:rPr lang="en-US" sz="1600" dirty="0" smtClean="0">
                <a:latin typeface="Times New Roman" pitchFamily="18" charset="0"/>
                <a:cs typeface="Times New Roman" pitchFamily="18" charset="0"/>
              </a:rPr>
              <a:t>Category</a:t>
            </a:r>
          </a:p>
          <a:p>
            <a:pPr lvl="1">
              <a:buFont typeface="Wingdings" pitchFamily="2" charset="2"/>
              <a:buChar char="§"/>
            </a:pPr>
            <a:r>
              <a:rPr lang="en-US" sz="1600" dirty="0" smtClean="0">
                <a:latin typeface="Times New Roman" pitchFamily="18" charset="0"/>
                <a:cs typeface="Times New Roman" pitchFamily="18" charset="0"/>
              </a:rPr>
              <a:t>Extras</a:t>
            </a:r>
          </a:p>
          <a:p>
            <a:pPr lvl="1">
              <a:buFont typeface="Wingdings" pitchFamily="2" charset="2"/>
              <a:buChar char="§"/>
            </a:pPr>
            <a:r>
              <a:rPr lang="en-US" sz="1600" dirty="0" smtClean="0">
                <a:latin typeface="Times New Roman" pitchFamily="18" charset="0"/>
                <a:cs typeface="Times New Roman" pitchFamily="18" charset="0"/>
              </a:rPr>
              <a:t>Flag</a:t>
            </a:r>
          </a:p>
          <a:p>
            <a:pPr lvl="1">
              <a:buFont typeface="Wingdings" pitchFamily="2" charset="2"/>
              <a:buChar char="§"/>
            </a:pPr>
            <a:endParaRPr lang="en-US" sz="1400" dirty="0" smtClean="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939784"/>
          </a:xfrm>
        </p:spPr>
        <p:txBody>
          <a:bodyPr>
            <a:normAutofit/>
          </a:bodyPr>
          <a:lstStyle/>
          <a:p>
            <a:r>
              <a:rPr lang="en-US" sz="2800" dirty="0" smtClean="0">
                <a:latin typeface="Times New Roman" pitchFamily="18" charset="0"/>
                <a:cs typeface="Times New Roman" pitchFamily="18" charset="0"/>
              </a:rPr>
              <a:t>Intent Filters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sp>
        <p:nvSpPr>
          <p:cNvPr id="7" name="Content Placeholder 6"/>
          <p:cNvSpPr>
            <a:spLocks noGrp="1"/>
          </p:cNvSpPr>
          <p:nvPr>
            <p:ph idx="1"/>
          </p:nvPr>
        </p:nvSpPr>
        <p:spPr>
          <a:xfrm>
            <a:off x="457200" y="1219200"/>
            <a:ext cx="8229600" cy="4906963"/>
          </a:xfrm>
        </p:spPr>
        <p:txBody>
          <a:bodyPr/>
          <a:lstStyle/>
          <a:p>
            <a:r>
              <a:rPr lang="en-US" dirty="0" smtClean="0">
                <a:latin typeface="Times New Roman" pitchFamily="18" charset="0"/>
                <a:cs typeface="Times New Roman" pitchFamily="18" charset="0"/>
              </a:rPr>
              <a:t>Content type defined in the contract class</a:t>
            </a:r>
            <a:r>
              <a:rPr lang="en-US" dirty="0" smtClean="0"/>
              <a:t>:</a:t>
            </a:r>
            <a:endParaRPr lang="en-US" dirty="0"/>
          </a:p>
        </p:txBody>
      </p:sp>
      <p:pic>
        <p:nvPicPr>
          <p:cNvPr id="9" name="Picture 8" descr="Screenshot-9.png"/>
          <p:cNvPicPr>
            <a:picLocks noChangeAspect="1"/>
          </p:cNvPicPr>
          <p:nvPr/>
        </p:nvPicPr>
        <p:blipFill>
          <a:blip r:embed="rId2"/>
          <a:stretch>
            <a:fillRect/>
          </a:stretch>
        </p:blipFill>
        <p:spPr>
          <a:xfrm>
            <a:off x="1447800" y="1828800"/>
            <a:ext cx="6466617" cy="464820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sp>
        <p:nvSpPr>
          <p:cNvPr id="7" name="Content Placeholder 6"/>
          <p:cNvSpPr>
            <a:spLocks noGrp="1"/>
          </p:cNvSpPr>
          <p:nvPr>
            <p:ph idx="1"/>
          </p:nvPr>
        </p:nvSpPr>
        <p:spPr>
          <a:xfrm>
            <a:off x="457200" y="1219200"/>
            <a:ext cx="8229600" cy="4906963"/>
          </a:xfrm>
        </p:spPr>
        <p:txBody>
          <a:bodyPr/>
          <a:lstStyle/>
          <a:p>
            <a:r>
              <a:rPr lang="en-US" sz="2800" dirty="0" smtClean="0">
                <a:latin typeface="Times New Roman" pitchFamily="18" charset="0"/>
                <a:cs typeface="Times New Roman" pitchFamily="18" charset="0"/>
              </a:rPr>
              <a:t>getType()</a:t>
            </a:r>
            <a:r>
              <a:rPr lang="en-US" dirty="0" smtClean="0">
                <a:latin typeface="Times New Roman" pitchFamily="18" charset="0"/>
                <a:cs typeface="Times New Roman" pitchFamily="18" charset="0"/>
              </a:rPr>
              <a:t> method in the provider class:</a:t>
            </a:r>
            <a:endParaRPr lang="en-US" dirty="0">
              <a:latin typeface="Times New Roman" pitchFamily="18" charset="0"/>
              <a:cs typeface="Times New Roman" pitchFamily="18" charset="0"/>
            </a:endParaRPr>
          </a:p>
        </p:txBody>
      </p:sp>
      <p:pic>
        <p:nvPicPr>
          <p:cNvPr id="9" name="Picture 8" descr="Screenshot-9.png"/>
          <p:cNvPicPr>
            <a:picLocks noChangeAspect="1"/>
          </p:cNvPicPr>
          <p:nvPr/>
        </p:nvPicPr>
        <p:blipFill>
          <a:blip r:embed="rId2"/>
          <a:stretch>
            <a:fillRect/>
          </a:stretch>
        </p:blipFill>
        <p:spPr>
          <a:xfrm>
            <a:off x="838200" y="1981200"/>
            <a:ext cx="7789840" cy="335280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sp>
        <p:nvSpPr>
          <p:cNvPr id="7" name="Content Placeholder 6"/>
          <p:cNvSpPr>
            <a:spLocks noGrp="1"/>
          </p:cNvSpPr>
          <p:nvPr>
            <p:ph idx="1"/>
          </p:nvPr>
        </p:nvSpPr>
        <p:spPr>
          <a:xfrm>
            <a:off x="457200" y="1219200"/>
            <a:ext cx="8229600" cy="4906963"/>
          </a:xfrm>
        </p:spPr>
        <p:txBody>
          <a:bodyPr/>
          <a:lstStyle/>
          <a:p>
            <a:pPr marL="514350" indent="-514350">
              <a:buFont typeface="+mj-lt"/>
              <a:buAutoNum type="arabicPeriod" startAt="9"/>
            </a:pPr>
            <a:r>
              <a:rPr lang="en-US" dirty="0" smtClean="0">
                <a:latin typeface="Times New Roman" pitchFamily="18" charset="0"/>
                <a:cs typeface="Times New Roman" pitchFamily="18" charset="0"/>
              </a:rPr>
              <a:t>We need to declare the provider in the manifest.xml file:</a:t>
            </a:r>
            <a:endParaRPr lang="en-US" dirty="0">
              <a:latin typeface="Times New Roman" pitchFamily="18" charset="0"/>
              <a:cs typeface="Times New Roman" pitchFamily="18" charset="0"/>
            </a:endParaRPr>
          </a:p>
        </p:txBody>
      </p:sp>
      <p:pic>
        <p:nvPicPr>
          <p:cNvPr id="8" name="Picture 7" descr="Screenshot-11.png"/>
          <p:cNvPicPr>
            <a:picLocks noChangeAspect="1"/>
          </p:cNvPicPr>
          <p:nvPr/>
        </p:nvPicPr>
        <p:blipFill>
          <a:blip r:embed="rId2"/>
          <a:stretch>
            <a:fillRect/>
          </a:stretch>
        </p:blipFill>
        <p:spPr>
          <a:xfrm>
            <a:off x="990599" y="2514600"/>
            <a:ext cx="7906871" cy="4572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sp>
        <p:nvSpPr>
          <p:cNvPr id="7" name="Content Placeholder 6"/>
          <p:cNvSpPr>
            <a:spLocks noGrp="1"/>
          </p:cNvSpPr>
          <p:nvPr>
            <p:ph idx="1"/>
          </p:nvPr>
        </p:nvSpPr>
        <p:spPr>
          <a:xfrm>
            <a:off x="457200" y="1219200"/>
            <a:ext cx="8382000" cy="5029200"/>
          </a:xfrm>
        </p:spPr>
        <p:txBody>
          <a:bodyPr>
            <a:noAutofit/>
          </a:bodyPr>
          <a:lstStyle/>
          <a:p>
            <a:pPr marL="514350" indent="-514350">
              <a:buFont typeface="+mj-lt"/>
              <a:buAutoNum type="arabicPeriod" startAt="10"/>
            </a:pPr>
            <a:r>
              <a:rPr lang="en-US" sz="2000" dirty="0" smtClean="0">
                <a:latin typeface="Times New Roman" pitchFamily="18" charset="0"/>
                <a:cs typeface="Times New Roman" pitchFamily="18" charset="0"/>
              </a:rPr>
              <a:t>Finally, we need to define permissions for applications who wish to access the provider.</a:t>
            </a:r>
          </a:p>
          <a:p>
            <a:pPr marL="514350" indent="-514350">
              <a:buNone/>
            </a:pPr>
            <a:r>
              <a:rPr lang="en-US" sz="2000" b="1" dirty="0" smtClean="0">
                <a:latin typeface="Times New Roman" pitchFamily="18" charset="0"/>
                <a:cs typeface="Times New Roman" pitchFamily="18" charset="0"/>
              </a:rPr>
              <a:t>Different forms of permissions:</a:t>
            </a:r>
          </a:p>
          <a:p>
            <a:r>
              <a:rPr lang="en-US" sz="2000" dirty="0" smtClean="0">
                <a:latin typeface="Times New Roman" pitchFamily="18" charset="0"/>
                <a:cs typeface="Times New Roman" pitchFamily="18" charset="0"/>
              </a:rPr>
              <a:t>Single read-write provider-level permission</a:t>
            </a:r>
          </a:p>
          <a:p>
            <a:pPr lvl="1"/>
            <a:r>
              <a:rPr lang="en-US" sz="2000" dirty="0" smtClean="0">
                <a:latin typeface="Times New Roman" pitchFamily="18" charset="0"/>
                <a:cs typeface="Times New Roman" pitchFamily="18" charset="0"/>
              </a:rPr>
              <a:t>One permission that controls both read and write access to the entire provider, specified with the android:permission attribute of the &lt;provider&gt; element in manifest.xml.</a:t>
            </a:r>
          </a:p>
          <a:p>
            <a:r>
              <a:rPr lang="en-US" sz="2000" dirty="0" smtClean="0">
                <a:latin typeface="Times New Roman" pitchFamily="18" charset="0"/>
                <a:cs typeface="Times New Roman" pitchFamily="18" charset="0"/>
              </a:rPr>
              <a:t>Separate read and write provider-level permission</a:t>
            </a:r>
          </a:p>
          <a:p>
            <a:pPr lvl="1"/>
            <a:r>
              <a:rPr lang="en-US" sz="2000" dirty="0" smtClean="0">
                <a:latin typeface="Times New Roman" pitchFamily="18" charset="0"/>
                <a:cs typeface="Times New Roman" pitchFamily="18" charset="0"/>
              </a:rPr>
              <a:t>A read permission and a write permission for the entire provider.</a:t>
            </a:r>
          </a:p>
          <a:p>
            <a:pPr lvl="1"/>
            <a:r>
              <a:rPr lang="en-US" sz="2000" dirty="0" smtClean="0">
                <a:latin typeface="Times New Roman" pitchFamily="18" charset="0"/>
                <a:cs typeface="Times New Roman" pitchFamily="18" charset="0"/>
              </a:rPr>
              <a:t>Specified with the android:readPermission and android:writePermission attributes of the &lt;provider&gt; element.</a:t>
            </a:r>
          </a:p>
          <a:p>
            <a:pPr lvl="1"/>
            <a:r>
              <a:rPr lang="en-US" sz="2000" dirty="0" smtClean="0">
                <a:latin typeface="Times New Roman" pitchFamily="18" charset="0"/>
                <a:cs typeface="Times New Roman" pitchFamily="18" charset="0"/>
              </a:rPr>
              <a:t>They take precedence over the permission required by </a:t>
            </a:r>
            <a:r>
              <a:rPr lang="en-US" sz="2000" dirty="0" err="1" smtClean="0">
                <a:latin typeface="Times New Roman" pitchFamily="18" charset="0"/>
                <a:cs typeface="Times New Roman" pitchFamily="18" charset="0"/>
              </a:rPr>
              <a:t>android:permission</a:t>
            </a:r>
            <a:r>
              <a:rPr lang="en-US" sz="2000" dirty="0" smtClean="0">
                <a:latin typeface="Times New Roman" pitchFamily="18" charset="0"/>
                <a:cs typeface="Times New Roman" pitchFamily="18" charset="0"/>
              </a:rPr>
              <a:t>. </a:t>
            </a:r>
          </a:p>
          <a:p>
            <a:pPr>
              <a:buNone/>
            </a:pPr>
            <a:endParaRPr lang="en-US" sz="16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42918"/>
            <a:ext cx="8229600" cy="5364373"/>
          </a:xfrm>
        </p:spPr>
        <p:txBody>
          <a:bodyPr>
            <a:normAutofit/>
          </a:bodyPr>
          <a:lstStyle/>
          <a:p>
            <a:r>
              <a:rPr lang="en-US" sz="2000" dirty="0" smtClean="0">
                <a:latin typeface="Times New Roman" pitchFamily="18" charset="0"/>
                <a:cs typeface="Times New Roman" pitchFamily="18" charset="0"/>
              </a:rPr>
              <a:t>Path-level permission</a:t>
            </a:r>
          </a:p>
          <a:p>
            <a:pPr lvl="1"/>
            <a:r>
              <a:rPr lang="en-US" sz="2000" dirty="0" smtClean="0">
                <a:latin typeface="Times New Roman" pitchFamily="18" charset="0"/>
                <a:cs typeface="Times New Roman" pitchFamily="18" charset="0"/>
              </a:rPr>
              <a:t>Read, write, or read/write permission for a content URI in your provider. </a:t>
            </a:r>
          </a:p>
          <a:p>
            <a:pPr lvl="1"/>
            <a:r>
              <a:rPr lang="en-US" sz="2000" dirty="0" smtClean="0">
                <a:latin typeface="Times New Roman" pitchFamily="18" charset="0"/>
                <a:cs typeface="Times New Roman" pitchFamily="18" charset="0"/>
              </a:rPr>
              <a:t>You specify each URI you want to control with a &lt;path-permission&gt; child element of the &lt;provider&gt; element. </a:t>
            </a:r>
          </a:p>
          <a:p>
            <a:r>
              <a:rPr lang="en-US" sz="2000" dirty="0" smtClean="0">
                <a:latin typeface="Times New Roman" pitchFamily="18" charset="0"/>
                <a:cs typeface="Times New Roman" pitchFamily="18" charset="0"/>
              </a:rPr>
              <a:t>Temporary permission </a:t>
            </a:r>
          </a:p>
          <a:p>
            <a:pPr lvl="1"/>
            <a:r>
              <a:rPr lang="en-US" sz="2000" dirty="0" smtClean="0">
                <a:latin typeface="Times New Roman" pitchFamily="18" charset="0"/>
                <a:cs typeface="Times New Roman" pitchFamily="18" charset="0"/>
              </a:rPr>
              <a:t>A permission level that grants temporary access to an application, even if the application doesn't have the permissions that are normally required.</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rgbClr val="002060"/>
                </a:solidFill>
                <a:latin typeface="Times New Roman" pitchFamily="18" charset="0"/>
                <a:cs typeface="Times New Roman" pitchFamily="18" charset="0"/>
              </a:rPr>
              <a:t>Developing a Custom Content Provider...</a:t>
            </a:r>
            <a:endParaRPr lang="en-US" sz="3600" dirty="0">
              <a:solidFill>
                <a:srgbClr val="002060"/>
              </a:solidFill>
              <a:latin typeface="Times New Roman" pitchFamily="18" charset="0"/>
              <a:cs typeface="Times New Roman" pitchFamily="18" charset="0"/>
            </a:endParaRPr>
          </a:p>
        </p:txBody>
      </p:sp>
      <p:sp>
        <p:nvSpPr>
          <p:cNvPr id="7" name="Content Placeholder 6"/>
          <p:cNvSpPr>
            <a:spLocks noGrp="1"/>
          </p:cNvSpPr>
          <p:nvPr>
            <p:ph idx="1"/>
          </p:nvPr>
        </p:nvSpPr>
        <p:spPr>
          <a:xfrm>
            <a:off x="457200" y="1219200"/>
            <a:ext cx="8229600" cy="4906963"/>
          </a:xfrm>
        </p:spPr>
        <p:txBody>
          <a:bodyPr/>
          <a:lstStyle/>
          <a:p>
            <a:r>
              <a:rPr lang="en-US" dirty="0" smtClean="0">
                <a:latin typeface="Times New Roman" pitchFamily="18" charset="0"/>
                <a:cs typeface="Times New Roman" pitchFamily="18" charset="0"/>
              </a:rPr>
              <a:t>Permission defined in manifest.xml of the </a:t>
            </a:r>
            <a:r>
              <a:rPr lang="en-US" i="1" dirty="0" smtClean="0">
                <a:latin typeface="Times New Roman" pitchFamily="18" charset="0"/>
                <a:cs typeface="Times New Roman" pitchFamily="18" charset="0"/>
              </a:rPr>
              <a:t>provider</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Permission defined in manifest.xml of the </a:t>
            </a:r>
            <a:r>
              <a:rPr lang="en-US" i="1" dirty="0" smtClean="0">
                <a:latin typeface="Times New Roman" pitchFamily="18" charset="0"/>
                <a:cs typeface="Times New Roman" pitchFamily="18" charset="0"/>
              </a:rPr>
              <a:t>user</a:t>
            </a:r>
            <a:r>
              <a:rPr lang="en-US" dirty="0" smtClean="0">
                <a:latin typeface="Times New Roman" pitchFamily="18" charset="0"/>
                <a:cs typeface="Times New Roman" pitchFamily="18" charset="0"/>
              </a:rPr>
              <a:t>:</a:t>
            </a:r>
          </a:p>
        </p:txBody>
      </p:sp>
      <p:pic>
        <p:nvPicPr>
          <p:cNvPr id="9" name="Picture 8" descr="Screenshot-9.png"/>
          <p:cNvPicPr>
            <a:picLocks noChangeAspect="1"/>
          </p:cNvPicPr>
          <p:nvPr/>
        </p:nvPicPr>
        <p:blipFill>
          <a:blip r:embed="rId2"/>
          <a:srcRect b="41176"/>
          <a:stretch>
            <a:fillRect/>
          </a:stretch>
        </p:blipFill>
        <p:spPr>
          <a:xfrm>
            <a:off x="714348" y="1785926"/>
            <a:ext cx="8200239" cy="762000"/>
          </a:xfrm>
          <a:prstGeom prst="rect">
            <a:avLst/>
          </a:prstGeom>
        </p:spPr>
      </p:pic>
      <p:pic>
        <p:nvPicPr>
          <p:cNvPr id="8" name="Picture 7" descr="Screenshot-9.png"/>
          <p:cNvPicPr>
            <a:picLocks noChangeAspect="1"/>
          </p:cNvPicPr>
          <p:nvPr/>
        </p:nvPicPr>
        <p:blipFill>
          <a:blip r:embed="rId2"/>
          <a:srcRect t="64706"/>
          <a:stretch>
            <a:fillRect/>
          </a:stretch>
        </p:blipFill>
        <p:spPr>
          <a:xfrm>
            <a:off x="943761" y="3500438"/>
            <a:ext cx="8200239" cy="45720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latin typeface="Times New Roman" pitchFamily="18" charset="0"/>
                <a:cs typeface="Times New Roman" pitchFamily="18" charset="0"/>
              </a:rPr>
              <a:t>If an application component starts and there already exists a process for that application (because another component from the application exists), then the component is started within that process  and uses the same thread of execution.</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Processes and Threads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71480"/>
            <a:ext cx="8229600" cy="5435811"/>
          </a:xfrm>
        </p:spPr>
        <p:txBody>
          <a:bodyPr/>
          <a:lstStyle/>
          <a:p>
            <a:pPr>
              <a:buNone/>
            </a:pPr>
            <a:r>
              <a:rPr lang="en-US" sz="2800" b="1" dirty="0" smtClean="0">
                <a:latin typeface="Times New Roman" pitchFamily="18" charset="0"/>
                <a:cs typeface="Times New Roman" pitchFamily="18" charset="0"/>
              </a:rPr>
              <a:t>Processes</a:t>
            </a:r>
          </a:p>
          <a:p>
            <a:pPr>
              <a:buNone/>
            </a:pPr>
            <a:r>
              <a:rPr lang="en-IN" sz="2800" dirty="0" smtClean="0">
                <a:latin typeface="Times New Roman" pitchFamily="18" charset="0"/>
                <a:cs typeface="Times New Roman" pitchFamily="18" charset="0"/>
              </a:rPr>
              <a:t>The following list presents the different types of processes in order of importance (the first process is </a:t>
            </a:r>
            <a:r>
              <a:rPr lang="en-IN" sz="2800" i="1" dirty="0" smtClean="0">
                <a:latin typeface="Times New Roman" pitchFamily="18" charset="0"/>
                <a:cs typeface="Times New Roman" pitchFamily="18" charset="0"/>
              </a:rPr>
              <a:t>most important</a:t>
            </a:r>
            <a:r>
              <a:rPr lang="en-IN" sz="2800" dirty="0" smtClean="0">
                <a:latin typeface="Times New Roman" pitchFamily="18" charset="0"/>
                <a:cs typeface="Times New Roman" pitchFamily="18" charset="0"/>
              </a:rPr>
              <a:t> and is </a:t>
            </a:r>
            <a:r>
              <a:rPr lang="en-IN" sz="2800" i="1" dirty="0" smtClean="0">
                <a:latin typeface="Times New Roman" pitchFamily="18" charset="0"/>
                <a:cs typeface="Times New Roman" pitchFamily="18" charset="0"/>
              </a:rPr>
              <a:t>killed last</a:t>
            </a:r>
            <a:r>
              <a:rPr lang="en-IN" sz="2800" dirty="0" smtClean="0">
                <a:latin typeface="Times New Roman" pitchFamily="18" charset="0"/>
                <a:cs typeface="Times New Roman" pitchFamily="18" charset="0"/>
              </a:rPr>
              <a:t>):</a:t>
            </a:r>
            <a:endParaRPr lang="en-IN" sz="2800"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Foreground process </a:t>
            </a:r>
            <a:r>
              <a:rPr lang="en-IN" b="1" dirty="0" smtClean="0">
                <a:latin typeface="Times New Roman" pitchFamily="18" charset="0"/>
                <a:cs typeface="Times New Roman" pitchFamily="18" charset="0"/>
                <a:sym typeface="Wingdings" pitchFamily="2" charset="2"/>
              </a:rPr>
              <a:t></a:t>
            </a:r>
            <a:r>
              <a:rPr lang="en-IN" dirty="0" smtClean="0">
                <a:latin typeface="Times New Roman" pitchFamily="18" charset="0"/>
                <a:cs typeface="Times New Roman" pitchFamily="18" charset="0"/>
                <a:sym typeface="Wingdings" pitchFamily="2" charset="2"/>
              </a:rPr>
              <a:t> onResume().</a:t>
            </a:r>
          </a:p>
          <a:p>
            <a:r>
              <a:rPr lang="en-IN" b="1" dirty="0" smtClean="0">
                <a:latin typeface="Times New Roman" pitchFamily="18" charset="0"/>
                <a:cs typeface="Times New Roman" pitchFamily="18" charset="0"/>
              </a:rPr>
              <a:t>Visible process </a:t>
            </a:r>
            <a:r>
              <a:rPr lang="en-IN" dirty="0" smtClean="0">
                <a:latin typeface="Times New Roman" pitchFamily="18" charset="0"/>
                <a:cs typeface="Times New Roman" pitchFamily="18" charset="0"/>
                <a:sym typeface="Wingdings" pitchFamily="2" charset="2"/>
              </a:rPr>
              <a:t> onPause().</a:t>
            </a:r>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Service process </a:t>
            </a:r>
            <a:r>
              <a:rPr lang="en-IN" b="1" dirty="0" smtClean="0">
                <a:latin typeface="Times New Roman" pitchFamily="18" charset="0"/>
                <a:cs typeface="Times New Roman" pitchFamily="18" charset="0"/>
                <a:sym typeface="Wingdings" pitchFamily="2" charset="2"/>
              </a:rPr>
              <a:t> </a:t>
            </a:r>
            <a:r>
              <a:rPr lang="en-IN" dirty="0" smtClean="0">
                <a:latin typeface="Times New Roman" pitchFamily="18" charset="0"/>
                <a:cs typeface="Times New Roman" pitchFamily="18" charset="0"/>
                <a:sym typeface="Wingdings" pitchFamily="2" charset="2"/>
              </a:rPr>
              <a:t>startService().</a:t>
            </a:r>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Background process </a:t>
            </a:r>
            <a:r>
              <a:rPr lang="en-IN" dirty="0" smtClean="0">
                <a:latin typeface="Times New Roman" pitchFamily="18" charset="0"/>
                <a:cs typeface="Times New Roman" pitchFamily="18" charset="0"/>
                <a:sym typeface="Wingdings" pitchFamily="2" charset="2"/>
              </a:rPr>
              <a:t> onStop().</a:t>
            </a:r>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Empty process </a:t>
            </a:r>
            <a:r>
              <a:rPr lang="en-IN" dirty="0" smtClean="0">
                <a:latin typeface="Times New Roman" pitchFamily="18" charset="0"/>
                <a:cs typeface="Times New Roman" pitchFamily="18" charset="0"/>
                <a:sym typeface="Wingdings" pitchFamily="2" charset="2"/>
              </a:rPr>
              <a:t></a:t>
            </a:r>
            <a:r>
              <a:rPr lang="en-IN" sz="2000" dirty="0" smtClean="0">
                <a:latin typeface="Times New Roman" pitchFamily="18" charset="0"/>
                <a:cs typeface="Times New Roman" pitchFamily="18" charset="0"/>
              </a:rPr>
              <a:t>doesn't hold any active application components. </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007183"/>
          </a:xfrm>
        </p:spPr>
        <p:txBody>
          <a:bodyPr>
            <a:normAutofit/>
          </a:bodyPr>
          <a:lstStyle/>
          <a:p>
            <a:r>
              <a:rPr lang="en-IN" dirty="0" smtClean="0">
                <a:latin typeface="Times New Roman" pitchFamily="18" charset="0"/>
                <a:cs typeface="Times New Roman" pitchFamily="18" charset="0"/>
              </a:rPr>
              <a:t>Threads in the same VM interact and synchronize by the use of shared objects and monitors associated with these objects. </a:t>
            </a:r>
          </a:p>
          <a:p>
            <a:r>
              <a:rPr lang="en-IN" dirty="0" smtClean="0">
                <a:latin typeface="Times New Roman" pitchFamily="18" charset="0"/>
                <a:cs typeface="Times New Roman" pitchFamily="18" charset="0"/>
              </a:rPr>
              <a:t>There are basically two main ways of having a Thread execute application code. </a:t>
            </a:r>
          </a:p>
          <a:p>
            <a:r>
              <a:rPr lang="en-IN" dirty="0" smtClean="0">
                <a:latin typeface="Times New Roman" pitchFamily="18" charset="0"/>
                <a:cs typeface="Times New Roman" pitchFamily="18" charset="0"/>
              </a:rPr>
              <a:t>One is providing a new class that extends Thread and overriding its run() method. </a:t>
            </a:r>
          </a:p>
          <a:p>
            <a:r>
              <a:rPr lang="en-IN" dirty="0" smtClean="0">
                <a:latin typeface="Times New Roman" pitchFamily="18" charset="0"/>
                <a:cs typeface="Times New Roman" pitchFamily="18" charset="0"/>
              </a:rPr>
              <a:t>The other is providing a new Thread instance with a Runnable object during its creation. </a:t>
            </a:r>
          </a:p>
          <a:p>
            <a:r>
              <a:rPr lang="en-IN" dirty="0" smtClean="0">
                <a:latin typeface="Times New Roman" pitchFamily="18" charset="0"/>
                <a:cs typeface="Times New Roman" pitchFamily="18" charset="0"/>
              </a:rPr>
              <a:t>In both cases, the start() method must be called to actually execute the new Thread </a:t>
            </a:r>
          </a:p>
        </p:txBody>
      </p:sp>
      <p:sp>
        <p:nvSpPr>
          <p:cNvPr id="3" name="Title 2"/>
          <p:cNvSpPr>
            <a:spLocks noGrp="1"/>
          </p:cNvSpPr>
          <p:nvPr>
            <p:ph type="title"/>
          </p:nvPr>
        </p:nvSpPr>
        <p:spPr>
          <a:xfrm>
            <a:off x="457200" y="274638"/>
            <a:ext cx="8229600" cy="725470"/>
          </a:xfrm>
        </p:spPr>
        <p:txBody>
          <a:bodyPr>
            <a:normAutofit fontScale="90000"/>
          </a:bodyPr>
          <a:lstStyle/>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Threading in Android</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42918"/>
            <a:ext cx="8229600" cy="5364373"/>
          </a:xfrm>
        </p:spPr>
        <p:txBody>
          <a:bodyPr>
            <a:normAutofit/>
          </a:bodyPr>
          <a:lstStyle/>
          <a:p>
            <a:r>
              <a:rPr lang="en-IN" dirty="0" smtClean="0">
                <a:latin typeface="Times New Roman" pitchFamily="18" charset="0"/>
                <a:cs typeface="Times New Roman" pitchFamily="18" charset="0"/>
              </a:rPr>
              <a:t>Threads share the process' resources but are able to execute independently. </a:t>
            </a:r>
          </a:p>
          <a:p>
            <a:r>
              <a:rPr lang="en-IN" dirty="0" smtClean="0">
                <a:latin typeface="Times New Roman" pitchFamily="18" charset="0"/>
                <a:cs typeface="Times New Roman" pitchFamily="18" charset="0"/>
              </a:rPr>
              <a:t>Applications responsibilities can be separated</a:t>
            </a:r>
          </a:p>
          <a:p>
            <a:pPr>
              <a:buNone/>
            </a:pPr>
            <a:r>
              <a:rPr lang="en-IN" dirty="0" smtClean="0">
                <a:latin typeface="Times New Roman" pitchFamily="18" charset="0"/>
                <a:cs typeface="Times New Roman" pitchFamily="18" charset="0"/>
              </a:rPr>
              <a:t>main thread runs UI, and </a:t>
            </a:r>
          </a:p>
          <a:p>
            <a:r>
              <a:rPr lang="en-IN" dirty="0" smtClean="0">
                <a:latin typeface="Times New Roman" pitchFamily="18" charset="0"/>
                <a:cs typeface="Times New Roman" pitchFamily="18" charset="0"/>
              </a:rPr>
              <a:t>slow tasks are sent to background threads.</a:t>
            </a:r>
          </a:p>
          <a:p>
            <a:r>
              <a:rPr lang="en-IN" dirty="0" smtClean="0">
                <a:latin typeface="Times New Roman" pitchFamily="18" charset="0"/>
                <a:cs typeface="Times New Roman" pitchFamily="18" charset="0"/>
              </a:rPr>
              <a:t>Particularly useful in the case of a single process that spawns multiple threads on top of a multiprocessor system. In this case real parallelism is achieved.</a:t>
            </a:r>
          </a:p>
          <a:p>
            <a:r>
              <a:rPr lang="en-IN" dirty="0" smtClean="0">
                <a:latin typeface="Times New Roman" pitchFamily="18" charset="0"/>
                <a:cs typeface="Times New Roman" pitchFamily="18" charset="0"/>
              </a:rPr>
              <a:t>Consequently, a multithreaded program operates faster on computer systems that have multiple CPUs.</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None/>
            </a:pPr>
            <a:r>
              <a:rPr lang="en-US" sz="1800" b="1" dirty="0" smtClean="0">
                <a:latin typeface="Times New Roman" pitchFamily="18" charset="0"/>
                <a:cs typeface="Times New Roman" pitchFamily="18" charset="0"/>
              </a:rPr>
              <a:t>Component Name:</a:t>
            </a:r>
          </a:p>
          <a:p>
            <a:pPr lvl="1">
              <a:buFont typeface="Wingdings" pitchFamily="2" charset="2"/>
              <a:buChar char="Ø"/>
            </a:pPr>
            <a:r>
              <a:rPr lang="en-US" sz="1600" dirty="0" smtClean="0">
                <a:latin typeface="Times New Roman" pitchFamily="18" charset="0"/>
                <a:cs typeface="Times New Roman" pitchFamily="18" charset="0"/>
              </a:rPr>
              <a:t>System decides which component should receive the intent based on the other intent information.</a:t>
            </a:r>
          </a:p>
          <a:p>
            <a:pPr lvl="1">
              <a:buFont typeface="Wingdings" pitchFamily="2" charset="2"/>
              <a:buChar char="Ø"/>
            </a:pPr>
            <a:r>
              <a:rPr lang="en-US" sz="1600" dirty="0" smtClean="0">
                <a:latin typeface="Times New Roman" pitchFamily="18" charset="0"/>
                <a:cs typeface="Times New Roman" pitchFamily="18" charset="0"/>
                <a:hlinkClick r:id="rId3"/>
              </a:rPr>
              <a:t>setComponent()</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3"/>
              </a:rPr>
              <a:t>setClass()</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3"/>
              </a:rPr>
              <a:t>setClassName()</a:t>
            </a:r>
            <a:r>
              <a:rPr lang="en-US" sz="1600" dirty="0" smtClean="0">
                <a:latin typeface="Times New Roman" pitchFamily="18" charset="0"/>
                <a:cs typeface="Times New Roman" pitchFamily="18" charset="0"/>
              </a:rPr>
              <a:t>, or with the </a:t>
            </a:r>
            <a:r>
              <a:rPr lang="en-US" sz="1600" dirty="0" smtClean="0">
                <a:latin typeface="Times New Roman" pitchFamily="18" charset="0"/>
                <a:cs typeface="Times New Roman" pitchFamily="18" charset="0"/>
                <a:hlinkClick r:id="rId3"/>
              </a:rPr>
              <a:t>Intent</a:t>
            </a:r>
            <a:r>
              <a:rPr lang="en-US" sz="1600" dirty="0" smtClean="0">
                <a:latin typeface="Times New Roman" pitchFamily="18" charset="0"/>
                <a:cs typeface="Times New Roman" pitchFamily="18" charset="0"/>
              </a:rPr>
              <a:t> constructor.</a:t>
            </a:r>
          </a:p>
          <a:p>
            <a:pPr lvl="1">
              <a:buNone/>
            </a:pPr>
            <a:endParaRPr lang="en-US" sz="16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Action:</a:t>
            </a:r>
          </a:p>
          <a:p>
            <a:pPr lvl="1">
              <a:buFont typeface="Wingdings" pitchFamily="2" charset="2"/>
              <a:buChar char="Ø"/>
            </a:pPr>
            <a:r>
              <a:rPr lang="en-US" sz="1600" dirty="0" smtClean="0">
                <a:latin typeface="Times New Roman" pitchFamily="18" charset="0"/>
                <a:cs typeface="Times New Roman" pitchFamily="18" charset="0"/>
                <a:hlinkClick r:id="rId3"/>
              </a:rPr>
              <a:t>ACTION_VIEW</a:t>
            </a:r>
            <a:endParaRPr lang="en-US" sz="1600" dirty="0" smtClean="0">
              <a:latin typeface="Times New Roman" pitchFamily="18" charset="0"/>
              <a:cs typeface="Times New Roman" pitchFamily="18" charset="0"/>
            </a:endParaRPr>
          </a:p>
          <a:p>
            <a:pPr lvl="1">
              <a:buFont typeface="Wingdings" pitchFamily="2" charset="2"/>
              <a:buChar char="Ø"/>
            </a:pPr>
            <a:r>
              <a:rPr lang="en-US" sz="1600" dirty="0" smtClean="0">
                <a:latin typeface="Times New Roman" pitchFamily="18" charset="0"/>
                <a:cs typeface="Times New Roman" pitchFamily="18" charset="0"/>
                <a:hlinkClick r:id="rId3"/>
              </a:rPr>
              <a:t>ACTION_SEND</a:t>
            </a:r>
            <a:endParaRPr lang="en-US" sz="1600" dirty="0" smtClean="0">
              <a:latin typeface="Times New Roman" pitchFamily="18" charset="0"/>
              <a:cs typeface="Times New Roman" pitchFamily="18" charset="0"/>
            </a:endParaRPr>
          </a:p>
          <a:p>
            <a:pPr lvl="1">
              <a:buNone/>
            </a:pPr>
            <a:r>
              <a:rPr lang="en-US" sz="1600" dirty="0" smtClean="0">
                <a:latin typeface="Times New Roman" pitchFamily="18" charset="0"/>
                <a:cs typeface="Times New Roman" pitchFamily="18" charset="0"/>
              </a:rPr>
              <a:t>For Example:</a:t>
            </a:r>
          </a:p>
          <a:p>
            <a:pPr lvl="1">
              <a:buNone/>
            </a:pPr>
            <a:r>
              <a:rPr lang="en-US" sz="1600" dirty="0" smtClean="0">
                <a:latin typeface="Times New Roman" pitchFamily="18" charset="0"/>
                <a:cs typeface="Times New Roman" pitchFamily="18" charset="0"/>
              </a:rPr>
              <a:t>	 If you define your own actions, be sure to include your app's package name as a prefix. </a:t>
            </a:r>
          </a:p>
          <a:p>
            <a:pPr lvl="1">
              <a:buFont typeface="Wingdings" pitchFamily="2" charset="2"/>
              <a:buChar char="Ø"/>
            </a:pPr>
            <a:r>
              <a:rPr lang="en-US" sz="1600" dirty="0" smtClean="0">
                <a:latin typeface="Times New Roman" pitchFamily="18" charset="0"/>
                <a:cs typeface="Times New Roman" pitchFamily="18" charset="0"/>
              </a:rPr>
              <a:t>static final String ACTION_TIMETRAVEL =</a:t>
            </a:r>
            <a:r>
              <a:rPr lang="en-US" sz="1600" dirty="0" smtClean="0"/>
              <a:t> </a:t>
            </a:r>
            <a:r>
              <a:rPr lang="en-US" sz="1600" dirty="0" smtClean="0">
                <a:latin typeface="Times New Roman" pitchFamily="18" charset="0"/>
                <a:cs typeface="Times New Roman" pitchFamily="18" charset="0"/>
              </a:rPr>
              <a:t>"com.example.action.TIMETRAVEL“.</a:t>
            </a:r>
            <a:endParaRPr lang="en-US" sz="16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Data:</a:t>
            </a:r>
          </a:p>
          <a:p>
            <a:pPr lvl="1">
              <a:buFont typeface="Wingdings" pitchFamily="2" charset="2"/>
              <a:buChar char="Ø"/>
            </a:pPr>
            <a:r>
              <a:rPr lang="en-US" sz="1600" dirty="0" smtClean="0">
                <a:latin typeface="Times New Roman" pitchFamily="18" charset="0"/>
                <a:cs typeface="Times New Roman" pitchFamily="18" charset="0"/>
              </a:rPr>
              <a:t>URI and MIME  type of data.</a:t>
            </a:r>
          </a:p>
          <a:p>
            <a:pPr lvl="1">
              <a:buFont typeface="Wingdings" pitchFamily="2" charset="2"/>
              <a:buChar char="Ø"/>
            </a:pPr>
            <a:r>
              <a:rPr lang="en-US" sz="1600" dirty="0" smtClean="0">
                <a:latin typeface="Times New Roman" pitchFamily="18" charset="0"/>
                <a:cs typeface="Times New Roman" pitchFamily="18" charset="0"/>
              </a:rPr>
              <a:t>URI - </a:t>
            </a:r>
            <a:r>
              <a:rPr lang="en-US" sz="1600" dirty="0" smtClean="0">
                <a:hlinkClick r:id="rId3"/>
              </a:rPr>
              <a:t>setData()</a:t>
            </a:r>
            <a:r>
              <a:rPr lang="en-US" sz="1600" dirty="0" smtClean="0">
                <a:latin typeface="Times New Roman" pitchFamily="18" charset="0"/>
                <a:cs typeface="Times New Roman" pitchFamily="18" charset="0"/>
              </a:rPr>
              <a:t>. And MIME - </a:t>
            </a:r>
            <a:r>
              <a:rPr lang="en-US" sz="1600" dirty="0" smtClean="0">
                <a:hlinkClick r:id="rId3"/>
              </a:rPr>
              <a:t>setType()</a:t>
            </a:r>
            <a:r>
              <a:rPr lang="en-US" sz="1600" dirty="0" smtClean="0"/>
              <a:t>.</a:t>
            </a:r>
          </a:p>
          <a:p>
            <a:pPr lvl="1">
              <a:buFont typeface="Wingdings" pitchFamily="2" charset="2"/>
              <a:buChar char="Ø"/>
            </a:pPr>
            <a:r>
              <a:rPr lang="en-US" sz="1600" dirty="0" smtClean="0">
                <a:latin typeface="Times New Roman" pitchFamily="18" charset="0"/>
                <a:cs typeface="Times New Roman" pitchFamily="18" charset="0"/>
              </a:rPr>
              <a:t>Do not call separately Uri and Mime types in an Activity </a:t>
            </a:r>
            <a:r>
              <a:rPr lang="en-US" sz="1600" dirty="0" smtClean="0"/>
              <a:t>because they each nullify the value of the other.</a:t>
            </a:r>
            <a:r>
              <a:rPr lang="en-US" sz="1600" dirty="0" smtClean="0">
                <a:latin typeface="Times New Roman" pitchFamily="18" charset="0"/>
                <a:cs typeface="Times New Roman" pitchFamily="18" charset="0"/>
              </a:rPr>
              <a:t> Explicitly with </a:t>
            </a:r>
            <a:r>
              <a:rPr lang="en-US" sz="1600" dirty="0" smtClean="0">
                <a:hlinkClick r:id="rId3"/>
              </a:rPr>
              <a:t>setDataAndType()</a:t>
            </a:r>
            <a:r>
              <a:rPr lang="en-US" sz="1600" dirty="0" smtClean="0"/>
              <a:t>.</a:t>
            </a: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b="1" dirty="0" smtClean="0">
                <a:latin typeface="Times New Roman" pitchFamily="18" charset="0"/>
                <a:cs typeface="Times New Roman" pitchFamily="18" charset="0"/>
              </a:rPr>
              <a:t>Using the </a:t>
            </a:r>
            <a:r>
              <a:rPr lang="en-IN" b="1" dirty="0" err="1" smtClean="0">
                <a:latin typeface="Times New Roman" pitchFamily="18" charset="0"/>
                <a:cs typeface="Times New Roman" pitchFamily="18" charset="0"/>
              </a:rPr>
              <a:t>AsyncTaskClass</a:t>
            </a:r>
            <a:endParaRPr lang="en-IN" b="1" dirty="0" smtClean="0">
              <a:latin typeface="Times New Roman" pitchFamily="18" charset="0"/>
              <a:cs typeface="Times New Roman" pitchFamily="18" charset="0"/>
            </a:endParaRPr>
          </a:p>
          <a:p>
            <a:r>
              <a:rPr lang="en-IN" sz="2000" dirty="0" err="1" smtClean="0">
                <a:latin typeface="Times New Roman" pitchFamily="18" charset="0"/>
                <a:cs typeface="Times New Roman" pitchFamily="18" charset="0"/>
              </a:rPr>
              <a:t>AsyncTaskenables</a:t>
            </a:r>
            <a:r>
              <a:rPr lang="en-IN" sz="2000" dirty="0" smtClean="0">
                <a:latin typeface="Times New Roman" pitchFamily="18" charset="0"/>
                <a:cs typeface="Times New Roman" pitchFamily="18" charset="0"/>
              </a:rPr>
              <a:t> proper and easy use of the UI thread. </a:t>
            </a:r>
          </a:p>
          <a:p>
            <a:r>
              <a:rPr lang="en-IN" sz="2000" dirty="0" smtClean="0">
                <a:latin typeface="Times New Roman" pitchFamily="18" charset="0"/>
                <a:cs typeface="Times New Roman" pitchFamily="18" charset="0"/>
              </a:rPr>
              <a:t>This class allows to perform background operations and publish results on the UI thread without having to manipulate threads and/or handlers.</a:t>
            </a:r>
          </a:p>
          <a:p>
            <a:r>
              <a:rPr lang="en-IN" sz="2000" dirty="0" smtClean="0">
                <a:latin typeface="Times New Roman" pitchFamily="18" charset="0"/>
                <a:cs typeface="Times New Roman" pitchFamily="18" charset="0"/>
              </a:rPr>
              <a:t>An asynchronous task is defined by a computation that runs on a background thread and whose result is published on the UI thread. </a:t>
            </a:r>
          </a:p>
          <a:p>
            <a:r>
              <a:rPr lang="en-IN" sz="2000" dirty="0" smtClean="0">
                <a:latin typeface="Times New Roman" pitchFamily="18" charset="0"/>
                <a:cs typeface="Times New Roman" pitchFamily="18" charset="0"/>
              </a:rPr>
              <a:t>An asynchronous task is defined</a:t>
            </a:r>
          </a:p>
          <a:p>
            <a:endParaRPr lang="en-IN" sz="2000"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Multithreading Via </a:t>
            </a:r>
            <a:r>
              <a:rPr lang="en-IN" dirty="0" err="1" smtClean="0">
                <a:latin typeface="Times New Roman" pitchFamily="18" charset="0"/>
                <a:cs typeface="Times New Roman" pitchFamily="18" charset="0"/>
              </a:rPr>
              <a:t>AsycTask</a:t>
            </a:r>
            <a:endParaRPr lang="en-IN" b="0" dirty="0">
              <a:latin typeface="Times New Roman" pitchFamily="18" charset="0"/>
              <a:cs typeface="Times New Roman" pitchFamily="18" charset="0"/>
            </a:endParaRPr>
          </a:p>
        </p:txBody>
      </p:sp>
      <p:pic>
        <p:nvPicPr>
          <p:cNvPr id="7" name="Picture 6"/>
          <p:cNvPicPr/>
          <p:nvPr/>
        </p:nvPicPr>
        <p:blipFill>
          <a:blip r:embed="rId2"/>
          <a:srcRect/>
          <a:stretch>
            <a:fillRect/>
          </a:stretch>
        </p:blipFill>
        <p:spPr bwMode="auto">
          <a:xfrm>
            <a:off x="1500166" y="4143380"/>
            <a:ext cx="5731510" cy="166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54032"/>
          </a:xfrm>
        </p:spPr>
        <p:txBody>
          <a:bodyPr>
            <a:normAutofit fontScale="90000"/>
          </a:bodyPr>
          <a:lstStyle/>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Using the </a:t>
            </a:r>
            <a:r>
              <a:rPr lang="en-IN" dirty="0" err="1" smtClean="0">
                <a:latin typeface="Times New Roman" pitchFamily="18" charset="0"/>
                <a:cs typeface="Times New Roman" pitchFamily="18" charset="0"/>
              </a:rPr>
              <a:t>AsyncTaskClass</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p>
        </p:txBody>
      </p:sp>
      <p:pic>
        <p:nvPicPr>
          <p:cNvPr id="4" name="Content Placeholder 3"/>
          <p:cNvPicPr>
            <a:picLocks noGrp="1"/>
          </p:cNvPicPr>
          <p:nvPr>
            <p:ph idx="1"/>
          </p:nvPr>
        </p:nvPicPr>
        <p:blipFill>
          <a:blip r:embed="rId2"/>
          <a:srcRect/>
          <a:stretch>
            <a:fillRect/>
          </a:stretch>
        </p:blipFill>
        <p:spPr bwMode="auto">
          <a:xfrm>
            <a:off x="1029508" y="1142984"/>
            <a:ext cx="7084984" cy="4864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Handler allows you to send and process </a:t>
            </a:r>
            <a:r>
              <a:rPr lang="en-IN" dirty="0" err="1" smtClean="0">
                <a:latin typeface="Times New Roman" pitchFamily="18" charset="0"/>
                <a:cs typeface="Times New Roman" pitchFamily="18" charset="0"/>
              </a:rPr>
              <a:t>Messageand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Runnableobjects</a:t>
            </a:r>
            <a:r>
              <a:rPr lang="en-IN" dirty="0" smtClean="0">
                <a:latin typeface="Times New Roman" pitchFamily="18" charset="0"/>
                <a:cs typeface="Times New Roman" pitchFamily="18" charset="0"/>
              </a:rPr>
              <a:t> associated with a thread's </a:t>
            </a:r>
            <a:r>
              <a:rPr lang="en-IN" dirty="0" err="1" smtClean="0">
                <a:latin typeface="Times New Roman" pitchFamily="18" charset="0"/>
                <a:cs typeface="Times New Roman" pitchFamily="18" charset="0"/>
              </a:rPr>
              <a:t>MessageQueue</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Each Handler instance is associated with a single thread and that thread's message queue</a:t>
            </a:r>
          </a:p>
          <a:p>
            <a:r>
              <a:rPr lang="en-IN" dirty="0" smtClean="0">
                <a:latin typeface="Times New Roman" pitchFamily="18" charset="0"/>
                <a:cs typeface="Times New Roman" pitchFamily="18" charset="0"/>
              </a:rPr>
              <a:t>(1) to schedule messages and </a:t>
            </a:r>
            <a:r>
              <a:rPr lang="en-IN" dirty="0" err="1" smtClean="0">
                <a:latin typeface="Times New Roman" pitchFamily="18" charset="0"/>
                <a:cs typeface="Times New Roman" pitchFamily="18" charset="0"/>
              </a:rPr>
              <a:t>runnablesto</a:t>
            </a:r>
            <a:r>
              <a:rPr lang="en-IN" dirty="0" smtClean="0">
                <a:latin typeface="Times New Roman" pitchFamily="18" charset="0"/>
                <a:cs typeface="Times New Roman" pitchFamily="18" charset="0"/>
              </a:rPr>
              <a:t> be executed as some point in the future; and </a:t>
            </a:r>
          </a:p>
          <a:p>
            <a:r>
              <a:rPr lang="en-IN" dirty="0" smtClean="0">
                <a:latin typeface="Times New Roman" pitchFamily="18" charset="0"/>
                <a:cs typeface="Times New Roman" pitchFamily="18" charset="0"/>
              </a:rPr>
              <a:t>(2) to </a:t>
            </a:r>
            <a:r>
              <a:rPr lang="en-IN" dirty="0" err="1" smtClean="0">
                <a:latin typeface="Times New Roman" pitchFamily="18" charset="0"/>
                <a:cs typeface="Times New Roman" pitchFamily="18" charset="0"/>
              </a:rPr>
              <a:t>enqueuean</a:t>
            </a:r>
            <a:r>
              <a:rPr lang="en-IN" dirty="0" smtClean="0">
                <a:latin typeface="Times New Roman" pitchFamily="18" charset="0"/>
                <a:cs typeface="Times New Roman" pitchFamily="18" charset="0"/>
              </a:rPr>
              <a:t> action to be performed on a different thread than your own. </a:t>
            </a:r>
          </a:p>
          <a:p>
            <a:r>
              <a:rPr lang="en-IN" dirty="0" smtClean="0">
                <a:latin typeface="Times New Roman" pitchFamily="18" charset="0"/>
                <a:cs typeface="Times New Roman" pitchFamily="18" charset="0"/>
              </a:rPr>
              <a:t>Post(</a:t>
            </a:r>
            <a:r>
              <a:rPr lang="en-IN" dirty="0" err="1" smtClean="0">
                <a:latin typeface="Times New Roman" pitchFamily="18" charset="0"/>
                <a:cs typeface="Times New Roman" pitchFamily="18" charset="0"/>
              </a:rPr>
              <a:t>Runnable</a:t>
            </a:r>
            <a:r>
              <a:rPr lang="en-IN" dirty="0" smtClean="0">
                <a:latin typeface="Times New Roman" pitchFamily="18" charset="0"/>
                <a:cs typeface="Times New Roman" pitchFamily="18" charset="0"/>
              </a:rPr>
              <a:t>) &amp; </a:t>
            </a:r>
            <a:r>
              <a:rPr lang="en-IN" dirty="0" err="1" smtClean="0">
                <a:latin typeface="Times New Roman" pitchFamily="18" charset="0"/>
                <a:cs typeface="Times New Roman" pitchFamily="18" charset="0"/>
              </a:rPr>
              <a:t>sendMessage</a:t>
            </a:r>
            <a:r>
              <a:rPr lang="en-IN" dirty="0" smtClean="0">
                <a:latin typeface="Times New Roman" pitchFamily="18" charset="0"/>
                <a:cs typeface="Times New Roman" pitchFamily="18" charset="0"/>
              </a:rPr>
              <a:t>(Message)</a:t>
            </a:r>
          </a:p>
          <a:p>
            <a:endParaRPr lang="en-IN" dirty="0"/>
          </a:p>
        </p:txBody>
      </p:sp>
      <p:sp>
        <p:nvSpPr>
          <p:cNvPr id="3" name="Title 2"/>
          <p:cNvSpPr>
            <a:spLocks noGrp="1"/>
          </p:cNvSpPr>
          <p:nvPr>
            <p:ph type="title"/>
          </p:nvPr>
        </p:nvSpPr>
        <p:spPr/>
        <p:txBody>
          <a:bodyPr/>
          <a:lstStyle/>
          <a:p>
            <a:r>
              <a:rPr lang="en-IN" dirty="0" smtClean="0"/>
              <a:t>Multithreading Via Handler</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buNone/>
            </a:pPr>
            <a:r>
              <a:rPr lang="en-US" sz="2000" b="1" dirty="0" smtClean="0">
                <a:latin typeface="Times New Roman" pitchFamily="18" charset="0"/>
                <a:cs typeface="Times New Roman" pitchFamily="18" charset="0"/>
              </a:rPr>
              <a:t>Category:</a:t>
            </a:r>
          </a:p>
          <a:p>
            <a:pPr>
              <a:buNone/>
            </a:pPr>
            <a:r>
              <a:rPr lang="en-US" sz="1800" b="1" dirty="0" smtClean="0">
                <a:latin typeface="Times New Roman" pitchFamily="18" charset="0"/>
                <a:cs typeface="Times New Roman" pitchFamily="18" charset="0"/>
              </a:rPr>
              <a:t>	Some Categories</a:t>
            </a:r>
            <a:r>
              <a:rPr lang="en-US" sz="2000" b="1" dirty="0" smtClean="0">
                <a:latin typeface="Times New Roman" pitchFamily="18" charset="0"/>
                <a:cs typeface="Times New Roman" pitchFamily="18" charset="0"/>
              </a:rPr>
              <a:t>:</a:t>
            </a:r>
          </a:p>
          <a:p>
            <a:pPr marL="857250" lvl="1" indent="-457200">
              <a:buFont typeface="Wingdings" pitchFamily="2" charset="2"/>
              <a:buChar char="Ø"/>
            </a:pPr>
            <a:r>
              <a:rPr lang="en-US" sz="1600" dirty="0" smtClean="0">
                <a:latin typeface="Times New Roman" pitchFamily="18" charset="0"/>
                <a:cs typeface="Times New Roman" pitchFamily="18" charset="0"/>
                <a:hlinkClick r:id="rId3"/>
              </a:rPr>
              <a:t>CATEGORY_BROWSABLE</a:t>
            </a:r>
            <a:r>
              <a:rPr lang="en-US" sz="1600" dirty="0" smtClean="0">
                <a:latin typeface="Times New Roman" pitchFamily="18" charset="0"/>
                <a:cs typeface="Times New Roman" pitchFamily="18" charset="0"/>
              </a:rPr>
              <a:t>.</a:t>
            </a:r>
          </a:p>
          <a:p>
            <a:pPr marL="857250" lvl="1" indent="-457200">
              <a:buFont typeface="Wingdings" pitchFamily="2" charset="2"/>
              <a:buChar char="Ø"/>
            </a:pPr>
            <a:r>
              <a:rPr lang="en-US" sz="1600" dirty="0" smtClean="0">
                <a:hlinkClick r:id="rId3"/>
              </a:rPr>
              <a:t>CATEGORY_LAUNCHER</a:t>
            </a:r>
            <a:r>
              <a:rPr lang="en-US" sz="1600" dirty="0" smtClean="0"/>
              <a:t>.</a:t>
            </a:r>
          </a:p>
          <a:p>
            <a:pPr marL="857250" lvl="1" indent="-457200">
              <a:buFont typeface="Wingdings" pitchFamily="2" charset="2"/>
              <a:buChar char="Ø"/>
            </a:pPr>
            <a:r>
              <a:rPr lang="en-US" sz="1600" dirty="0" smtClean="0">
                <a:latin typeface="Times New Roman" pitchFamily="18" charset="0"/>
                <a:cs typeface="Times New Roman" pitchFamily="18" charset="0"/>
              </a:rPr>
              <a:t>You can specify the category with </a:t>
            </a:r>
            <a:r>
              <a:rPr lang="en-US" sz="1600" dirty="0" smtClean="0">
                <a:hlinkClick r:id="rId3"/>
              </a:rPr>
              <a:t>addCategory()</a:t>
            </a:r>
            <a:r>
              <a:rPr lang="en-US" sz="1600" dirty="0" smtClean="0"/>
              <a:t>.</a:t>
            </a: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Extras:</a:t>
            </a:r>
          </a:p>
          <a:p>
            <a:pPr lvl="1">
              <a:buNone/>
            </a:pPr>
            <a:r>
              <a:rPr lang="en-US" sz="1600" dirty="0" smtClean="0">
                <a:latin typeface="Times New Roman" pitchFamily="18" charset="0"/>
                <a:cs typeface="Times New Roman" pitchFamily="18" charset="0"/>
              </a:rPr>
              <a:t>Key-value pairs carry additional information to the requested the action.</a:t>
            </a:r>
          </a:p>
          <a:p>
            <a:pPr lvl="1"/>
            <a:r>
              <a:rPr lang="en-US" sz="1600" dirty="0" smtClean="0">
                <a:hlinkClick r:id="rId3"/>
              </a:rPr>
              <a:t>putExtra()</a:t>
            </a:r>
            <a:r>
              <a:rPr lang="en-US" sz="1600" dirty="0" smtClean="0"/>
              <a:t> to add extra data and each accepting two parameters : key name and value.</a:t>
            </a:r>
          </a:p>
          <a:p>
            <a:pPr lvl="1"/>
            <a:r>
              <a:rPr lang="en-US" sz="1600" dirty="0" smtClean="0">
                <a:latin typeface="Times New Roman" pitchFamily="18" charset="0"/>
                <a:cs typeface="Times New Roman" pitchFamily="18" charset="0"/>
              </a:rPr>
              <a:t>Insert the Bundle of data by inserting </a:t>
            </a:r>
            <a:r>
              <a:rPr lang="en-US" sz="1600" u="sng" dirty="0" smtClean="0">
                <a:latin typeface="Times New Roman" pitchFamily="18" charset="0"/>
                <a:cs typeface="Times New Roman" pitchFamily="18" charset="0"/>
                <a:hlinkClick r:id="rId4" action="ppaction://hlinkpres?slideindex=1&amp;slidetitle="/>
              </a:rPr>
              <a:t>Intent</a:t>
            </a:r>
            <a:r>
              <a:rPr lang="en-US" sz="1600" dirty="0" smtClean="0">
                <a:latin typeface="Times New Roman" pitchFamily="18" charset="0"/>
                <a:cs typeface="Times New Roman" pitchFamily="18" charset="0"/>
              </a:rPr>
              <a:t> with </a:t>
            </a:r>
            <a:r>
              <a:rPr lang="en-US" sz="1600" dirty="0" smtClean="0">
                <a:latin typeface="Times New Roman" pitchFamily="18" charset="0"/>
                <a:cs typeface="Times New Roman" pitchFamily="18" charset="0"/>
                <a:hlinkClick r:id="rId3"/>
              </a:rPr>
              <a:t>putExtra()</a:t>
            </a:r>
            <a:r>
              <a:rPr lang="en-US" sz="1600" dirty="0" smtClean="0"/>
              <a:t>.</a:t>
            </a:r>
          </a:p>
          <a:p>
            <a:pPr lvl="1">
              <a:buNone/>
            </a:pPr>
            <a:r>
              <a:rPr lang="en-US" sz="1600" dirty="0" smtClean="0"/>
              <a:t>For Example:</a:t>
            </a:r>
          </a:p>
          <a:p>
            <a:pPr lvl="1">
              <a:buNone/>
            </a:pPr>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hlinkClick r:id="rId3"/>
              </a:rPr>
              <a:t>Intent</a:t>
            </a:r>
            <a:r>
              <a:rPr lang="en-US" sz="1600" dirty="0" smtClean="0">
                <a:latin typeface="Times New Roman" pitchFamily="18" charset="0"/>
                <a:cs typeface="Times New Roman" pitchFamily="18" charset="0"/>
              </a:rPr>
              <a:t> class specifies many EXTRA_* constants for standardized data types</a:t>
            </a:r>
          </a:p>
          <a:p>
            <a:pPr lvl="1">
              <a:buNone/>
            </a:pPr>
            <a:r>
              <a:rPr lang="en-US" sz="1600" dirty="0" smtClean="0">
                <a:latin typeface="Times New Roman" pitchFamily="18" charset="0"/>
                <a:cs typeface="Times New Roman" pitchFamily="18" charset="0"/>
              </a:rPr>
              <a:t>	static final String EXTRA_GIGAWATTS = "com.example.EXTRA_GIGAWATTS“.</a:t>
            </a:r>
          </a:p>
          <a:p>
            <a:pPr>
              <a:buNone/>
            </a:pP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Flag:</a:t>
            </a:r>
          </a:p>
          <a:p>
            <a:pPr>
              <a:buNone/>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In the intent class that a function of metadata for the intent.</a:t>
            </a:r>
          </a:p>
          <a:p>
            <a:pPr>
              <a:buNone/>
            </a:pPr>
            <a:r>
              <a:rPr lang="en-US" sz="1800" dirty="0" smtClean="0">
                <a:latin typeface="Times New Roman" pitchFamily="18" charset="0"/>
                <a:cs typeface="Times New Roman" pitchFamily="18" charset="0"/>
              </a:rPr>
              <a:t>	It is used to instruct how to launch an activity.</a:t>
            </a:r>
          </a:p>
          <a:p>
            <a:pPr lvl="1">
              <a:buNone/>
            </a:pPr>
            <a:endParaRPr lang="en-US" sz="1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normAutofit/>
          </a:bodyPr>
          <a:lstStyle/>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For example, if you built a service in your app, named DownloadService, designed to download a file from the web, you can start it with the following code:</a:t>
            </a:r>
          </a:p>
          <a:p>
            <a:pPr>
              <a:buNone/>
            </a:pPr>
            <a:endParaRPr lang="en-US" sz="18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Executed in an Activity, so 'this' is the </a:t>
            </a:r>
            <a:r>
              <a:rPr lang="en-US" sz="1600" dirty="0" smtClean="0">
                <a:latin typeface="Times New Roman" pitchFamily="18" charset="0"/>
                <a:cs typeface="Times New Roman" pitchFamily="18" charset="0"/>
                <a:hlinkClick r:id="rId2"/>
              </a:rPr>
              <a:t>Context</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 The fileUrl is a string URL, such as "http://www.example.com/image.png"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Intent downloadIntent = new Intent(this, DownloadService.class);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downloadIntent.setData(</a:t>
            </a:r>
            <a:r>
              <a:rPr lang="en-US" sz="1600" dirty="0" err="1" smtClean="0">
                <a:latin typeface="Times New Roman" pitchFamily="18" charset="0"/>
                <a:cs typeface="Times New Roman" pitchFamily="18" charset="0"/>
                <a:hlinkClick r:id="rId3"/>
              </a:rPr>
              <a:t>Uri.parse</a:t>
            </a:r>
            <a:r>
              <a:rPr lang="en-US" sz="1600" dirty="0" smtClean="0">
                <a:latin typeface="Times New Roman" pitchFamily="18" charset="0"/>
                <a:cs typeface="Times New Roman" pitchFamily="18" charset="0"/>
              </a:rPr>
              <a:t>(fileUrl));</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startService(downloadIntent);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hlinkClick r:id="rId4"/>
              </a:rPr>
              <a:t>Intent(Context, Class)</a:t>
            </a:r>
            <a:r>
              <a:rPr lang="en-US" sz="1800" dirty="0" smtClean="0">
                <a:latin typeface="Times New Roman" pitchFamily="18" charset="0"/>
                <a:cs typeface="Times New Roman" pitchFamily="18" charset="0"/>
              </a:rPr>
              <a:t> constructor supplies the app </a:t>
            </a:r>
            <a:r>
              <a:rPr lang="en-US" sz="1800" dirty="0" smtClean="0">
                <a:latin typeface="Times New Roman" pitchFamily="18" charset="0"/>
                <a:cs typeface="Times New Roman" pitchFamily="18" charset="0"/>
                <a:hlinkClick r:id="rId2"/>
              </a:rPr>
              <a:t>Context</a:t>
            </a:r>
            <a:r>
              <a:rPr lang="en-US" sz="1800" dirty="0" smtClean="0">
                <a:latin typeface="Times New Roman" pitchFamily="18" charset="0"/>
                <a:cs typeface="Times New Roman" pitchFamily="18" charset="0"/>
              </a:rPr>
              <a:t> and the component a </a:t>
            </a:r>
            <a:r>
              <a:rPr lang="en-US" sz="1800" dirty="0" smtClean="0">
                <a:latin typeface="Times New Roman" pitchFamily="18" charset="0"/>
                <a:cs typeface="Times New Roman" pitchFamily="18" charset="0"/>
                <a:hlinkClick r:id="rId5"/>
              </a:rPr>
              <a:t>Class</a:t>
            </a:r>
            <a:r>
              <a:rPr lang="en-US" sz="1800" dirty="0" smtClean="0">
                <a:latin typeface="Times New Roman" pitchFamily="18" charset="0"/>
                <a:cs typeface="Times New Roman" pitchFamily="18" charset="0"/>
              </a:rPr>
              <a:t> object. As such, this intent explicitly starts the DownloadService class in the app.</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439718"/>
          </a:xfrm>
        </p:spPr>
        <p:txBody>
          <a:bodyPr>
            <a:noAutofit/>
          </a:bodyPr>
          <a:lstStyle/>
          <a:p>
            <a:r>
              <a:rPr lang="en-US" sz="2800" b="1" dirty="0" smtClean="0">
                <a:latin typeface="Times New Roman" pitchFamily="18" charset="0"/>
                <a:cs typeface="Times New Roman" pitchFamily="18" charset="0"/>
              </a:rPr>
              <a:t>Example explicit intent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normAutofit/>
          </a:bodyPr>
          <a:lstStyle/>
          <a:p>
            <a:pPr>
              <a:buNone/>
            </a:pPr>
            <a:r>
              <a:rPr lang="en-US" dirty="0" smtClean="0"/>
              <a:t>//</a:t>
            </a:r>
            <a:r>
              <a:rPr lang="en-US" sz="1900" dirty="0" smtClean="0">
                <a:latin typeface="Times New Roman" pitchFamily="18" charset="0"/>
                <a:cs typeface="Times New Roman" pitchFamily="18" charset="0"/>
              </a:rPr>
              <a:t> Create the text message with a string</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Intent sendIntent = new Intent();</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sendIntent.setAction(Intent.ACTION_SEND);</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sendIntent.putExtra(Intent.EXTRA_TEXT, textMessage);</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sendIntent.setType(</a:t>
            </a:r>
            <a:r>
              <a:rPr lang="en-US" sz="1900" dirty="0" smtClean="0">
                <a:latin typeface="Times New Roman" pitchFamily="18" charset="0"/>
                <a:cs typeface="Times New Roman" pitchFamily="18" charset="0"/>
                <a:hlinkClick r:id="rId2"/>
              </a:rPr>
              <a:t>HTTP.PLAIN_TEXT_TYPE</a:t>
            </a:r>
            <a:r>
              <a:rPr lang="en-US" sz="1900" dirty="0" smtClean="0">
                <a:latin typeface="Times New Roman" pitchFamily="18" charset="0"/>
                <a:cs typeface="Times New Roman" pitchFamily="18" charset="0"/>
              </a:rPr>
              <a:t>); // "text/plain" MIME type</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Verify that the intent will resolve to an activity</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if (sendIntent.resolveActivity(getPackageManager()) != null)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startActivity(sendIntent);</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582594"/>
          </a:xfrm>
        </p:spPr>
        <p:txBody>
          <a:bodyPr>
            <a:normAutofit/>
          </a:bodyPr>
          <a:lstStyle/>
          <a:p>
            <a:r>
              <a:rPr lang="en-US" sz="2800" b="1" dirty="0" smtClean="0">
                <a:latin typeface="Times New Roman" pitchFamily="18" charset="0"/>
                <a:cs typeface="Times New Roman" pitchFamily="18" charset="0"/>
              </a:rPr>
              <a:t>Example of Implicit Intent.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5324532</TotalTime>
  <Words>3724</Words>
  <Application>Microsoft Office PowerPoint</Application>
  <PresentationFormat>On-screen Show (4:3)</PresentationFormat>
  <Paragraphs>421</Paragraphs>
  <Slides>62</Slides>
  <Notes>14</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Concourse</vt:lpstr>
      <vt:lpstr>Slide 1</vt:lpstr>
      <vt:lpstr>Content Of Application Components</vt:lpstr>
      <vt:lpstr>Intent And Intent Filters</vt:lpstr>
      <vt:lpstr>Intent Types</vt:lpstr>
      <vt:lpstr>Intent Filters</vt:lpstr>
      <vt:lpstr>Slide 6</vt:lpstr>
      <vt:lpstr>Slide 7</vt:lpstr>
      <vt:lpstr>Example explicit intent</vt:lpstr>
      <vt:lpstr>Example of Implicit Intent.</vt:lpstr>
      <vt:lpstr>Forcing An app chooser</vt:lpstr>
      <vt:lpstr>Receiving an implicit intent </vt:lpstr>
      <vt:lpstr>Example of Filter</vt:lpstr>
      <vt:lpstr>Using an Pending Intent</vt:lpstr>
      <vt:lpstr>Activity</vt:lpstr>
      <vt:lpstr>Managing the Activity Lifecycle</vt:lpstr>
      <vt:lpstr>Implementing of the lifecycle callback</vt:lpstr>
      <vt:lpstr>Lifecycle Activities</vt:lpstr>
      <vt:lpstr>Saving activity state</vt:lpstr>
      <vt:lpstr>Handling configuration changes</vt:lpstr>
      <vt:lpstr>Fragment Life Cycle</vt:lpstr>
      <vt:lpstr>Slide 21</vt:lpstr>
      <vt:lpstr>Loader</vt:lpstr>
      <vt:lpstr>Using Loader in an application</vt:lpstr>
      <vt:lpstr>Tasks and Back Stack</vt:lpstr>
      <vt:lpstr>Slide 25</vt:lpstr>
      <vt:lpstr>Services</vt:lpstr>
      <vt:lpstr>Different Forms of Services</vt:lpstr>
      <vt:lpstr>Different Forms of Services...</vt:lpstr>
      <vt:lpstr>Started Service</vt:lpstr>
      <vt:lpstr>Started Service...</vt:lpstr>
      <vt:lpstr>Started Service...</vt:lpstr>
      <vt:lpstr>Bound Service</vt:lpstr>
      <vt:lpstr>Bound Service...</vt:lpstr>
      <vt:lpstr>Bound Service...</vt:lpstr>
      <vt:lpstr>Bound Service...</vt:lpstr>
      <vt:lpstr>Managing the Lifecycle of a Bound Service </vt:lpstr>
      <vt:lpstr>Running a Service in Foreground</vt:lpstr>
      <vt:lpstr>Android Interface Definition Language  </vt:lpstr>
      <vt:lpstr>Content Provider</vt:lpstr>
      <vt:lpstr>Accessing a Content Provider</vt:lpstr>
      <vt:lpstr>Accessing a Content Provider...</vt:lpstr>
      <vt:lpstr>Developing a Custom Content Provider</vt:lpstr>
      <vt:lpstr>Developing a Custom Content Provider...</vt:lpstr>
      <vt:lpstr>Developing a Custom Content Provider...</vt:lpstr>
      <vt:lpstr>Developing a Custom Content Provider...</vt:lpstr>
      <vt:lpstr>Developing a Custom Content Provider...</vt:lpstr>
      <vt:lpstr>Developing a Custom Content Provider...</vt:lpstr>
      <vt:lpstr>Developing a Custom Content Provider...</vt:lpstr>
      <vt:lpstr>Developing a Custom Content Provider...</vt:lpstr>
      <vt:lpstr>Developing a Custom Content Provider...</vt:lpstr>
      <vt:lpstr>Developing a Custom Content Provider...</vt:lpstr>
      <vt:lpstr>Developing a Custom Content Provider...</vt:lpstr>
      <vt:lpstr>Developing a Custom Content Provider...</vt:lpstr>
      <vt:lpstr>Slide 54</vt:lpstr>
      <vt:lpstr>Developing a Custom Content Provider...</vt:lpstr>
      <vt:lpstr>Processes and Threads</vt:lpstr>
      <vt:lpstr>Slide 57</vt:lpstr>
      <vt:lpstr> Threading in Android </vt:lpstr>
      <vt:lpstr>Slide 59</vt:lpstr>
      <vt:lpstr>Multithreading Via AsycTask</vt:lpstr>
      <vt:lpstr> Using the AsyncTaskClass </vt:lpstr>
      <vt:lpstr>Multithreading Via Handler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Home</cp:lastModifiedBy>
  <cp:revision>152</cp:revision>
  <dcterms:created xsi:type="dcterms:W3CDTF">2014-02-05T05:51:36Z</dcterms:created>
  <dcterms:modified xsi:type="dcterms:W3CDTF">2014-02-13T13:12:25Z</dcterms:modified>
</cp:coreProperties>
</file>