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1E967-78A1-4EDA-A280-EDF7E1996E46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7315F-5B6A-411F-B064-DD665332C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7315F-5B6A-411F-B064-DD665332C9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9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6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4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4D25-5F37-4FA6-A3D9-4E13BB98812C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97AD-4826-4559-8BD7-14E2C14E3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74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3d World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Up the World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r>
              <a:rPr lang="en-US" dirty="0"/>
              <a:t>The use of lighting algorithms can make a big difference in the way a </a:t>
            </a:r>
            <a:r>
              <a:rPr lang="en-US" dirty="0" smtClean="0"/>
              <a:t>scene looks</a:t>
            </a:r>
            <a:r>
              <a:rPr lang="en-US" dirty="0"/>
              <a:t>. Day can pass into night, areas can fall into shadow, and a </a:t>
            </a:r>
            <a:r>
              <a:rPr lang="en-US" dirty="0" smtClean="0"/>
              <a:t>mountain can </a:t>
            </a:r>
            <a:r>
              <a:rPr lang="en-US" dirty="0"/>
              <a:t>reveal peaks, valleys, and crevices; even a 2D scene can take </a:t>
            </a:r>
            <a:r>
              <a:rPr lang="en-US" dirty="0" smtClean="0"/>
              <a:t>advantage of </a:t>
            </a:r>
            <a:r>
              <a:rPr lang="en-US" dirty="0"/>
              <a:t>the properties of light for things like visual depth, explosions, and </a:t>
            </a:r>
            <a:r>
              <a:rPr lang="en-US" dirty="0" smtClean="0"/>
              <a:t>other special </a:t>
            </a:r>
            <a:r>
              <a:rPr lang="en-US" dirty="0"/>
              <a:t>effects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to implement diffuse reflection using a </a:t>
            </a:r>
            <a:r>
              <a:rPr lang="en-US" dirty="0" smtClean="0"/>
              <a:t>directional light source.</a:t>
            </a:r>
          </a:p>
          <a:p>
            <a:r>
              <a:rPr lang="en-US" dirty="0" smtClean="0"/>
              <a:t>How </a:t>
            </a:r>
            <a:r>
              <a:rPr lang="en-US" dirty="0"/>
              <a:t>to minimize dark shadows by </a:t>
            </a:r>
            <a:r>
              <a:rPr lang="en-US" dirty="0" smtClean="0"/>
              <a:t>adding some </a:t>
            </a:r>
            <a:r>
              <a:rPr lang="en-US" dirty="0"/>
              <a:t>ambient lighting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 </a:t>
            </a:r>
            <a:r>
              <a:rPr lang="en-US" dirty="0"/>
              <a:t>out our skybox for a darker skybox and turn down </a:t>
            </a:r>
            <a:r>
              <a:rPr lang="en-US" dirty="0" smtClean="0"/>
              <a:t>the brightness.</a:t>
            </a:r>
          </a:p>
          <a:p>
            <a:r>
              <a:rPr lang="en-US" dirty="0" smtClean="0"/>
              <a:t>How </a:t>
            </a:r>
            <a:r>
              <a:rPr lang="en-US" dirty="0"/>
              <a:t>to use point lights to light up each </a:t>
            </a:r>
            <a:r>
              <a:rPr lang="en-US" dirty="0" smtClean="0"/>
              <a:t>particle fountain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2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the Effects of </a:t>
            </a:r>
            <a:r>
              <a:rPr lang="en-US" dirty="0" smtClean="0"/>
              <a:t>Light.</a:t>
            </a:r>
          </a:p>
          <a:p>
            <a:r>
              <a:rPr lang="en-US" dirty="0"/>
              <a:t>Implementing a Directional Light with </a:t>
            </a:r>
            <a:r>
              <a:rPr lang="en-US" dirty="0" err="1"/>
              <a:t>Lambertian</a:t>
            </a:r>
            <a:r>
              <a:rPr lang="en-US" dirty="0"/>
              <a:t> </a:t>
            </a:r>
            <a:r>
              <a:rPr lang="en-US" dirty="0" smtClean="0"/>
              <a:t>Reflectance.</a:t>
            </a:r>
          </a:p>
          <a:p>
            <a:r>
              <a:rPr lang="en-US" dirty="0" smtClean="0"/>
              <a:t>Adding Point Lights.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Simulating the Effects of Light.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r>
              <a:rPr lang="en-US" dirty="0"/>
              <a:t>When we see the world around us, we are really seeing the cumulative </a:t>
            </a:r>
            <a:r>
              <a:rPr lang="en-US" dirty="0" smtClean="0"/>
              <a:t>effect of </a:t>
            </a:r>
            <a:r>
              <a:rPr lang="en-US" dirty="0"/>
              <a:t>trillions upon trillions of tiny little particles called photons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Computer graphics have historically simulated the effects of light by </a:t>
            </a:r>
            <a:r>
              <a:rPr lang="en-US" dirty="0" smtClean="0"/>
              <a:t>either simulating </a:t>
            </a:r>
            <a:r>
              <a:rPr lang="en-US" dirty="0"/>
              <a:t>the behavior of actual photons or by using shortcuts to fake </a:t>
            </a:r>
            <a:r>
              <a:rPr lang="en-US" dirty="0" smtClean="0"/>
              <a:t>that behavior.	</a:t>
            </a:r>
          </a:p>
          <a:p>
            <a:r>
              <a:rPr lang="en-US" dirty="0"/>
              <a:t>One way of simulating the behavior of the actual photons is with </a:t>
            </a:r>
            <a:r>
              <a:rPr lang="en-US" dirty="0" smtClean="0"/>
              <a:t>a </a:t>
            </a:r>
            <a:r>
              <a:rPr lang="en-US" i="1" dirty="0" smtClean="0"/>
              <a:t>ray </a:t>
            </a:r>
            <a:r>
              <a:rPr lang="en-US" i="1" dirty="0"/>
              <a:t>tracer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2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185290"/>
          </a:xfrm>
        </p:spPr>
        <p:txBody>
          <a:bodyPr/>
          <a:lstStyle/>
          <a:p>
            <a:r>
              <a:rPr lang="en-US" dirty="0"/>
              <a:t>Using Light in </a:t>
            </a:r>
            <a:r>
              <a:rPr lang="en-US" dirty="0" smtClean="0"/>
              <a:t>OpenGL</a:t>
            </a:r>
          </a:p>
          <a:p>
            <a:pPr lvl="1"/>
            <a:r>
              <a:rPr lang="en-US" i="1" dirty="0"/>
              <a:t>Ambient </a:t>
            </a:r>
            <a:r>
              <a:rPr lang="en-US" i="1" dirty="0" smtClean="0"/>
              <a:t>light</a:t>
            </a:r>
          </a:p>
          <a:p>
            <a:pPr lvl="2"/>
            <a:r>
              <a:rPr lang="en-US" dirty="0" smtClean="0"/>
              <a:t>Ambient </a:t>
            </a:r>
            <a:r>
              <a:rPr lang="en-US" dirty="0"/>
              <a:t>light appears to come from all directions, lighting up </a:t>
            </a:r>
            <a:r>
              <a:rPr lang="en-US" dirty="0" smtClean="0"/>
              <a:t>everything in </a:t>
            </a:r>
            <a:r>
              <a:rPr lang="en-US" dirty="0"/>
              <a:t>the scene to the same extent. This approximates the type of </a:t>
            </a:r>
            <a:r>
              <a:rPr lang="en-US" dirty="0" smtClean="0"/>
              <a:t>lighting we </a:t>
            </a:r>
            <a:r>
              <a:rPr lang="en-US" dirty="0"/>
              <a:t>get from large, equal sources of light, like the </a:t>
            </a:r>
            <a:r>
              <a:rPr lang="en-US" dirty="0" smtClean="0"/>
              <a:t>sky.</a:t>
            </a:r>
            <a:endParaRPr lang="en-US" i="1" dirty="0" smtClean="0"/>
          </a:p>
          <a:p>
            <a:pPr lvl="1"/>
            <a:r>
              <a:rPr lang="en-US" i="1" dirty="0"/>
              <a:t>Directional </a:t>
            </a:r>
            <a:r>
              <a:rPr lang="en-US" i="1" dirty="0" smtClean="0"/>
              <a:t>lights</a:t>
            </a:r>
          </a:p>
          <a:p>
            <a:pPr lvl="2"/>
            <a:r>
              <a:rPr lang="en-US" dirty="0"/>
              <a:t>Directional light appears to come from one direction, as if the light </a:t>
            </a:r>
            <a:r>
              <a:rPr lang="en-US" dirty="0" smtClean="0"/>
              <a:t>source was </a:t>
            </a:r>
            <a:r>
              <a:rPr lang="en-US" dirty="0"/>
              <a:t>extremely far away.</a:t>
            </a:r>
            <a:endParaRPr lang="en-US" i="1" dirty="0" smtClean="0"/>
          </a:p>
          <a:p>
            <a:pPr lvl="1"/>
            <a:r>
              <a:rPr lang="en-US" i="1" dirty="0"/>
              <a:t>Point </a:t>
            </a:r>
            <a:r>
              <a:rPr lang="en-US" i="1" dirty="0" smtClean="0"/>
              <a:t>lights</a:t>
            </a:r>
          </a:p>
          <a:p>
            <a:pPr lvl="2"/>
            <a:r>
              <a:rPr lang="en-US" dirty="0"/>
              <a:t>Point lights appear to be casting their light from somewhere nearby, </a:t>
            </a:r>
            <a:r>
              <a:rPr lang="en-US" dirty="0" smtClean="0"/>
              <a:t>and the </a:t>
            </a:r>
            <a:r>
              <a:rPr lang="en-US" dirty="0"/>
              <a:t>intensity of the light decreases with distance</a:t>
            </a:r>
            <a:endParaRPr lang="en-US" i="1" dirty="0" smtClean="0"/>
          </a:p>
          <a:p>
            <a:pPr lvl="1"/>
            <a:r>
              <a:rPr lang="en-US" i="1" dirty="0"/>
              <a:t>Spot </a:t>
            </a:r>
            <a:r>
              <a:rPr lang="en-US" i="1" dirty="0" smtClean="0"/>
              <a:t>lights</a:t>
            </a:r>
          </a:p>
          <a:p>
            <a:pPr lvl="2"/>
            <a:r>
              <a:rPr lang="en-US" dirty="0"/>
              <a:t>Spot lighting is similar to point lighting, with the added restriction </a:t>
            </a:r>
            <a:r>
              <a:rPr lang="en-US" dirty="0" smtClean="0"/>
              <a:t>of being </a:t>
            </a:r>
            <a:r>
              <a:rPr lang="en-US" dirty="0"/>
              <a:t>focused in a particular direction.</a:t>
            </a:r>
          </a:p>
        </p:txBody>
      </p:sp>
    </p:spTree>
    <p:extLst>
      <p:ext uri="{BB962C8B-B14F-4D97-AF65-F5344CB8AC3E}">
        <p14:creationId xmlns:p14="http://schemas.microsoft.com/office/powerpoint/2010/main" val="17433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also group the way that light reflects off an object into two </a:t>
            </a:r>
            <a:r>
              <a:rPr lang="en-US" dirty="0" smtClean="0"/>
              <a:t>main categories</a:t>
            </a:r>
            <a:r>
              <a:rPr lang="en-US" dirty="0"/>
              <a:t>:</a:t>
            </a:r>
          </a:p>
          <a:p>
            <a:r>
              <a:rPr lang="en-US" i="1" dirty="0"/>
              <a:t>Diffuse reflection</a:t>
            </a:r>
          </a:p>
          <a:p>
            <a:pPr marL="457200" lvl="1" indent="0">
              <a:buNone/>
            </a:pPr>
            <a:r>
              <a:rPr lang="en-US" dirty="0"/>
              <a:t>Diffuse reflection spreads out equally in all directions and is good </a:t>
            </a:r>
            <a:r>
              <a:rPr lang="en-US" dirty="0" smtClean="0"/>
              <a:t>for representing </a:t>
            </a:r>
            <a:r>
              <a:rPr lang="en-US" dirty="0"/>
              <a:t>materials with an unpolished surface, like a carpet or </a:t>
            </a:r>
            <a:r>
              <a:rPr lang="en-US" dirty="0" smtClean="0"/>
              <a:t>an exterior </a:t>
            </a:r>
            <a:r>
              <a:rPr lang="en-US" dirty="0"/>
              <a:t>concrete wall. These types of surfaces appear similar from </a:t>
            </a:r>
            <a:r>
              <a:rPr lang="en-US" dirty="0" smtClean="0"/>
              <a:t>many different </a:t>
            </a:r>
            <a:r>
              <a:rPr lang="en-US" dirty="0"/>
              <a:t>points of view.</a:t>
            </a:r>
          </a:p>
          <a:p>
            <a:r>
              <a:rPr lang="en-US" i="1" dirty="0"/>
              <a:t>Specular reflection</a:t>
            </a:r>
          </a:p>
          <a:p>
            <a:pPr marL="457200" lvl="1" indent="0">
              <a:buNone/>
            </a:pPr>
            <a:r>
              <a:rPr lang="en-US" dirty="0"/>
              <a:t>Specular reflection reflects more strongly in a particular direction and </a:t>
            </a:r>
            <a:r>
              <a:rPr lang="en-US" dirty="0" smtClean="0"/>
              <a:t>is good </a:t>
            </a:r>
            <a:r>
              <a:rPr lang="en-US" dirty="0"/>
              <a:t>for materials that are polished or shiny, like smooth metal or </a:t>
            </a:r>
            <a:r>
              <a:rPr lang="en-US" dirty="0" smtClean="0"/>
              <a:t>a recently </a:t>
            </a:r>
            <a:r>
              <a:rPr lang="en-US" dirty="0"/>
              <a:t>waxed car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Implementing a Directional Light with </a:t>
            </a:r>
            <a:r>
              <a:rPr lang="en-US" sz="3200" dirty="0" err="1"/>
              <a:t>Lambertian</a:t>
            </a:r>
            <a:r>
              <a:rPr lang="en-US" sz="3200" dirty="0"/>
              <a:t> Reflectance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diffuse reflection, we can use a simple technique known </a:t>
            </a:r>
            <a:r>
              <a:rPr lang="en-US" dirty="0" smtClean="0"/>
              <a:t>as </a:t>
            </a:r>
            <a:r>
              <a:rPr lang="en-US" i="1" dirty="0" err="1" smtClean="0"/>
              <a:t>Lambertian</a:t>
            </a:r>
            <a:r>
              <a:rPr lang="en-US" i="1" dirty="0" smtClean="0"/>
              <a:t> </a:t>
            </a:r>
            <a:r>
              <a:rPr lang="en-US" i="1" dirty="0"/>
              <a:t>reflectance</a:t>
            </a:r>
            <a:r>
              <a:rPr lang="en-US" dirty="0"/>
              <a:t>. Named after Johann Heinrich Lambert, a </a:t>
            </a:r>
            <a:r>
              <a:rPr lang="en-US" dirty="0" smtClean="0"/>
              <a:t>Swiss mathematician </a:t>
            </a:r>
            <a:r>
              <a:rPr lang="en-US" dirty="0"/>
              <a:t>and astronomer who lived in the eighteenth century, </a:t>
            </a:r>
            <a:r>
              <a:rPr lang="en-US" dirty="0" err="1" smtClean="0"/>
              <a:t>Lambertian</a:t>
            </a:r>
            <a:r>
              <a:rPr lang="en-US" dirty="0" smtClean="0"/>
              <a:t> reflectance </a:t>
            </a:r>
            <a:r>
              <a:rPr lang="en-US" dirty="0"/>
              <a:t>describes a surface that reflects the light hitting it in </a:t>
            </a:r>
            <a:r>
              <a:rPr lang="en-US" dirty="0" smtClean="0"/>
              <a:t>all directions</a:t>
            </a:r>
            <a:r>
              <a:rPr lang="en-US" dirty="0"/>
              <a:t>, so that it appears the same from all viewpoints</a:t>
            </a:r>
            <a:r>
              <a:rPr lang="en-US" dirty="0" smtClean="0"/>
              <a:t>.</a:t>
            </a:r>
          </a:p>
          <a:p>
            <a:r>
              <a:rPr lang="en-US" dirty="0"/>
              <a:t>Its </a:t>
            </a:r>
            <a:r>
              <a:rPr lang="en-US" dirty="0" smtClean="0"/>
              <a:t>appearance depends </a:t>
            </a:r>
            <a:r>
              <a:rPr lang="en-US" dirty="0"/>
              <a:t>only on its orientation and distance from a light source.</a:t>
            </a:r>
          </a:p>
        </p:txBody>
      </p:sp>
    </p:spTree>
    <p:extLst>
      <p:ext uri="{BB962C8B-B14F-4D97-AF65-F5344CB8AC3E}">
        <p14:creationId xmlns:p14="http://schemas.microsoft.com/office/powerpoint/2010/main" val="38676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Let’s look at an example with a flat surface and a single, directional </a:t>
            </a:r>
            <a:r>
              <a:rPr lang="en-US" sz="1800" b="1" dirty="0" smtClean="0"/>
              <a:t>light source </a:t>
            </a:r>
            <a:r>
              <a:rPr lang="en-US" sz="1800" b="1" dirty="0"/>
              <a:t>that does not diminish with distance, so the only thing that </a:t>
            </a:r>
            <a:r>
              <a:rPr lang="en-US" sz="1800" b="1" dirty="0" smtClean="0"/>
              <a:t>matters is </a:t>
            </a:r>
            <a:r>
              <a:rPr lang="en-US" sz="1800" b="1" dirty="0"/>
              <a:t>the orientation of the surface with respect to the light.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A surface directly facing a light source</a:t>
            </a:r>
            <a:endParaRPr lang="en-US" dirty="0">
              <a:latin typeface="+mj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69127" y="2911475"/>
            <a:ext cx="2397534" cy="28797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2200" y="2087006"/>
            <a:ext cx="5183188" cy="823912"/>
          </a:xfrm>
        </p:spPr>
        <p:txBody>
          <a:bodyPr>
            <a:noAutofit/>
          </a:bodyPr>
          <a:lstStyle/>
          <a:p>
            <a:r>
              <a:rPr lang="en-US" sz="1800" b="0" dirty="0"/>
              <a:t>Here’s an example: if a </a:t>
            </a:r>
            <a:r>
              <a:rPr lang="en-US" sz="1800" b="0" dirty="0" err="1"/>
              <a:t>Lambertian</a:t>
            </a:r>
            <a:r>
              <a:rPr lang="en-US" sz="1800" b="0" dirty="0"/>
              <a:t> surface would normally reflect 5 </a:t>
            </a:r>
            <a:r>
              <a:rPr lang="en-US" sz="1800" b="0" dirty="0" smtClean="0"/>
              <a:t>lumens of </a:t>
            </a:r>
            <a:r>
              <a:rPr lang="en-US" sz="1800" b="0" dirty="0"/>
              <a:t>light from a directional light source when at 0 degrees, then it will </a:t>
            </a:r>
            <a:r>
              <a:rPr lang="en-US" sz="1800" b="0" dirty="0" smtClean="0"/>
              <a:t>reflect (</a:t>
            </a:r>
            <a:r>
              <a:rPr lang="en-US" sz="1800" b="0" dirty="0"/>
              <a:t>5 * </a:t>
            </a:r>
            <a:r>
              <a:rPr lang="en-US" sz="1800" b="0" dirty="0" err="1"/>
              <a:t>cos</a:t>
            </a:r>
            <a:r>
              <a:rPr lang="en-US" sz="1800" b="0" dirty="0"/>
              <a:t> 45°) = ~3.5 lumens of light when oriented at 45 degrees with </a:t>
            </a:r>
            <a:r>
              <a:rPr lang="en-US" sz="1800" b="0" dirty="0" smtClean="0"/>
              <a:t>respect to </a:t>
            </a:r>
            <a:r>
              <a:rPr lang="en-US" sz="1800" b="0" dirty="0"/>
              <a:t>the light source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955188" y="2911475"/>
            <a:ext cx="1529899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Adding Point Lights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91821"/>
            <a:ext cx="10515600" cy="508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Understanding Point Light Sources</a:t>
            </a:r>
            <a:endParaRPr lang="en-US" sz="2400" dirty="0" smtClean="0"/>
          </a:p>
          <a:p>
            <a:r>
              <a:rPr lang="en-US" dirty="0" smtClean="0"/>
              <a:t>For </a:t>
            </a:r>
            <a:r>
              <a:rPr lang="en-US" dirty="0"/>
              <a:t>a directional light, we just stored a vector to that light, since </a:t>
            </a:r>
            <a:r>
              <a:rPr lang="en-US" dirty="0" smtClean="0"/>
              <a:t>that vector </a:t>
            </a:r>
            <a:r>
              <a:rPr lang="en-US" dirty="0"/>
              <a:t>is the same for all points in a scene. For a point light, we’ll </a:t>
            </a:r>
            <a:r>
              <a:rPr lang="en-US" dirty="0" smtClean="0"/>
              <a:t>store the </a:t>
            </a:r>
            <a:r>
              <a:rPr lang="en-US" dirty="0"/>
              <a:t>position instead, and we’ll use that position to calculate a vector </a:t>
            </a:r>
            <a:r>
              <a:rPr lang="en-US" dirty="0" smtClean="0"/>
              <a:t>to the </a:t>
            </a:r>
            <a:r>
              <a:rPr lang="en-US" dirty="0"/>
              <a:t>point light for each point in the scene.</a:t>
            </a:r>
          </a:p>
          <a:p>
            <a:r>
              <a:rPr lang="en-US" dirty="0" smtClean="0"/>
              <a:t> </a:t>
            </a:r>
            <a:r>
              <a:rPr lang="en-US" dirty="0"/>
              <a:t>In real life, the brightness of a point light source tends to decrease </a:t>
            </a:r>
            <a:r>
              <a:rPr lang="en-US" dirty="0" smtClean="0"/>
              <a:t>with the </a:t>
            </a:r>
            <a:r>
              <a:rPr lang="en-US" dirty="0"/>
              <a:t>square of the distance; this is known as the inverse square </a:t>
            </a:r>
            <a:r>
              <a:rPr lang="en-US" dirty="0" smtClean="0"/>
              <a:t>law. We’ll use </a:t>
            </a:r>
            <a:r>
              <a:rPr lang="en-US" dirty="0"/>
              <a:t>the point light’s position to figure out the distance for each point </a:t>
            </a:r>
            <a:r>
              <a:rPr lang="en-US" dirty="0" smtClean="0"/>
              <a:t>in the </a:t>
            </a:r>
            <a:r>
              <a:rPr lang="en-US" dirty="0"/>
              <a:t>scene.</a:t>
            </a:r>
          </a:p>
        </p:txBody>
      </p:sp>
    </p:spTree>
    <p:extLst>
      <p:ext uri="{BB962C8B-B14F-4D97-AF65-F5344CB8AC3E}">
        <p14:creationId xmlns:p14="http://schemas.microsoft.com/office/powerpoint/2010/main" val="34894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152</TotalTime>
  <Words>687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Times New Roman</vt:lpstr>
      <vt:lpstr>Damask</vt:lpstr>
      <vt:lpstr>Building a 3d World Chapter 4 Lighting Up the World</vt:lpstr>
      <vt:lpstr>PowerPoint Presentation</vt:lpstr>
      <vt:lpstr>Content</vt:lpstr>
      <vt:lpstr> Simulating the Effects of Light. </vt:lpstr>
      <vt:lpstr>PowerPoint Presentation</vt:lpstr>
      <vt:lpstr>PowerPoint Presentation</vt:lpstr>
      <vt:lpstr>Implementing a Directional Light with Lambertian Reflectance</vt:lpstr>
      <vt:lpstr>Let’s look at an example with a flat surface and a single, directional light source that does not diminish with distance, so the only thing that matters is the orientation of the surface with respect to the light.</vt:lpstr>
      <vt:lpstr>Adding Point Lights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3d World Chapter 4 Lighting Up the World</dc:title>
  <dc:creator>Praveen Kumar Devendran</dc:creator>
  <cp:lastModifiedBy>Praveen Kumar Devendran</cp:lastModifiedBy>
  <cp:revision>10</cp:revision>
  <dcterms:created xsi:type="dcterms:W3CDTF">2014-03-26T02:52:30Z</dcterms:created>
  <dcterms:modified xsi:type="dcterms:W3CDTF">2014-03-26T05:25:26Z</dcterms:modified>
</cp:coreProperties>
</file>