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06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6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27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0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5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9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8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2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6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DC36-64C3-403A-9EED-61B2417038FF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DA54F-CDBD-4A9A-BB2F-B0325A5B6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45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3d World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5&amp;6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Live Wallpaper &amp; Taking 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Learning About More Advanced Techniques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Multitexturing</a:t>
            </a:r>
            <a:endParaRPr lang="en-US" dirty="0" smtClean="0"/>
          </a:p>
          <a:p>
            <a:pPr lvl="1"/>
            <a:r>
              <a:rPr lang="en-US" dirty="0"/>
              <a:t>OpenGL ES 2.0 </a:t>
            </a:r>
            <a:r>
              <a:rPr lang="en-US" dirty="0" smtClean="0"/>
              <a:t>actually provides </a:t>
            </a:r>
            <a:r>
              <a:rPr lang="en-US" dirty="0"/>
              <a:t>support for multiple texture units, with most GPUs supporting </a:t>
            </a:r>
            <a:r>
              <a:rPr lang="en-US" dirty="0" smtClean="0"/>
              <a:t>at least </a:t>
            </a:r>
            <a:r>
              <a:rPr lang="en-US" dirty="0"/>
              <a:t>two of them. This can be used to blend between two textures to </a:t>
            </a:r>
            <a:r>
              <a:rPr lang="en-US" dirty="0" smtClean="0"/>
              <a:t>apply various </a:t>
            </a:r>
            <a:r>
              <a:rPr lang="en-US" dirty="0"/>
              <a:t>effects. In the sample project, we use </a:t>
            </a:r>
            <a:r>
              <a:rPr lang="en-US" dirty="0" err="1"/>
              <a:t>multitexturing</a:t>
            </a:r>
            <a:r>
              <a:rPr lang="en-US" dirty="0"/>
              <a:t> to draw the </a:t>
            </a:r>
            <a:r>
              <a:rPr lang="en-US" dirty="0" smtClean="0"/>
              <a:t>terrain with </a:t>
            </a:r>
            <a:r>
              <a:rPr lang="en-US" dirty="0"/>
              <a:t>a blend between a grassy texture at low elevations and a stony </a:t>
            </a:r>
            <a:r>
              <a:rPr lang="en-US" dirty="0" smtClean="0"/>
              <a:t>texture at </a:t>
            </a:r>
            <a:r>
              <a:rPr lang="en-US" dirty="0"/>
              <a:t>higher elevations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Anisotropic </a:t>
            </a:r>
            <a:r>
              <a:rPr lang="en-US" dirty="0" smtClean="0"/>
              <a:t>Filtering</a:t>
            </a:r>
          </a:p>
          <a:p>
            <a:pPr lvl="1"/>
            <a:r>
              <a:rPr lang="en-US" dirty="0"/>
              <a:t>We can often improve on the quality of textures at an angle by </a:t>
            </a:r>
            <a:r>
              <a:rPr lang="en-US" dirty="0" smtClean="0"/>
              <a:t>using </a:t>
            </a:r>
            <a:r>
              <a:rPr lang="en-US" i="1" dirty="0" smtClean="0"/>
              <a:t>anisotropic </a:t>
            </a:r>
            <a:r>
              <a:rPr lang="en-US" i="1" dirty="0"/>
              <a:t>filtering</a:t>
            </a:r>
            <a:r>
              <a:rPr lang="en-US" dirty="0"/>
              <a:t>, a type of texture filtering that takes the viewing angle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3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15155"/>
            <a:ext cx="10353762" cy="5276045"/>
          </a:xfrm>
        </p:spPr>
        <p:txBody>
          <a:bodyPr>
            <a:normAutofit/>
          </a:bodyPr>
          <a:lstStyle/>
          <a:p>
            <a:r>
              <a:rPr lang="en-US" dirty="0" smtClean="0"/>
              <a:t>Antialiasing</a:t>
            </a:r>
          </a:p>
          <a:p>
            <a:pPr marL="457200" lvl="1" indent="0">
              <a:buNone/>
            </a:pPr>
            <a:r>
              <a:rPr lang="en-US" dirty="0"/>
              <a:t>Antialiasing is a rendering technique that is used to reduce aliasing, </a:t>
            </a:r>
            <a:r>
              <a:rPr lang="en-US" dirty="0" smtClean="0"/>
              <a:t>which often </a:t>
            </a:r>
            <a:r>
              <a:rPr lang="en-US" dirty="0"/>
              <a:t>manifests itself in the form of “</a:t>
            </a:r>
            <a:r>
              <a:rPr lang="en-US" dirty="0" err="1"/>
              <a:t>jaggies</a:t>
            </a:r>
            <a:r>
              <a:rPr lang="en-US" dirty="0"/>
              <a:t>” along the edges of triangles in </a:t>
            </a:r>
            <a:r>
              <a:rPr lang="en-US" dirty="0" smtClean="0"/>
              <a:t>a 3D scene.</a:t>
            </a:r>
          </a:p>
          <a:p>
            <a:pPr marL="457200" lvl="1" indent="0">
              <a:buNone/>
            </a:pPr>
            <a:r>
              <a:rPr lang="en-US" dirty="0" smtClean="0"/>
              <a:t>There </a:t>
            </a:r>
            <a:r>
              <a:rPr lang="en-US" dirty="0"/>
              <a:t>are many different ways of antialiasing a scene, and </a:t>
            </a:r>
            <a:r>
              <a:rPr lang="en-US" dirty="0" smtClean="0"/>
              <a:t>each method </a:t>
            </a:r>
            <a:r>
              <a:rPr lang="en-US" dirty="0"/>
              <a:t>comes with its own pros and cons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In OpenGL ES, some GPUs can </a:t>
            </a:r>
            <a:r>
              <a:rPr lang="en-US" dirty="0" err="1"/>
              <a:t>antialias</a:t>
            </a:r>
            <a:r>
              <a:rPr lang="en-US" dirty="0"/>
              <a:t> through </a:t>
            </a:r>
            <a:r>
              <a:rPr lang="en-US" dirty="0" smtClean="0"/>
              <a:t>OpenGL itself </a:t>
            </a:r>
            <a:r>
              <a:rPr lang="en-US" dirty="0"/>
              <a:t>by using </a:t>
            </a:r>
            <a:r>
              <a:rPr lang="en-US" i="1" dirty="0" err="1"/>
              <a:t>multisample</a:t>
            </a:r>
            <a:r>
              <a:rPr lang="en-US" i="1" dirty="0"/>
              <a:t> antialiasing</a:t>
            </a:r>
            <a:r>
              <a:rPr lang="en-US" dirty="0"/>
              <a:t>, and some NVIDIA chipsets also </a:t>
            </a:r>
            <a:r>
              <a:rPr lang="en-US" dirty="0" smtClean="0"/>
              <a:t>support </a:t>
            </a:r>
            <a:r>
              <a:rPr lang="en-US" i="1" dirty="0" smtClean="0"/>
              <a:t>coverage </a:t>
            </a:r>
            <a:r>
              <a:rPr lang="en-US" i="1" dirty="0"/>
              <a:t>antialiasing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Billboarding</a:t>
            </a:r>
            <a:r>
              <a:rPr lang="en-US" dirty="0"/>
              <a:t> and Other 2D </a:t>
            </a:r>
            <a:r>
              <a:rPr lang="en-US" dirty="0" smtClean="0"/>
              <a:t>Techniques</a:t>
            </a:r>
          </a:p>
          <a:p>
            <a:r>
              <a:rPr lang="en-US" i="1" dirty="0" err="1"/>
              <a:t>Billboarding</a:t>
            </a:r>
            <a:r>
              <a:rPr lang="en-US" i="1" dirty="0"/>
              <a:t> </a:t>
            </a:r>
            <a:r>
              <a:rPr lang="en-US" dirty="0" smtClean="0"/>
              <a:t>is another </a:t>
            </a:r>
            <a:r>
              <a:rPr lang="en-US" dirty="0"/>
              <a:t>way of rendering a 2D sprite in a 3D scene, and the way that it </a:t>
            </a:r>
            <a:r>
              <a:rPr lang="en-US" dirty="0" smtClean="0"/>
              <a:t>works is </a:t>
            </a:r>
            <a:r>
              <a:rPr lang="en-US" dirty="0"/>
              <a:t>by drawing a rectangular quad of two triangles, rendering a texture on </a:t>
            </a:r>
            <a:r>
              <a:rPr lang="en-US" dirty="0" smtClean="0"/>
              <a:t>this quad </a:t>
            </a:r>
            <a:r>
              <a:rPr lang="en-US" dirty="0"/>
              <a:t>with transparent areas, and orienting this quad so that it always </a:t>
            </a:r>
            <a:r>
              <a:rPr lang="en-US" dirty="0" smtClean="0"/>
              <a:t>faces the </a:t>
            </a:r>
            <a:r>
              <a:rPr lang="en-US" dirty="0"/>
              <a:t>camera no matter which direction it’s facing.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4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Sharing Your Artistic Vision with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ES 2 brings a lot </a:t>
            </a:r>
            <a:r>
              <a:rPr lang="en-US" dirty="0" smtClean="0"/>
              <a:t>of power </a:t>
            </a:r>
            <a:r>
              <a:rPr lang="en-US" dirty="0"/>
              <a:t>to the table, and we’ve only scratched the surface of what’s </a:t>
            </a:r>
            <a:r>
              <a:rPr lang="en-US" dirty="0" smtClean="0"/>
              <a:t>truly possible.</a:t>
            </a:r>
          </a:p>
          <a:p>
            <a:r>
              <a:rPr lang="en-US" dirty="0"/>
              <a:t>OpenGL ES 2 is </a:t>
            </a:r>
            <a:r>
              <a:rPr lang="en-US" dirty="0" smtClean="0"/>
              <a:t>a powerful </a:t>
            </a:r>
            <a:r>
              <a:rPr lang="en-US" dirty="0"/>
              <a:t>graphics library with a lot of potential, and you now have the </a:t>
            </a:r>
            <a:r>
              <a:rPr lang="en-US" dirty="0" smtClean="0"/>
              <a:t>tools to </a:t>
            </a:r>
            <a:r>
              <a:rPr lang="en-US" dirty="0"/>
              <a:t>draw on some of that potential.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23493"/>
            <a:ext cx="10353762" cy="45677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</a:t>
            </a:r>
            <a:r>
              <a:rPr lang="en-US" dirty="0"/>
              <a:t>take a look at our live wallpaper game plan:</a:t>
            </a:r>
          </a:p>
          <a:p>
            <a:r>
              <a:rPr lang="en-US" dirty="0" smtClean="0"/>
              <a:t> </a:t>
            </a:r>
            <a:r>
              <a:rPr lang="en-US" dirty="0"/>
              <a:t>We’ll first learn how to wrap our lighting project from the last </a:t>
            </a:r>
            <a:r>
              <a:rPr lang="en-US" dirty="0" smtClean="0"/>
              <a:t>chapter with a live wallpaper service and a customized </a:t>
            </a:r>
            <a:r>
              <a:rPr lang="en-US" dirty="0" err="1" smtClean="0"/>
              <a:t>GLSurfaceView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We’ll </a:t>
            </a:r>
            <a:r>
              <a:rPr lang="en-US" dirty="0"/>
              <a:t>then learn how to optimize the performance and battery usage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Content For </a:t>
            </a:r>
            <a:r>
              <a:rPr lang="en-US" dirty="0" err="1" smtClean="0"/>
              <a:t>LiveWallpaper</a:t>
            </a:r>
            <a:r>
              <a:rPr lang="en-US" dirty="0" smtClean="0"/>
              <a:t>:</a:t>
            </a:r>
          </a:p>
          <a:p>
            <a:r>
              <a:rPr lang="en-US" dirty="0"/>
              <a:t>Implementing the Live Wallpaper </a:t>
            </a:r>
            <a:r>
              <a:rPr lang="en-US" dirty="0" smtClean="0"/>
              <a:t>Service</a:t>
            </a:r>
          </a:p>
          <a:p>
            <a:r>
              <a:rPr lang="en-US" dirty="0"/>
              <a:t>Playing Nicely with the Rest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Implementing </a:t>
            </a:r>
            <a:r>
              <a:rPr lang="en-US" dirty="0"/>
              <a:t>the Live Wallpaper 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implement a live wallpaper, we’ll use an Android service, which is a </a:t>
            </a:r>
            <a:r>
              <a:rPr lang="en-US" dirty="0" smtClean="0"/>
              <a:t>special type </a:t>
            </a:r>
            <a:r>
              <a:rPr lang="en-US" dirty="0"/>
              <a:t>of application component that can be used to provide features to the </a:t>
            </a:r>
            <a:r>
              <a:rPr lang="en-US" dirty="0" smtClean="0"/>
              <a:t>rest of </a:t>
            </a:r>
            <a:r>
              <a:rPr lang="en-US" dirty="0"/>
              <a:t>the system. Android provides the base live wallpaper implementation </a:t>
            </a:r>
            <a:r>
              <a:rPr lang="en-US" dirty="0" smtClean="0"/>
              <a:t>with </a:t>
            </a:r>
            <a:r>
              <a:rPr lang="en-US" dirty="0" err="1" smtClean="0"/>
              <a:t>WallpaperService</a:t>
            </a:r>
            <a:r>
              <a:rPr lang="en-US" dirty="0"/>
              <a:t>, and to create a live wallpaper, all we need to do is extend </a:t>
            </a:r>
            <a:r>
              <a:rPr lang="en-US" dirty="0" smtClean="0"/>
              <a:t>this base </a:t>
            </a:r>
            <a:r>
              <a:rPr lang="en-US" dirty="0"/>
              <a:t>class with our own custom implementation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Extending </a:t>
            </a:r>
            <a:r>
              <a:rPr lang="en-US" dirty="0" err="1" smtClean="0"/>
              <a:t>WallpaperService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b="1" dirty="0"/>
              <a:t>public class </a:t>
            </a:r>
            <a:r>
              <a:rPr lang="en-US" dirty="0" err="1"/>
              <a:t>GLWallpaperService</a:t>
            </a:r>
            <a:r>
              <a:rPr lang="en-US" dirty="0"/>
              <a:t> </a:t>
            </a:r>
            <a:r>
              <a:rPr lang="en-US" b="1" dirty="0"/>
              <a:t>extends </a:t>
            </a:r>
            <a:r>
              <a:rPr lang="en-US" dirty="0" err="1"/>
              <a:t>WallpaperService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@Override</a:t>
            </a:r>
          </a:p>
          <a:p>
            <a:pPr marL="457200" lvl="1" indent="0">
              <a:buNone/>
            </a:pPr>
            <a:r>
              <a:rPr lang="en-US" b="1" dirty="0"/>
              <a:t>public </a:t>
            </a:r>
            <a:r>
              <a:rPr lang="en-US" dirty="0"/>
              <a:t>Engine </a:t>
            </a:r>
            <a:r>
              <a:rPr lang="en-US" dirty="0" err="1"/>
              <a:t>onCreateEngine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b="1" dirty="0"/>
              <a:t>return new </a:t>
            </a:r>
            <a:r>
              <a:rPr lang="en-US" dirty="0" err="1"/>
              <a:t>GLEngine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13794" y="528034"/>
            <a:ext cx="3298956" cy="1313646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Extending </a:t>
            </a:r>
            <a:r>
              <a:rPr lang="en-US" dirty="0" err="1"/>
              <a:t>WallpaperService.Engine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5"/>
          </p:nvPr>
        </p:nvSpPr>
        <p:spPr>
          <a:xfrm>
            <a:off x="913794" y="2266682"/>
            <a:ext cx="3298956" cy="3524518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dirty="0" err="1"/>
              <a:t>GLEngine</a:t>
            </a:r>
            <a:r>
              <a:rPr lang="en-US" dirty="0"/>
              <a:t> </a:t>
            </a:r>
            <a:r>
              <a:rPr lang="en-US" b="1" dirty="0"/>
              <a:t>extends </a:t>
            </a:r>
            <a:r>
              <a:rPr lang="en-US" dirty="0"/>
              <a:t>Engine {</a:t>
            </a:r>
          </a:p>
          <a:p>
            <a:pPr lvl="1"/>
            <a:r>
              <a:rPr lang="en-US" dirty="0"/>
              <a:t>@Override</a:t>
            </a:r>
          </a:p>
          <a:p>
            <a:pPr lvl="1"/>
            <a:r>
              <a:rPr lang="en-US" b="1" dirty="0"/>
              <a:t>public void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SurfaceHolder</a:t>
            </a:r>
            <a:r>
              <a:rPr lang="en-US" dirty="0"/>
              <a:t> </a:t>
            </a:r>
            <a:r>
              <a:rPr lang="en-US" dirty="0" err="1"/>
              <a:t>surfaceHolder</a:t>
            </a:r>
            <a:r>
              <a:rPr lang="en-US" dirty="0"/>
              <a:t>) {</a:t>
            </a:r>
          </a:p>
          <a:p>
            <a:pPr lvl="1"/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surfaceHolder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@Override</a:t>
            </a:r>
          </a:p>
          <a:p>
            <a:pPr lvl="1"/>
            <a:r>
              <a:rPr lang="en-US" b="1" dirty="0"/>
              <a:t>public void </a:t>
            </a:r>
            <a:r>
              <a:rPr lang="en-US" dirty="0" err="1"/>
              <a:t>onVisibilityChanged</a:t>
            </a:r>
            <a:r>
              <a:rPr lang="en-US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visible) {</a:t>
            </a:r>
          </a:p>
          <a:p>
            <a:pPr lvl="1"/>
            <a:r>
              <a:rPr lang="en-US" dirty="0" err="1"/>
              <a:t>super.onVisibilityChanged</a:t>
            </a:r>
            <a:r>
              <a:rPr lang="en-US" dirty="0"/>
              <a:t>(visible);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@Override</a:t>
            </a:r>
          </a:p>
          <a:p>
            <a:pPr lvl="1"/>
            <a:r>
              <a:rPr lang="en-US" b="1" dirty="0"/>
              <a:t>public void </a:t>
            </a:r>
            <a:r>
              <a:rPr lang="en-US" dirty="0" err="1"/>
              <a:t>onDestroy</a:t>
            </a:r>
            <a:r>
              <a:rPr lang="en-US" dirty="0"/>
              <a:t>() {</a:t>
            </a:r>
          </a:p>
          <a:p>
            <a:pPr lvl="1"/>
            <a:r>
              <a:rPr lang="en-US" dirty="0" err="1"/>
              <a:t>super.onDestroy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446141" y="528034"/>
            <a:ext cx="3298558" cy="1519707"/>
          </a:xfrm>
        </p:spPr>
        <p:txBody>
          <a:bodyPr/>
          <a:lstStyle/>
          <a:p>
            <a:r>
              <a:rPr lang="en-US" dirty="0"/>
              <a:t>Creating a Custom </a:t>
            </a:r>
            <a:r>
              <a:rPr lang="en-US" dirty="0" err="1"/>
              <a:t>GLSurfaceView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6"/>
          </p:nvPr>
        </p:nvSpPr>
        <p:spPr>
          <a:xfrm>
            <a:off x="4444878" y="2266682"/>
            <a:ext cx="3299821" cy="352451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/>
              <a:t>class </a:t>
            </a:r>
            <a:r>
              <a:rPr lang="en-US" dirty="0" err="1"/>
              <a:t>WallpaperGLSurfaceView</a:t>
            </a:r>
            <a:r>
              <a:rPr lang="en-US" dirty="0"/>
              <a:t> </a:t>
            </a:r>
            <a:r>
              <a:rPr lang="en-US" b="1" dirty="0"/>
              <a:t>extends </a:t>
            </a:r>
            <a:r>
              <a:rPr lang="en-US" dirty="0" err="1"/>
              <a:t>GLSurfaceView</a:t>
            </a:r>
            <a:r>
              <a:rPr lang="en-US" dirty="0"/>
              <a:t> {</a:t>
            </a:r>
          </a:p>
          <a:p>
            <a:pPr algn="l"/>
            <a:r>
              <a:rPr lang="en-US" dirty="0" err="1"/>
              <a:t>WallpaperGLSurfaceView</a:t>
            </a:r>
            <a:r>
              <a:rPr lang="en-US" dirty="0"/>
              <a:t>(</a:t>
            </a:r>
            <a:r>
              <a:rPr lang="en-US" b="1" dirty="0"/>
              <a:t>Context </a:t>
            </a:r>
            <a:r>
              <a:rPr lang="en-US" dirty="0"/>
              <a:t>context) {</a:t>
            </a:r>
          </a:p>
          <a:p>
            <a:pPr algn="l"/>
            <a:r>
              <a:rPr lang="en-US" dirty="0"/>
              <a:t>super(context);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>@Override</a:t>
            </a:r>
          </a:p>
          <a:p>
            <a:pPr algn="l"/>
            <a:r>
              <a:rPr lang="en-US" b="1" dirty="0"/>
              <a:t>public </a:t>
            </a:r>
            <a:r>
              <a:rPr lang="en-US" dirty="0" err="1"/>
              <a:t>SurfaceHolder</a:t>
            </a:r>
            <a:r>
              <a:rPr lang="en-US" dirty="0"/>
              <a:t> </a:t>
            </a:r>
            <a:r>
              <a:rPr lang="en-US" dirty="0" err="1"/>
              <a:t>getHolder</a:t>
            </a:r>
            <a:r>
              <a:rPr lang="en-US" dirty="0"/>
              <a:t>() {</a:t>
            </a:r>
          </a:p>
          <a:p>
            <a:pPr algn="l"/>
            <a:r>
              <a:rPr lang="en-US" b="1" dirty="0"/>
              <a:t>return </a:t>
            </a:r>
            <a:r>
              <a:rPr lang="en-US" dirty="0" err="1"/>
              <a:t>getSurfaceHolder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b="1" dirty="0"/>
              <a:t>public void </a:t>
            </a:r>
            <a:r>
              <a:rPr lang="en-US" dirty="0" err="1"/>
              <a:t>onWallpaperDestroy</a:t>
            </a:r>
            <a:r>
              <a:rPr lang="en-US" dirty="0"/>
              <a:t>() {</a:t>
            </a:r>
          </a:p>
          <a:p>
            <a:pPr algn="l"/>
            <a:r>
              <a:rPr lang="en-US" dirty="0" err="1"/>
              <a:t>super.onDetachedFromWindow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>}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973298" y="656824"/>
            <a:ext cx="3291211" cy="1390918"/>
          </a:xfrm>
        </p:spPr>
        <p:txBody>
          <a:bodyPr/>
          <a:lstStyle/>
          <a:p>
            <a:r>
              <a:rPr lang="en-US" dirty="0"/>
              <a:t>Completing the Wallpaper Engine</a:t>
            </a:r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7"/>
          </p:nvPr>
        </p:nvSpPr>
        <p:spPr>
          <a:xfrm>
            <a:off x="7976346" y="2266682"/>
            <a:ext cx="3291211" cy="3524518"/>
          </a:xfrm>
        </p:spPr>
        <p:txBody>
          <a:bodyPr>
            <a:noAutofit/>
          </a:bodyPr>
          <a:lstStyle/>
          <a:p>
            <a:pPr algn="l"/>
            <a:r>
              <a:rPr lang="en-US" sz="1000" b="1" dirty="0" smtClean="0"/>
              <a:t>public </a:t>
            </a:r>
            <a:r>
              <a:rPr lang="en-US" sz="1000" b="1" dirty="0"/>
              <a:t>void </a:t>
            </a:r>
            <a:r>
              <a:rPr lang="en-US" sz="1000" dirty="0" err="1"/>
              <a:t>onVisibilityChanged</a:t>
            </a:r>
            <a:r>
              <a:rPr lang="en-US" sz="1000" dirty="0"/>
              <a:t>(</a:t>
            </a:r>
            <a:r>
              <a:rPr lang="en-US" sz="1000" b="1" dirty="0" err="1"/>
              <a:t>boolean</a:t>
            </a:r>
            <a:r>
              <a:rPr lang="en-US" sz="1000" b="1" dirty="0"/>
              <a:t> </a:t>
            </a:r>
            <a:r>
              <a:rPr lang="en-US" sz="1000" dirty="0"/>
              <a:t>visible) {</a:t>
            </a:r>
          </a:p>
          <a:p>
            <a:pPr algn="l"/>
            <a:r>
              <a:rPr lang="en-US" sz="1000" dirty="0" err="1"/>
              <a:t>super.onVisibilityChanged</a:t>
            </a:r>
            <a:r>
              <a:rPr lang="en-US" sz="1000" dirty="0"/>
              <a:t>(visible);</a:t>
            </a:r>
          </a:p>
          <a:p>
            <a:pPr algn="l"/>
            <a:r>
              <a:rPr lang="en-US" sz="1000" b="1" dirty="0"/>
              <a:t>if </a:t>
            </a:r>
            <a:r>
              <a:rPr lang="en-US" sz="1000" dirty="0"/>
              <a:t>(</a:t>
            </a:r>
            <a:r>
              <a:rPr lang="en-US" sz="1000" dirty="0" err="1"/>
              <a:t>rendererSet</a:t>
            </a:r>
            <a:r>
              <a:rPr lang="en-US" sz="1000" dirty="0"/>
              <a:t>) </a:t>
            </a:r>
            <a:r>
              <a:rPr lang="en-US" sz="1000" dirty="0" smtClean="0"/>
              <a:t>{ </a:t>
            </a:r>
            <a:r>
              <a:rPr lang="en-US" sz="1000" b="1" dirty="0" smtClean="0"/>
              <a:t>if </a:t>
            </a:r>
            <a:r>
              <a:rPr lang="en-US" sz="1000" dirty="0"/>
              <a:t>(visible) </a:t>
            </a:r>
            <a:r>
              <a:rPr lang="en-US" sz="1000" dirty="0" smtClean="0"/>
              <a:t>{</a:t>
            </a:r>
          </a:p>
          <a:p>
            <a:pPr algn="l"/>
            <a:r>
              <a:rPr lang="en-US" sz="1000" dirty="0" err="1" smtClean="0"/>
              <a:t>glSurfaceView.onResume</a:t>
            </a:r>
            <a:r>
              <a:rPr lang="en-US" sz="1000" dirty="0" smtClean="0"/>
              <a:t>();</a:t>
            </a:r>
          </a:p>
          <a:p>
            <a:pPr algn="l"/>
            <a:r>
              <a:rPr lang="en-US" sz="1000" dirty="0" smtClean="0"/>
              <a:t>} </a:t>
            </a:r>
            <a:r>
              <a:rPr lang="en-US" sz="1000" b="1" dirty="0"/>
              <a:t>else </a:t>
            </a:r>
            <a:r>
              <a:rPr lang="en-US" sz="1000" dirty="0"/>
              <a:t>{</a:t>
            </a:r>
          </a:p>
          <a:p>
            <a:pPr algn="l"/>
            <a:r>
              <a:rPr lang="en-US" sz="1000" dirty="0" err="1"/>
              <a:t>glSurfaceView.onPause</a:t>
            </a:r>
            <a:r>
              <a:rPr lang="en-US" sz="1000" dirty="0"/>
              <a:t>();</a:t>
            </a:r>
          </a:p>
          <a:p>
            <a:pPr algn="l"/>
            <a:r>
              <a:rPr lang="en-US" sz="1000" dirty="0" smtClean="0"/>
              <a:t>} } }</a:t>
            </a:r>
            <a:endParaRPr lang="en-US" sz="1000" dirty="0"/>
          </a:p>
          <a:p>
            <a:pPr algn="l"/>
            <a:r>
              <a:rPr lang="en-US" sz="1000" b="1" dirty="0" smtClean="0"/>
              <a:t>public </a:t>
            </a:r>
            <a:r>
              <a:rPr lang="en-US" sz="1000" b="1" dirty="0"/>
              <a:t>void </a:t>
            </a:r>
            <a:r>
              <a:rPr lang="en-US" sz="1000" dirty="0" err="1"/>
              <a:t>onDestroy</a:t>
            </a:r>
            <a:r>
              <a:rPr lang="en-US" sz="1000" dirty="0"/>
              <a:t>() {</a:t>
            </a:r>
          </a:p>
          <a:p>
            <a:pPr algn="l"/>
            <a:r>
              <a:rPr lang="en-US" sz="1000" dirty="0" err="1"/>
              <a:t>super.onDestroy</a:t>
            </a:r>
            <a:r>
              <a:rPr lang="en-US" sz="1000" dirty="0"/>
              <a:t>();</a:t>
            </a:r>
          </a:p>
          <a:p>
            <a:pPr algn="l"/>
            <a:r>
              <a:rPr lang="en-US" sz="1000" dirty="0" err="1"/>
              <a:t>glSurfaceView.onWallpaperDestroy</a:t>
            </a:r>
            <a:r>
              <a:rPr lang="en-US" sz="1000" dirty="0"/>
              <a:t>();</a:t>
            </a:r>
          </a:p>
          <a:p>
            <a:pPr algn="l"/>
            <a:r>
              <a:rPr lang="en-US" sz="1000" dirty="0"/>
              <a:t>}</a:t>
            </a:r>
          </a:p>
          <a:p>
            <a:pPr algn="l"/>
            <a:r>
              <a:rPr lang="en-US" sz="1000" dirty="0" smtClean="0"/>
              <a:t>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45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4" y="953037"/>
            <a:ext cx="3298956" cy="991673"/>
          </a:xfrm>
        </p:spPr>
        <p:txBody>
          <a:bodyPr/>
          <a:lstStyle/>
          <a:p>
            <a:r>
              <a:rPr lang="en-US" dirty="0"/>
              <a:t>Adding an XML Descriptor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algn="l"/>
            <a:r>
              <a:rPr lang="en-US" dirty="0"/>
              <a:t>&lt;?xml version="1.0" encoding="utf-8"?&gt;</a:t>
            </a:r>
          </a:p>
          <a:p>
            <a:pPr algn="l"/>
            <a:r>
              <a:rPr lang="en-US" b="1" dirty="0"/>
              <a:t>&lt;wallpaper </a:t>
            </a:r>
            <a:r>
              <a:rPr lang="en-US" dirty="0" err="1" smtClean="0"/>
              <a:t>xmlns:android</a:t>
            </a:r>
            <a:r>
              <a:rPr lang="en-US" dirty="0" smtClean="0"/>
              <a:t>=</a:t>
            </a:r>
            <a:r>
              <a:rPr lang="en-US" i="1" dirty="0" smtClean="0">
                <a:hlinkClick r:id="rId2"/>
              </a:rPr>
              <a:t>http</a:t>
            </a:r>
            <a:r>
              <a:rPr lang="en-US" i="1" dirty="0">
                <a:hlinkClick r:id="rId2"/>
              </a:rPr>
              <a:t>://</a:t>
            </a:r>
            <a:r>
              <a:rPr lang="en-US" i="1" dirty="0" smtClean="0">
                <a:hlinkClick r:id="rId2"/>
              </a:rPr>
              <a:t>schemas.android.com/apk/res/android</a:t>
            </a:r>
            <a:r>
              <a:rPr lang="en-US" i="1" dirty="0" smtClean="0"/>
              <a:t> </a:t>
            </a:r>
            <a:r>
              <a:rPr lang="en-US" dirty="0" err="1" smtClean="0"/>
              <a:t>android:thumbnail</a:t>
            </a:r>
            <a:r>
              <a:rPr lang="en-US" dirty="0"/>
              <a:t>=</a:t>
            </a:r>
            <a:r>
              <a:rPr lang="en-US" i="1" dirty="0"/>
              <a:t>"@</a:t>
            </a:r>
            <a:r>
              <a:rPr lang="en-US" i="1" dirty="0" err="1"/>
              <a:t>drawable</a:t>
            </a:r>
            <a:r>
              <a:rPr lang="en-US" i="1" dirty="0"/>
              <a:t>/</a:t>
            </a:r>
            <a:r>
              <a:rPr lang="en-US" i="1" dirty="0" err="1"/>
              <a:t>ic_wallpaper</a:t>
            </a:r>
            <a:r>
              <a:rPr lang="en-US" i="1" dirty="0"/>
              <a:t>" </a:t>
            </a:r>
            <a:r>
              <a:rPr lang="en-US" b="1" dirty="0"/>
              <a:t>/&gt;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7" y="605307"/>
            <a:ext cx="6566559" cy="1107583"/>
          </a:xfrm>
        </p:spPr>
        <p:txBody>
          <a:bodyPr/>
          <a:lstStyle/>
          <a:p>
            <a:r>
              <a:rPr lang="en-US" dirty="0" smtClean="0"/>
              <a:t>Updating the Android Manifest and Excluding from Unsupported Devices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444877" y="2099256"/>
            <a:ext cx="6822678" cy="3691944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/>
              <a:t>&lt;uses-feature </a:t>
            </a:r>
            <a:r>
              <a:rPr lang="en-US" sz="1600" dirty="0" err="1" smtClean="0"/>
              <a:t>android:name</a:t>
            </a:r>
            <a:r>
              <a:rPr lang="en-US" sz="1600" dirty="0" smtClean="0"/>
              <a:t>=</a:t>
            </a:r>
            <a:r>
              <a:rPr lang="en-US" sz="1600" i="1" dirty="0" smtClean="0"/>
              <a:t>"</a:t>
            </a:r>
            <a:r>
              <a:rPr lang="en-US" sz="1600" i="1" dirty="0" err="1" smtClean="0"/>
              <a:t>android.software.live_wallpaper</a:t>
            </a:r>
            <a:r>
              <a:rPr lang="en-US" sz="1600" i="1" dirty="0" smtClean="0"/>
              <a:t>" </a:t>
            </a:r>
            <a:r>
              <a:rPr lang="en-US" sz="1600" b="1" dirty="0" smtClean="0"/>
              <a:t>/&gt;</a:t>
            </a:r>
          </a:p>
          <a:p>
            <a:pPr algn="l"/>
            <a:r>
              <a:rPr lang="en-US" sz="1600" b="1" dirty="0" smtClean="0"/>
              <a:t>&lt;uses-feature </a:t>
            </a:r>
            <a:r>
              <a:rPr lang="en-US" sz="1600" dirty="0" err="1" smtClean="0"/>
              <a:t>android:glEsVersion</a:t>
            </a:r>
            <a:r>
              <a:rPr lang="en-US" sz="1600" dirty="0" smtClean="0"/>
              <a:t>=</a:t>
            </a:r>
            <a:r>
              <a:rPr lang="en-US" sz="1600" i="1" dirty="0" smtClean="0"/>
              <a:t>"0x00020000" </a:t>
            </a:r>
            <a:r>
              <a:rPr lang="en-US" sz="1600" dirty="0" err="1" smtClean="0"/>
              <a:t>android:required</a:t>
            </a:r>
            <a:r>
              <a:rPr lang="en-US" sz="1600" dirty="0" smtClean="0"/>
              <a:t>=</a:t>
            </a:r>
            <a:r>
              <a:rPr lang="en-US" sz="1600" i="1" dirty="0" smtClean="0"/>
              <a:t>"true" </a:t>
            </a:r>
            <a:r>
              <a:rPr lang="en-US" sz="1600" b="1" dirty="0" smtClean="0"/>
              <a:t>/&gt;</a:t>
            </a:r>
          </a:p>
          <a:p>
            <a:pPr algn="l"/>
            <a:r>
              <a:rPr lang="en-US" sz="1600" b="1" dirty="0"/>
              <a:t>&lt;</a:t>
            </a:r>
            <a:r>
              <a:rPr lang="en-US" sz="1600" b="1" dirty="0" smtClean="0"/>
              <a:t>service </a:t>
            </a:r>
            <a:r>
              <a:rPr lang="en-US" sz="1600" dirty="0" err="1" smtClean="0"/>
              <a:t>android:name</a:t>
            </a:r>
            <a:r>
              <a:rPr lang="en-US" sz="1600" dirty="0"/>
              <a:t>=</a:t>
            </a:r>
            <a:r>
              <a:rPr lang="en-US" sz="1600" i="1" dirty="0"/>
              <a:t>".</a:t>
            </a:r>
            <a:r>
              <a:rPr lang="en-US" sz="1600" i="1" dirty="0" err="1" smtClean="0"/>
              <a:t>wallpaper.GLWallpaperService</a:t>
            </a:r>
            <a:r>
              <a:rPr lang="en-US" sz="1600" i="1" dirty="0" smtClean="0"/>
              <a:t>“ </a:t>
            </a:r>
            <a:r>
              <a:rPr lang="en-US" sz="1600" dirty="0" err="1" smtClean="0"/>
              <a:t>android:label</a:t>
            </a:r>
            <a:r>
              <a:rPr lang="en-US" sz="1600" dirty="0"/>
              <a:t>=</a:t>
            </a:r>
            <a:r>
              <a:rPr lang="en-US" sz="1600" i="1" dirty="0"/>
              <a:t>"@</a:t>
            </a:r>
            <a:r>
              <a:rPr lang="en-US" sz="1600" i="1" dirty="0" smtClean="0"/>
              <a:t>string/</a:t>
            </a:r>
            <a:r>
              <a:rPr lang="en-US" sz="1600" i="1" dirty="0" err="1" smtClean="0"/>
              <a:t>app_name</a:t>
            </a:r>
            <a:r>
              <a:rPr lang="en-US" sz="1600" i="1" dirty="0" smtClean="0"/>
              <a:t>“ </a:t>
            </a:r>
            <a:r>
              <a:rPr lang="en-US" sz="1600" dirty="0" err="1" smtClean="0"/>
              <a:t>android:permission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android.permission.BIND_WALLPAPER</a:t>
            </a:r>
            <a:r>
              <a:rPr lang="en-US" sz="1600" i="1" dirty="0"/>
              <a:t>" </a:t>
            </a:r>
            <a:r>
              <a:rPr lang="en-US" sz="1600" b="1" dirty="0"/>
              <a:t>&gt;</a:t>
            </a:r>
          </a:p>
          <a:p>
            <a:pPr algn="l"/>
            <a:r>
              <a:rPr lang="en-US" sz="1600" b="1" dirty="0"/>
              <a:t>&lt;intent-filter</a:t>
            </a:r>
            <a:r>
              <a:rPr lang="en-US" sz="1600" b="1" dirty="0" smtClean="0"/>
              <a:t>&gt;&lt;</a:t>
            </a:r>
            <a:r>
              <a:rPr lang="en-US" sz="1600" b="1" dirty="0"/>
              <a:t>action </a:t>
            </a:r>
            <a:r>
              <a:rPr lang="en-US" sz="1600" b="1" dirty="0" smtClean="0"/>
              <a:t> </a:t>
            </a:r>
            <a:r>
              <a:rPr lang="en-US" sz="1600" dirty="0" err="1" smtClean="0"/>
              <a:t>android:name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/>
              <a:t>android.service.wallpaper.WallpaperService</a:t>
            </a:r>
            <a:r>
              <a:rPr lang="en-US" sz="1600" i="1" dirty="0"/>
              <a:t>" </a:t>
            </a:r>
            <a:r>
              <a:rPr lang="en-US" sz="1600" b="1" dirty="0" smtClean="0"/>
              <a:t>/&gt;&lt;/</a:t>
            </a:r>
            <a:r>
              <a:rPr lang="en-US" sz="1600" b="1" dirty="0"/>
              <a:t>intent-filter</a:t>
            </a:r>
            <a:r>
              <a:rPr lang="en-US" sz="1600" b="1" dirty="0" smtClean="0"/>
              <a:t>&gt;&lt;meta-data </a:t>
            </a:r>
            <a:r>
              <a:rPr lang="en-US" sz="1600" dirty="0" err="1" smtClean="0"/>
              <a:t>android:name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err="1" smtClean="0"/>
              <a:t>android.service.wallpaper</a:t>
            </a:r>
            <a:r>
              <a:rPr lang="en-US" sz="1600" i="1" dirty="0" smtClean="0"/>
              <a:t>“ </a:t>
            </a:r>
            <a:r>
              <a:rPr lang="en-US" sz="1600" dirty="0" err="1" smtClean="0"/>
              <a:t>android:resource</a:t>
            </a:r>
            <a:r>
              <a:rPr lang="en-US" sz="1600" dirty="0"/>
              <a:t>=</a:t>
            </a:r>
            <a:r>
              <a:rPr lang="en-US" sz="1600" i="1" dirty="0"/>
              <a:t>"@xml/wallpaper" </a:t>
            </a:r>
            <a:r>
              <a:rPr lang="en-US" sz="1600" b="1" dirty="0" smtClean="0"/>
              <a:t>/&gt; &lt;/</a:t>
            </a:r>
            <a:r>
              <a:rPr lang="en-US" sz="1600" b="1" dirty="0"/>
              <a:t>service&gt;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236631" y="5834784"/>
            <a:ext cx="9030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Scrolling the Background Along with the Home Screen:</a:t>
            </a:r>
          </a:p>
          <a:p>
            <a:pPr lvl="1"/>
            <a:r>
              <a:rPr lang="en-US" dirty="0" smtClean="0"/>
              <a:t>We can implement this by implementing the </a:t>
            </a:r>
            <a:r>
              <a:rPr lang="en-US" dirty="0" err="1" smtClean="0"/>
              <a:t>onOffsetsChanged</a:t>
            </a:r>
            <a:r>
              <a:rPr lang="en-US" dirty="0" smtClean="0"/>
              <a:t>() method in </a:t>
            </a:r>
            <a:r>
              <a:rPr lang="en-US" dirty="0" err="1" smtClean="0"/>
              <a:t>GLEngine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Playing Nicely with the Rest of the System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Limiting the Frame </a:t>
            </a:r>
            <a:r>
              <a:rPr lang="en-US" dirty="0" smtClean="0"/>
              <a:t>Rate</a:t>
            </a:r>
          </a:p>
          <a:p>
            <a:pPr marL="0" indent="0">
              <a:buNone/>
            </a:pPr>
            <a:r>
              <a:rPr lang="en-US" dirty="0"/>
              <a:t>Preserving the EGL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more advanced areas </a:t>
            </a:r>
            <a:r>
              <a:rPr lang="en-US" dirty="0" smtClean="0"/>
              <a:t>of OpenGL</a:t>
            </a:r>
          </a:p>
          <a:p>
            <a:r>
              <a:rPr lang="en-US" dirty="0"/>
              <a:t>including </a:t>
            </a:r>
            <a:r>
              <a:rPr lang="en-US" dirty="0" err="1"/>
              <a:t>multitexturing</a:t>
            </a:r>
            <a:r>
              <a:rPr lang="en-US" dirty="0" smtClean="0"/>
              <a:t>, anisotropic </a:t>
            </a:r>
            <a:r>
              <a:rPr lang="en-US" dirty="0"/>
              <a:t>filtering, and antialiasing (AA), as well as techniques </a:t>
            </a:r>
            <a:r>
              <a:rPr lang="en-US" dirty="0" smtClean="0"/>
              <a:t>that can </a:t>
            </a:r>
            <a:r>
              <a:rPr lang="en-US" dirty="0"/>
              <a:t>be particularly useful in 2D games and applications, such as </a:t>
            </a:r>
            <a:r>
              <a:rPr lang="en-US" dirty="0" err="1" smtClean="0"/>
              <a:t>billboarding</a:t>
            </a:r>
            <a:r>
              <a:rPr lang="en-US" dirty="0" smtClean="0"/>
              <a:t> and </a:t>
            </a:r>
            <a:r>
              <a:rPr lang="en-US" dirty="0"/>
              <a:t>texture </a:t>
            </a:r>
            <a:r>
              <a:rPr lang="en-US" dirty="0" err="1"/>
              <a:t>atlasing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Content</a:t>
            </a:r>
          </a:p>
          <a:p>
            <a:pPr marL="0" indent="0">
              <a:buNone/>
            </a:pPr>
            <a:r>
              <a:rPr lang="en-US" dirty="0"/>
              <a:t>Looking Toward Other </a:t>
            </a:r>
            <a:r>
              <a:rPr lang="en-US" dirty="0" smtClean="0"/>
              <a:t>Platforms</a:t>
            </a:r>
          </a:p>
          <a:p>
            <a:pPr marL="0" indent="0">
              <a:buNone/>
            </a:pPr>
            <a:r>
              <a:rPr lang="en-US" dirty="0"/>
              <a:t>Learning About More Advanced </a:t>
            </a:r>
            <a:r>
              <a:rPr lang="en-US" dirty="0" smtClean="0"/>
              <a:t>Techniques</a:t>
            </a:r>
          </a:p>
          <a:p>
            <a:pPr marL="0" indent="0">
              <a:buNone/>
            </a:pPr>
            <a:r>
              <a:rPr lang="en-US" dirty="0"/>
              <a:t>Sharing Your Artistic Vision with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Looking Toward Other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ES 2 is well supported on many major </a:t>
            </a:r>
            <a:r>
              <a:rPr lang="en-US" dirty="0" err="1" smtClean="0"/>
              <a:t>platforms,including</a:t>
            </a:r>
            <a:r>
              <a:rPr lang="en-US" dirty="0" smtClean="0"/>
              <a:t> </a:t>
            </a:r>
            <a:r>
              <a:rPr lang="en-US" dirty="0" err="1"/>
              <a:t>iOS</a:t>
            </a:r>
            <a:r>
              <a:rPr lang="en-US" dirty="0"/>
              <a:t> and the Web via </a:t>
            </a:r>
            <a:r>
              <a:rPr lang="en-US" dirty="0" err="1"/>
              <a:t>WebGL</a:t>
            </a:r>
            <a:r>
              <a:rPr lang="en-US" dirty="0"/>
              <a:t>; however, these other platforms </a:t>
            </a:r>
            <a:r>
              <a:rPr lang="en-US" dirty="0" smtClean="0"/>
              <a:t>are often </a:t>
            </a:r>
            <a:r>
              <a:rPr lang="en-US" dirty="0"/>
              <a:t>built around other programming languages. On </a:t>
            </a:r>
            <a:r>
              <a:rPr lang="en-US" dirty="0" err="1"/>
              <a:t>iOS</a:t>
            </a:r>
            <a:r>
              <a:rPr lang="en-US" dirty="0"/>
              <a:t>, Objective C is </a:t>
            </a:r>
            <a:r>
              <a:rPr lang="en-US" dirty="0" smtClean="0"/>
              <a:t>the primary </a:t>
            </a:r>
            <a:r>
              <a:rPr lang="en-US" dirty="0"/>
              <a:t>development language, and on the Web, JavaScript is the </a:t>
            </a:r>
            <a:r>
              <a:rPr lang="en-US" dirty="0" smtClean="0"/>
              <a:t>primary development </a:t>
            </a:r>
            <a:r>
              <a:rPr lang="en-US" dirty="0"/>
              <a:t>language</a:t>
            </a:r>
            <a:r>
              <a:rPr lang="en-US" dirty="0" smtClean="0"/>
              <a:t>.</a:t>
            </a:r>
          </a:p>
          <a:p>
            <a:r>
              <a:rPr lang="en-US" dirty="0"/>
              <a:t>We’ll take a quick look at how you can use either </a:t>
            </a:r>
            <a:r>
              <a:rPr lang="en-US" dirty="0" err="1"/>
              <a:t>libgdx</a:t>
            </a:r>
            <a:r>
              <a:rPr lang="en-US" dirty="0"/>
              <a:t> or Cocos2d-x as </a:t>
            </a:r>
            <a:r>
              <a:rPr lang="en-US" dirty="0" smtClean="0"/>
              <a:t>a framework </a:t>
            </a:r>
            <a:r>
              <a:rPr lang="en-US" dirty="0"/>
              <a:t>for your code and the pros and cons of each approach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Building </a:t>
            </a:r>
            <a:r>
              <a:rPr lang="en-US" dirty="0"/>
              <a:t>upon Java by Using </a:t>
            </a:r>
            <a:r>
              <a:rPr lang="en-US" dirty="0" err="1" smtClean="0"/>
              <a:t>Libgdx</a:t>
            </a:r>
            <a:r>
              <a:rPr lang="en-US" dirty="0" smtClean="0"/>
              <a:t>,</a:t>
            </a:r>
            <a:r>
              <a:rPr lang="en-US" dirty="0"/>
              <a:t> Building on C and C++ by Using Cocos2d-x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39528" y="517434"/>
            <a:ext cx="4879199" cy="823912"/>
          </a:xfrm>
        </p:spPr>
        <p:txBody>
          <a:bodyPr/>
          <a:lstStyle/>
          <a:p>
            <a:r>
              <a:rPr lang="en-US" b="0" dirty="0"/>
              <a:t>Building upon Java by Using </a:t>
            </a:r>
            <a:r>
              <a:rPr lang="en-US" b="0" dirty="0" err="1"/>
              <a:t>Libgdx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25523" y="1662981"/>
            <a:ext cx="5107208" cy="49696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Libgdx</a:t>
            </a:r>
            <a:r>
              <a:rPr lang="en-US" dirty="0"/>
              <a:t> is a popular open source game development library that uses </a:t>
            </a:r>
            <a:r>
              <a:rPr lang="en-US" dirty="0" smtClean="0"/>
              <a:t>Java and </a:t>
            </a:r>
            <a:r>
              <a:rPr lang="en-US" dirty="0"/>
              <a:t>supports both OpenGL ES 1 and 2. In addition to great support </a:t>
            </a:r>
            <a:r>
              <a:rPr lang="en-US" dirty="0" smtClean="0"/>
              <a:t>for Android</a:t>
            </a:r>
            <a:r>
              <a:rPr lang="en-US" dirty="0"/>
              <a:t>, it even supports other platforms by including a different back </a:t>
            </a:r>
            <a:r>
              <a:rPr lang="en-US" dirty="0" smtClean="0"/>
              <a:t>end for </a:t>
            </a:r>
            <a:r>
              <a:rPr lang="en-US" dirty="0"/>
              <a:t>each platform and a translation layer to translate the Java code</a:t>
            </a:r>
            <a:r>
              <a:rPr lang="en-US" dirty="0" smtClean="0"/>
              <a:t>.</a:t>
            </a:r>
          </a:p>
          <a:p>
            <a:r>
              <a:rPr lang="en-US" dirty="0"/>
              <a:t>It </a:t>
            </a:r>
            <a:r>
              <a:rPr lang="en-US" dirty="0" smtClean="0"/>
              <a:t>does this </a:t>
            </a:r>
            <a:r>
              <a:rPr lang="en-US" dirty="0"/>
              <a:t>for the Web by using Google Web Toolkit to compile Java into JavaScript</a:t>
            </a:r>
            <a:r>
              <a:rPr lang="en-US" dirty="0" smtClean="0"/>
              <a:t>, and </a:t>
            </a:r>
            <a:r>
              <a:rPr lang="en-US" dirty="0"/>
              <a:t>it does this for </a:t>
            </a:r>
            <a:r>
              <a:rPr lang="en-US" dirty="0" err="1"/>
              <a:t>iOS</a:t>
            </a:r>
            <a:r>
              <a:rPr lang="en-US" dirty="0"/>
              <a:t> by using a tool called </a:t>
            </a:r>
            <a:r>
              <a:rPr lang="en-US" dirty="0" err="1"/>
              <a:t>ikvmc</a:t>
            </a:r>
            <a:r>
              <a:rPr lang="en-US" dirty="0"/>
              <a:t> to compile Java into .</a:t>
            </a:r>
            <a:r>
              <a:rPr lang="en-US" dirty="0" smtClean="0"/>
              <a:t>NET intermediate </a:t>
            </a:r>
            <a:r>
              <a:rPr lang="en-US" dirty="0"/>
              <a:t>language, which can then be turned into an </a:t>
            </a:r>
            <a:r>
              <a:rPr lang="en-US" dirty="0" err="1"/>
              <a:t>iOS</a:t>
            </a:r>
            <a:r>
              <a:rPr lang="en-US" dirty="0"/>
              <a:t> binary by </a:t>
            </a:r>
            <a:r>
              <a:rPr lang="en-US" dirty="0" smtClean="0"/>
              <a:t>using a </a:t>
            </a:r>
            <a:r>
              <a:rPr lang="en-US" dirty="0"/>
              <a:t>.NET compiler such as </a:t>
            </a:r>
            <a:r>
              <a:rPr lang="en-US" dirty="0" err="1"/>
              <a:t>Xamarin.iOS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287101" y="558013"/>
            <a:ext cx="4865554" cy="823912"/>
          </a:xfrm>
        </p:spPr>
        <p:txBody>
          <a:bodyPr/>
          <a:lstStyle/>
          <a:p>
            <a:r>
              <a:rPr lang="en-US" b="0" dirty="0"/>
              <a:t>Building on C and C++ by Using Cocos2d-x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057298" y="1662981"/>
            <a:ext cx="5095357" cy="406811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Instead of using Java, you can also use C or C++ with compilers available </a:t>
            </a:r>
            <a:r>
              <a:rPr lang="en-US" dirty="0" err="1" smtClean="0"/>
              <a:t>foralmost</a:t>
            </a:r>
            <a:r>
              <a:rPr lang="en-US" dirty="0" smtClean="0"/>
              <a:t> </a:t>
            </a:r>
            <a:r>
              <a:rPr lang="en-US" dirty="0"/>
              <a:t>all platforms. Cocos2d-x is a popular game development </a:t>
            </a:r>
            <a:r>
              <a:rPr lang="en-US" dirty="0" smtClean="0"/>
              <a:t>framework that </a:t>
            </a:r>
            <a:r>
              <a:rPr lang="en-US" dirty="0"/>
              <a:t>uses C++ and OpenGL ES 2 to target Android, </a:t>
            </a:r>
            <a:r>
              <a:rPr lang="en-US" dirty="0" err="1"/>
              <a:t>iOS</a:t>
            </a:r>
            <a:r>
              <a:rPr lang="en-US" dirty="0"/>
              <a:t>, and other </a:t>
            </a:r>
            <a:r>
              <a:rPr lang="en-US" dirty="0" smtClean="0"/>
              <a:t>platforms with </a:t>
            </a:r>
            <a:r>
              <a:rPr lang="en-US" dirty="0"/>
              <a:t>a minimum of abstractions and </a:t>
            </a:r>
            <a:r>
              <a:rPr lang="en-US" dirty="0" smtClean="0"/>
              <a:t>translation layers</a:t>
            </a:r>
            <a:r>
              <a:rPr lang="en-US" dirty="0"/>
              <a:t>; as the name hints</a:t>
            </a:r>
            <a:r>
              <a:rPr lang="en-US" dirty="0" smtClean="0"/>
              <a:t>, Cocos2d-x </a:t>
            </a:r>
            <a:r>
              <a:rPr lang="en-US" dirty="0"/>
              <a:t>is also optimized for 2D games</a:t>
            </a:r>
            <a:r>
              <a:rPr lang="en-US" dirty="0" smtClean="0"/>
              <a:t>.</a:t>
            </a:r>
          </a:p>
          <a:p>
            <a:r>
              <a:rPr lang="en-US" dirty="0"/>
              <a:t>this approach is often popular with game developers </a:t>
            </a:r>
            <a:r>
              <a:rPr lang="en-US" dirty="0" smtClean="0"/>
              <a:t>looking for </a:t>
            </a:r>
            <a:r>
              <a:rPr lang="en-US" dirty="0"/>
              <a:t>the best performance and control (Java also has decent performance, </a:t>
            </a:r>
            <a:r>
              <a:rPr lang="en-US" dirty="0" smtClean="0"/>
              <a:t>but the </a:t>
            </a:r>
            <a:r>
              <a:rPr lang="en-US" dirty="0" err="1"/>
              <a:t>Dalvik</a:t>
            </a:r>
            <a:r>
              <a:rPr lang="en-US" dirty="0"/>
              <a:t> VM is not as good as desktop JVMs at producing fast JIT code).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TC104033921[[fn=Damask]]</Template>
  <TotalTime>99</TotalTime>
  <Words>1099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Rockwell</vt:lpstr>
      <vt:lpstr>Times New Roman</vt:lpstr>
      <vt:lpstr>Damask</vt:lpstr>
      <vt:lpstr>Building a 3d World Chapter 5&amp;6 Creating Live Wallpaper &amp; Taking Next Step</vt:lpstr>
      <vt:lpstr>PowerPoint Presentation</vt:lpstr>
      <vt:lpstr> Implementing the Live Wallpaper Service </vt:lpstr>
      <vt:lpstr>PowerPoint Presentation</vt:lpstr>
      <vt:lpstr>PowerPoint Presentation</vt:lpstr>
      <vt:lpstr>Playing Nicely with the Rest of the System</vt:lpstr>
      <vt:lpstr>Taking next step</vt:lpstr>
      <vt:lpstr>Looking Toward Other Platforms</vt:lpstr>
      <vt:lpstr>PowerPoint Presentation</vt:lpstr>
      <vt:lpstr>Learning About More Advanced Techniques</vt:lpstr>
      <vt:lpstr>PowerPoint Presentation</vt:lpstr>
      <vt:lpstr>Sharing Your Artistic Vision with the World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3d World Chapter 5&amp;6 Creating Live Wallpaper &amp; Taking Next Step</dc:title>
  <dc:creator>Praveen Kumar Devendran</dc:creator>
  <cp:lastModifiedBy>Praveen Kumar Devendran</cp:lastModifiedBy>
  <cp:revision>17</cp:revision>
  <dcterms:created xsi:type="dcterms:W3CDTF">2014-03-26T05:49:38Z</dcterms:created>
  <dcterms:modified xsi:type="dcterms:W3CDTF">2014-03-26T07:28:45Z</dcterms:modified>
</cp:coreProperties>
</file>