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://wiki.blender.org/index.php/File:Manual-Interface-Contexts-Btn_Modifiers-25.png" TargetMode="External"/><Relationship Id="rId18" Type="http://schemas.openxmlformats.org/officeDocument/2006/relationships/image" Target="../media/image11.png"/><Relationship Id="rId26" Type="http://schemas.openxmlformats.org/officeDocument/2006/relationships/hyperlink" Target="http://wiki.blender.org/index.php/Doc:2.6/Manual/Interface/Scenes" TargetMode="External"/><Relationship Id="rId3" Type="http://schemas.openxmlformats.org/officeDocument/2006/relationships/hyperlink" Target="http://wiki.blender.org/index.php/File:Manual-Interface-Contexts-Btn_Render-25.png" TargetMode="External"/><Relationship Id="rId21" Type="http://schemas.openxmlformats.org/officeDocument/2006/relationships/hyperlink" Target="http://wiki.blender.org/index.php/File:Manual-Interface-Contexts-BtnParticles-25.png" TargetMode="External"/><Relationship Id="rId34" Type="http://schemas.openxmlformats.org/officeDocument/2006/relationships/hyperlink" Target="http://wiki.blender.org/index.php/Doc:2.6/Manual/Physics" TargetMode="External"/><Relationship Id="rId7" Type="http://schemas.openxmlformats.org/officeDocument/2006/relationships/hyperlink" Target="http://wiki.blender.org/index.php/File:Manual-Interface-Contexts-Btn_World-25.png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://wiki.blender.org/index.php/File:Manual-Interface-Contexts-Btn_Material-25.png" TargetMode="External"/><Relationship Id="rId25" Type="http://schemas.openxmlformats.org/officeDocument/2006/relationships/hyperlink" Target="http://wiki.blender.org/index.php/Doc:2.6/Manual/Render" TargetMode="External"/><Relationship Id="rId33" Type="http://schemas.openxmlformats.org/officeDocument/2006/relationships/hyperlink" Target="http://wiki.blender.org/index.php/Doc:2.6/Manual/Physics/Particles" TargetMode="External"/><Relationship Id="rId2" Type="http://schemas.openxmlformats.org/officeDocument/2006/relationships/image" Target="../media/image3.emf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hyperlink" Target="http://wiki.blender.org/index.php/Doc:2.6/Manual/Constrai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iki.blender.org/index.php/File:Manual-Interface-Contexts-Btn_Constraints-25.png" TargetMode="External"/><Relationship Id="rId24" Type="http://schemas.openxmlformats.org/officeDocument/2006/relationships/image" Target="../media/image14.png"/><Relationship Id="rId32" Type="http://schemas.openxmlformats.org/officeDocument/2006/relationships/hyperlink" Target="http://wiki.blender.org/index.php/Doc:2.6/Manual/Textures" TargetMode="External"/><Relationship Id="rId5" Type="http://schemas.openxmlformats.org/officeDocument/2006/relationships/hyperlink" Target="http://wiki.blender.org/index.php/File:Manual-Interface-Contexts-Btn_Scene-25.png" TargetMode="External"/><Relationship Id="rId15" Type="http://schemas.openxmlformats.org/officeDocument/2006/relationships/hyperlink" Target="http://wiki.blender.org/index.php/File:Manual-Interface-Contexts-Btn_ObjectData-25.png" TargetMode="External"/><Relationship Id="rId23" Type="http://schemas.openxmlformats.org/officeDocument/2006/relationships/hyperlink" Target="http://wiki.blender.org/index.php/File:Manual-Interface-Contexts-Btn_Physics-25.png" TargetMode="External"/><Relationship Id="rId28" Type="http://schemas.openxmlformats.org/officeDocument/2006/relationships/hyperlink" Target="http://wiki.blender.org/index.php/Doc:2.6/Manual/Modeling/Objects" TargetMode="External"/><Relationship Id="rId10" Type="http://schemas.openxmlformats.org/officeDocument/2006/relationships/image" Target="../media/image7.png"/><Relationship Id="rId19" Type="http://schemas.openxmlformats.org/officeDocument/2006/relationships/hyperlink" Target="http://wiki.blender.org/index.php/File:Manual-Interface-Contexts-Btn_Texture-25.png" TargetMode="External"/><Relationship Id="rId31" Type="http://schemas.openxmlformats.org/officeDocument/2006/relationships/hyperlink" Target="http://wiki.blender.org/index.php/Doc:2.6/Manual/Material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iki.blender.org/index.php/File:Manual-Interface-Contexts-Btn_Object-25.png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hyperlink" Target="http://wiki.blender.org/index.php/Doc:2.6/Manual/World" TargetMode="External"/><Relationship Id="rId30" Type="http://schemas.openxmlformats.org/officeDocument/2006/relationships/hyperlink" Target="http://wiki.blender.org/index.php/Doc:2.6/Manual/Modifiers" TargetMode="External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Blender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31" y="3947619"/>
            <a:ext cx="2753556" cy="24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Blender was first conceived in December 1993 and became a usable product in August 1994 as an integrated application that enables the creation of a diverse range of 2D and 3D content. Blender provides a broad spectrum of modeling, texturing, lighting, animation and video post-processing functionality in one package. Through its open architecture, Blender provides cross-platform interoperability, extensibility, an incredibly small footprint, and a tightly integrated workflow. Blender is one of the most popular Open Source 3D graphics applications in the </a:t>
            </a:r>
            <a:r>
              <a:rPr lang="en-IN" sz="2000" dirty="0" smtClean="0"/>
              <a:t>world.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59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59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Windows Types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378038"/>
            <a:ext cx="10233800" cy="5479962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/>
              <a:t>The Blender interface is divided up into many rectangular Window Frames. Each Window Frame </a:t>
            </a:r>
            <a:r>
              <a:rPr lang="en-IN" sz="2200" dirty="0" smtClean="0"/>
              <a:t>may </a:t>
            </a:r>
            <a:r>
              <a:rPr lang="en-IN" sz="2200" dirty="0"/>
              <a:t>contain different types of information, depending upon the Window Type. </a:t>
            </a:r>
            <a:endParaRPr lang="en-IN" sz="2200" dirty="0" smtClean="0"/>
          </a:p>
          <a:p>
            <a:r>
              <a:rPr lang="en-IN" sz="2200" dirty="0"/>
              <a:t>Window Types are broken up by functionality: </a:t>
            </a:r>
            <a:endParaRPr lang="en-IN" sz="2200" dirty="0" smtClean="0"/>
          </a:p>
          <a:p>
            <a:pPr lvl="1"/>
            <a:r>
              <a:rPr lang="en-IN" sz="1600" dirty="0"/>
              <a:t> </a:t>
            </a:r>
            <a:r>
              <a:rPr lang="en-IN" sz="1900" dirty="0"/>
              <a:t>The 3D View- Show a graphical view of your scene.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Timeline - Control animation playback.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Graph Editor - Manage animation keys (and drivers) and inter/extrapolation of these.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Dope Sheet - Combine individual actions into action sequences.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NLA Editor - Manage non-linear animation action sequences.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Image/UV Editor - Edit images with advanced UV management tools.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Video Sequence Editor - Assemble video sequences into a film strip.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Text Editor - Keep notes and documentation about your project, and write Python scripts.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Node Editor - Use nodes for texturing materials and compositing.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Logic Editor - Edit game logic.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Properties Editor - Show several attributes of the currently selected object.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Outliner - Find and organize your objects.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User </a:t>
            </a:r>
            <a:r>
              <a:rPr lang="en-IN" sz="1900" dirty="0"/>
              <a:t>Preferences - Customize Blender to your work style and computer</a:t>
            </a:r>
            <a:r>
              <a:rPr lang="en-IN" sz="1900" dirty="0" smtClean="0"/>
              <a:t>.</a:t>
            </a:r>
          </a:p>
          <a:p>
            <a:pPr lvl="1"/>
            <a:r>
              <a:rPr lang="en-IN" sz="1900" dirty="0" smtClean="0"/>
              <a:t>  The Info Window - Provides information and options for managing files, windows and engines.</a:t>
            </a:r>
          </a:p>
          <a:p>
            <a:pPr lvl="1"/>
            <a:r>
              <a:rPr lang="en-IN" sz="1900" dirty="0" smtClean="0"/>
              <a:t>  The </a:t>
            </a:r>
            <a:r>
              <a:rPr lang="en-IN" sz="1900" dirty="0"/>
              <a:t>File Browser - Organize, load and save files (most times invoked automatically, when needed).</a:t>
            </a:r>
          </a:p>
          <a:p>
            <a:pPr lvl="1"/>
            <a:r>
              <a:rPr lang="en-IN" sz="1900" dirty="0"/>
              <a:t>  </a:t>
            </a:r>
            <a:r>
              <a:rPr lang="en-IN" sz="1900" dirty="0" smtClean="0"/>
              <a:t>The </a:t>
            </a:r>
            <a:r>
              <a:rPr lang="en-IN" sz="1900" dirty="0"/>
              <a:t>Console - Directly use python in Blender. </a:t>
            </a:r>
          </a:p>
        </p:txBody>
      </p:sp>
    </p:spTree>
    <p:extLst>
      <p:ext uri="{BB962C8B-B14F-4D97-AF65-F5344CB8AC3E}">
        <p14:creationId xmlns:p14="http://schemas.microsoft.com/office/powerpoint/2010/main" val="24127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591"/>
            <a:ext cx="10515600" cy="74245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Properties Panel: Context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048"/>
            <a:ext cx="10233800" cy="5771603"/>
          </a:xfrm>
        </p:spPr>
        <p:txBody>
          <a:bodyPr>
            <a:normAutofit/>
          </a:bodyPr>
          <a:lstStyle/>
          <a:p>
            <a:r>
              <a:rPr lang="en-IN" sz="2000" dirty="0"/>
              <a:t>The Properties (or Buttons) Window shows several Contexts, which can be chosen via the icon row in the </a:t>
            </a:r>
            <a:r>
              <a:rPr lang="en-IN" sz="2000" dirty="0" smtClean="0"/>
              <a:t>header.</a:t>
            </a:r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66" y="1666758"/>
            <a:ext cx="7782034" cy="494767"/>
          </a:xfrm>
          <a:prstGeom prst="rect">
            <a:avLst/>
          </a:prstGeom>
        </p:spPr>
      </p:pic>
      <p:pic>
        <p:nvPicPr>
          <p:cNvPr id="1098" name="Picture 23" descr="Manual-Interface-Contexts-Btn Render-2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29199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22" descr="Manual-Interface-Contexts-Btn Scene-25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31485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21" descr="Manual-Interface-Contexts-Btn World-25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33771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20" descr="Manual-Interface-Contexts-Btn Object-25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36057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19" descr="Manual-Interface-Contexts-Btn Constraints-25.png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38343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18" descr="Manual-Interface-Contexts-Btn Modifiers-25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40629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7" descr="Manual-Interface-Contexts-Btn ObjectData-25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42915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6" descr="Manual-Interface-Contexts-Btn Material-25.png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45201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15" descr="Manual-Interface-Contexts-Btn Texture-25.png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47487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14" descr="Manual-Interface-Contexts-BtnParticles-25.png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49773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13" descr="Manual-Interface-Contexts-Btn Physics-25.png">
            <a:hlinkClick r:id="rId23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8" y="5205961"/>
            <a:ext cx="304095" cy="2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1081646" y="2521693"/>
            <a:ext cx="190563" cy="65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76"/>
          <p:cNvSpPr>
            <a:spLocks noChangeArrowheads="1"/>
          </p:cNvSpPr>
          <p:nvPr/>
        </p:nvSpPr>
        <p:spPr bwMode="auto">
          <a:xfrm>
            <a:off x="1384343" y="2901525"/>
            <a:ext cx="6033128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25" tooltip="Doc:2.6/Manual/Render"/>
              </a:rPr>
              <a:t>Render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Everything related to render output (dimensions, anti-aliasing, performance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etc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).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77"/>
          <p:cNvSpPr>
            <a:spLocks noChangeArrowheads="1"/>
          </p:cNvSpPr>
          <p:nvPr/>
        </p:nvSpPr>
        <p:spPr bwMode="auto">
          <a:xfrm>
            <a:off x="1365474" y="3173287"/>
            <a:ext cx="4412583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26" tooltip="Doc:2.6/Manual/Interface/Scenes"/>
              </a:rPr>
              <a:t>Scene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Gravity in the scene, units and other general information.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78"/>
          <p:cNvSpPr>
            <a:spLocks noChangeArrowheads="1"/>
          </p:cNvSpPr>
          <p:nvPr/>
        </p:nvSpPr>
        <p:spPr bwMode="auto">
          <a:xfrm>
            <a:off x="1420299" y="3374657"/>
            <a:ext cx="4802174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27" tooltip="Doc:2.6/Manual/World"/>
              </a:rPr>
              <a:t>World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Environmental lighting, sky, mist, stars and Ambient Occlusion.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1420299" y="3574443"/>
            <a:ext cx="9686102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28" tooltip="Doc:2.6/Manual/Modeling/Objects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Transformations, display options, visibility settings (via layers) duplication settings and animation information (regarding Object position).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0" name="Rectangle 80"/>
          <p:cNvSpPr>
            <a:spLocks noChangeArrowheads="1"/>
          </p:cNvSpPr>
          <p:nvPr/>
        </p:nvSpPr>
        <p:spPr bwMode="auto">
          <a:xfrm>
            <a:off x="1421847" y="3817191"/>
            <a:ext cx="7583097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29" tooltip="Doc:2.6/Manual/Constraints"/>
              </a:rPr>
              <a:t>Constraints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Used to control an Object's transform (position, rotation, scale), tracking and relationship properties.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81"/>
          <p:cNvSpPr>
            <a:spLocks noChangeArrowheads="1"/>
          </p:cNvSpPr>
          <p:nvPr/>
        </p:nvSpPr>
        <p:spPr bwMode="auto">
          <a:xfrm>
            <a:off x="1421847" y="4032890"/>
            <a:ext cx="12499057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30" tooltip="Doc:2.6/Manual/Modifiers"/>
              </a:rPr>
              <a:t>Modifiers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Operations that can non-destructively affect Objects by changing how they are rendered and displayed without altering their geometry (e.g. mirror and smoothing).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82"/>
          <p:cNvSpPr>
            <a:spLocks noChangeArrowheads="1"/>
          </p:cNvSpPr>
          <p:nvPr/>
        </p:nvSpPr>
        <p:spPr bwMode="auto">
          <a:xfrm>
            <a:off x="1405867" y="4261709"/>
            <a:ext cx="12440966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Object Data: Contains all Object specific data (color of a lamp, focal length of a camera, vertex groups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etc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). The icon differs with the type of Object (the one shown here is for a mesh object).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83"/>
          <p:cNvSpPr>
            <a:spLocks noChangeArrowheads="1"/>
          </p:cNvSpPr>
          <p:nvPr/>
        </p:nvSpPr>
        <p:spPr bwMode="auto">
          <a:xfrm>
            <a:off x="1387413" y="4490528"/>
            <a:ext cx="5189186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31" tooltip="Doc:2.6/Manual/Materials"/>
              </a:rPr>
              <a:t>Materials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Information about a surface (color,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specularity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, transparency,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etc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).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387413" y="4709157"/>
            <a:ext cx="7288688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32" tooltip="Doc:2.6/Manual/Textures"/>
              </a:rPr>
              <a:t>Textures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Used by materials to provide additional details (e.g. color, transparency, fake 3-dimensional depth).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5" name="Rectangle 85"/>
          <p:cNvSpPr>
            <a:spLocks noChangeArrowheads="1"/>
          </p:cNvSpPr>
          <p:nvPr/>
        </p:nvSpPr>
        <p:spPr bwMode="auto">
          <a:xfrm>
            <a:off x="1421847" y="4960191"/>
            <a:ext cx="9788165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33" tooltip="Doc:2.6/Manual/Physics/Particles"/>
              </a:rPr>
              <a:t>Particles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Add variable amounts of (usually small) objects such as lights or mesh Objects that can be manipulated by Force Fields and other settings.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Rectangle 86"/>
          <p:cNvSpPr>
            <a:spLocks noChangeArrowheads="1"/>
          </p:cNvSpPr>
          <p:nvPr/>
        </p:nvSpPr>
        <p:spPr bwMode="auto">
          <a:xfrm>
            <a:off x="1421847" y="5246858"/>
            <a:ext cx="5958120" cy="61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  <a:hlinkClick r:id="rId34" tooltip="Doc:2.6/Manual/Physics"/>
              </a:rPr>
              <a:t>Physics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Latha" panose="020B0604020202020204" pitchFamily="34" charset="0"/>
              </a:rPr>
              <a:t>: Properties relating to Cloth, Force Fields, Collision, Fluid and Smoke Simulation.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4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Outliner Window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16"/>
            <a:ext cx="10233800" cy="5092009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The Outliner window is used for easily navigating a complex scene. The Outliner gives you a 2D representation of your complicated 3D world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400" b="1" dirty="0"/>
              <a:t>Outliner view</a:t>
            </a:r>
          </a:p>
          <a:p>
            <a:r>
              <a:rPr lang="en-IN" sz="2000" dirty="0"/>
              <a:t>The Outliner is a kind of list that organizes things related to each other. In the outliner, you can: </a:t>
            </a:r>
          </a:p>
          <a:p>
            <a:pPr lvl="1"/>
            <a:r>
              <a:rPr lang="en-IN" sz="1800" dirty="0"/>
              <a:t>View the data in the scene. </a:t>
            </a:r>
          </a:p>
          <a:p>
            <a:pPr lvl="1"/>
            <a:r>
              <a:rPr lang="en-IN" sz="1800" dirty="0"/>
              <a:t>Select and deselect objects in the scene. </a:t>
            </a:r>
          </a:p>
          <a:p>
            <a:pPr lvl="1"/>
            <a:r>
              <a:rPr lang="en-IN" sz="1800" dirty="0"/>
              <a:t>Hide or show an object in the scene. </a:t>
            </a:r>
          </a:p>
          <a:p>
            <a:pPr lvl="1"/>
            <a:r>
              <a:rPr lang="en-IN" sz="1800" dirty="0"/>
              <a:t>Enable or disable selection (to make an object “</a:t>
            </a:r>
            <a:r>
              <a:rPr lang="en-IN" sz="1800" dirty="0" err="1"/>
              <a:t>unselectable</a:t>
            </a:r>
            <a:r>
              <a:rPr lang="en-IN" sz="1800" dirty="0"/>
              <a:t>” in the 3D Views). </a:t>
            </a:r>
          </a:p>
          <a:p>
            <a:pPr lvl="1"/>
            <a:r>
              <a:rPr lang="en-IN" sz="1800" dirty="0"/>
              <a:t>Enable or disable the rendering of an object. </a:t>
            </a:r>
          </a:p>
          <a:p>
            <a:pPr lvl="1"/>
            <a:r>
              <a:rPr lang="en-IN" sz="1800" dirty="0"/>
              <a:t>Delete objects from the scene. </a:t>
            </a:r>
          </a:p>
          <a:p>
            <a:pPr lvl="1"/>
            <a:r>
              <a:rPr lang="en-IN" sz="1800" dirty="0"/>
              <a:t>Unlink data (equivalent to pressing the X button next to the name of a </a:t>
            </a:r>
            <a:r>
              <a:rPr lang="en-IN" sz="1800" dirty="0" err="1"/>
              <a:t>datablock</a:t>
            </a:r>
            <a:r>
              <a:rPr lang="en-IN" sz="1800" dirty="0"/>
              <a:t>). </a:t>
            </a:r>
          </a:p>
          <a:p>
            <a:pPr lvl="1"/>
            <a:r>
              <a:rPr lang="en-IN" sz="1800" dirty="0"/>
              <a:t>Easily select which render layer to render. </a:t>
            </a:r>
          </a:p>
          <a:p>
            <a:pPr lvl="1"/>
            <a:r>
              <a:rPr lang="en-IN" sz="1800" dirty="0"/>
              <a:t>Easily select which render pass to render (for example, you can choose to render just the Specular pass).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6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9"/>
            <a:ext cx="10515600" cy="98715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Types Of Objects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210614"/>
            <a:ext cx="10233800" cy="533185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Meshes</a:t>
            </a:r>
          </a:p>
          <a:p>
            <a:pPr lvl="1"/>
            <a:r>
              <a:rPr lang="en-IN" sz="1800" dirty="0"/>
              <a:t>Meshes are objects composed of Polygonal Faces, Edges and/or Vertices, and can be edited extensively with Blender's mesh editing tools</a:t>
            </a:r>
            <a:r>
              <a:rPr lang="en-IN" sz="1800" dirty="0" smtClean="0"/>
              <a:t>.</a:t>
            </a:r>
          </a:p>
          <a:p>
            <a:pPr lvl="0"/>
            <a:r>
              <a:rPr lang="en-IN" sz="2000" dirty="0" smtClean="0"/>
              <a:t>Curves</a:t>
            </a:r>
          </a:p>
          <a:p>
            <a:pPr lvl="1"/>
            <a:r>
              <a:rPr lang="en-IN" sz="1800" dirty="0"/>
              <a:t>Curves are mathematically defined objects, which can be manipulated with control handles or control points, rather than vertices</a:t>
            </a:r>
            <a:r>
              <a:rPr lang="en-IN" sz="1800" dirty="0" smtClean="0"/>
              <a:t>.</a:t>
            </a:r>
            <a:endParaRPr lang="en-IN" sz="1800" dirty="0"/>
          </a:p>
          <a:p>
            <a:pPr lvl="0"/>
            <a:r>
              <a:rPr lang="en-IN" sz="2000" dirty="0" smtClean="0"/>
              <a:t>Surfaces</a:t>
            </a:r>
          </a:p>
          <a:p>
            <a:pPr lvl="1"/>
            <a:r>
              <a:rPr lang="en-IN" sz="1800" dirty="0" smtClean="0"/>
              <a:t>Surfaces </a:t>
            </a:r>
            <a:r>
              <a:rPr lang="en-IN" sz="1800" dirty="0"/>
              <a:t>are four-sided patches that are also manipulated with control points. These are useful for very organic, and rounded, but simple forms.</a:t>
            </a:r>
          </a:p>
          <a:p>
            <a:pPr lvl="0"/>
            <a:r>
              <a:rPr lang="en-IN" sz="2000" dirty="0" smtClean="0"/>
              <a:t>Meta Objects</a:t>
            </a:r>
          </a:p>
          <a:p>
            <a:pPr lvl="1"/>
            <a:r>
              <a:rPr lang="en-IN" sz="1800" dirty="0" smtClean="0"/>
              <a:t>Meta </a:t>
            </a:r>
            <a:r>
              <a:rPr lang="en-IN" sz="1800" dirty="0"/>
              <a:t>Objects (or Metaballs) are objects formed by a function defining the 3d volume in which the object exists. Metaballs can create "Blobby" forms that have a liquid-like quality, when two or more Metaballs are used.</a:t>
            </a:r>
          </a:p>
          <a:p>
            <a:pPr lvl="0"/>
            <a:r>
              <a:rPr lang="en-IN" sz="2000" dirty="0" smtClean="0"/>
              <a:t>Text</a:t>
            </a:r>
          </a:p>
          <a:p>
            <a:pPr lvl="1"/>
            <a:r>
              <a:rPr lang="en-IN" sz="1800" dirty="0"/>
              <a:t>Text objects create a 2d representation of a string of characters</a:t>
            </a:r>
            <a:r>
              <a:rPr lang="en-IN" sz="1600" dirty="0"/>
              <a:t>.</a:t>
            </a:r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641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821162"/>
            <a:ext cx="10233800" cy="6048174"/>
          </a:xfrm>
        </p:spPr>
        <p:txBody>
          <a:bodyPr>
            <a:normAutofit/>
          </a:bodyPr>
          <a:lstStyle/>
          <a:p>
            <a:pPr lvl="0"/>
            <a:r>
              <a:rPr lang="en-IN" sz="2000" dirty="0" smtClean="0"/>
              <a:t>Armatures</a:t>
            </a:r>
          </a:p>
          <a:p>
            <a:pPr lvl="1"/>
            <a:r>
              <a:rPr lang="en-IN" sz="1800" dirty="0" smtClean="0"/>
              <a:t>Armatures </a:t>
            </a:r>
            <a:r>
              <a:rPr lang="en-IN" sz="1800" dirty="0"/>
              <a:t>are used for rigging 3d models in order to make them poseable and animateable.</a:t>
            </a:r>
          </a:p>
          <a:p>
            <a:pPr lvl="0"/>
            <a:r>
              <a:rPr lang="en-IN" sz="2000" dirty="0" smtClean="0"/>
              <a:t>Lattice</a:t>
            </a:r>
          </a:p>
          <a:p>
            <a:pPr lvl="1"/>
            <a:r>
              <a:rPr lang="en-IN" sz="1800" dirty="0"/>
              <a:t>Nonrenderable wireframe. Commonly used for taking additional control over other objects with help of modifiers</a:t>
            </a:r>
            <a:r>
              <a:rPr lang="en-IN" sz="1800" dirty="0" smtClean="0"/>
              <a:t>.</a:t>
            </a:r>
          </a:p>
          <a:p>
            <a:pPr lvl="0"/>
            <a:r>
              <a:rPr lang="en-IN" sz="2000" dirty="0" smtClean="0"/>
              <a:t>Empty</a:t>
            </a:r>
          </a:p>
          <a:p>
            <a:pPr lvl="1"/>
            <a:r>
              <a:rPr lang="en-IN" sz="1800" dirty="0"/>
              <a:t>Empties are null objects that are simple visual transform nodes that do not render. They are useful for controlling the position or movement of other objects</a:t>
            </a:r>
            <a:r>
              <a:rPr lang="en-IN" sz="1800" dirty="0" smtClean="0"/>
              <a:t>.</a:t>
            </a:r>
            <a:endParaRPr lang="en-IN" sz="1800" dirty="0"/>
          </a:p>
          <a:p>
            <a:pPr lvl="0"/>
            <a:r>
              <a:rPr lang="en-IN" sz="2000" dirty="0"/>
              <a:t>Speaker </a:t>
            </a:r>
            <a:endParaRPr lang="en-IN" sz="2000" dirty="0" smtClean="0"/>
          </a:p>
          <a:p>
            <a:pPr lvl="1"/>
            <a:r>
              <a:rPr lang="en-IN" sz="1800" dirty="0"/>
              <a:t>Brings to scene source of sound</a:t>
            </a:r>
            <a:r>
              <a:rPr lang="en-IN" sz="1800" dirty="0" smtClean="0"/>
              <a:t>.</a:t>
            </a:r>
            <a:endParaRPr lang="en-IN" sz="1800" dirty="0"/>
          </a:p>
          <a:p>
            <a:pPr lvl="0"/>
            <a:r>
              <a:rPr lang="en-IN" sz="2000" dirty="0" smtClean="0"/>
              <a:t>Cameras</a:t>
            </a:r>
          </a:p>
          <a:p>
            <a:pPr lvl="1"/>
            <a:r>
              <a:rPr lang="en-IN" sz="1800" dirty="0"/>
              <a:t>This is the virtual camera that is used to determine what appears in the render</a:t>
            </a:r>
            <a:r>
              <a:rPr lang="en-IN" sz="1800" dirty="0" smtClean="0"/>
              <a:t>.</a:t>
            </a:r>
            <a:endParaRPr lang="en-IN" sz="1800" dirty="0"/>
          </a:p>
          <a:p>
            <a:pPr lvl="0"/>
            <a:r>
              <a:rPr lang="en-IN" sz="2000" dirty="0" smtClean="0"/>
              <a:t>Lamps</a:t>
            </a:r>
          </a:p>
          <a:p>
            <a:pPr lvl="1"/>
            <a:r>
              <a:rPr lang="en-IN" sz="1800" dirty="0"/>
              <a:t>These are used to place light sources in the scene</a:t>
            </a:r>
            <a:r>
              <a:rPr lang="en-IN" sz="1800" dirty="0" smtClean="0"/>
              <a:t>.</a:t>
            </a:r>
            <a:endParaRPr lang="en-IN" sz="1800" dirty="0"/>
          </a:p>
          <a:p>
            <a:pPr lvl="0"/>
            <a:r>
              <a:rPr lang="en-IN" sz="2000" dirty="0"/>
              <a:t>Force fields</a:t>
            </a:r>
          </a:p>
          <a:p>
            <a:pPr lvl="1"/>
            <a:r>
              <a:rPr lang="en-IN" sz="1800" dirty="0"/>
              <a:t>Force fields are used in physical simulations. They give simulations external forces, creating movement, and are represented in 3d editor by small control objects</a:t>
            </a:r>
            <a:r>
              <a:rPr lang="en-IN" sz="1800" dirty="0" smtClean="0"/>
              <a:t>.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3459"/>
            <a:ext cx="10515600" cy="58636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Types Of Objects Cont.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142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54"/>
            <a:ext cx="10515600" cy="69094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Tools for Objects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734096"/>
            <a:ext cx="10233800" cy="6123904"/>
          </a:xfrm>
        </p:spPr>
        <p:txBody>
          <a:bodyPr>
            <a:normAutofit/>
          </a:bodyPr>
          <a:lstStyle/>
          <a:p>
            <a:pPr lvl="0"/>
            <a:r>
              <a:rPr lang="en-IN" sz="2000" dirty="0" smtClean="0"/>
              <a:t>Translate</a:t>
            </a:r>
          </a:p>
          <a:p>
            <a:pPr lvl="1"/>
            <a:r>
              <a:rPr lang="en-IN" sz="1800" dirty="0"/>
              <a:t>Grab the Object to different Positions (</a:t>
            </a:r>
            <a:r>
              <a:rPr lang="en-IN" sz="1800" i="1" dirty="0"/>
              <a:t>Press G to Grab</a:t>
            </a:r>
            <a:r>
              <a:rPr lang="en-IN" sz="1800" dirty="0" smtClean="0"/>
              <a:t>)</a:t>
            </a:r>
            <a:endParaRPr lang="en-IN" sz="1800" dirty="0"/>
          </a:p>
          <a:p>
            <a:pPr lvl="0"/>
            <a:r>
              <a:rPr lang="en-IN" sz="2000" dirty="0" smtClean="0"/>
              <a:t>Rotate</a:t>
            </a:r>
            <a:endParaRPr lang="en-IN" sz="1800" dirty="0"/>
          </a:p>
          <a:p>
            <a:pPr lvl="1"/>
            <a:r>
              <a:rPr lang="en-IN" sz="1800" dirty="0"/>
              <a:t>Rotate the Objects between two axes (</a:t>
            </a:r>
            <a:r>
              <a:rPr lang="en-IN" sz="1800" i="1" dirty="0"/>
              <a:t>Press R to Rotate</a:t>
            </a:r>
            <a:r>
              <a:rPr lang="en-IN" sz="1800" dirty="0" smtClean="0"/>
              <a:t>)</a:t>
            </a:r>
          </a:p>
          <a:p>
            <a:r>
              <a:rPr lang="en-IN" sz="2000" dirty="0" smtClean="0"/>
              <a:t>Scale</a:t>
            </a:r>
          </a:p>
          <a:p>
            <a:pPr lvl="1"/>
            <a:r>
              <a:rPr lang="en-IN" sz="1800" dirty="0"/>
              <a:t>Resizing the Objects (</a:t>
            </a:r>
            <a:r>
              <a:rPr lang="en-IN" sz="1800" i="1" dirty="0"/>
              <a:t>Press S to Scale</a:t>
            </a:r>
            <a:r>
              <a:rPr lang="en-IN" sz="1800" dirty="0" smtClean="0"/>
              <a:t>)</a:t>
            </a:r>
            <a:endParaRPr lang="en-IN" sz="1800" dirty="0"/>
          </a:p>
          <a:p>
            <a:r>
              <a:rPr lang="en-IN" sz="2000" dirty="0"/>
              <a:t>Origin</a:t>
            </a:r>
          </a:p>
          <a:p>
            <a:pPr lvl="1"/>
            <a:r>
              <a:rPr lang="en-IN" sz="1800" dirty="0"/>
              <a:t>Object Centers can be moved to different positions through </a:t>
            </a:r>
            <a:r>
              <a:rPr lang="en-IN" sz="1800" i="1" dirty="0"/>
              <a:t>3D View window → Transform → Origin</a:t>
            </a:r>
            <a:r>
              <a:rPr lang="en-IN" sz="1800" dirty="0"/>
              <a:t> (press T to open panel</a:t>
            </a:r>
            <a:r>
              <a:rPr lang="en-IN" sz="1800" dirty="0" smtClean="0"/>
              <a:t>):</a:t>
            </a:r>
          </a:p>
          <a:p>
            <a:pPr lvl="1"/>
            <a:r>
              <a:rPr lang="en-IN" sz="1800" dirty="0" smtClean="0"/>
              <a:t>Geometry </a:t>
            </a:r>
            <a:r>
              <a:rPr lang="en-IN" sz="1800" dirty="0"/>
              <a:t>to </a:t>
            </a:r>
            <a:r>
              <a:rPr lang="en-IN" sz="1800" dirty="0" smtClean="0"/>
              <a:t>Origin</a:t>
            </a:r>
          </a:p>
          <a:p>
            <a:pPr lvl="3"/>
            <a:r>
              <a:rPr lang="en-IN" sz="1600" dirty="0"/>
              <a:t>Move model to origin and this way origin of the object will also be at the center of the object</a:t>
            </a:r>
            <a:r>
              <a:rPr lang="en-IN" sz="1600" dirty="0" smtClean="0"/>
              <a:t>.</a:t>
            </a:r>
          </a:p>
          <a:p>
            <a:pPr lvl="1"/>
            <a:r>
              <a:rPr lang="en-IN" sz="1800" dirty="0"/>
              <a:t>Origin to </a:t>
            </a:r>
            <a:r>
              <a:rPr lang="en-IN" sz="1800" dirty="0" smtClean="0"/>
              <a:t>Geometry</a:t>
            </a:r>
            <a:endParaRPr lang="en-IN" dirty="0" smtClean="0"/>
          </a:p>
          <a:p>
            <a:pPr lvl="3"/>
            <a:r>
              <a:rPr lang="en-IN" sz="1600" dirty="0"/>
              <a:t>Move origin to the center of the object and this way origin of the object will also be at the center of the object</a:t>
            </a:r>
            <a:r>
              <a:rPr lang="en-IN" sz="1600" dirty="0" smtClean="0"/>
              <a:t>.</a:t>
            </a:r>
          </a:p>
          <a:p>
            <a:pPr lvl="1"/>
            <a:r>
              <a:rPr lang="en-IN" sz="1800" dirty="0"/>
              <a:t>Origin to 3D </a:t>
            </a:r>
            <a:r>
              <a:rPr lang="en-IN" sz="1800" dirty="0" smtClean="0"/>
              <a:t>Cursor</a:t>
            </a:r>
          </a:p>
          <a:p>
            <a:pPr lvl="3"/>
            <a:r>
              <a:rPr lang="en-IN" sz="1600" dirty="0"/>
              <a:t>Move origin of the model to the place of the 3D cursor</a:t>
            </a:r>
            <a:r>
              <a:rPr lang="en-IN" sz="1600" dirty="0" smtClean="0"/>
              <a:t>.</a:t>
            </a:r>
          </a:p>
          <a:p>
            <a:pPr lvl="1"/>
            <a:r>
              <a:rPr lang="en-IN" sz="1800" dirty="0"/>
              <a:t>Origin to Center of </a:t>
            </a:r>
            <a:r>
              <a:rPr lang="en-IN" sz="1800" dirty="0" smtClean="0"/>
              <a:t>Mass</a:t>
            </a:r>
          </a:p>
          <a:p>
            <a:pPr lvl="3"/>
            <a:r>
              <a:rPr lang="en-IN" sz="1600" dirty="0"/>
              <a:t>Move origin to calculated center of mass of model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21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138</TotalTime>
  <Words>1078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Latha</vt:lpstr>
      <vt:lpstr>Times New Roman</vt:lpstr>
      <vt:lpstr>Depth</vt:lpstr>
      <vt:lpstr>Blender</vt:lpstr>
      <vt:lpstr>Introduction</vt:lpstr>
      <vt:lpstr>Windows Types</vt:lpstr>
      <vt:lpstr>Properties Panel: Context</vt:lpstr>
      <vt:lpstr>Outliner Window</vt:lpstr>
      <vt:lpstr>Types Of Objects</vt:lpstr>
      <vt:lpstr>Types Of Objects Cont.</vt:lpstr>
      <vt:lpstr>Tools for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</dc:title>
  <dc:creator>Kamaleshwar N</dc:creator>
  <cp:lastModifiedBy>Kamaleshwar N</cp:lastModifiedBy>
  <cp:revision>12</cp:revision>
  <dcterms:created xsi:type="dcterms:W3CDTF">2014-03-13T12:40:15Z</dcterms:created>
  <dcterms:modified xsi:type="dcterms:W3CDTF">2014-03-13T14:58:27Z</dcterms:modified>
</cp:coreProperties>
</file>