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10692075" cx="756025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6973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2216973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2216973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2216973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567018" y="3291380"/>
            <a:ext cx="6426300" cy="241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567018" y="5903774"/>
            <a:ext cx="6426300" cy="163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378012" y="428178"/>
            <a:ext cx="6804300" cy="17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378012" y="2494817"/>
            <a:ext cx="6804300" cy="774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78012" y="428178"/>
            <a:ext cx="6804300" cy="17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78012" y="2494817"/>
            <a:ext cx="3302700" cy="774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3879567" y="2494817"/>
            <a:ext cx="3302700" cy="774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78012" y="428178"/>
            <a:ext cx="6804300" cy="17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78012" y="9159636"/>
            <a:ext cx="6804300" cy="10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78012" y="428178"/>
            <a:ext cx="6804300" cy="178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78012" y="2494817"/>
            <a:ext cx="6804300" cy="774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466591" y="10854313"/>
            <a:ext cx="6425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ITRex Group: Fabriciusa 8b, Minsk, Belarus, www.itrexgroup.com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0990150"/>
            <a:ext cx="3455100" cy="78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8325" y="10955425"/>
            <a:ext cx="1862700" cy="73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-10599" y="11107825"/>
            <a:ext cx="565200" cy="9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539725" y="10998825"/>
            <a:ext cx="495000" cy="9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99800" y="11107825"/>
            <a:ext cx="565200" cy="9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-10600" y="0"/>
            <a:ext cx="7588800" cy="31358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.png"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423" y="-1647149"/>
            <a:ext cx="8716226" cy="1233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10600" y="10151475"/>
            <a:ext cx="7588800" cy="770100"/>
          </a:xfrm>
          <a:prstGeom prst="rect">
            <a:avLst/>
          </a:prstGeom>
          <a:solidFill>
            <a:srgbClr val="0E75BC"/>
          </a:solidFill>
          <a:ln cap="flat" cmpd="sng" w="9525">
            <a:solidFill>
              <a:srgbClr val="0E75B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466591" y="10244713"/>
            <a:ext cx="6425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ITRex 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0600" y="3603951"/>
            <a:ext cx="3543600" cy="552900"/>
          </a:xfrm>
          <a:prstGeom prst="rect">
            <a:avLst/>
          </a:prstGeom>
          <a:solidFill>
            <a:srgbClr val="0E75BC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454276" y="3617172"/>
            <a:ext cx="2760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SUMMARY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66700" y="1981824"/>
            <a:ext cx="6314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latin typeface="Play"/>
                <a:ea typeface="Play"/>
                <a:cs typeface="Play"/>
                <a:sym typeface="Play"/>
              </a:rPr>
              <a:t>BLANK DEVELOPER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466700" y="2426323"/>
            <a:ext cx="5044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Front-end</a:t>
            </a:r>
            <a:r>
              <a:rPr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 developer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317649" y="4352075"/>
            <a:ext cx="65526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Play"/>
              <a:buChar char="●"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7 years of production experience in software development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Play"/>
              <a:buChar char="●"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Good knowledge of software development and maintenance processes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Play"/>
              <a:buChar char="●"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Experience in coordination the team of 5 members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Play"/>
              <a:buChar char="●"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Good English communication skills (writing: regular e-mail correspondence; speaking: intermediate, regular calls with clients)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556156" y="6877513"/>
            <a:ext cx="2961299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55" y="238832"/>
            <a:ext cx="1439119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454550" y="290774"/>
            <a:ext cx="3543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Employee Summary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53975" y="6399875"/>
            <a:ext cx="27606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TECHNOLOGIES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471558" y="6989505"/>
            <a:ext cx="2919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C/C++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Play"/>
                <a:ea typeface="Play"/>
                <a:cs typeface="Play"/>
                <a:sym typeface="Play"/>
              </a:rPr>
              <a:t>C#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JavaScript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HTML</a:t>
            </a:r>
            <a:r>
              <a:rPr lang="en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0990150"/>
            <a:ext cx="3455100" cy="78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8325" y="11260225"/>
            <a:ext cx="1862700" cy="73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-10599" y="11260225"/>
            <a:ext cx="565200" cy="9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999800" y="10803025"/>
            <a:ext cx="565200" cy="9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539725" y="10846425"/>
            <a:ext cx="495000" cy="9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-10600" y="0"/>
            <a:ext cx="7588800" cy="89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.pn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423" y="-1647149"/>
            <a:ext cx="8716226" cy="123392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88850" y="314800"/>
            <a:ext cx="227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Play"/>
                <a:ea typeface="Play"/>
                <a:cs typeface="Play"/>
                <a:sym typeface="Play"/>
              </a:rPr>
              <a:t>Work experience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55" y="238832"/>
            <a:ext cx="1439119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025" y="1267153"/>
            <a:ext cx="3455100" cy="552900"/>
          </a:xfrm>
          <a:prstGeom prst="rect">
            <a:avLst/>
          </a:prstGeom>
          <a:solidFill>
            <a:srgbClr val="0E75B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53650" y="1269471"/>
            <a:ext cx="474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WORK EXPERIENCE</a:t>
            </a:r>
          </a:p>
        </p:txBody>
      </p:sp>
      <p:sp>
        <p:nvSpPr>
          <p:cNvPr id="62" name="Shape 62"/>
          <p:cNvSpPr/>
          <p:nvPr/>
        </p:nvSpPr>
        <p:spPr>
          <a:xfrm>
            <a:off x="-10600" y="10151475"/>
            <a:ext cx="7588800" cy="770100"/>
          </a:xfrm>
          <a:prstGeom prst="rect">
            <a:avLst/>
          </a:prstGeom>
          <a:solidFill>
            <a:srgbClr val="0E75BC"/>
          </a:solidFill>
          <a:ln cap="flat" cmpd="sng" w="9525">
            <a:solidFill>
              <a:srgbClr val="0E75B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66591" y="10244713"/>
            <a:ext cx="6425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ITRex 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460329" y="2492250"/>
            <a:ext cx="143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Project Name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0328" y="2797675"/>
            <a:ext cx="1338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Description: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984332" y="2492248"/>
            <a:ext cx="3657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Under NDA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984325" y="2797700"/>
            <a:ext cx="406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Standalone application for inventory management and management of Purchase/Sales orders.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60328" y="3318281"/>
            <a:ext cx="133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Company: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84325" y="3318277"/>
            <a:ext cx="3105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ITRex 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60324" y="3623681"/>
            <a:ext cx="1653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Number of People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984325" y="3623700"/>
            <a:ext cx="3844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60325" y="3927881"/>
            <a:ext cx="14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Roles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984325" y="3927881"/>
            <a:ext cx="4588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Senior Software Engineer / DB Architect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7624" y="2045125"/>
            <a:ext cx="3844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July</a:t>
            </a:r>
            <a:r>
              <a:rPr b="1"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 2016 – September 2016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60325" y="4232681"/>
            <a:ext cx="143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Technologies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84324" y="4232681"/>
            <a:ext cx="5575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L="457200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.NET, WPF </a:t>
            </a:r>
          </a:p>
          <a:p>
            <a:pPr lvl="0" marL="457200" rtl="0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  <a:p>
            <a:pPr lvl="0" marL="457200" rtl="0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60329" y="4546330"/>
            <a:ext cx="133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Tools: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984332" y="4546330"/>
            <a:ext cx="3657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MS VS 2015, MS SQL Server 2016, GIT, JIRA.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60329" y="6085800"/>
            <a:ext cx="143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Project Name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0328" y="6391225"/>
            <a:ext cx="1338000" cy="32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Description: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984332" y="6085798"/>
            <a:ext cx="3657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Under NDA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984325" y="6391250"/>
            <a:ext cx="4740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Web based platform to search for commercial real estate.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60328" y="6695400"/>
            <a:ext cx="133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Company: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984325" y="6695396"/>
            <a:ext cx="3105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ITRex 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60324" y="7000800"/>
            <a:ext cx="1653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Number of People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984325" y="7000818"/>
            <a:ext cx="3844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5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60325" y="7305000"/>
            <a:ext cx="14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Roles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984325" y="7305000"/>
            <a:ext cx="4588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Senior Software Engineer / Build Integrator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47624" y="5638675"/>
            <a:ext cx="3844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April</a:t>
            </a:r>
            <a:r>
              <a:rPr b="1" lang="en" sz="18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 2016 – July 2016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0325" y="7609800"/>
            <a:ext cx="143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Technologies</a:t>
            </a:r>
            <a:r>
              <a:rPr b="1"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: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984324" y="7609800"/>
            <a:ext cx="5575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L="457200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.NET, ASP.NET MVC.</a:t>
            </a:r>
          </a:p>
          <a:p>
            <a:pPr lvl="0" marL="457200" rtl="0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  <a:p>
            <a:pPr lvl="0" marL="457200" rtl="0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60329" y="7923448"/>
            <a:ext cx="133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Tools: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984332" y="7923449"/>
            <a:ext cx="3657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VS 2015, MS SQL Server 2014, GIT, JIRA.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0600" y="0"/>
            <a:ext cx="7588800" cy="89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423" y="-1647149"/>
            <a:ext cx="8716226" cy="1233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47625" y="2019564"/>
            <a:ext cx="885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Name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7625" y="2707996"/>
            <a:ext cx="143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C/C++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47625" y="3013400"/>
            <a:ext cx="1678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C#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47625" y="3623000"/>
            <a:ext cx="1256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JavaScript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047825" y="2708000"/>
            <a:ext cx="1495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Intermediate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047825" y="3013414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Advanced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latin typeface="Play"/>
              <a:ea typeface="Play"/>
              <a:cs typeface="Play"/>
              <a:sym typeface="Pl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047825" y="3623002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Advanced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47625" y="3317593"/>
            <a:ext cx="1279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VB.NET</a:t>
            </a:r>
          </a:p>
        </p:txBody>
      </p:sp>
      <p:sp>
        <p:nvSpPr>
          <p:cNvPr id="108" name="Shape 108"/>
          <p:cNvSpPr/>
          <p:nvPr/>
        </p:nvSpPr>
        <p:spPr>
          <a:xfrm>
            <a:off x="2025" y="1267150"/>
            <a:ext cx="4770600" cy="552900"/>
          </a:xfrm>
          <a:prstGeom prst="rect">
            <a:avLst/>
          </a:prstGeom>
          <a:solidFill>
            <a:srgbClr val="0E75B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2047825" y="3317575"/>
            <a:ext cx="1066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Novice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53650" y="1269475"/>
            <a:ext cx="4253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PROGRAMMING LANGUAGES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047825" y="2019564"/>
            <a:ext cx="885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Level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343225" y="2019564"/>
            <a:ext cx="2548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Experience </a:t>
            </a:r>
            <a:r>
              <a:rPr lang="en" sz="13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years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400625" y="2019564"/>
            <a:ext cx="2078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Last used </a:t>
            </a:r>
            <a:r>
              <a:rPr lang="en" sz="13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year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029025" y="270798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29025" y="3623002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7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029025" y="3317589"/>
            <a:ext cx="1066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781625" y="270798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781625" y="3013414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6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781625" y="3623002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16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781625" y="3317589"/>
            <a:ext cx="1066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530750" y="2493389"/>
            <a:ext cx="65595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/>
          <p:nvPr/>
        </p:nvSpPr>
        <p:spPr>
          <a:xfrm>
            <a:off x="-10600" y="10151475"/>
            <a:ext cx="7588800" cy="770100"/>
          </a:xfrm>
          <a:prstGeom prst="rect">
            <a:avLst/>
          </a:prstGeom>
          <a:solidFill>
            <a:srgbClr val="0E75BC"/>
          </a:solidFill>
          <a:ln cap="flat" cmpd="sng" w="9525">
            <a:solidFill>
              <a:srgbClr val="0E75B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66591" y="10244713"/>
            <a:ext cx="6425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ITRex 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55" y="238832"/>
            <a:ext cx="1439119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488817" y="162406"/>
            <a:ext cx="4082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Programming languages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Tools, applications, methodologies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029025" y="301278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7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2825" y="3928537"/>
            <a:ext cx="1678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JavaScript jQuery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53025" y="3928551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Advanced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786825" y="3928551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16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34225" y="3927926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7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52825" y="4233337"/>
            <a:ext cx="1678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HTML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053025" y="4233351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Advanced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786825" y="4233351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6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47625" y="4536793"/>
            <a:ext cx="1279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047825" y="4536775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Advanced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029025" y="4536789"/>
            <a:ext cx="1066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5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781625" y="4536789"/>
            <a:ext cx="1066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52825" y="4842937"/>
            <a:ext cx="1678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Assembler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053025" y="4842951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Novice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786825" y="4842951"/>
            <a:ext cx="13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034225" y="4842326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34225" y="4232726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6</a:t>
            </a:r>
          </a:p>
        </p:txBody>
      </p:sp>
      <p:sp>
        <p:nvSpPr>
          <p:cNvPr id="143" name="Shape 143"/>
          <p:cNvSpPr/>
          <p:nvPr/>
        </p:nvSpPr>
        <p:spPr>
          <a:xfrm>
            <a:off x="2025" y="6448750"/>
            <a:ext cx="5246700" cy="552900"/>
          </a:xfrm>
          <a:prstGeom prst="rect">
            <a:avLst/>
          </a:prstGeom>
          <a:solidFill>
            <a:srgbClr val="0E75B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47625" y="7201154"/>
            <a:ext cx="885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Name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47625" y="7889577"/>
            <a:ext cx="1439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latin typeface="Play"/>
                <a:ea typeface="Play"/>
                <a:cs typeface="Play"/>
                <a:sym typeface="Play"/>
              </a:rPr>
              <a:t>.NET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047825" y="7889575"/>
            <a:ext cx="1256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Expert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3650" y="6463774"/>
            <a:ext cx="5333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PROGRAMMING TECHNOLOGIES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047825" y="7201154"/>
            <a:ext cx="885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Level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343225" y="7201154"/>
            <a:ext cx="2548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Experience </a:t>
            </a:r>
            <a:r>
              <a:rPr lang="en" sz="13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years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400625" y="7201154"/>
            <a:ext cx="2078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Last used </a:t>
            </a:r>
            <a:r>
              <a:rPr lang="en" sz="1300">
                <a:solidFill>
                  <a:srgbClr val="0E75BC"/>
                </a:solidFill>
                <a:latin typeface="Play"/>
                <a:ea typeface="Play"/>
                <a:cs typeface="Play"/>
                <a:sym typeface="Play"/>
              </a:rPr>
              <a:t>year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29025" y="788957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7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781625" y="788957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2016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530750" y="7674979"/>
            <a:ext cx="65595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 txBox="1"/>
          <p:nvPr/>
        </p:nvSpPr>
        <p:spPr>
          <a:xfrm>
            <a:off x="447625" y="8194376"/>
            <a:ext cx="143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latin typeface="Play"/>
                <a:ea typeface="Play"/>
                <a:cs typeface="Play"/>
                <a:sym typeface="Play"/>
              </a:rPr>
              <a:t>Design Patterns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047825" y="8194375"/>
            <a:ext cx="1256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Advanced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029025" y="819437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Play"/>
                <a:ea typeface="Play"/>
                <a:cs typeface="Play"/>
                <a:sym typeface="Play"/>
              </a:rPr>
              <a:t>6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781625" y="8194379"/>
            <a:ext cx="106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201</a:t>
            </a:r>
            <a:r>
              <a:rPr lang="en" sz="1300">
                <a:latin typeface="Play"/>
                <a:ea typeface="Play"/>
                <a:cs typeface="Play"/>
                <a:sym typeface="Play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