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0" r:id="rId11"/>
    <p:sldId id="265" r:id="rId12"/>
    <p:sldId id="275" r:id="rId13"/>
    <p:sldId id="276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8" r:id="rId24"/>
    <p:sldId id="279" r:id="rId25"/>
    <p:sldId id="277" r:id="rId26"/>
  </p:sldIdLst>
  <p:sldSz cx="9144000" cy="6858000" type="screen4x3"/>
  <p:notesSz cx="7315200" cy="96012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24" autoAdjust="0"/>
    <p:restoredTop sz="93651" autoAdjust="0"/>
  </p:normalViewPr>
  <p:slideViewPr>
    <p:cSldViewPr>
      <p:cViewPr>
        <p:scale>
          <a:sx n="70" d="100"/>
          <a:sy n="70" d="100"/>
        </p:scale>
        <p:origin x="-52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8176A47-BD86-4C53-A49D-28AF9B3C08BE}" type="datetimeFigureOut">
              <a:rPr lang="es-VE" smtClean="0"/>
              <a:pPr/>
              <a:t>19/06/2013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V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F259BB5-AA8D-4049-81DA-6433412DC784}" type="slidenum">
              <a:rPr lang="es-VE" smtClean="0"/>
              <a:pPr/>
              <a:t>‹Nº›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59BB5-AA8D-4049-81DA-6433412DC784}" type="slidenum">
              <a:rPr lang="es-VE" smtClean="0"/>
              <a:pPr/>
              <a:t>2</a:t>
            </a:fld>
            <a:endParaRPr lang="es-V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59BB5-AA8D-4049-81DA-6433412DC784}" type="slidenum">
              <a:rPr lang="es-VE" smtClean="0"/>
              <a:pPr/>
              <a:t>5</a:t>
            </a:fld>
            <a:endParaRPr lang="es-V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59BB5-AA8D-4049-81DA-6433412DC784}" type="slidenum">
              <a:rPr lang="es-VE" smtClean="0"/>
              <a:pPr/>
              <a:t>11</a:t>
            </a:fld>
            <a:endParaRPr lang="es-V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DC0D-7C28-49D2-8DDE-995A5CBB6346}" type="datetimeFigureOut">
              <a:rPr lang="es-VE" smtClean="0"/>
              <a:pPr/>
              <a:t>19/06/2013</a:t>
            </a:fld>
            <a:endParaRPr lang="es-VE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99B0-46D4-4F40-9198-8848B1043D41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DC0D-7C28-49D2-8DDE-995A5CBB6346}" type="datetimeFigureOut">
              <a:rPr lang="es-VE" smtClean="0"/>
              <a:pPr/>
              <a:t>19/06/2013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99B0-46D4-4F40-9198-8848B1043D41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DC0D-7C28-49D2-8DDE-995A5CBB6346}" type="datetimeFigureOut">
              <a:rPr lang="es-VE" smtClean="0"/>
              <a:pPr/>
              <a:t>19/06/2013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99B0-46D4-4F40-9198-8848B1043D41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DC0D-7C28-49D2-8DDE-995A5CBB6346}" type="datetimeFigureOut">
              <a:rPr lang="es-VE" smtClean="0"/>
              <a:pPr/>
              <a:t>19/06/2013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99B0-46D4-4F40-9198-8848B1043D41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DC0D-7C28-49D2-8DDE-995A5CBB6346}" type="datetimeFigureOut">
              <a:rPr lang="es-VE" smtClean="0"/>
              <a:pPr/>
              <a:t>19/06/2013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99B0-46D4-4F40-9198-8848B1043D41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DC0D-7C28-49D2-8DDE-995A5CBB6346}" type="datetimeFigureOut">
              <a:rPr lang="es-VE" smtClean="0"/>
              <a:pPr/>
              <a:t>19/06/2013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99B0-46D4-4F40-9198-8848B1043D41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DC0D-7C28-49D2-8DDE-995A5CBB6346}" type="datetimeFigureOut">
              <a:rPr lang="es-VE" smtClean="0"/>
              <a:pPr/>
              <a:t>19/06/2013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99B0-46D4-4F40-9198-8848B1043D41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DC0D-7C28-49D2-8DDE-995A5CBB6346}" type="datetimeFigureOut">
              <a:rPr lang="es-VE" smtClean="0"/>
              <a:pPr/>
              <a:t>19/06/2013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99B0-46D4-4F40-9198-8848B1043D41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DC0D-7C28-49D2-8DDE-995A5CBB6346}" type="datetimeFigureOut">
              <a:rPr lang="es-VE" smtClean="0"/>
              <a:pPr/>
              <a:t>19/06/2013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99B0-46D4-4F40-9198-8848B1043D41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DC0D-7C28-49D2-8DDE-995A5CBB6346}" type="datetimeFigureOut">
              <a:rPr lang="es-VE" smtClean="0"/>
              <a:pPr/>
              <a:t>19/06/2013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99B0-46D4-4F40-9198-8848B1043D41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DC0D-7C28-49D2-8DDE-995A5CBB6346}" type="datetimeFigureOut">
              <a:rPr lang="es-VE" smtClean="0"/>
              <a:pPr/>
              <a:t>19/06/2013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30599B0-46D4-4F40-9198-8848B1043D41}" type="slidenum">
              <a:rPr lang="es-VE" smtClean="0"/>
              <a:pPr/>
              <a:t>‹Nº›</a:t>
            </a:fld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E6FDC0D-7C28-49D2-8DDE-995A5CBB6346}" type="datetimeFigureOut">
              <a:rPr lang="es-VE" smtClean="0"/>
              <a:pPr/>
              <a:t>19/06/2013</a:t>
            </a:fld>
            <a:endParaRPr lang="es-VE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30599B0-46D4-4F40-9198-8848B1043D41}" type="slidenum">
              <a:rPr lang="es-VE" smtClean="0"/>
              <a:pPr/>
              <a:t>‹Nº›</a:t>
            </a:fld>
            <a:endParaRPr lang="es-VE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000232" y="785794"/>
            <a:ext cx="5070811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Software del </a:t>
            </a:r>
            <a:br>
              <a:rPr lang="es-E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s-E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Fondo Solidario </a:t>
            </a:r>
            <a:br>
              <a:rPr lang="es-E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s-E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para la Salud.</a:t>
            </a:r>
            <a:endParaRPr lang="es-E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4 Imagen" descr="organizaciones-no-gubernamentales-solidaridad-con-los-mas-desfavorecidos-12463769912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26" y="3500438"/>
            <a:ext cx="3001580" cy="26289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5 Imagen" descr="50255_11979818611_3407952_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14290"/>
            <a:ext cx="19050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928662" y="785794"/>
            <a:ext cx="72866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s-VE" sz="2200" dirty="0" smtClean="0">
                <a:latin typeface="Times New Roman" pitchFamily="18" charset="0"/>
                <a:cs typeface="Times New Roman" pitchFamily="18" charset="0"/>
              </a:rPr>
              <a:t>Una vez llenado todos los campos das click al botón </a:t>
            </a:r>
            <a:r>
              <a:rPr lang="es-VE" sz="2200" b="1" dirty="0" smtClean="0">
                <a:latin typeface="Times New Roman" pitchFamily="18" charset="0"/>
                <a:cs typeface="Times New Roman" pitchFamily="18" charset="0"/>
              </a:rPr>
              <a:t>“Ingresar datos”</a:t>
            </a:r>
            <a:r>
              <a:rPr lang="es-VE" sz="2200" dirty="0" smtClean="0">
                <a:latin typeface="Times New Roman" pitchFamily="18" charset="0"/>
                <a:cs typeface="Times New Roman" pitchFamily="18" charset="0"/>
              </a:rPr>
              <a:t> y en la parte superior el sistema arrojará un mensaje indicando </a:t>
            </a:r>
            <a:r>
              <a:rPr lang="es-VE" sz="2200" b="1" dirty="0" smtClean="0">
                <a:latin typeface="Times New Roman" pitchFamily="18" charset="0"/>
                <a:cs typeface="Times New Roman" pitchFamily="18" charset="0"/>
              </a:rPr>
              <a:t>“Se ingreso con éxito el paciente”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 l="28027" t="10937" r="7519" b="35352"/>
          <a:stretch>
            <a:fillRect/>
          </a:stretch>
        </p:blipFill>
        <p:spPr bwMode="auto">
          <a:xfrm>
            <a:off x="1214414" y="2000240"/>
            <a:ext cx="5929354" cy="3705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5 Conector recto de flecha"/>
          <p:cNvCxnSpPr/>
          <p:nvPr/>
        </p:nvCxnSpPr>
        <p:spPr>
          <a:xfrm rot="10800000">
            <a:off x="4143372" y="5357826"/>
            <a:ext cx="1857388" cy="7143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5643570" y="6072206"/>
            <a:ext cx="189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ctr"/>
            <a:r>
              <a:rPr lang="es-VE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Mensaje</a:t>
            </a:r>
            <a:endParaRPr lang="es-VE" sz="20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928662" y="785794"/>
            <a:ext cx="72866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s-VE" sz="2200" b="1" dirty="0" smtClean="0">
                <a:latin typeface="Times New Roman" pitchFamily="18" charset="0"/>
                <a:cs typeface="Times New Roman" pitchFamily="18" charset="0"/>
              </a:rPr>
              <a:t>Consultar un paciente</a:t>
            </a:r>
          </a:p>
          <a:p>
            <a:pPr indent="-457200"/>
            <a:r>
              <a:rPr lang="es-VE" sz="2200" dirty="0" smtClean="0">
                <a:latin typeface="Times New Roman" pitchFamily="18" charset="0"/>
                <a:cs typeface="Times New Roman" pitchFamily="18" charset="0"/>
              </a:rPr>
              <a:t>Para consultar un paciente solo debes seleccionar el campo por el cual deseas filtrar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27832" t="10742" r="7715" b="4684"/>
          <a:stretch>
            <a:fillRect/>
          </a:stretch>
        </p:blipFill>
        <p:spPr bwMode="auto">
          <a:xfrm>
            <a:off x="2143108" y="1928802"/>
            <a:ext cx="4500594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5 Conector recto de flecha"/>
          <p:cNvCxnSpPr/>
          <p:nvPr/>
        </p:nvCxnSpPr>
        <p:spPr>
          <a:xfrm rot="10800000" flipV="1">
            <a:off x="5715008" y="2857496"/>
            <a:ext cx="1285884" cy="5000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6715140" y="2571744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ctr"/>
            <a:r>
              <a:rPr lang="es-VE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Todos</a:t>
            </a:r>
          </a:p>
        </p:txBody>
      </p:sp>
      <p:cxnSp>
        <p:nvCxnSpPr>
          <p:cNvPr id="9" name="8 Conector recto de flecha"/>
          <p:cNvCxnSpPr/>
          <p:nvPr/>
        </p:nvCxnSpPr>
        <p:spPr>
          <a:xfrm rot="10800000">
            <a:off x="5000628" y="3357562"/>
            <a:ext cx="1928826" cy="4286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6786578" y="3571876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ctr"/>
            <a:r>
              <a:rPr lang="es-VE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Apellidos</a:t>
            </a:r>
          </a:p>
        </p:txBody>
      </p:sp>
      <p:cxnSp>
        <p:nvCxnSpPr>
          <p:cNvPr id="13" name="12 Conector recto de flecha"/>
          <p:cNvCxnSpPr/>
          <p:nvPr/>
        </p:nvCxnSpPr>
        <p:spPr>
          <a:xfrm rot="10800000">
            <a:off x="4286248" y="3357562"/>
            <a:ext cx="2000264" cy="10715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6143636" y="4214818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ctr"/>
            <a:r>
              <a:rPr lang="es-VE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Nombre</a:t>
            </a:r>
          </a:p>
        </p:txBody>
      </p:sp>
      <p:cxnSp>
        <p:nvCxnSpPr>
          <p:cNvPr id="16" name="15 Conector recto de flecha"/>
          <p:cNvCxnSpPr/>
          <p:nvPr/>
        </p:nvCxnSpPr>
        <p:spPr>
          <a:xfrm flipV="1">
            <a:off x="3000364" y="3357562"/>
            <a:ext cx="714380" cy="6429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857388" y="3929066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ctr"/>
            <a:r>
              <a:rPr lang="es-VE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 – mail</a:t>
            </a:r>
          </a:p>
        </p:txBody>
      </p:sp>
      <p:cxnSp>
        <p:nvCxnSpPr>
          <p:cNvPr id="24" name="23 Conector recto de flecha"/>
          <p:cNvCxnSpPr/>
          <p:nvPr/>
        </p:nvCxnSpPr>
        <p:spPr>
          <a:xfrm flipV="1">
            <a:off x="1714480" y="3357562"/>
            <a:ext cx="1000100" cy="7001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500034" y="3786190"/>
            <a:ext cx="1285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ctr"/>
            <a:r>
              <a:rPr lang="es-VE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Cédula Principal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14348" y="571480"/>
            <a:ext cx="792961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s-VE" sz="2200" b="1" dirty="0" smtClean="0">
                <a:latin typeface="Times New Roman" pitchFamily="18" charset="0"/>
                <a:cs typeface="Times New Roman" pitchFamily="18" charset="0"/>
              </a:rPr>
              <a:t>Caso particular: Registrar un menor de edad</a:t>
            </a:r>
          </a:p>
          <a:p>
            <a:pPr indent="-457200"/>
            <a:r>
              <a:rPr lang="es-VE" sz="2000" dirty="0" smtClean="0">
                <a:latin typeface="Times New Roman" pitchFamily="18" charset="0"/>
                <a:cs typeface="Times New Roman" pitchFamily="18" charset="0"/>
              </a:rPr>
              <a:t>La única diferencia que encontraras al registrar a un menor de edad es en el campo de datos personales que se debe colocar el número de cedula de su representante, este puede ser: “Cédula de la madre”, “Cédula del padre” o “Cédula de la persona responsable del menor (abuelos, tíos, hermanos etc.)” El resto de los campos se llenan igual.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57158" y="4000504"/>
            <a:ext cx="1857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ctr"/>
            <a:r>
              <a:rPr lang="es-VE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Cédula de la madre, padre o responsable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 l="28564" t="22461" r="17969" b="14062"/>
          <a:stretch>
            <a:fillRect/>
          </a:stretch>
        </p:blipFill>
        <p:spPr bwMode="auto">
          <a:xfrm>
            <a:off x="3786183" y="2643182"/>
            <a:ext cx="4529170" cy="4032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8 Conector recto de flecha"/>
          <p:cNvCxnSpPr/>
          <p:nvPr/>
        </p:nvCxnSpPr>
        <p:spPr>
          <a:xfrm flipV="1">
            <a:off x="2143108" y="3500439"/>
            <a:ext cx="2571768" cy="7143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V="1">
            <a:off x="2214546" y="3786191"/>
            <a:ext cx="2357454" cy="7143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flipV="1">
            <a:off x="2285984" y="4143381"/>
            <a:ext cx="2071702" cy="6429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00034" y="714356"/>
            <a:ext cx="82868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/>
            <a:r>
              <a:rPr lang="es-VE" sz="2200" b="1" dirty="0" smtClean="0">
                <a:latin typeface="Times New Roman" pitchFamily="18" charset="0"/>
                <a:cs typeface="Times New Roman" pitchFamily="18" charset="0"/>
              </a:rPr>
              <a:t>Consultar a un paciente menor de edad</a:t>
            </a:r>
          </a:p>
          <a:p>
            <a:pPr indent="-457200"/>
            <a:r>
              <a:rPr lang="es-VE" sz="2200" dirty="0" smtClean="0">
                <a:latin typeface="Times New Roman" pitchFamily="18" charset="0"/>
                <a:cs typeface="Times New Roman" pitchFamily="18" charset="0"/>
              </a:rPr>
              <a:t>Se realiza el mismo procedimiento, pero en esta ocasión te aparecen todos los pacientes registrados con ese número de cedula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 l="27832" t="11719" r="10644" b="16015"/>
          <a:stretch>
            <a:fillRect/>
          </a:stretch>
        </p:blipFill>
        <p:spPr bwMode="auto">
          <a:xfrm>
            <a:off x="3643306" y="1928802"/>
            <a:ext cx="5072098" cy="4468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5 Conector recto de flecha"/>
          <p:cNvCxnSpPr/>
          <p:nvPr/>
        </p:nvCxnSpPr>
        <p:spPr>
          <a:xfrm>
            <a:off x="2214546" y="2500306"/>
            <a:ext cx="2214578" cy="10715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1000100" y="1857364"/>
            <a:ext cx="1285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ctr"/>
            <a:r>
              <a:rPr lang="es-VE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Cédula Principal</a:t>
            </a:r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2643174" y="3286124"/>
            <a:ext cx="2786082" cy="7858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1357290" y="2928934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ctr"/>
            <a:r>
              <a:rPr lang="es-VE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Búsqueda</a:t>
            </a:r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2071670" y="4500570"/>
            <a:ext cx="1857388" cy="9286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214282" y="4214818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ctr"/>
            <a:r>
              <a:rPr lang="es-VE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Representante </a:t>
            </a:r>
          </a:p>
        </p:txBody>
      </p:sp>
      <p:cxnSp>
        <p:nvCxnSpPr>
          <p:cNvPr id="21" name="20 Conector recto de flecha"/>
          <p:cNvCxnSpPr/>
          <p:nvPr/>
        </p:nvCxnSpPr>
        <p:spPr>
          <a:xfrm flipV="1">
            <a:off x="2428860" y="5715016"/>
            <a:ext cx="1500198" cy="2143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357158" y="5715016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ctr"/>
            <a:r>
              <a:rPr lang="es-VE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Menor de edad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00034" y="0"/>
            <a:ext cx="771530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18415" cmpd="sng">
                  <a:solidFill>
                    <a:srgbClr val="FFFFFF"/>
                  </a:solidFill>
                  <a:prstDash val="solid"/>
                </a:ln>
              </a:rPr>
              <a:t>b) Crear una pre – orden y consultar su status</a:t>
            </a:r>
            <a:endParaRPr lang="es-ES" sz="4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785786" y="1214422"/>
            <a:ext cx="72866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s-VE" sz="1900" dirty="0" smtClean="0">
                <a:latin typeface="Times New Roman" pitchFamily="18" charset="0"/>
                <a:cs typeface="Times New Roman" pitchFamily="18" charset="0"/>
              </a:rPr>
              <a:t>Para crear una pre – orden debes  registrar o consultar el paciente y seguido de esto dar click a la tarjeta de color  naranja</a:t>
            </a:r>
            <a:endParaRPr lang="es-VE" sz="19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 l="27832" t="11719" r="10644" b="16015"/>
          <a:stretch>
            <a:fillRect/>
          </a:stretch>
        </p:blipFill>
        <p:spPr bwMode="auto">
          <a:xfrm>
            <a:off x="357158" y="2000240"/>
            <a:ext cx="5072098" cy="4468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CuadroTexto"/>
          <p:cNvSpPr txBox="1"/>
          <p:nvPr/>
        </p:nvSpPr>
        <p:spPr>
          <a:xfrm>
            <a:off x="5786446" y="4429132"/>
            <a:ext cx="1714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ctr"/>
            <a:r>
              <a:rPr lang="es-VE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Crear una pre - orden</a:t>
            </a:r>
          </a:p>
        </p:txBody>
      </p:sp>
      <p:cxnSp>
        <p:nvCxnSpPr>
          <p:cNvPr id="13" name="12 Conector recto de flecha"/>
          <p:cNvCxnSpPr/>
          <p:nvPr/>
        </p:nvCxnSpPr>
        <p:spPr>
          <a:xfrm rot="10800000" flipV="1">
            <a:off x="4000496" y="4786322"/>
            <a:ext cx="1714512" cy="7858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6072198" y="2643182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ctr"/>
            <a:r>
              <a:rPr lang="es-VE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Consultar paciente</a:t>
            </a:r>
          </a:p>
        </p:txBody>
      </p:sp>
      <p:cxnSp>
        <p:nvCxnSpPr>
          <p:cNvPr id="15" name="14 Conector recto de flecha"/>
          <p:cNvCxnSpPr/>
          <p:nvPr/>
        </p:nvCxnSpPr>
        <p:spPr>
          <a:xfrm rot="10800000" flipV="1">
            <a:off x="2928926" y="3000372"/>
            <a:ext cx="3429024" cy="11430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14348" y="714356"/>
            <a:ext cx="728667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s-VE" sz="1900" dirty="0" smtClean="0">
                <a:latin typeface="Times New Roman" pitchFamily="18" charset="0"/>
                <a:cs typeface="Times New Roman" pitchFamily="18" charset="0"/>
              </a:rPr>
              <a:t>Luego se despliega la pantalla para crear la pre – orden la cual debe ser llenada totalmente, los únicos campos que son opcionales son:  “Orden Médica” y “Observaciones”, todos los demás son </a:t>
            </a:r>
            <a:r>
              <a:rPr lang="es-VE" sz="1900" b="1" dirty="0" smtClean="0">
                <a:latin typeface="Times New Roman" pitchFamily="18" charset="0"/>
                <a:cs typeface="Times New Roman" pitchFamily="18" charset="0"/>
              </a:rPr>
              <a:t>Obligatorios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28564" t="10742" r="17969" b="4297"/>
          <a:stretch>
            <a:fillRect/>
          </a:stretch>
        </p:blipFill>
        <p:spPr bwMode="auto">
          <a:xfrm>
            <a:off x="2500298" y="1643050"/>
            <a:ext cx="4136014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14348" y="714356"/>
            <a:ext cx="728667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s-VE" sz="1900" dirty="0" smtClean="0">
                <a:latin typeface="Times New Roman" pitchFamily="18" charset="0"/>
                <a:cs typeface="Times New Roman" pitchFamily="18" charset="0"/>
              </a:rPr>
              <a:t>Después de llenar todos los campos, podrás agregar todos los exámenes que el paciente requiera, los mismos aparecerán reflejados en la parte inferior de la pantalla</a:t>
            </a:r>
            <a:endParaRPr lang="es-VE" sz="19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 l="28760" t="37305" r="17773" b="21679"/>
          <a:stretch>
            <a:fillRect/>
          </a:stretch>
        </p:blipFill>
        <p:spPr bwMode="auto">
          <a:xfrm>
            <a:off x="4572000" y="2214554"/>
            <a:ext cx="4221646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4071934" y="5857892"/>
            <a:ext cx="1714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ctr"/>
            <a:r>
              <a:rPr lang="es-VE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Agregar examen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5429256" y="5072074"/>
            <a:ext cx="1714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ctr"/>
            <a:r>
              <a:rPr lang="es-VE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Todos los exámenes</a:t>
            </a:r>
          </a:p>
        </p:txBody>
      </p:sp>
      <p:cxnSp>
        <p:nvCxnSpPr>
          <p:cNvPr id="12" name="11 Conector recto de flecha"/>
          <p:cNvCxnSpPr/>
          <p:nvPr/>
        </p:nvCxnSpPr>
        <p:spPr>
          <a:xfrm rot="16200000" flipV="1">
            <a:off x="5250661" y="4179099"/>
            <a:ext cx="1285884" cy="5000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 l="28564" t="12891" r="17969" b="6250"/>
          <a:stretch>
            <a:fillRect/>
          </a:stretch>
        </p:blipFill>
        <p:spPr bwMode="auto">
          <a:xfrm>
            <a:off x="285720" y="1643050"/>
            <a:ext cx="3929090" cy="445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9 Conector recto de flecha"/>
          <p:cNvCxnSpPr/>
          <p:nvPr/>
        </p:nvCxnSpPr>
        <p:spPr>
          <a:xfrm rot="10800000">
            <a:off x="2643174" y="6072206"/>
            <a:ext cx="1785950" cy="2143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25635" t="18554" r="8447" b="29688"/>
          <a:stretch>
            <a:fillRect/>
          </a:stretch>
        </p:blipFill>
        <p:spPr bwMode="auto">
          <a:xfrm>
            <a:off x="4572000" y="1928802"/>
            <a:ext cx="4214842" cy="248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714348" y="714356"/>
            <a:ext cx="72866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s-VE" sz="1900" dirty="0" smtClean="0">
                <a:latin typeface="Times New Roman" pitchFamily="18" charset="0"/>
                <a:cs typeface="Times New Roman" pitchFamily="18" charset="0"/>
              </a:rPr>
              <a:t>Una vez agregados todos los examenes debes darle click  al botón “Procesar” y aparecerá  el mensaje “ se proceso con éxito su orden”</a:t>
            </a:r>
            <a:endParaRPr lang="es-VE" sz="19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 l="28760" t="37305" r="17773" b="21679"/>
          <a:stretch>
            <a:fillRect/>
          </a:stretch>
        </p:blipFill>
        <p:spPr bwMode="auto">
          <a:xfrm>
            <a:off x="214282" y="1928802"/>
            <a:ext cx="4221646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2000232" y="5143512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ctr"/>
            <a:r>
              <a:rPr lang="es-VE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Procesar</a:t>
            </a:r>
          </a:p>
        </p:txBody>
      </p:sp>
      <p:cxnSp>
        <p:nvCxnSpPr>
          <p:cNvPr id="8" name="7 Conector recto de flecha"/>
          <p:cNvCxnSpPr/>
          <p:nvPr/>
        </p:nvCxnSpPr>
        <p:spPr>
          <a:xfrm rot="16200000" flipV="1">
            <a:off x="1821637" y="4250537"/>
            <a:ext cx="1285884" cy="5000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5929322" y="5286388"/>
            <a:ext cx="2071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ctr"/>
            <a:r>
              <a:rPr lang="es-VE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Mensaje de orden procesada</a:t>
            </a:r>
          </a:p>
        </p:txBody>
      </p:sp>
      <p:cxnSp>
        <p:nvCxnSpPr>
          <p:cNvPr id="10" name="9 Conector recto de flecha"/>
          <p:cNvCxnSpPr/>
          <p:nvPr/>
        </p:nvCxnSpPr>
        <p:spPr>
          <a:xfrm rot="16200000" flipV="1">
            <a:off x="5965041" y="4393413"/>
            <a:ext cx="1285884" cy="5000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714348" y="571480"/>
            <a:ext cx="758996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18415" cmpd="sng">
                  <a:solidFill>
                    <a:srgbClr val="FFFFFF"/>
                  </a:solidFill>
                  <a:prstDash val="solid"/>
                </a:ln>
              </a:rPr>
              <a:t>Consultar el status de una pre - orden</a:t>
            </a:r>
            <a:endParaRPr lang="es-ES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85720" y="6000768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ctr"/>
            <a:r>
              <a:rPr lang="es-VE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Consultar  estatus de pre - orden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71472" y="1142984"/>
            <a:ext cx="800105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s-VE" sz="1900" dirty="0" smtClean="0">
                <a:latin typeface="Times New Roman" pitchFamily="18" charset="0"/>
                <a:cs typeface="Times New Roman" pitchFamily="18" charset="0"/>
              </a:rPr>
              <a:t>Para consultar la pre – orden debes dar click en la barra de menú “Fondo Solidario” y seguido de esto a la opción “Pre – orden” , seleccionas el modo en el que deseas realizar la búsqueda y aparecerán los datos del paciente y número de orden </a:t>
            </a:r>
            <a:endParaRPr lang="es-VE" sz="19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 l="6054" t="12890" r="6787" b="25586"/>
          <a:stretch>
            <a:fillRect/>
          </a:stretch>
        </p:blipFill>
        <p:spPr bwMode="auto">
          <a:xfrm>
            <a:off x="1357290" y="2428868"/>
            <a:ext cx="6643734" cy="3374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15 Conector recto de flecha"/>
          <p:cNvCxnSpPr/>
          <p:nvPr/>
        </p:nvCxnSpPr>
        <p:spPr>
          <a:xfrm rot="5400000" flipH="1" flipV="1">
            <a:off x="785786" y="5429264"/>
            <a:ext cx="857256" cy="5715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rot="16200000" flipH="1">
            <a:off x="1000100" y="4286256"/>
            <a:ext cx="500066" cy="5000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0" y="3714752"/>
            <a:ext cx="1428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ctr"/>
            <a:r>
              <a:rPr lang="es-VE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Fondo </a:t>
            </a:r>
            <a:br>
              <a:rPr lang="es-VE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s-VE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Solidario</a:t>
            </a:r>
          </a:p>
        </p:txBody>
      </p:sp>
      <p:cxnSp>
        <p:nvCxnSpPr>
          <p:cNvPr id="23" name="22 Conector recto de flecha"/>
          <p:cNvCxnSpPr/>
          <p:nvPr/>
        </p:nvCxnSpPr>
        <p:spPr>
          <a:xfrm rot="10800000" flipV="1">
            <a:off x="5786446" y="2571744"/>
            <a:ext cx="1857388" cy="12144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7429520" y="2285992"/>
            <a:ext cx="142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ctr"/>
            <a:r>
              <a:rPr lang="es-VE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Búsqueda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5357818" y="6072206"/>
            <a:ext cx="2071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ctr"/>
            <a:r>
              <a:rPr lang="es-VE" sz="1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Datos del paciente y n° de orden</a:t>
            </a:r>
          </a:p>
        </p:txBody>
      </p:sp>
      <p:cxnSp>
        <p:nvCxnSpPr>
          <p:cNvPr id="28" name="27 Conector recto de flecha"/>
          <p:cNvCxnSpPr/>
          <p:nvPr/>
        </p:nvCxnSpPr>
        <p:spPr>
          <a:xfrm rot="10800000">
            <a:off x="4929190" y="5429264"/>
            <a:ext cx="1143008" cy="6429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71472" y="857232"/>
            <a:ext cx="80010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s-VE" sz="1900" dirty="0" smtClean="0">
                <a:latin typeface="Times New Roman" pitchFamily="18" charset="0"/>
                <a:cs typeface="Times New Roman" pitchFamily="18" charset="0"/>
              </a:rPr>
              <a:t>Para ver el detalle de la orden y el status de cada uno de los examenes asociados a ese número de orden, debes dar click al número de orden</a:t>
            </a:r>
            <a:endParaRPr lang="es-VE" sz="19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26367" t="11719" r="9179" b="26757"/>
          <a:stretch>
            <a:fillRect/>
          </a:stretch>
        </p:blipFill>
        <p:spPr bwMode="auto">
          <a:xfrm>
            <a:off x="2285984" y="1571612"/>
            <a:ext cx="6286544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428628" y="5929330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ctr"/>
            <a:r>
              <a:rPr lang="es-VE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N° de orden</a:t>
            </a:r>
          </a:p>
        </p:txBody>
      </p:sp>
      <p:cxnSp>
        <p:nvCxnSpPr>
          <p:cNvPr id="7" name="6 Conector recto de flecha"/>
          <p:cNvCxnSpPr/>
          <p:nvPr/>
        </p:nvCxnSpPr>
        <p:spPr>
          <a:xfrm flipV="1">
            <a:off x="2071670" y="5429264"/>
            <a:ext cx="714380" cy="4286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34857" y="642918"/>
            <a:ext cx="8809143" cy="13542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100" b="1" dirty="0" smtClean="0">
                <a:ln w="18415" cmpd="sng">
                  <a:solidFill>
                    <a:srgbClr val="FFFFFF"/>
                  </a:solidFill>
                  <a:prstDash val="solid"/>
                </a:ln>
              </a:rPr>
              <a:t>Pasos para ingresar al Software del </a:t>
            </a:r>
            <a:br>
              <a:rPr lang="es-ES" sz="4100" b="1" dirty="0" smtClean="0">
                <a:ln w="18415" cmpd="sng">
                  <a:solidFill>
                    <a:srgbClr val="FFFFFF"/>
                  </a:solidFill>
                  <a:prstDash val="solid"/>
                </a:ln>
              </a:rPr>
            </a:br>
            <a:r>
              <a:rPr lang="es-ES" sz="4100" b="1" dirty="0" smtClean="0">
                <a:ln w="18415" cmpd="sng">
                  <a:solidFill>
                    <a:srgbClr val="FFFFFF"/>
                  </a:solidFill>
                  <a:prstDash val="solid"/>
                </a:ln>
              </a:rPr>
              <a:t>Fondo Solidario para la Salud</a:t>
            </a:r>
            <a:endParaRPr lang="es-ES" sz="5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000100" y="2071678"/>
            <a:ext cx="72866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200" dirty="0" smtClean="0">
                <a:latin typeface="Times New Roman" pitchFamily="18" charset="0"/>
                <a:cs typeface="Times New Roman" pitchFamily="18" charset="0"/>
              </a:rPr>
              <a:t>1. Entra a nuestra página Web:   www.avessoc.org.ve</a:t>
            </a:r>
            <a:endParaRPr lang="es-VE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4 Imagen"/>
          <p:cNvPicPr/>
          <p:nvPr/>
        </p:nvPicPr>
        <p:blipFill>
          <a:blip r:embed="rId3"/>
          <a:srcRect l="4613" t="3231" r="6582" b="13846"/>
          <a:stretch>
            <a:fillRect/>
          </a:stretch>
        </p:blipFill>
        <p:spPr bwMode="auto">
          <a:xfrm>
            <a:off x="1571604" y="3000372"/>
            <a:ext cx="6167455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6 Conector recto de flecha"/>
          <p:cNvCxnSpPr/>
          <p:nvPr/>
        </p:nvCxnSpPr>
        <p:spPr>
          <a:xfrm rot="16200000" flipH="1">
            <a:off x="1607323" y="2464587"/>
            <a:ext cx="571504" cy="5000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71472" y="642918"/>
            <a:ext cx="8001056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s-VE" sz="1900" dirty="0" smtClean="0">
                <a:latin typeface="Times New Roman" pitchFamily="18" charset="0"/>
                <a:cs typeface="Times New Roman" pitchFamily="18" charset="0"/>
              </a:rPr>
              <a:t>Detalle de pre – orden y  status de examenes asociados a la pre -  orden los cuales podrán ser: </a:t>
            </a:r>
          </a:p>
          <a:p>
            <a:pPr indent="-457200">
              <a:buAutoNum type="alphaLcParenR"/>
            </a:pPr>
            <a:r>
              <a:rPr lang="es-VE" sz="1900" dirty="0" smtClean="0">
                <a:latin typeface="Times New Roman" pitchFamily="18" charset="0"/>
                <a:cs typeface="Times New Roman" pitchFamily="18" charset="0"/>
              </a:rPr>
              <a:t>Aprobada</a:t>
            </a:r>
          </a:p>
          <a:p>
            <a:pPr indent="-457200">
              <a:buAutoNum type="alphaLcParenR"/>
            </a:pPr>
            <a:r>
              <a:rPr lang="es-VE" sz="1900" dirty="0" smtClean="0">
                <a:latin typeface="Times New Roman" pitchFamily="18" charset="0"/>
                <a:cs typeface="Times New Roman" pitchFamily="18" charset="0"/>
              </a:rPr>
              <a:t>Rechazada</a:t>
            </a:r>
          </a:p>
          <a:p>
            <a:pPr indent="-457200">
              <a:buAutoNum type="alphaLcParenR"/>
            </a:pPr>
            <a:r>
              <a:rPr lang="es-VE" sz="1900" dirty="0" smtClean="0">
                <a:latin typeface="Times New Roman" pitchFamily="18" charset="0"/>
                <a:cs typeface="Times New Roman" pitchFamily="18" charset="0"/>
              </a:rPr>
              <a:t>Creada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l="28564" t="15625" r="12109" b="13086"/>
          <a:stretch>
            <a:fillRect/>
          </a:stretch>
        </p:blipFill>
        <p:spPr bwMode="auto">
          <a:xfrm>
            <a:off x="1357290" y="2357430"/>
            <a:ext cx="4643470" cy="4184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5786446" y="6143644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ctr"/>
            <a:r>
              <a:rPr lang="es-VE" sz="1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c) Creada</a:t>
            </a:r>
          </a:p>
        </p:txBody>
      </p:sp>
      <p:cxnSp>
        <p:nvCxnSpPr>
          <p:cNvPr id="7" name="6 Conector recto de flecha"/>
          <p:cNvCxnSpPr/>
          <p:nvPr/>
        </p:nvCxnSpPr>
        <p:spPr>
          <a:xfrm rot="10800000">
            <a:off x="4572000" y="5500702"/>
            <a:ext cx="1500198" cy="7143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5715008" y="3714752"/>
            <a:ext cx="2071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ctr"/>
            <a:r>
              <a:rPr lang="es-VE" sz="1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b) Rechazada</a:t>
            </a:r>
          </a:p>
        </p:txBody>
      </p:sp>
      <p:cxnSp>
        <p:nvCxnSpPr>
          <p:cNvPr id="9" name="8 Conector recto de flecha"/>
          <p:cNvCxnSpPr/>
          <p:nvPr/>
        </p:nvCxnSpPr>
        <p:spPr>
          <a:xfrm rot="10800000" flipV="1">
            <a:off x="4786314" y="4071942"/>
            <a:ext cx="1285884" cy="10715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6357950" y="5000636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ctr"/>
            <a:r>
              <a:rPr lang="es-VE" sz="1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a) Aprobada</a:t>
            </a:r>
          </a:p>
        </p:txBody>
      </p:sp>
      <p:cxnSp>
        <p:nvCxnSpPr>
          <p:cNvPr id="17" name="16 Conector recto de flecha"/>
          <p:cNvCxnSpPr/>
          <p:nvPr/>
        </p:nvCxnSpPr>
        <p:spPr>
          <a:xfrm rot="10800000">
            <a:off x="4714876" y="5286388"/>
            <a:ext cx="164307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71472" y="1214422"/>
            <a:ext cx="800105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s-VE" sz="1900" dirty="0" smtClean="0">
                <a:latin typeface="Times New Roman" pitchFamily="18" charset="0"/>
                <a:cs typeface="Times New Roman" pitchFamily="18" charset="0"/>
              </a:rPr>
              <a:t>Solo se podrán imprimir aquellas ordenes que hayan sido aprobadas y esta acción se realiza dando click al icono de impresión que aparece al lado de cada uno de los examenes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500166" y="500042"/>
            <a:ext cx="5629683" cy="7232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100" b="1" dirty="0" smtClean="0">
                <a:ln w="18415" cmpd="sng">
                  <a:solidFill>
                    <a:srgbClr val="FFFFFF"/>
                  </a:solidFill>
                  <a:prstDash val="solid"/>
                </a:ln>
              </a:rPr>
              <a:t>Impresión de la orden</a:t>
            </a:r>
            <a:endParaRPr lang="es-ES" sz="5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28564" t="15625" r="12109" b="13086"/>
          <a:stretch>
            <a:fillRect/>
          </a:stretch>
        </p:blipFill>
        <p:spPr bwMode="auto">
          <a:xfrm>
            <a:off x="857224" y="2214554"/>
            <a:ext cx="4929222" cy="4442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6143636" y="3786190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ctr"/>
            <a:r>
              <a:rPr lang="es-VE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Aprobada, </a:t>
            </a:r>
            <a:br>
              <a:rPr lang="es-VE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s-VE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“Imprimir Referencia”</a:t>
            </a:r>
          </a:p>
        </p:txBody>
      </p:sp>
      <p:cxnSp>
        <p:nvCxnSpPr>
          <p:cNvPr id="8" name="7 Conector recto de flecha"/>
          <p:cNvCxnSpPr/>
          <p:nvPr/>
        </p:nvCxnSpPr>
        <p:spPr>
          <a:xfrm rot="10800000" flipV="1">
            <a:off x="5214942" y="4357694"/>
            <a:ext cx="1143008" cy="10001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500166" y="571480"/>
            <a:ext cx="6491201" cy="7232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100" b="1" dirty="0" smtClean="0">
                <a:ln w="18415" cmpd="sng">
                  <a:solidFill>
                    <a:srgbClr val="FFFFFF"/>
                  </a:solidFill>
                  <a:prstDash val="solid"/>
                </a:ln>
              </a:rPr>
              <a:t>Modelo de orden impresa</a:t>
            </a:r>
            <a:endParaRPr lang="es-ES" sz="5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 l="27100" t="13672" r="24560" b="12109"/>
          <a:stretch>
            <a:fillRect/>
          </a:stretch>
        </p:blipFill>
        <p:spPr bwMode="auto">
          <a:xfrm>
            <a:off x="285720" y="1214422"/>
            <a:ext cx="4714908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5072066" y="1285860"/>
            <a:ext cx="407193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s-VE" sz="1900" dirty="0" smtClean="0">
                <a:latin typeface="Times New Roman" pitchFamily="18" charset="0"/>
                <a:cs typeface="Times New Roman" pitchFamily="18" charset="0"/>
              </a:rPr>
              <a:t>La misma estará en formado “PDF” y contemplara los siguientes aspectos: </a:t>
            </a:r>
          </a:p>
          <a:p>
            <a:pPr indent="-457200">
              <a:buAutoNum type="alphaLcParenR"/>
            </a:pPr>
            <a:r>
              <a:rPr lang="es-VE" sz="1900" dirty="0" smtClean="0">
                <a:latin typeface="Times New Roman" pitchFamily="18" charset="0"/>
                <a:cs typeface="Times New Roman" pitchFamily="18" charset="0"/>
              </a:rPr>
              <a:t>Datos del paciente</a:t>
            </a:r>
          </a:p>
          <a:p>
            <a:pPr indent="-457200">
              <a:buAutoNum type="alphaLcParenR"/>
            </a:pPr>
            <a:r>
              <a:rPr lang="es-VE" sz="1900" dirty="0" smtClean="0">
                <a:latin typeface="Times New Roman" pitchFamily="18" charset="0"/>
                <a:cs typeface="Times New Roman" pitchFamily="18" charset="0"/>
              </a:rPr>
              <a:t>Estudio a realizar (monto total, monto financiado y monto a pagar)</a:t>
            </a:r>
          </a:p>
          <a:p>
            <a:pPr indent="-457200">
              <a:buAutoNum type="alphaLcParenR"/>
            </a:pPr>
            <a:r>
              <a:rPr lang="es-VE" sz="1900" dirty="0" smtClean="0">
                <a:latin typeface="Times New Roman" pitchFamily="18" charset="0"/>
                <a:cs typeface="Times New Roman" pitchFamily="18" charset="0"/>
              </a:rPr>
              <a:t>Centro de referencia</a:t>
            </a:r>
          </a:p>
          <a:p>
            <a:pPr indent="-457200">
              <a:buAutoNum type="alphaLcParenR"/>
            </a:pPr>
            <a:r>
              <a:rPr lang="es-VE" sz="1900" dirty="0" smtClean="0">
                <a:latin typeface="Times New Roman" pitchFamily="18" charset="0"/>
                <a:cs typeface="Times New Roman" pitchFamily="18" charset="0"/>
              </a:rPr>
              <a:t>Centro al que ha sido referido</a:t>
            </a:r>
          </a:p>
          <a:p>
            <a:pPr indent="-457200">
              <a:buAutoNum type="alphaLcParenR"/>
            </a:pPr>
            <a:r>
              <a:rPr lang="es-VE" sz="1900" dirty="0" smtClean="0">
                <a:latin typeface="Times New Roman" pitchFamily="18" charset="0"/>
                <a:cs typeface="Times New Roman" pitchFamily="18" charset="0"/>
              </a:rPr>
              <a:t>Dirección y teléfonos del centro al que ha sido referido</a:t>
            </a:r>
          </a:p>
          <a:p>
            <a:pPr indent="-457200">
              <a:buAutoNum type="alphaLcParenR"/>
            </a:pPr>
            <a:r>
              <a:rPr lang="es-VE" sz="1900" dirty="0" smtClean="0">
                <a:latin typeface="Times New Roman" pitchFamily="18" charset="0"/>
                <a:cs typeface="Times New Roman" pitchFamily="18" charset="0"/>
              </a:rPr>
              <a:t>Patrocinante</a:t>
            </a:r>
          </a:p>
          <a:p>
            <a:pPr indent="-457200"/>
            <a:r>
              <a:rPr lang="es-VE" sz="1900" dirty="0" smtClean="0">
                <a:latin typeface="Times New Roman" pitchFamily="18" charset="0"/>
                <a:cs typeface="Times New Roman" pitchFamily="18" charset="0"/>
              </a:rPr>
              <a:t>Esta orden debe ser firmada y sellada por los encargados de centros para ser valida y para el uso de la misma tendrán 30 días  desde su fecha de aprobación la cual aparece reflejada en la parte superior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14282" y="500042"/>
            <a:ext cx="8680774" cy="7232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100" b="1" dirty="0" smtClean="0">
                <a:ln w="18415" cmpd="sng">
                  <a:solidFill>
                    <a:srgbClr val="FFFFFF"/>
                  </a:solidFill>
                  <a:prstDash val="solid"/>
                </a:ln>
              </a:rPr>
              <a:t>c) Consultar el motor de búsqueda</a:t>
            </a:r>
            <a:endParaRPr lang="es-ES" sz="5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71472" y="1214422"/>
            <a:ext cx="800105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s-VE" sz="1900" dirty="0" smtClean="0">
                <a:latin typeface="Times New Roman" pitchFamily="18" charset="0"/>
                <a:cs typeface="Times New Roman" pitchFamily="18" charset="0"/>
              </a:rPr>
              <a:t>En el motor de búsqueda podrás consultar todas las consultas que ofrecen cada uno de nuestros centros asociados, para ingresar a el debes dar click en la pestaña del menú “Motor de Búsqueda”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 l="5322" t="10937" r="6787" b="7031"/>
          <a:stretch>
            <a:fillRect/>
          </a:stretch>
        </p:blipFill>
        <p:spPr bwMode="auto">
          <a:xfrm>
            <a:off x="2000232" y="2428868"/>
            <a:ext cx="5500726" cy="3850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6 Conector recto de flecha"/>
          <p:cNvCxnSpPr/>
          <p:nvPr/>
        </p:nvCxnSpPr>
        <p:spPr>
          <a:xfrm flipV="1">
            <a:off x="1428728" y="6143645"/>
            <a:ext cx="642942" cy="714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-214346" y="5786454"/>
            <a:ext cx="19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ctr"/>
            <a:r>
              <a:rPr lang="es-VE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Motor de búsqueda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71472" y="785794"/>
            <a:ext cx="8001056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s-VE" sz="1900" dirty="0" smtClean="0">
                <a:latin typeface="Times New Roman" pitchFamily="18" charset="0"/>
                <a:cs typeface="Times New Roman" pitchFamily="18" charset="0"/>
              </a:rPr>
              <a:t>Una vez seleccionado estarás frente a la pantalla del motor de búsqueda y en el podrás filtrar según las siguientes opciones:</a:t>
            </a:r>
          </a:p>
          <a:p>
            <a:pPr indent="-457200">
              <a:buAutoNum type="alphaLcParenR"/>
            </a:pPr>
            <a:r>
              <a:rPr lang="es-VE" sz="1900" dirty="0" smtClean="0">
                <a:latin typeface="Times New Roman" pitchFamily="18" charset="0"/>
                <a:cs typeface="Times New Roman" pitchFamily="18" charset="0"/>
              </a:rPr>
              <a:t>Por centro de salud</a:t>
            </a:r>
          </a:p>
          <a:p>
            <a:pPr indent="-457200">
              <a:buAutoNum type="alphaLcParenR"/>
            </a:pPr>
            <a:r>
              <a:rPr lang="es-VE" sz="1900" dirty="0" smtClean="0">
                <a:latin typeface="Times New Roman" pitchFamily="18" charset="0"/>
                <a:cs typeface="Times New Roman" pitchFamily="18" charset="0"/>
              </a:rPr>
              <a:t>Por servicio</a:t>
            </a:r>
          </a:p>
          <a:p>
            <a:pPr indent="-457200">
              <a:buAutoNum type="alphaLcParenR"/>
            </a:pPr>
            <a:r>
              <a:rPr lang="es-VE" sz="1900" dirty="0" smtClean="0">
                <a:latin typeface="Times New Roman" pitchFamily="18" charset="0"/>
                <a:cs typeface="Times New Roman" pitchFamily="18" charset="0"/>
              </a:rPr>
              <a:t>Por tipo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l="5859" t="10742" r="7715" b="3320"/>
          <a:stretch>
            <a:fillRect/>
          </a:stretch>
        </p:blipFill>
        <p:spPr bwMode="auto">
          <a:xfrm>
            <a:off x="3214677" y="2000240"/>
            <a:ext cx="5843303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214282" y="3000372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ctr"/>
            <a:r>
              <a:rPr lang="es-VE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Centro (Instituciones  asociadas)</a:t>
            </a:r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2571736" y="3286124"/>
            <a:ext cx="2143140" cy="71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214282" y="3786190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ctr"/>
            <a:r>
              <a:rPr lang="es-VE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Tipo (adulto, adolescentes y niños)</a:t>
            </a:r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2500298" y="3714752"/>
            <a:ext cx="2214578" cy="4286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357158" y="4929198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ctr"/>
            <a:r>
              <a:rPr lang="es-VE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Servicios (cada una de las especialidades)</a:t>
            </a:r>
          </a:p>
        </p:txBody>
      </p:sp>
      <p:cxnSp>
        <p:nvCxnSpPr>
          <p:cNvPr id="14" name="13 Conector recto de flecha"/>
          <p:cNvCxnSpPr/>
          <p:nvPr/>
        </p:nvCxnSpPr>
        <p:spPr>
          <a:xfrm flipV="1">
            <a:off x="2643174" y="3357562"/>
            <a:ext cx="3786214" cy="19288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organizaciones-no-gubernamentales-solidaridad-con-los-mas-desfavorecidos-1246376991240.jpg"/>
          <p:cNvPicPr>
            <a:picLocks noChangeAspect="1"/>
          </p:cNvPicPr>
          <p:nvPr/>
        </p:nvPicPr>
        <p:blipFill>
          <a:blip r:embed="rId2">
            <a:lum bright="10000"/>
          </a:blip>
          <a:stretch>
            <a:fillRect/>
          </a:stretch>
        </p:blipFill>
        <p:spPr>
          <a:xfrm>
            <a:off x="1142976" y="714356"/>
            <a:ext cx="6429420" cy="56311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5 Rectángulo"/>
          <p:cNvSpPr/>
          <p:nvPr/>
        </p:nvSpPr>
        <p:spPr>
          <a:xfrm>
            <a:off x="-64" y="1142984"/>
            <a:ext cx="9144064" cy="38779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100" dirty="0" smtClean="0"/>
              <a:t>GRACIAS POR SU ATENCIÓN, </a:t>
            </a:r>
          </a:p>
          <a:p>
            <a:pPr algn="ctr"/>
            <a:r>
              <a:rPr lang="es-ES" sz="4100" dirty="0" smtClean="0"/>
              <a:t>PARA CUALQUIER DUDA PUEDE</a:t>
            </a:r>
            <a:br>
              <a:rPr lang="es-ES" sz="4100" dirty="0" smtClean="0"/>
            </a:br>
            <a:r>
              <a:rPr lang="es-ES" sz="4100" dirty="0" smtClean="0"/>
              <a:t>ESCRIBIRNOS AL </a:t>
            </a:r>
            <a:br>
              <a:rPr lang="es-ES" sz="4100" dirty="0" smtClean="0"/>
            </a:br>
            <a:r>
              <a:rPr lang="es-ES" sz="4100" b="1" u="sng" dirty="0" smtClean="0"/>
              <a:t>FSS.AVESSOC@GMAIL.COM</a:t>
            </a:r>
          </a:p>
          <a:p>
            <a:pPr algn="ctr"/>
            <a:r>
              <a:rPr lang="es-ES" sz="4100" dirty="0" smtClean="0"/>
              <a:t>O COMUNICARSE AL </a:t>
            </a:r>
            <a:br>
              <a:rPr lang="es-ES" sz="4100" dirty="0" smtClean="0"/>
            </a:br>
            <a:r>
              <a:rPr lang="es-ES" sz="4100" dirty="0" smtClean="0"/>
              <a:t>0212-407-44-68</a:t>
            </a:r>
            <a:endParaRPr lang="es-E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928662" y="857232"/>
            <a:ext cx="72866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s-VE" sz="2200" dirty="0" smtClean="0">
                <a:latin typeface="Times New Roman" pitchFamily="18" charset="0"/>
                <a:cs typeface="Times New Roman" pitchFamily="18" charset="0"/>
              </a:rPr>
              <a:t>2. Ingresa al portal del fondo solidario, escribiendo tu usuario y contraseña ya asignado</a:t>
            </a:r>
          </a:p>
        </p:txBody>
      </p:sp>
      <p:pic>
        <p:nvPicPr>
          <p:cNvPr id="5" name="4 Imagen"/>
          <p:cNvPicPr/>
          <p:nvPr/>
        </p:nvPicPr>
        <p:blipFill>
          <a:blip r:embed="rId2"/>
          <a:srcRect l="4613" t="3231" r="6582" b="13846"/>
          <a:stretch>
            <a:fillRect/>
          </a:stretch>
        </p:blipFill>
        <p:spPr bwMode="auto">
          <a:xfrm>
            <a:off x="1285852" y="2285992"/>
            <a:ext cx="6572296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5 Conector recto de flecha"/>
          <p:cNvCxnSpPr/>
          <p:nvPr/>
        </p:nvCxnSpPr>
        <p:spPr>
          <a:xfrm rot="16200000" flipH="1">
            <a:off x="5893603" y="2107397"/>
            <a:ext cx="714380" cy="5000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rot="5400000">
            <a:off x="6781816" y="2147878"/>
            <a:ext cx="723904" cy="4286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5286380" y="1571612"/>
            <a:ext cx="1143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s-VE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Usuario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6858016" y="1571612"/>
            <a:ext cx="1571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s-VE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Contraseña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928662" y="857232"/>
            <a:ext cx="72866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s-VE" sz="2200" dirty="0" smtClean="0">
                <a:latin typeface="Times New Roman" pitchFamily="18" charset="0"/>
                <a:cs typeface="Times New Roman" pitchFamily="18" charset="0"/>
              </a:rPr>
              <a:t>3. Después de introducir tu usuario y contraseña te aparecerá la siguiente pantalla de bienvenida y al lado izquierdo en la barra de menú la pestaña de “Fondo Solidario” 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858016" y="1571612"/>
            <a:ext cx="1928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s-VE" sz="1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Usuario ingresado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0" y="3857628"/>
            <a:ext cx="1928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ctr"/>
            <a:r>
              <a:rPr lang="es-VE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Fondo </a:t>
            </a:r>
            <a:br>
              <a:rPr lang="es-VE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s-VE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Solidario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5127" t="16601" r="7714" b="10156"/>
          <a:stretch>
            <a:fillRect/>
          </a:stretch>
        </p:blipFill>
        <p:spPr bwMode="auto">
          <a:xfrm>
            <a:off x="1571604" y="2071678"/>
            <a:ext cx="6429420" cy="405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9 Conector recto de flecha"/>
          <p:cNvCxnSpPr/>
          <p:nvPr/>
        </p:nvCxnSpPr>
        <p:spPr>
          <a:xfrm rot="16200000" flipH="1">
            <a:off x="785786" y="4572008"/>
            <a:ext cx="928694" cy="9286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rot="10800000" flipV="1">
            <a:off x="7643834" y="1857364"/>
            <a:ext cx="428628" cy="3667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928662" y="857232"/>
            <a:ext cx="72866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s-VE" sz="2200" b="1" dirty="0" smtClean="0">
                <a:latin typeface="Times New Roman" pitchFamily="18" charset="0"/>
                <a:cs typeface="Times New Roman" pitchFamily="18" charset="0"/>
              </a:rPr>
              <a:t>Las acciones que podrán realizar en el nuevo software del fondo solidario serán: </a:t>
            </a:r>
          </a:p>
          <a:p>
            <a:pPr indent="-457200">
              <a:buAutoNum type="alphaLcParenR"/>
            </a:pPr>
            <a:r>
              <a:rPr lang="es-VE" sz="2200" dirty="0" smtClean="0">
                <a:latin typeface="Times New Roman" pitchFamily="18" charset="0"/>
                <a:cs typeface="Times New Roman" pitchFamily="18" charset="0"/>
              </a:rPr>
              <a:t>Registrar y consultar pacientes</a:t>
            </a:r>
          </a:p>
          <a:p>
            <a:pPr indent="-457200">
              <a:buAutoNum type="alphaLcParenR"/>
            </a:pPr>
            <a:r>
              <a:rPr lang="es-VE" sz="2200" dirty="0" smtClean="0">
                <a:latin typeface="Times New Roman" pitchFamily="18" charset="0"/>
                <a:cs typeface="Times New Roman" pitchFamily="18" charset="0"/>
              </a:rPr>
              <a:t>Crear una pre – orden y consultar su status.</a:t>
            </a:r>
          </a:p>
          <a:p>
            <a:pPr indent="-457200">
              <a:buAutoNum type="alphaLcParenR"/>
            </a:pPr>
            <a:r>
              <a:rPr lang="es-VE" sz="2200" dirty="0" smtClean="0">
                <a:latin typeface="Times New Roman" pitchFamily="18" charset="0"/>
                <a:cs typeface="Times New Roman" pitchFamily="18" charset="0"/>
              </a:rPr>
              <a:t>Consultar el motor de búsqueda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 l="5322" t="10937" r="6787" b="7031"/>
          <a:stretch>
            <a:fillRect/>
          </a:stretch>
        </p:blipFill>
        <p:spPr bwMode="auto">
          <a:xfrm>
            <a:off x="1928794" y="2643182"/>
            <a:ext cx="5500726" cy="3850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11 Conector recto de flecha"/>
          <p:cNvCxnSpPr/>
          <p:nvPr/>
        </p:nvCxnSpPr>
        <p:spPr>
          <a:xfrm rot="16200000" flipH="1">
            <a:off x="714348" y="4572008"/>
            <a:ext cx="1643074" cy="10715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0" y="3643314"/>
            <a:ext cx="214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ctr"/>
            <a:r>
              <a:rPr lang="es-VE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a) Registrar y consultar pacientes</a:t>
            </a:r>
          </a:p>
        </p:txBody>
      </p:sp>
      <p:cxnSp>
        <p:nvCxnSpPr>
          <p:cNvPr id="16" name="15 Conector recto de flecha"/>
          <p:cNvCxnSpPr>
            <a:stCxn id="19" idx="1"/>
          </p:cNvCxnSpPr>
          <p:nvPr/>
        </p:nvCxnSpPr>
        <p:spPr>
          <a:xfrm rot="10800000">
            <a:off x="3000364" y="6072207"/>
            <a:ext cx="928694" cy="1768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3929058" y="5925917"/>
            <a:ext cx="264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ctr"/>
            <a:r>
              <a:rPr lang="es-VE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b) Crear una pre- orden y consultar su estatus</a:t>
            </a:r>
          </a:p>
        </p:txBody>
      </p:sp>
      <p:cxnSp>
        <p:nvCxnSpPr>
          <p:cNvPr id="20" name="19 Conector recto de flecha"/>
          <p:cNvCxnSpPr/>
          <p:nvPr/>
        </p:nvCxnSpPr>
        <p:spPr>
          <a:xfrm flipV="1">
            <a:off x="1428728" y="6286521"/>
            <a:ext cx="642942" cy="714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-214346" y="5929330"/>
            <a:ext cx="19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ctr"/>
            <a:r>
              <a:rPr lang="es-VE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c) Motor de búsqueda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714348" y="571480"/>
            <a:ext cx="783227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18415" cmpd="sng">
                  <a:solidFill>
                    <a:srgbClr val="FFFFFF"/>
                  </a:solidFill>
                  <a:prstDash val="solid"/>
                </a:ln>
              </a:rPr>
              <a:t>a) Registrar y consultar un paciente</a:t>
            </a:r>
            <a:endParaRPr lang="es-ES" sz="4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928662" y="1357298"/>
            <a:ext cx="72866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s-VE" sz="2200" dirty="0" smtClean="0">
                <a:latin typeface="Times New Roman" pitchFamily="18" charset="0"/>
                <a:cs typeface="Times New Roman" pitchFamily="18" charset="0"/>
              </a:rPr>
              <a:t>Para registrar un paciente en el sistema debes dar click en la pestaña </a:t>
            </a:r>
            <a:r>
              <a:rPr lang="es-VE" sz="2200" b="1" dirty="0" smtClean="0">
                <a:latin typeface="Times New Roman" pitchFamily="18" charset="0"/>
                <a:cs typeface="Times New Roman" pitchFamily="18" charset="0"/>
              </a:rPr>
              <a:t>“paciente” </a:t>
            </a:r>
            <a:r>
              <a:rPr lang="es-VE" sz="2200" dirty="0" smtClean="0">
                <a:latin typeface="Times New Roman" pitchFamily="18" charset="0"/>
                <a:cs typeface="Times New Roman" pitchFamily="18" charset="0"/>
              </a:rPr>
              <a:t>y luego </a:t>
            </a:r>
            <a:r>
              <a:rPr lang="es-VE" sz="2200" b="1" dirty="0" smtClean="0">
                <a:latin typeface="Times New Roman" pitchFamily="18" charset="0"/>
                <a:cs typeface="Times New Roman" pitchFamily="18" charset="0"/>
              </a:rPr>
              <a:t>“agregar paciente”</a:t>
            </a:r>
            <a:endParaRPr lang="es-VE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5859" t="10742" r="7715" b="6250"/>
          <a:stretch>
            <a:fillRect/>
          </a:stretch>
        </p:blipFill>
        <p:spPr bwMode="auto">
          <a:xfrm>
            <a:off x="1643042" y="2214554"/>
            <a:ext cx="5857916" cy="4219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9 Conector recto de flecha"/>
          <p:cNvCxnSpPr/>
          <p:nvPr/>
        </p:nvCxnSpPr>
        <p:spPr>
          <a:xfrm rot="16200000" flipH="1">
            <a:off x="1178695" y="5179231"/>
            <a:ext cx="642942" cy="5715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 flipH="1">
            <a:off x="357158" y="4714884"/>
            <a:ext cx="10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ctr"/>
            <a:r>
              <a:rPr lang="es-VE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Paciente</a:t>
            </a:r>
          </a:p>
        </p:txBody>
      </p:sp>
      <p:cxnSp>
        <p:nvCxnSpPr>
          <p:cNvPr id="14" name="13 Conector recto de flecha"/>
          <p:cNvCxnSpPr/>
          <p:nvPr/>
        </p:nvCxnSpPr>
        <p:spPr>
          <a:xfrm rot="10800000" flipV="1">
            <a:off x="6786578" y="4214818"/>
            <a:ext cx="642942" cy="3571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7215206" y="3643314"/>
            <a:ext cx="1500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ctr"/>
            <a:r>
              <a:rPr lang="es-VE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Agregar paciente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57224" y="714356"/>
            <a:ext cx="728667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s-VE" sz="1900" dirty="0" smtClean="0">
                <a:latin typeface="Times New Roman" pitchFamily="18" charset="0"/>
                <a:cs typeface="Times New Roman" pitchFamily="18" charset="0"/>
              </a:rPr>
              <a:t>Para que el paciente quede registrado se deben llenar todos los campos expuestos en la plantilla de </a:t>
            </a:r>
            <a:r>
              <a:rPr lang="es-VE" sz="1900" b="1" dirty="0" smtClean="0">
                <a:latin typeface="Times New Roman" pitchFamily="18" charset="0"/>
                <a:cs typeface="Times New Roman" pitchFamily="18" charset="0"/>
              </a:rPr>
              <a:t>“agregar paciente” </a:t>
            </a:r>
            <a:r>
              <a:rPr lang="es-VE" sz="1900" dirty="0" smtClean="0">
                <a:latin typeface="Times New Roman" pitchFamily="18" charset="0"/>
                <a:cs typeface="Times New Roman" pitchFamily="18" charset="0"/>
              </a:rPr>
              <a:t>compuesta por 4 categorías: </a:t>
            </a:r>
          </a:p>
          <a:p>
            <a:pPr indent="-457200">
              <a:buAutoNum type="alphaLcParenR"/>
            </a:pPr>
            <a:r>
              <a:rPr lang="es-VE" sz="1900" b="1" dirty="0" smtClean="0">
                <a:latin typeface="Times New Roman" pitchFamily="18" charset="0"/>
                <a:cs typeface="Times New Roman" pitchFamily="18" charset="0"/>
              </a:rPr>
              <a:t>Datos personales</a:t>
            </a:r>
          </a:p>
          <a:p>
            <a:pPr indent="-457200">
              <a:buAutoNum type="alphaLcParenR"/>
            </a:pPr>
            <a:r>
              <a:rPr lang="es-VE" sz="1900" b="1" dirty="0" smtClean="0">
                <a:latin typeface="Times New Roman" pitchFamily="18" charset="0"/>
                <a:cs typeface="Times New Roman" pitchFamily="18" charset="0"/>
              </a:rPr>
              <a:t>Detalles de dirección</a:t>
            </a:r>
          </a:p>
          <a:p>
            <a:pPr indent="-457200">
              <a:buAutoNum type="alphaLcParenR"/>
            </a:pPr>
            <a:r>
              <a:rPr lang="es-VE" sz="1900" b="1" dirty="0" smtClean="0">
                <a:latin typeface="Times New Roman" pitchFamily="18" charset="0"/>
                <a:cs typeface="Times New Roman" pitchFamily="18" charset="0"/>
              </a:rPr>
              <a:t>Detalles de contacto</a:t>
            </a:r>
          </a:p>
          <a:p>
            <a:pPr indent="-457200">
              <a:buAutoNum type="alphaLcParenR"/>
            </a:pPr>
            <a:r>
              <a:rPr lang="es-VE" sz="1900" b="1" dirty="0" smtClean="0">
                <a:latin typeface="Times New Roman" pitchFamily="18" charset="0"/>
                <a:cs typeface="Times New Roman" pitchFamily="18" charset="0"/>
              </a:rPr>
              <a:t>Composición familiar</a:t>
            </a:r>
          </a:p>
          <a:p>
            <a:pPr indent="-457200">
              <a:buAutoNum type="alphaLcParenR"/>
            </a:pPr>
            <a:r>
              <a:rPr lang="es-VE" sz="1900" b="1" dirty="0" smtClean="0">
                <a:latin typeface="Times New Roman" pitchFamily="18" charset="0"/>
                <a:cs typeface="Times New Roman" pitchFamily="18" charset="0"/>
              </a:rPr>
              <a:t>Detalles laborales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8564" t="22461" r="17969" b="14062"/>
          <a:stretch>
            <a:fillRect/>
          </a:stretch>
        </p:blipFill>
        <p:spPr bwMode="auto">
          <a:xfrm>
            <a:off x="3786182" y="2253698"/>
            <a:ext cx="4850091" cy="4318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 l="28564" t="15625" r="17236" b="35547"/>
          <a:stretch>
            <a:fillRect/>
          </a:stretch>
        </p:blipFill>
        <p:spPr bwMode="auto">
          <a:xfrm>
            <a:off x="214282" y="142852"/>
            <a:ext cx="4357718" cy="2944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28148" t="20593" r="18519" b="11259"/>
          <a:stretch>
            <a:fillRect/>
          </a:stretch>
        </p:blipFill>
        <p:spPr bwMode="auto">
          <a:xfrm>
            <a:off x="4572000" y="3071810"/>
            <a:ext cx="4189994" cy="3488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928662" y="785794"/>
            <a:ext cx="72866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s-VE" sz="2200" dirty="0" smtClean="0">
                <a:latin typeface="Times New Roman" pitchFamily="18" charset="0"/>
                <a:cs typeface="Times New Roman" pitchFamily="18" charset="0"/>
              </a:rPr>
              <a:t>Una vez llenado todos los campos das click al botón </a:t>
            </a:r>
            <a:r>
              <a:rPr lang="es-VE" sz="2200" b="1" dirty="0" smtClean="0">
                <a:latin typeface="Times New Roman" pitchFamily="18" charset="0"/>
                <a:cs typeface="Times New Roman" pitchFamily="18" charset="0"/>
              </a:rPr>
              <a:t>“Ingresar datos”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285852" y="5643578"/>
            <a:ext cx="1500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ctr"/>
            <a:r>
              <a:rPr lang="es-VE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Ingresar datos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 l="28148" t="20593" r="18519" b="11259"/>
          <a:stretch>
            <a:fillRect/>
          </a:stretch>
        </p:blipFill>
        <p:spPr bwMode="auto">
          <a:xfrm>
            <a:off x="2000232" y="1357298"/>
            <a:ext cx="4714908" cy="3925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11 Conector recto de flecha"/>
          <p:cNvCxnSpPr/>
          <p:nvPr/>
        </p:nvCxnSpPr>
        <p:spPr>
          <a:xfrm flipV="1">
            <a:off x="2643174" y="5214950"/>
            <a:ext cx="1428760" cy="7143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859</TotalTime>
  <Words>916</Words>
  <Application>Microsoft Office PowerPoint</Application>
  <PresentationFormat>Presentación en pantalla (4:3)</PresentationFormat>
  <Paragraphs>100</Paragraphs>
  <Slides>25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Flujo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AVESSOC</dc:creator>
  <cp:lastModifiedBy>CAI</cp:lastModifiedBy>
  <cp:revision>68</cp:revision>
  <dcterms:created xsi:type="dcterms:W3CDTF">2012-07-11T15:08:50Z</dcterms:created>
  <dcterms:modified xsi:type="dcterms:W3CDTF">2013-06-19T19:03:06Z</dcterms:modified>
</cp:coreProperties>
</file>