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54"/>
  </p:notesMasterIdLst>
  <p:handoutMasterIdLst>
    <p:handoutMasterId r:id="rId55"/>
  </p:handoutMasterIdLst>
  <p:sldIdLst>
    <p:sldId id="317" r:id="rId5"/>
    <p:sldId id="302" r:id="rId6"/>
    <p:sldId id="277" r:id="rId7"/>
    <p:sldId id="257" r:id="rId8"/>
    <p:sldId id="366" r:id="rId9"/>
    <p:sldId id="367" r:id="rId10"/>
    <p:sldId id="368" r:id="rId11"/>
    <p:sldId id="410" r:id="rId12"/>
    <p:sldId id="369" r:id="rId13"/>
    <p:sldId id="371" r:id="rId14"/>
    <p:sldId id="370" r:id="rId15"/>
    <p:sldId id="378" r:id="rId16"/>
    <p:sldId id="372" r:id="rId17"/>
    <p:sldId id="373" r:id="rId18"/>
    <p:sldId id="374" r:id="rId19"/>
    <p:sldId id="377" r:id="rId20"/>
    <p:sldId id="375" r:id="rId21"/>
    <p:sldId id="376" r:id="rId22"/>
    <p:sldId id="379" r:id="rId23"/>
    <p:sldId id="261" r:id="rId24"/>
    <p:sldId id="386" r:id="rId25"/>
    <p:sldId id="387" r:id="rId26"/>
    <p:sldId id="388" r:id="rId27"/>
    <p:sldId id="389" r:id="rId28"/>
    <p:sldId id="380" r:id="rId29"/>
    <p:sldId id="390" r:id="rId30"/>
    <p:sldId id="391" r:id="rId31"/>
    <p:sldId id="392" r:id="rId32"/>
    <p:sldId id="393" r:id="rId33"/>
    <p:sldId id="383" r:id="rId34"/>
    <p:sldId id="400" r:id="rId35"/>
    <p:sldId id="385" r:id="rId36"/>
    <p:sldId id="399" r:id="rId37"/>
    <p:sldId id="384" r:id="rId38"/>
    <p:sldId id="395" r:id="rId39"/>
    <p:sldId id="404" r:id="rId40"/>
    <p:sldId id="405" r:id="rId41"/>
    <p:sldId id="406" r:id="rId42"/>
    <p:sldId id="401" r:id="rId43"/>
    <p:sldId id="407" r:id="rId44"/>
    <p:sldId id="411" r:id="rId45"/>
    <p:sldId id="412" r:id="rId46"/>
    <p:sldId id="408" r:id="rId47"/>
    <p:sldId id="394" r:id="rId48"/>
    <p:sldId id="396" r:id="rId49"/>
    <p:sldId id="397" r:id="rId50"/>
    <p:sldId id="403" r:id="rId51"/>
    <p:sldId id="398" r:id="rId52"/>
    <p:sldId id="402" r:id="rId53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49D66-EDE6-B1A5-7F0E-25C6FF38BF7C}" v="67" dt="2022-11-01T06:19:14.305"/>
    <p1510:client id="{1D09C284-F38E-0E30-1DA4-8665CB307277}" v="421" dt="2022-10-27T13:40:30.857"/>
    <p1510:client id="{2FA29F0E-227E-94B2-830C-AFA5FC2F6AC7}" v="540" dt="2022-10-28T16:11:32.860"/>
    <p1510:client id="{39BCD03B-F478-B792-93E3-F8CDFE873B6C}" v="257" dt="2022-10-28T15:34:34.697"/>
    <p1510:client id="{4EACDD78-8D6B-9B3C-5723-F4F9D281CEFC}" v="971" dt="2022-10-31T15:45:15.007"/>
    <p1510:client id="{4F2D3AE6-2AB9-A7D0-DB14-2BE6992569AE}" v="2493" dt="2022-10-27T17:11:37.270"/>
    <p1510:client id="{51D28981-88BD-C91D-41C8-547FB7562BBB}" v="113" dt="2022-10-29T17:37:50.234"/>
    <p1510:client id="{55396264-7703-6ACE-EFA2-752D46A50AA0}" v="18" dt="2022-10-28T06:30:32.247"/>
    <p1510:client id="{6CC96E02-EF48-0145-94EA-A260FA00FF10}" v="3" dt="2021-01-25T14:49:29.831"/>
    <p1510:client id="{9E5A0EF6-E7B3-E49D-1B25-9D0B66581808}" v="6" dt="2022-11-02T11:20:47.345"/>
    <p1510:client id="{B4AA7498-B2BB-B4CA-638B-7FD3ACB7B873}" v="24" dt="2022-10-28T09:53:01.951"/>
    <p1510:client id="{D9CEAFD6-1D0A-0FCA-37C7-83EFD3486370}" v="1154" dt="2022-10-29T22:32:13.330"/>
    <p1510:client id="{E6BB7434-E4FB-1BB4-12B4-1FDE8DF2E381}" v="11" dt="2022-10-30T19:31:20.505"/>
    <p1510:client id="{EFEB5166-E3D8-26EA-939B-41FEB7525001}" v="10" dt="2022-10-29T16:39:04.15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02/11/2022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5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2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Preskočiti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brojke</a:t>
            </a:r>
          </a:p>
          <a:p>
            <a:r>
              <a:rPr lang="en-US" dirty="0" err="1">
                <a:latin typeface="Calibri"/>
                <a:cs typeface="Calibri"/>
              </a:rPr>
              <a:t>Što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više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prefiksa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podele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podataka</a:t>
            </a:r>
            <a:r>
              <a:rPr lang="en-US" dirty="0">
                <a:latin typeface="Calibri"/>
                <a:cs typeface="Calibri"/>
              </a:rPr>
              <a:t>) to </a:t>
            </a:r>
            <a:r>
              <a:rPr lang="en-US" dirty="0" err="1">
                <a:latin typeface="Calibri"/>
                <a:cs typeface="Calibri"/>
              </a:rPr>
              <a:t>bolje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performanse</a:t>
            </a:r>
          </a:p>
          <a:p>
            <a:r>
              <a:rPr lang="en-US" dirty="0">
                <a:latin typeface="Calibri"/>
                <a:cs typeface="Calibri"/>
              </a:rPr>
              <a:t>Ali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ovo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ubrzava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performanse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65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Neki </a:t>
            </a:r>
            <a:r>
              <a:rPr lang="en-US" dirty="0" err="1">
                <a:latin typeface="Calibri"/>
                <a:cs typeface="Calibri"/>
              </a:rPr>
              <a:t>praktičan</a:t>
            </a:r>
            <a:r>
              <a:rPr lang="en-US" dirty="0">
                <a:latin typeface="Calibri"/>
                <a:cs typeface="Calibri"/>
              </a:rPr>
              <a:t> primer </a:t>
            </a:r>
            <a:r>
              <a:rPr lang="en-US" dirty="0" err="1">
                <a:latin typeface="Calibri"/>
                <a:cs typeface="Calibri"/>
              </a:rPr>
              <a:t>upotrebe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  - multi-part upload – media </a:t>
            </a:r>
            <a:r>
              <a:rPr lang="en-US" dirty="0" err="1">
                <a:latin typeface="Calibri"/>
                <a:cs typeface="Calibri"/>
              </a:rPr>
              <a:t>fajlovi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npr</a:t>
            </a:r>
          </a:p>
          <a:p>
            <a:r>
              <a:rPr lang="en-US" dirty="0">
                <a:latin typeface="Calibri"/>
                <a:cs typeface="Calibri"/>
              </a:rPr>
              <a:t>  - transfer accelerator – upload s </a:t>
            </a:r>
            <a:r>
              <a:rPr lang="en-US" dirty="0" err="1">
                <a:latin typeface="Calibri"/>
                <a:cs typeface="Calibri"/>
              </a:rPr>
              <a:t>jednog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kraja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sveta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drugi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1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Neki </a:t>
            </a:r>
            <a:r>
              <a:rPr lang="en-US" dirty="0" err="1"/>
              <a:t>praktičan</a:t>
            </a:r>
            <a:r>
              <a:rPr lang="en-US" dirty="0"/>
              <a:t> primer </a:t>
            </a:r>
            <a:r>
              <a:rPr lang="en-US" dirty="0" err="1"/>
              <a:t>upotrebe</a:t>
            </a:r>
            <a:r>
              <a:rPr lang="en-US" dirty="0"/>
              <a:t> –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gigabajti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export-</a:t>
            </a:r>
            <a:r>
              <a:rPr lang="en-US" dirty="0" err="1"/>
              <a:t>ovani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fajlovi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dirty="0" err="1">
                <a:latin typeface="Calibri"/>
                <a:cs typeface="Calibri"/>
              </a:rPr>
              <a:t>šta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će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ovo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4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Fajl</a:t>
            </a:r>
            <a:r>
              <a:rPr lang="en-US" dirty="0">
                <a:latin typeface="Calibri"/>
                <a:cs typeface="Calibri"/>
              </a:rPr>
              <a:t> &gt; Actions &gt; Share w/ </a:t>
            </a:r>
            <a:r>
              <a:rPr lang="en-US" dirty="0" err="1">
                <a:latin typeface="Calibri"/>
                <a:cs typeface="Calibri"/>
              </a:rPr>
              <a:t>presigned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3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a.cvijic@levi9.com" TargetMode="External"/><Relationship Id="rId2" Type="http://schemas.openxmlformats.org/officeDocument/2006/relationships/hyperlink" Target="mailto:s.radojevic@vidaxl.com" TargetMode="External"/><Relationship Id="rId1" Type="http://schemas.openxmlformats.org/officeDocument/2006/relationships/slideLayout" Target="../slideLayouts/slideLayout39.xml"/><Relationship Id="rId4" Type="http://schemas.openxmlformats.org/officeDocument/2006/relationships/hyperlink" Target="mailto:m.tijanic@levi9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B55-DD92-38D0-D9B4-6D4B5948C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AWS - S3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F95CD8-F225-2F4B-50D3-42047209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Beograd, 1.11.2022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F887B3-0BAB-C691-146C-CF7694356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Aleksa Cvijić, Marko Tijanić, Sandra Radojević</a:t>
            </a:r>
          </a:p>
        </p:txBody>
      </p:sp>
    </p:spTree>
    <p:extLst>
      <p:ext uri="{BB962C8B-B14F-4D97-AF65-F5344CB8AC3E}">
        <p14:creationId xmlns:p14="http://schemas.microsoft.com/office/powerpoint/2010/main" val="98757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/>
              <a:t>SIGURNOST</a:t>
            </a:r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662158" y="1573946"/>
            <a:ext cx="3000077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GB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4360" y="1573945"/>
            <a:ext cx="3000075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GB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7253" y="1573946"/>
            <a:ext cx="3342000" cy="4475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endParaRPr lang="en-US">
              <a:solidFill>
                <a:srgbClr val="706F6F"/>
              </a:solidFill>
              <a:latin typeface="+mj-lt"/>
              <a:cs typeface="Segoe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2158" y="1570682"/>
            <a:ext cx="3000077" cy="516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>
                <a:ea typeface="+mn-lt"/>
                <a:cs typeface="+mn-lt"/>
              </a:rPr>
              <a:t>Nivo </a:t>
            </a:r>
            <a:r>
              <a:rPr lang="en-GB" sz="2400" err="1">
                <a:ea typeface="+mn-lt"/>
                <a:cs typeface="+mn-lt"/>
              </a:rPr>
              <a:t>korisnika</a:t>
            </a:r>
            <a:endParaRPr lang="en-US" sz="2400" err="1"/>
          </a:p>
        </p:txBody>
      </p:sp>
      <p:sp>
        <p:nvSpPr>
          <p:cNvPr id="34" name="Rectangle 33"/>
          <p:cNvSpPr/>
          <p:nvPr/>
        </p:nvSpPr>
        <p:spPr>
          <a:xfrm>
            <a:off x="4054360" y="1570682"/>
            <a:ext cx="3000075" cy="5166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>
                <a:ea typeface="+mn-lt"/>
                <a:cs typeface="+mn-lt"/>
              </a:rPr>
              <a:t>Nivo </a:t>
            </a:r>
            <a:r>
              <a:rPr lang="en-GB" sz="2400" err="1">
                <a:ea typeface="+mn-lt"/>
                <a:cs typeface="+mn-lt"/>
              </a:rPr>
              <a:t>resursa</a:t>
            </a:r>
            <a:endParaRPr lang="en-US" sz="2400" err="1"/>
          </a:p>
        </p:txBody>
      </p:sp>
      <p:sp>
        <p:nvSpPr>
          <p:cNvPr id="35" name="Rectangle 34"/>
          <p:cNvSpPr/>
          <p:nvPr/>
        </p:nvSpPr>
        <p:spPr>
          <a:xfrm>
            <a:off x="7417252" y="1570682"/>
            <a:ext cx="3342000" cy="5166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GB" sz="2400" err="1">
                <a:ea typeface="+mn-lt"/>
                <a:cs typeface="+mn-lt"/>
              </a:rPr>
              <a:t>Enkripcija</a:t>
            </a:r>
            <a:endParaRPr lang="en-US" err="1"/>
          </a:p>
        </p:txBody>
      </p:sp>
      <p:sp>
        <p:nvSpPr>
          <p:cNvPr id="29" name="Content Placeholder 20"/>
          <p:cNvSpPr txBox="1">
            <a:spLocks/>
          </p:cNvSpPr>
          <p:nvPr/>
        </p:nvSpPr>
        <p:spPr>
          <a:xfrm>
            <a:off x="820322" y="2279052"/>
            <a:ext cx="2362899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IAM </a:t>
            </a:r>
          </a:p>
          <a:p>
            <a:pPr lvl="1"/>
            <a:r>
              <a:rPr lang="en-GB" sz="1400">
                <a:solidFill>
                  <a:schemeClr val="accent3"/>
                </a:solidFill>
              </a:rPr>
              <a:t>Na </a:t>
            </a:r>
            <a:r>
              <a:rPr lang="en-GB" sz="1400" err="1">
                <a:solidFill>
                  <a:schemeClr val="accent3"/>
                </a:solidFill>
              </a:rPr>
              <a:t>nivou</a:t>
            </a:r>
            <a:r>
              <a:rPr lang="en-GB" sz="1400">
                <a:solidFill>
                  <a:schemeClr val="accent3"/>
                </a:solidFill>
              </a:rPr>
              <a:t> IAM </a:t>
            </a:r>
            <a:r>
              <a:rPr lang="en-GB" sz="1400" err="1">
                <a:solidFill>
                  <a:schemeClr val="accent3"/>
                </a:solidFill>
              </a:rPr>
              <a:t>usera</a:t>
            </a:r>
            <a:r>
              <a:rPr lang="en-GB" sz="1400">
                <a:solidFill>
                  <a:schemeClr val="accent3"/>
                </a:solidFill>
              </a:rPr>
              <a:t> se </a:t>
            </a:r>
            <a:r>
              <a:rPr lang="en-GB" sz="1400" err="1">
                <a:solidFill>
                  <a:schemeClr val="accent3"/>
                </a:solidFill>
              </a:rPr>
              <a:t>definiše</a:t>
            </a:r>
            <a:r>
              <a:rPr lang="en-GB" sz="1400">
                <a:solidFill>
                  <a:schemeClr val="accent3"/>
                </a:solidFill>
              </a:rPr>
              <a:t> da li </a:t>
            </a:r>
            <a:r>
              <a:rPr lang="en-GB" sz="1400" err="1">
                <a:solidFill>
                  <a:schemeClr val="accent3"/>
                </a:solidFill>
              </a:rPr>
              <a:t>može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nekom</a:t>
            </a:r>
            <a:r>
              <a:rPr lang="en-GB" sz="1400">
                <a:solidFill>
                  <a:schemeClr val="accent3"/>
                </a:solidFill>
              </a:rPr>
              <a:t> bucket-u da </a:t>
            </a:r>
            <a:r>
              <a:rPr lang="en-GB" sz="1400" err="1">
                <a:solidFill>
                  <a:schemeClr val="accent3"/>
                </a:solidFill>
              </a:rPr>
              <a:t>pristupa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30" name="Content Placeholder 20"/>
          <p:cNvSpPr txBox="1">
            <a:spLocks/>
          </p:cNvSpPr>
          <p:nvPr/>
        </p:nvSpPr>
        <p:spPr>
          <a:xfrm>
            <a:off x="4261371" y="2279051"/>
            <a:ext cx="2322770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Bucket policies</a:t>
            </a:r>
            <a:endParaRPr lang="en-US">
              <a:solidFill>
                <a:schemeClr val="accent3"/>
              </a:solidFill>
            </a:endParaRPr>
          </a:p>
          <a:p>
            <a:pPr lvl="1"/>
            <a:r>
              <a:rPr lang="en-GB" sz="1400" err="1">
                <a:solidFill>
                  <a:schemeClr val="accent3"/>
                </a:solidFill>
              </a:rPr>
              <a:t>Postavljaju</a:t>
            </a:r>
            <a:r>
              <a:rPr lang="en-GB" sz="1400">
                <a:solidFill>
                  <a:schemeClr val="accent3"/>
                </a:solidFill>
              </a:rPr>
              <a:t> se </a:t>
            </a:r>
            <a:r>
              <a:rPr lang="en-GB" sz="1400" err="1">
                <a:solidFill>
                  <a:schemeClr val="accent3"/>
                </a:solidFill>
              </a:rPr>
              <a:t>na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nivou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baketa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iz</a:t>
            </a:r>
            <a:r>
              <a:rPr lang="en-GB" sz="1400">
                <a:solidFill>
                  <a:schemeClr val="accent3"/>
                </a:solidFill>
              </a:rPr>
              <a:t> S3 </a:t>
            </a:r>
            <a:r>
              <a:rPr lang="en-GB" sz="1400" err="1">
                <a:solidFill>
                  <a:schemeClr val="accent3"/>
                </a:solidFill>
              </a:rPr>
              <a:t>konzole</a:t>
            </a:r>
            <a:r>
              <a:rPr lang="en-GB" sz="1400">
                <a:solidFill>
                  <a:schemeClr val="accent3"/>
                </a:solidFill>
              </a:rPr>
              <a:t>; </a:t>
            </a:r>
            <a:r>
              <a:rPr lang="en-GB" sz="1400" err="1">
                <a:solidFill>
                  <a:schemeClr val="accent3"/>
                </a:solidFill>
              </a:rPr>
              <a:t>Mogu</a:t>
            </a:r>
            <a:r>
              <a:rPr lang="en-GB" sz="1400">
                <a:solidFill>
                  <a:schemeClr val="accent3"/>
                </a:solidFill>
              </a:rPr>
              <a:t> da </a:t>
            </a:r>
            <a:r>
              <a:rPr lang="en-GB" sz="1400" err="1">
                <a:solidFill>
                  <a:schemeClr val="accent3"/>
                </a:solidFill>
              </a:rPr>
              <a:t>omoguće</a:t>
            </a:r>
            <a:r>
              <a:rPr lang="en-GB" sz="1400">
                <a:solidFill>
                  <a:schemeClr val="accent3"/>
                </a:solidFill>
              </a:rPr>
              <a:t> cross-account </a:t>
            </a:r>
            <a:r>
              <a:rPr lang="en-GB" sz="1400" err="1">
                <a:solidFill>
                  <a:schemeClr val="accent3"/>
                </a:solidFill>
              </a:rPr>
              <a:t>pristup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43" name="Content Placeholder 20"/>
          <p:cNvSpPr txBox="1">
            <a:spLocks/>
          </p:cNvSpPr>
          <p:nvPr/>
        </p:nvSpPr>
        <p:spPr>
          <a:xfrm>
            <a:off x="7673110" y="2249743"/>
            <a:ext cx="2498628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SSE – S3</a:t>
            </a:r>
          </a:p>
          <a:p>
            <a:r>
              <a:rPr lang="en-GB" sz="1400" b="0">
                <a:solidFill>
                  <a:schemeClr val="accent3"/>
                </a:solidFill>
              </a:rPr>
              <a:t>S3 </a:t>
            </a:r>
            <a:r>
              <a:rPr lang="en-GB" sz="1400" b="0" err="1">
                <a:solidFill>
                  <a:schemeClr val="accent3"/>
                </a:solidFill>
              </a:rPr>
              <a:t>vodi</a:t>
            </a:r>
            <a:r>
              <a:rPr lang="en-GB" sz="1400" b="0">
                <a:solidFill>
                  <a:schemeClr val="accent3"/>
                </a:solidFill>
              </a:rPr>
              <a:t> </a:t>
            </a:r>
            <a:r>
              <a:rPr lang="en-GB" sz="1400" b="0" err="1">
                <a:solidFill>
                  <a:schemeClr val="accent3"/>
                </a:solidFill>
              </a:rPr>
              <a:t>racuna</a:t>
            </a:r>
            <a:r>
              <a:rPr lang="en-GB" sz="1400" b="0">
                <a:solidFill>
                  <a:schemeClr val="accent3"/>
                </a:solidFill>
              </a:rPr>
              <a:t> o </a:t>
            </a:r>
            <a:r>
              <a:rPr lang="en-GB" sz="1400" b="0" err="1">
                <a:solidFill>
                  <a:schemeClr val="accent3"/>
                </a:solidFill>
              </a:rPr>
              <a:t>ključevima</a:t>
            </a:r>
          </a:p>
        </p:txBody>
      </p:sp>
      <p:sp>
        <p:nvSpPr>
          <p:cNvPr id="48" name="Content Placeholder 20"/>
          <p:cNvSpPr txBox="1">
            <a:spLocks/>
          </p:cNvSpPr>
          <p:nvPr/>
        </p:nvSpPr>
        <p:spPr>
          <a:xfrm>
            <a:off x="4280909" y="4406996"/>
            <a:ext cx="2293463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Bucket Access Control List</a:t>
            </a:r>
            <a:endParaRPr lang="en-US">
              <a:solidFill>
                <a:schemeClr val="accent3"/>
              </a:solidFill>
            </a:endParaRPr>
          </a:p>
          <a:p>
            <a:pPr lvl="1"/>
            <a:endParaRPr lang="en-GB" sz="1400"/>
          </a:p>
        </p:txBody>
      </p:sp>
      <p:sp>
        <p:nvSpPr>
          <p:cNvPr id="49" name="Content Placeholder 20"/>
          <p:cNvSpPr txBox="1">
            <a:spLocks/>
          </p:cNvSpPr>
          <p:nvPr/>
        </p:nvSpPr>
        <p:spPr>
          <a:xfrm>
            <a:off x="7673110" y="4094380"/>
            <a:ext cx="2498628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latin typeface="+mj-lt"/>
              </a:rPr>
              <a:t>SSE - C</a:t>
            </a:r>
            <a:endParaRPr lang="en-US">
              <a:solidFill>
                <a:schemeClr val="accent3"/>
              </a:solidFill>
            </a:endParaRPr>
          </a:p>
          <a:p>
            <a:pPr lvl="1"/>
            <a:r>
              <a:rPr lang="en-GB" sz="1400" err="1">
                <a:solidFill>
                  <a:schemeClr val="accent3"/>
                </a:solidFill>
              </a:rPr>
              <a:t>Klijent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vodi</a:t>
            </a:r>
            <a:r>
              <a:rPr lang="en-GB" sz="1400">
                <a:solidFill>
                  <a:schemeClr val="accent3"/>
                </a:solidFill>
              </a:rPr>
              <a:t> </a:t>
            </a:r>
            <a:r>
              <a:rPr lang="en-GB" sz="1400" err="1">
                <a:solidFill>
                  <a:schemeClr val="accent3"/>
                </a:solidFill>
              </a:rPr>
              <a:t>računa</a:t>
            </a:r>
            <a:r>
              <a:rPr lang="en-GB" sz="1400">
                <a:solidFill>
                  <a:schemeClr val="accent3"/>
                </a:solidFill>
              </a:rPr>
              <a:t> o </a:t>
            </a:r>
            <a:r>
              <a:rPr lang="en-GB" sz="1400" err="1">
                <a:solidFill>
                  <a:schemeClr val="accent3"/>
                </a:solidFill>
              </a:rPr>
              <a:t>ključevima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ECF94E4-F7FF-1D0A-1F28-E700C5664623}"/>
              </a:ext>
            </a:extLst>
          </p:cNvPr>
          <p:cNvSpPr txBox="1">
            <a:spLocks/>
          </p:cNvSpPr>
          <p:nvPr/>
        </p:nvSpPr>
        <p:spPr>
          <a:xfrm>
            <a:off x="4280909" y="3508227"/>
            <a:ext cx="2293463" cy="974596"/>
          </a:xfrm>
          <a:prstGeom prst="rect">
            <a:avLst/>
          </a:prstGeom>
        </p:spPr>
        <p:txBody>
          <a:bodyPr lIns="0" tIns="45720" rIns="91440" bIns="45720" anchor="t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rgbClr val="6EAB27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75" indent="-920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6EAB27"/>
              </a:buClr>
              <a:buFont typeface="Tahoma" panose="020B060403050404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7937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1524000" algn="l"/>
              </a:tabLst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indent="-857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Verdana" panose="020B060403050404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chemeClr val="accent3"/>
                </a:solidFill>
                <a:ea typeface="+mn-lt"/>
                <a:cs typeface="+mn-lt"/>
              </a:rPr>
              <a:t>Object Access Control List</a:t>
            </a:r>
            <a:endParaRPr lang="en-GB" sz="140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3910-82BA-5BD5-82F6-CFCD23222881}"/>
              </a:ext>
            </a:extLst>
          </p:cNvPr>
          <p:cNvSpPr txBox="1"/>
          <p:nvPr/>
        </p:nvSpPr>
        <p:spPr>
          <a:xfrm>
            <a:off x="7674707" y="4997938"/>
            <a:ext cx="2542907" cy="565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4F9F"/>
                </a:solidFill>
                <a:cs typeface="Segoe UI"/>
              </a:rPr>
              <a:t>Client side</a:t>
            </a:r>
            <a:endParaRPr lang="en-US">
              <a:cs typeface="Segoe UI"/>
            </a:endParaRPr>
          </a:p>
          <a:p>
            <a:r>
              <a:rPr lang="en-GB" sz="1400" err="1">
                <a:solidFill>
                  <a:srgbClr val="004F9F"/>
                </a:solidFill>
                <a:cs typeface="Segoe UI"/>
              </a:rPr>
              <a:t>Klijent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vodi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računa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o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enkripciji</a:t>
            </a:r>
            <a:endParaRPr lang="en-GB" sz="1400">
              <a:solidFill>
                <a:srgbClr val="004F9F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6E89A-9113-1905-6BC9-B69A261C2341}"/>
              </a:ext>
            </a:extLst>
          </p:cNvPr>
          <p:cNvSpPr txBox="1"/>
          <p:nvPr/>
        </p:nvSpPr>
        <p:spPr>
          <a:xfrm>
            <a:off x="7674708" y="3259015"/>
            <a:ext cx="2415907" cy="565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4F9F"/>
                </a:solidFill>
                <a:cs typeface="Segoe UI"/>
              </a:rPr>
              <a:t>SSE - KMS</a:t>
            </a:r>
            <a:endParaRPr lang="en-US">
              <a:cs typeface="Segoe UI"/>
            </a:endParaRPr>
          </a:p>
          <a:p>
            <a:r>
              <a:rPr lang="en-GB" sz="1400">
                <a:solidFill>
                  <a:srgbClr val="004F9F"/>
                </a:solidFill>
                <a:cs typeface="Segoe UI"/>
              </a:rPr>
              <a:t>KMS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vodi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računa</a:t>
            </a:r>
            <a:r>
              <a:rPr lang="en-GB" sz="1400">
                <a:solidFill>
                  <a:srgbClr val="004F9F"/>
                </a:solidFill>
                <a:cs typeface="Segoe UI"/>
              </a:rPr>
              <a:t> o </a:t>
            </a:r>
            <a:r>
              <a:rPr lang="en-GB" sz="1400" err="1">
                <a:solidFill>
                  <a:srgbClr val="004F9F"/>
                </a:solidFill>
                <a:cs typeface="Segoe UI"/>
              </a:rPr>
              <a:t>ključevima</a:t>
            </a:r>
          </a:p>
        </p:txBody>
      </p:sp>
    </p:spTree>
    <p:extLst>
      <p:ext uri="{BB962C8B-B14F-4D97-AF65-F5344CB8AC3E}">
        <p14:creationId xmlns:p14="http://schemas.microsoft.com/office/powerpoint/2010/main" val="348948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7921-386A-6845-0874-4D345F4E5D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JSON format</a:t>
            </a:r>
          </a:p>
          <a:p>
            <a:pPr marL="457200" indent="-457200">
              <a:buChar char="•"/>
            </a:pPr>
            <a:r>
              <a:rPr lang="en-US" err="1"/>
              <a:t>Komponente</a:t>
            </a:r>
            <a:r>
              <a:rPr lang="en-US"/>
              <a:t>: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Resursi</a:t>
            </a:r>
            <a:r>
              <a:rPr lang="en-US">
                <a:solidFill>
                  <a:srgbClr val="1434A0"/>
                </a:solidFill>
              </a:rPr>
              <a:t>: buckets, objects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Efekti</a:t>
            </a:r>
            <a:r>
              <a:rPr lang="en-US">
                <a:solidFill>
                  <a:srgbClr val="1434A0"/>
                </a:solidFill>
              </a:rPr>
              <a:t>: ALLOW/DENY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Akcije</a:t>
            </a:r>
            <a:r>
              <a:rPr lang="en-US">
                <a:solidFill>
                  <a:srgbClr val="1434A0"/>
                </a:solidFill>
              </a:rPr>
              <a:t>: </a:t>
            </a:r>
            <a:r>
              <a:rPr lang="en-US" err="1">
                <a:solidFill>
                  <a:srgbClr val="1434A0"/>
                </a:solidFill>
              </a:rPr>
              <a:t>odgovarajuci</a:t>
            </a:r>
            <a:r>
              <a:rPr lang="en-US">
                <a:solidFill>
                  <a:srgbClr val="1434A0"/>
                </a:solidFill>
              </a:rPr>
              <a:t> API</a:t>
            </a:r>
          </a:p>
          <a:p>
            <a:pPr marL="457200" lvl="1">
              <a:buChar char="•"/>
            </a:pPr>
            <a:r>
              <a:rPr lang="en-US">
                <a:solidFill>
                  <a:srgbClr val="1434A0"/>
                </a:solidFill>
              </a:rPr>
              <a:t> Principal: account/user</a:t>
            </a:r>
          </a:p>
          <a:p>
            <a:pPr marL="457200" lvl="1">
              <a:buChar char="•"/>
            </a:pPr>
            <a:endParaRPr lang="en-US">
              <a:solidFill>
                <a:srgbClr val="1434A0"/>
              </a:solidFill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err="1">
                <a:latin typeface="+mn-lt"/>
                <a:ea typeface="+mn-lt"/>
                <a:cs typeface="+mn-lt"/>
              </a:rPr>
              <a:t>Primene</a:t>
            </a:r>
            <a:endParaRPr lang="en-US">
              <a:latin typeface="+mn-lt"/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Dozvoliti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javni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pristup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 </a:t>
            </a: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Zahtevati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enkripciju</a:t>
            </a: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Dozvoli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pristup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drugom</a:t>
            </a:r>
            <a:r>
              <a:rPr lang="en-US">
                <a:solidFill>
                  <a:srgbClr val="1434A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434A0"/>
                </a:solidFill>
                <a:ea typeface="+mn-lt"/>
                <a:cs typeface="+mn-lt"/>
              </a:rPr>
              <a:t>nalogu</a:t>
            </a: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endParaRPr lang="en-US">
              <a:solidFill>
                <a:srgbClr val="1434A0"/>
              </a:solidFill>
              <a:ea typeface="+mn-lt"/>
              <a:cs typeface="+mn-lt"/>
            </a:endParaRPr>
          </a:p>
          <a:p>
            <a:pPr marL="457200" lvl="1" indent="-285750">
              <a:buFont typeface="Arial,Sans-Serif" panose="020B0604020202020204" pitchFamily="34" charset="0"/>
              <a:buChar char="•"/>
            </a:pPr>
            <a:r>
              <a:rPr lang="en-US" err="1">
                <a:solidFill>
                  <a:srgbClr val="1434A0"/>
                </a:solidFill>
              </a:rPr>
              <a:t>Javni</a:t>
            </a:r>
            <a:r>
              <a:rPr lang="en-US">
                <a:solidFill>
                  <a:srgbClr val="1434A0"/>
                </a:solidFill>
              </a:rPr>
              <a:t> pristup se </a:t>
            </a:r>
            <a:r>
              <a:rPr lang="en-US" err="1">
                <a:solidFill>
                  <a:srgbClr val="1434A0"/>
                </a:solidFill>
              </a:rPr>
              <a:t>često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blokira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radi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zaštite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podataka</a:t>
            </a:r>
            <a:r>
              <a:rPr lang="en-US">
                <a:solidFill>
                  <a:srgbClr val="1434A0"/>
                </a:solidFill>
              </a:rPr>
              <a:t> – </a:t>
            </a:r>
            <a:r>
              <a:rPr lang="en-US" err="1">
                <a:solidFill>
                  <a:srgbClr val="1434A0"/>
                </a:solidFill>
              </a:rPr>
              <a:t>može</a:t>
            </a:r>
            <a:r>
              <a:rPr lang="en-US">
                <a:solidFill>
                  <a:srgbClr val="1434A0"/>
                </a:solidFill>
              </a:rPr>
              <a:t> </a:t>
            </a:r>
            <a:r>
              <a:rPr lang="en-US" err="1">
                <a:solidFill>
                  <a:srgbClr val="1434A0"/>
                </a:solidFill>
              </a:rPr>
              <a:t>iz</a:t>
            </a:r>
            <a:r>
              <a:rPr lang="en-US">
                <a:solidFill>
                  <a:srgbClr val="1434A0"/>
                </a:solidFill>
              </a:rPr>
              <a:t> </a:t>
            </a:r>
            <a:r>
              <a:rPr lang="en-US" err="1">
                <a:solidFill>
                  <a:srgbClr val="1434A0"/>
                </a:solidFill>
              </a:rPr>
              <a:t>konzole</a:t>
            </a:r>
            <a:endParaRPr lang="en-US">
              <a:solidFill>
                <a:srgbClr val="1434A0"/>
              </a:solidFill>
            </a:endParaRPr>
          </a:p>
          <a:p>
            <a:pPr marL="171450" lvl="1"/>
            <a:endParaRPr lang="en-US">
              <a:solidFill>
                <a:srgbClr val="1434A0"/>
              </a:solidFill>
            </a:endParaRPr>
          </a:p>
          <a:p>
            <a:pPr marL="457200" lvl="1">
              <a:buChar char="•"/>
            </a:pP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F7CDA-58DA-B5EB-CBF9-83D45077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policies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7081-28EA-2A30-90B5-BF15CE0C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F3A4283-ED30-E694-6C7C-726F73DD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61" y="435831"/>
            <a:ext cx="5400431" cy="47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625393-0BC5-7DD9-5253-49B8570A06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374" y="5550022"/>
            <a:ext cx="10943122" cy="29393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Postoji</a:t>
            </a:r>
            <a:r>
              <a:rPr lang="en-US"/>
              <a:t> </a:t>
            </a:r>
            <a:r>
              <a:rPr lang="en-US" err="1"/>
              <a:t>opcija</a:t>
            </a:r>
            <a:r>
              <a:rPr lang="en-US"/>
              <a:t> za enable encryption u </a:t>
            </a:r>
            <a:r>
              <a:rPr lang="en-US" err="1"/>
              <a:t>konzoli</a:t>
            </a:r>
            <a:r>
              <a:rPr lang="en-US"/>
              <a:t>, ne mora </a:t>
            </a:r>
            <a:r>
              <a:rPr lang="en-US" err="1"/>
              <a:t>preko</a:t>
            </a:r>
            <a:r>
              <a:rPr lang="en-US"/>
              <a:t> policy-ja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9201C-BBC8-9645-A13C-E44DF20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– </a:t>
            </a:r>
            <a:r>
              <a:rPr lang="en-US" err="1"/>
              <a:t>obavezna</a:t>
            </a:r>
            <a:r>
              <a:rPr lang="en-US"/>
              <a:t> </a:t>
            </a:r>
            <a:r>
              <a:rPr lang="en-US" err="1"/>
              <a:t>enkripcija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3249A-ED01-081E-8004-99100257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3F4DBD-816A-D58B-0FE8-42438233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433705"/>
            <a:ext cx="6455508" cy="40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8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27E74-D223-993C-05C3-2A49DB0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Primeri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5A0F-9DDE-9639-1539-C6DA9ECC3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D23E16D-0CFD-AA10-A816-95C88514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1553215"/>
            <a:ext cx="5068277" cy="1700031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804F07-7DF2-B0A2-3B6B-FB5F99F7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31" y="1710833"/>
            <a:ext cx="4755661" cy="1658334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67AFAB-293E-445E-52E6-9BE8845FF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7" y="3861308"/>
            <a:ext cx="4550507" cy="139828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14ACAE4-67E0-3150-0C27-82F7F3A15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628" y="4009927"/>
            <a:ext cx="4491891" cy="1247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2EE60-55A5-6E56-93D8-EB933A482ADF}"/>
              </a:ext>
            </a:extLst>
          </p:cNvPr>
          <p:cNvSpPr txBox="1"/>
          <p:nvPr/>
        </p:nvSpPr>
        <p:spPr>
          <a:xfrm>
            <a:off x="2022230" y="3292229"/>
            <a:ext cx="1388769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 Public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CD716-C343-2928-A209-DDCBC0CD7A1A}"/>
              </a:ext>
            </a:extLst>
          </p:cNvPr>
          <p:cNvSpPr txBox="1"/>
          <p:nvPr/>
        </p:nvSpPr>
        <p:spPr>
          <a:xfrm>
            <a:off x="8929076" y="3301998"/>
            <a:ext cx="845351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 IAM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0FF00-BAAE-F8D8-158D-94B58265E51F}"/>
              </a:ext>
            </a:extLst>
          </p:cNvPr>
          <p:cNvSpPr txBox="1"/>
          <p:nvPr/>
        </p:nvSpPr>
        <p:spPr>
          <a:xfrm>
            <a:off x="2285998" y="5255844"/>
            <a:ext cx="845351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- EC2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AF785-B640-4EE2-DE35-FF7DBEB3B748}"/>
              </a:ext>
            </a:extLst>
          </p:cNvPr>
          <p:cNvSpPr txBox="1"/>
          <p:nvPr/>
        </p:nvSpPr>
        <p:spPr>
          <a:xfrm>
            <a:off x="8303845" y="5255844"/>
            <a:ext cx="1453017" cy="2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Primer – Cross Account</a:t>
            </a:r>
          </a:p>
        </p:txBody>
      </p:sp>
    </p:spTree>
    <p:extLst>
      <p:ext uri="{BB962C8B-B14F-4D97-AF65-F5344CB8AC3E}">
        <p14:creationId xmlns:p14="http://schemas.microsoft.com/office/powerpoint/2010/main" val="25307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AWS 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odgovornost</a:t>
            </a:r>
            <a:r>
              <a:rPr lang="en-US"/>
              <a:t> za </a:t>
            </a:r>
            <a:r>
              <a:rPr lang="en-US" err="1"/>
              <a:t>sve</a:t>
            </a:r>
          </a:p>
          <a:p>
            <a:pPr marL="457200" indent="-457200">
              <a:buChar char="•"/>
            </a:pPr>
            <a:r>
              <a:rPr lang="en-US" err="1"/>
              <a:t>Prilikom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mora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postavljen</a:t>
            </a:r>
            <a:r>
              <a:rPr lang="en-US"/>
              <a:t> header 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     "x-</a:t>
            </a:r>
            <a:r>
              <a:rPr lang="en-US" err="1">
                <a:ea typeface="+mj-lt"/>
                <a:cs typeface="+mj-lt"/>
              </a:rPr>
              <a:t>amz</a:t>
            </a:r>
            <a:r>
              <a:rPr lang="en-US">
                <a:ea typeface="+mj-lt"/>
                <a:cs typeface="+mj-lt"/>
              </a:rPr>
              <a:t>-server-side-encryption": "AES256"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SSE-S3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36ADFB-3650-65EC-0AE3-6EE7B9C5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84" y="2793227"/>
            <a:ext cx="9718430" cy="30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KMS 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odgovornost</a:t>
            </a:r>
            <a:r>
              <a:rPr lang="en-US"/>
              <a:t> za </a:t>
            </a:r>
            <a:r>
              <a:rPr lang="en-US" err="1"/>
              <a:t>sve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Prilikom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mora </a:t>
            </a:r>
            <a:r>
              <a:rPr lang="en-US" err="1"/>
              <a:t>biti</a:t>
            </a:r>
            <a:r>
              <a:rPr lang="en-US"/>
              <a:t> </a:t>
            </a:r>
            <a:r>
              <a:rPr lang="en-US" err="1"/>
              <a:t>postavljen</a:t>
            </a:r>
            <a:r>
              <a:rPr lang="en-US"/>
              <a:t> header 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     "x-</a:t>
            </a:r>
            <a:r>
              <a:rPr lang="en-US" err="1">
                <a:ea typeface="+mj-lt"/>
                <a:cs typeface="+mj-lt"/>
              </a:rPr>
              <a:t>amz</a:t>
            </a:r>
            <a:r>
              <a:rPr lang="en-US">
                <a:ea typeface="+mj-lt"/>
                <a:cs typeface="+mj-lt"/>
              </a:rPr>
              <a:t>-server-side-encryption": "</a:t>
            </a:r>
            <a:r>
              <a:rPr lang="en-US" err="1">
                <a:ea typeface="+mj-lt"/>
                <a:cs typeface="+mj-lt"/>
              </a:rPr>
              <a:t>aws:kms</a:t>
            </a:r>
            <a:r>
              <a:rPr lang="en-US">
                <a:ea typeface="+mj-lt"/>
                <a:cs typeface="+mj-lt"/>
              </a:rPr>
              <a:t>"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SSE-KMS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265A924-B96E-AF5C-0D43-179C0764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1" y="2640580"/>
            <a:ext cx="9073661" cy="27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6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7725509" cy="4475162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KMS </a:t>
            </a:r>
            <a:r>
              <a:rPr lang="en-US" err="1"/>
              <a:t>ima</a:t>
            </a:r>
            <a:r>
              <a:rPr lang="en-US"/>
              <a:t> </a:t>
            </a:r>
            <a:r>
              <a:rPr lang="en-US" err="1"/>
              <a:t>svoje</a:t>
            </a:r>
            <a:r>
              <a:rPr lang="en-US"/>
              <a:t> </a:t>
            </a:r>
            <a:r>
              <a:rPr lang="en-US" err="1"/>
              <a:t>limite</a:t>
            </a:r>
            <a:r>
              <a:rPr lang="en-US"/>
              <a:t> za </a:t>
            </a:r>
            <a:r>
              <a:rPr lang="en-US" err="1"/>
              <a:t>korišćenje</a:t>
            </a:r>
            <a:r>
              <a:rPr lang="en-US"/>
              <a:t> KMS API-ja</a:t>
            </a:r>
          </a:p>
          <a:p>
            <a:endParaRPr lang="en-US">
              <a:ea typeface="+mj-lt"/>
              <a:cs typeface="+mj-lt"/>
            </a:endParaRP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Za upload </a:t>
            </a:r>
            <a:r>
              <a:rPr lang="en-US" err="1">
                <a:ea typeface="+mj-lt"/>
                <a:cs typeface="+mj-lt"/>
              </a:rPr>
              <a:t>koristimo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i="1" err="1">
                <a:ea typeface="+mj-lt"/>
                <a:cs typeface="+mj-lt"/>
              </a:rPr>
              <a:t>GenerateDataKey</a:t>
            </a:r>
            <a:r>
              <a:rPr lang="en-US">
                <a:ea typeface="+mj-lt"/>
                <a:cs typeface="+mj-lt"/>
              </a:rPr>
              <a:t> KMS API</a:t>
            </a:r>
          </a:p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Za download </a:t>
            </a:r>
            <a:r>
              <a:rPr lang="en-US" err="1">
                <a:ea typeface="+mj-lt"/>
                <a:cs typeface="+mj-lt"/>
              </a:rPr>
              <a:t>koristimo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i="1">
                <a:ea typeface="+mj-lt"/>
                <a:cs typeface="+mj-lt"/>
              </a:rPr>
              <a:t>Decrypt</a:t>
            </a:r>
            <a:r>
              <a:rPr lang="en-US">
                <a:ea typeface="+mj-lt"/>
                <a:cs typeface="+mj-lt"/>
              </a:rPr>
              <a:t> KMS API</a:t>
            </a:r>
          </a:p>
          <a:p>
            <a:pPr marL="457200" indent="-457200">
              <a:buChar char="•"/>
            </a:pPr>
            <a:r>
              <a:rPr lang="en-US" err="1">
                <a:ea typeface="+mj-lt"/>
                <a:cs typeface="+mj-lt"/>
              </a:rPr>
              <a:t>Može</a:t>
            </a:r>
            <a:r>
              <a:rPr lang="en-US">
                <a:ea typeface="+mj-lt"/>
                <a:cs typeface="+mj-lt"/>
              </a:rPr>
              <a:t> da se </a:t>
            </a:r>
            <a:r>
              <a:rPr lang="en-US" err="1">
                <a:ea typeface="+mj-lt"/>
                <a:cs typeface="+mj-lt"/>
              </a:rPr>
              <a:t>zatraži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povećanje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kvote</a:t>
            </a:r>
            <a:endParaRPr lang="en-US" err="1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– </a:t>
            </a:r>
            <a:r>
              <a:rPr lang="en-US" b="0" err="1">
                <a:ea typeface="+mj-lt"/>
                <a:cs typeface="+mj-lt"/>
              </a:rPr>
              <a:t>Ograničenja</a:t>
            </a:r>
            <a:r>
              <a:rPr lang="en-US" b="0">
                <a:ea typeface="+mj-lt"/>
                <a:cs typeface="+mj-lt"/>
              </a:rPr>
              <a:t> kms-a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0829F17E-4703-2E00-911B-4A2EC5DA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85" y="1366804"/>
            <a:ext cx="3104661" cy="358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Klijent</a:t>
            </a:r>
            <a:r>
              <a:rPr lang="en-US"/>
              <a:t> </a:t>
            </a:r>
            <a:r>
              <a:rPr lang="en-US" err="1"/>
              <a:t>vodi</a:t>
            </a:r>
            <a:r>
              <a:rPr lang="en-US"/>
              <a:t> </a:t>
            </a:r>
            <a:r>
              <a:rPr lang="en-US" err="1"/>
              <a:t>računa</a:t>
            </a:r>
            <a:r>
              <a:rPr lang="en-US"/>
              <a:t> o </a:t>
            </a:r>
            <a:r>
              <a:rPr lang="en-US" err="1"/>
              <a:t>ključevima</a:t>
            </a:r>
          </a:p>
          <a:p>
            <a:pPr marL="457200" indent="-457200">
              <a:buChar char="•"/>
            </a:pPr>
            <a:r>
              <a:rPr lang="en-US"/>
              <a:t>AWS ne </a:t>
            </a:r>
            <a:r>
              <a:rPr lang="en-US" err="1"/>
              <a:t>čuva</a:t>
            </a:r>
            <a:r>
              <a:rPr lang="en-US"/>
              <a:t> </a:t>
            </a:r>
            <a:r>
              <a:rPr lang="en-US" err="1"/>
              <a:t>ključeve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Obavezan</a:t>
            </a:r>
            <a:r>
              <a:rPr lang="en-US"/>
              <a:t> je HTTPS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 </a:t>
            </a:r>
            <a:r>
              <a:rPr lang="en-US" b="0">
                <a:ea typeface="+mj-lt"/>
                <a:cs typeface="+mj-lt"/>
              </a:rPr>
              <a:t>SSE-C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A0574BE-55C8-03A1-500B-92AC3B20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1" y="2420778"/>
            <a:ext cx="8692661" cy="28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F5FB-5812-1427-8981-F85116BC7A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Klijent</a:t>
            </a:r>
            <a:r>
              <a:rPr lang="en-US"/>
              <a:t> </a:t>
            </a:r>
            <a:r>
              <a:rPr lang="en-US" err="1"/>
              <a:t>vodi</a:t>
            </a:r>
            <a:r>
              <a:rPr lang="en-US"/>
              <a:t> </a:t>
            </a:r>
            <a:r>
              <a:rPr lang="en-US" err="1"/>
              <a:t>računa</a:t>
            </a:r>
            <a:r>
              <a:rPr lang="en-US"/>
              <a:t> o </a:t>
            </a:r>
            <a:r>
              <a:rPr lang="en-US" err="1"/>
              <a:t>svemu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Enkripcija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dekripcija</a:t>
            </a:r>
            <a:r>
              <a:rPr lang="en-US"/>
              <a:t> je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strani</a:t>
            </a:r>
            <a:r>
              <a:rPr lang="en-US"/>
              <a:t> </a:t>
            </a:r>
            <a:r>
              <a:rPr lang="en-US" err="1"/>
              <a:t>klijenta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Obavezan</a:t>
            </a:r>
            <a:r>
              <a:rPr lang="en-US"/>
              <a:t> je HTTPS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EEDD3-5032-4C7B-E07A-4E940416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Enkripcija</a:t>
            </a:r>
            <a:r>
              <a:rPr lang="en-US"/>
              <a:t> -</a:t>
            </a:r>
            <a:r>
              <a:rPr lang="en-US" b="0">
                <a:ea typeface="+mj-lt"/>
                <a:cs typeface="+mj-lt"/>
              </a:rPr>
              <a:t> Client-Side Encryption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CFB-38DE-7E80-489D-AEC8CB5A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DFF31C3-419B-A4DA-B257-EC3AEB25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2722404"/>
            <a:ext cx="8507046" cy="26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Replications &amp; Performance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90852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S3 – </a:t>
            </a:r>
            <a:r>
              <a:rPr lang="en-US" err="1"/>
              <a:t>Uvod</a:t>
            </a:r>
            <a:r>
              <a:rPr lang="en-US"/>
              <a:t>, </a:t>
            </a:r>
            <a:r>
              <a:rPr lang="en-US" err="1"/>
              <a:t>Objekti</a:t>
            </a:r>
            <a:r>
              <a:rPr lang="en-US"/>
              <a:t>, Bucket-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  </a:t>
            </a:r>
            <a:r>
              <a:rPr lang="en-US" err="1"/>
              <a:t>Verzionisanje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03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234280" y="3129542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err="1">
                <a:ea typeface="+mj-lt"/>
                <a:cs typeface="+mj-lt"/>
              </a:rPr>
              <a:t>Sigurnost</a:t>
            </a:r>
            <a:r>
              <a:rPr lang="en-GB">
                <a:ea typeface="+mj-lt"/>
                <a:cs typeface="+mj-lt"/>
              </a:rPr>
              <a:t> &amp; Bucket Policies</a:t>
            </a:r>
          </a:p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05</a:t>
            </a:r>
            <a:endParaRPr lang="nl-N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235324" y="4267993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err="1"/>
              <a:t>Replikacije</a:t>
            </a:r>
            <a:r>
              <a:rPr lang="en-GB"/>
              <a:t> </a:t>
            </a:r>
            <a:r>
              <a:rPr lang="en-GB" err="1"/>
              <a:t>i</a:t>
            </a:r>
            <a:r>
              <a:rPr lang="en-GB"/>
              <a:t> </a:t>
            </a:r>
            <a:r>
              <a:rPr lang="en-GB" err="1"/>
              <a:t>performanse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06</a:t>
            </a:r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235324" y="5373432"/>
            <a:ext cx="4983834" cy="665958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ts val="2300"/>
              </a:lnSpc>
            </a:pPr>
            <a:r>
              <a:rPr lang="nl-NL" err="1">
                <a:ea typeface="+mj-lt"/>
                <a:cs typeface="+mj-lt"/>
              </a:rPr>
              <a:t>Klase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skladištenja</a:t>
            </a:r>
            <a:r>
              <a:rPr lang="nl-NL">
                <a:ea typeface="+mj-lt"/>
                <a:cs typeface="+mj-lt"/>
              </a:rPr>
              <a:t> &amp; </a:t>
            </a:r>
            <a:r>
              <a:rPr lang="nl-NL" err="1">
                <a:ea typeface="+mj-lt"/>
                <a:cs typeface="+mj-lt"/>
              </a:rPr>
              <a:t>Lifecycle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Policies</a:t>
            </a:r>
            <a:endParaRPr lang="nl-NL">
              <a:ea typeface="+mj-lt"/>
              <a:cs typeface="+mj-lt"/>
            </a:endParaRPr>
          </a:p>
          <a:p>
            <a:endParaRPr lang="nl-NL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/>
              <a:t>07</a:t>
            </a:r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7077324" y="193618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/>
              <a:t>Hostovanje</a:t>
            </a:r>
            <a:r>
              <a:rPr lang="nl-NL"/>
              <a:t> </a:t>
            </a:r>
            <a:r>
              <a:rPr lang="nl-NL" err="1"/>
              <a:t>statičkih</a:t>
            </a:r>
            <a:r>
              <a:rPr lang="nl-NL"/>
              <a:t> </a:t>
            </a:r>
            <a:r>
              <a:rPr lang="nl-NL" err="1"/>
              <a:t>veb</a:t>
            </a:r>
            <a:r>
              <a:rPr lang="nl-NL"/>
              <a:t> </a:t>
            </a:r>
            <a:r>
              <a:rPr lang="nl-NL" err="1"/>
              <a:t>sajtova</a:t>
            </a:r>
            <a:r>
              <a:rPr lang="nl-NL"/>
              <a:t> i CORS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/>
              <a:t>08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077324" y="303185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/>
              <a:t>CloudFront</a:t>
            </a:r>
            <a:r>
              <a:rPr lang="nl-NL"/>
              <a:t> – </a:t>
            </a:r>
            <a:r>
              <a:rPr lang="nl-NL" err="1"/>
              <a:t>Uvod</a:t>
            </a:r>
            <a:r>
              <a:rPr lang="nl-NL"/>
              <a:t>, </a:t>
            </a:r>
            <a:r>
              <a:rPr lang="nl-NL" err="1"/>
              <a:t>Origin</a:t>
            </a:r>
            <a:r>
              <a:rPr lang="nl-NL"/>
              <a:t>-i, </a:t>
            </a:r>
            <a:r>
              <a:rPr lang="nl-NL" err="1"/>
              <a:t>Klase</a:t>
            </a:r>
            <a:r>
              <a:rPr lang="nl-NL"/>
              <a:t> </a:t>
            </a:r>
            <a:r>
              <a:rPr lang="nl-NL" err="1"/>
              <a:t>cena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8BA8776-E39B-95DF-5871-E717C43A89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73972" y="4269510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CloudFront </a:t>
            </a:r>
            <a:r>
              <a:rPr lang="en-US" err="1"/>
              <a:t>keširanje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D2B81AC-7266-F3EF-74E8-63B42CC70B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73972" y="5324148"/>
            <a:ext cx="4671219" cy="6659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err="1"/>
              <a:t>Presigned</a:t>
            </a:r>
            <a:r>
              <a:rPr lang="en-US"/>
              <a:t> URLs &amp; Replication - CloudFront vs S3 </a:t>
            </a:r>
          </a:p>
        </p:txBody>
      </p:sp>
    </p:spTree>
    <p:extLst>
      <p:ext uri="{BB962C8B-B14F-4D97-AF65-F5344CB8AC3E}">
        <p14:creationId xmlns:p14="http://schemas.microsoft.com/office/powerpoint/2010/main" val="3321880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Verzionisanje</a:t>
            </a:r>
            <a:r>
              <a:rPr lang="sr-Latn-RS" dirty="0">
                <a:ea typeface="+mn-lt"/>
                <a:cs typeface="+mn-lt"/>
              </a:rPr>
              <a:t> mora biti uključeno na izvornom i </a:t>
            </a: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-u koji je destinacija </a:t>
            </a:r>
            <a:r>
              <a:rPr lang="sr-Latn-RS" dirty="0" err="1">
                <a:ea typeface="+mn-lt"/>
                <a:cs typeface="+mn-lt"/>
              </a:rPr>
              <a:t>replikacije</a:t>
            </a:r>
            <a:endParaRPr lang="sr-Latn-RS" dirty="0" err="1">
              <a:solidFill>
                <a:srgbClr val="706F6F"/>
              </a:solidFill>
            </a:endParaRPr>
          </a:p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Cross</a:t>
            </a:r>
            <a:r>
              <a:rPr lang="sr-Latn-RS" dirty="0">
                <a:ea typeface="+mn-lt"/>
                <a:cs typeface="+mn-lt"/>
              </a:rPr>
              <a:t>-Region </a:t>
            </a:r>
            <a:r>
              <a:rPr lang="sr-Latn-RS" dirty="0" err="1">
                <a:ea typeface="+mn-lt"/>
                <a:cs typeface="+mn-lt"/>
              </a:rPr>
              <a:t>Replication</a:t>
            </a:r>
            <a:r>
              <a:rPr lang="sr-Latn-RS" dirty="0">
                <a:ea typeface="+mn-lt"/>
                <a:cs typeface="+mn-lt"/>
              </a:rPr>
              <a:t> (CRR)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Same-Region </a:t>
            </a:r>
            <a:r>
              <a:rPr lang="sr-Latn-RS" dirty="0" err="1">
                <a:ea typeface="+mn-lt"/>
                <a:cs typeface="+mn-lt"/>
              </a:rPr>
              <a:t>Replication</a:t>
            </a:r>
            <a:r>
              <a:rPr lang="sr-Latn-RS" dirty="0">
                <a:ea typeface="+mn-lt"/>
                <a:cs typeface="+mn-lt"/>
              </a:rPr>
              <a:t> (SRR)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-i mogu biti u različitim AWS nalozima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Kopiranje objekata između </a:t>
            </a:r>
            <a:r>
              <a:rPr lang="sr-Latn-RS" dirty="0" err="1">
                <a:ea typeface="+mn-lt"/>
                <a:cs typeface="+mn-lt"/>
              </a:rPr>
              <a:t>bucket</a:t>
            </a:r>
            <a:r>
              <a:rPr lang="sr-Latn-RS" dirty="0">
                <a:ea typeface="+mn-lt"/>
                <a:cs typeface="+mn-lt"/>
              </a:rPr>
              <a:t>-a je asinhrono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IAM </a:t>
            </a:r>
            <a:r>
              <a:rPr lang="sr-Latn-RS" dirty="0" err="1">
                <a:ea typeface="+mn-lt"/>
                <a:cs typeface="+mn-lt"/>
              </a:rPr>
              <a:t>permisije</a:t>
            </a:r>
            <a:r>
              <a:rPr lang="sr-Latn-RS" dirty="0">
                <a:ea typeface="+mn-lt"/>
                <a:cs typeface="+mn-lt"/>
              </a:rPr>
              <a:t> moraju biti dobro podešene na S3</a:t>
            </a:r>
            <a:endParaRPr lang="sr-Latn-RS" dirty="0"/>
          </a:p>
          <a:p>
            <a:pPr lvl="2">
              <a:buClr>
                <a:srgbClr val="004F9F"/>
              </a:buClr>
            </a:pPr>
            <a:r>
              <a:rPr lang="sr-Latn-RS" dirty="0">
                <a:ea typeface="+mn-lt"/>
                <a:cs typeface="+mn-lt"/>
              </a:rPr>
              <a:t>Slučajevi korišćenja:</a:t>
            </a:r>
            <a:endParaRPr lang="sr-Latn-RS" dirty="0"/>
          </a:p>
          <a:p>
            <a:pPr lvl="3"/>
            <a:r>
              <a:rPr lang="sr-Latn-RS" dirty="0">
                <a:ea typeface="+mn-lt"/>
                <a:cs typeface="+mn-lt"/>
              </a:rPr>
              <a:t>CRR – saobraznost (</a:t>
            </a:r>
            <a:r>
              <a:rPr lang="sr-Latn-RS" dirty="0" err="1">
                <a:ea typeface="+mn-lt"/>
                <a:cs typeface="+mn-lt"/>
              </a:rPr>
              <a:t>compliance</a:t>
            </a:r>
            <a:r>
              <a:rPr lang="sr-Latn-RS" dirty="0">
                <a:ea typeface="+mn-lt"/>
                <a:cs typeface="+mn-lt"/>
              </a:rPr>
              <a:t>), brži pristup podacima(</a:t>
            </a:r>
            <a:r>
              <a:rPr lang="sr-Latn-RS" dirty="0" err="1">
                <a:ea typeface="+mn-lt"/>
                <a:cs typeface="+mn-lt"/>
              </a:rPr>
              <a:t>lower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latency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access</a:t>
            </a:r>
            <a:r>
              <a:rPr lang="sr-Latn-RS" dirty="0">
                <a:ea typeface="+mn-lt"/>
                <a:cs typeface="+mn-lt"/>
              </a:rPr>
              <a:t>), </a:t>
            </a:r>
            <a:r>
              <a:rPr lang="sr-Latn-RS" dirty="0" err="1">
                <a:ea typeface="+mn-lt"/>
                <a:cs typeface="+mn-lt"/>
              </a:rPr>
              <a:t>repliciranje</a:t>
            </a:r>
            <a:r>
              <a:rPr lang="sr-Latn-RS" dirty="0">
                <a:ea typeface="+mn-lt"/>
                <a:cs typeface="+mn-lt"/>
              </a:rPr>
              <a:t> podataka između naloga</a:t>
            </a:r>
            <a:endParaRPr lang="sr-Latn-RS" dirty="0"/>
          </a:p>
          <a:p>
            <a:pPr lvl="3"/>
            <a:r>
              <a:rPr lang="sr-Latn-RS" dirty="0">
                <a:ea typeface="+mn-lt"/>
                <a:cs typeface="+mn-lt"/>
              </a:rPr>
              <a:t>SRR – agregacija logova, instant </a:t>
            </a:r>
            <a:r>
              <a:rPr lang="sr-Latn-RS" dirty="0" err="1">
                <a:ea typeface="+mn-lt"/>
                <a:cs typeface="+mn-lt"/>
              </a:rPr>
              <a:t>replikacija</a:t>
            </a:r>
            <a:r>
              <a:rPr lang="sr-Latn-RS" dirty="0">
                <a:ea typeface="+mn-lt"/>
                <a:cs typeface="+mn-lt"/>
              </a:rPr>
              <a:t> između produkcionog i </a:t>
            </a:r>
            <a:r>
              <a:rPr lang="sr-Latn-RS" dirty="0" err="1">
                <a:ea typeface="+mn-lt"/>
                <a:cs typeface="+mn-lt"/>
              </a:rPr>
              <a:t>testnog</a:t>
            </a:r>
            <a:r>
              <a:rPr lang="sr-Latn-RS" dirty="0">
                <a:ea typeface="+mn-lt"/>
                <a:cs typeface="+mn-lt"/>
              </a:rPr>
              <a:t> naloga</a:t>
            </a:r>
          </a:p>
          <a:p>
            <a:pPr lvl="2"/>
            <a:r>
              <a:rPr lang="sr-Latn-RS" dirty="0">
                <a:solidFill>
                  <a:srgbClr val="706F6F"/>
                </a:solidFill>
              </a:rPr>
              <a:t>Repliciraju se samo novi objekti</a:t>
            </a:r>
          </a:p>
          <a:p>
            <a:pPr lvl="2"/>
            <a:r>
              <a:rPr lang="sr-Latn-RS" dirty="0">
                <a:solidFill>
                  <a:srgbClr val="706F6F"/>
                </a:solidFill>
              </a:rPr>
              <a:t>DELETE markeri se repliciraju, ali verzije se ne brišu</a:t>
            </a:r>
          </a:p>
          <a:p>
            <a:pPr lvl="2"/>
            <a:r>
              <a:rPr lang="sr-Latn-RS" dirty="0" err="1">
                <a:solidFill>
                  <a:srgbClr val="706F6F"/>
                </a:solidFill>
              </a:rPr>
              <a:t>Repliciranje</a:t>
            </a:r>
            <a:r>
              <a:rPr lang="sr-Latn-RS" dirty="0">
                <a:solidFill>
                  <a:srgbClr val="706F6F"/>
                </a:solidFill>
              </a:rPr>
              <a:t> se ne može ulančavati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err="1">
                <a:ea typeface="+mj-lt"/>
                <a:cs typeface="+mj-lt"/>
              </a:rPr>
              <a:t>Replikacija</a:t>
            </a:r>
            <a:r>
              <a:rPr lang="en-GB" b="0">
                <a:ea typeface="+mj-lt"/>
                <a:cs typeface="+mj-lt"/>
              </a:rPr>
              <a:t>- CRR &amp; SRR</a:t>
            </a:r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6012B056-9AD6-633F-CEA3-80FE5679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53" y="129948"/>
            <a:ext cx="1676400" cy="159067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1A176044-B764-65DB-8EFC-EBCE514A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1925158"/>
            <a:ext cx="2743200" cy="32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95AE99-A79B-9E55-8D9D-37D3A18040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10548167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Amazon S3 se automatski </a:t>
            </a:r>
            <a:r>
              <a:rPr lang="sr-Latn-RS" err="1">
                <a:ea typeface="+mn-lt"/>
                <a:cs typeface="+mn-lt"/>
              </a:rPr>
              <a:t>skalira</a:t>
            </a:r>
            <a:r>
              <a:rPr lang="sr-Latn-RS">
                <a:ea typeface="+mn-lt"/>
                <a:cs typeface="+mn-lt"/>
              </a:rPr>
              <a:t> na brze stope zahteva, </a:t>
            </a:r>
            <a:r>
              <a:rPr lang="sr-Latn-RS" err="1">
                <a:ea typeface="+mn-lt"/>
                <a:cs typeface="+mn-lt"/>
              </a:rPr>
              <a:t>latentnost</a:t>
            </a:r>
            <a:r>
              <a:rPr lang="sr-Latn-RS">
                <a:ea typeface="+mn-lt"/>
                <a:cs typeface="+mn-lt"/>
              </a:rPr>
              <a:t> 100-200ms</a:t>
            </a:r>
            <a:endParaRPr lang="sr-Latn-RS">
              <a:latin typeface="+mj-lt"/>
              <a:ea typeface="+mj-lt"/>
              <a:cs typeface="+mj-lt"/>
            </a:endParaRP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Vaša aplikacija može postići barem 3.500 PUT/COPY/POST/DELETE i barem 5.500 GET/HEAD zahteva u sekundi po prefiksu u jednom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Ne postoji limit za broj prefiksa u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Primeri (putanja objekta =&gt; prefiks):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/folder1/sub1/file =&gt; /folder1/sub1/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/folder1/sub2/file =&gt; /folder1/sub2/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/1/file =&gt; /1/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/2/file =&gt; /2/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raspodelite čitanje sa sva 4 prefiksa ravnomerno, možete postići 22.000 zahteva po sekundi za GET i HEAD</a:t>
            </a: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01C9A-DBB8-795B-5936-E23D1B03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Performanse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D7EED-FE66-7AAC-5DFC-F19E05373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817C6-28DE-41D9-02B5-4C1A35B1BB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5884057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ea typeface="+mn-lt"/>
                <a:cs typeface="+mn-lt"/>
              </a:rPr>
              <a:t>Otpremanje podataka u više delova (Multi-</a:t>
            </a:r>
            <a:r>
              <a:rPr lang="sr-Latn-RS" err="1">
                <a:ea typeface="+mn-lt"/>
                <a:cs typeface="+mn-lt"/>
              </a:rPr>
              <a:t>part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upload</a:t>
            </a:r>
            <a:r>
              <a:rPr lang="sr-Latn-RS">
                <a:ea typeface="+mn-lt"/>
                <a:cs typeface="+mn-lt"/>
              </a:rPr>
              <a:t>): </a:t>
            </a:r>
            <a:endParaRPr lang="sr-Latn-RS">
              <a:solidFill>
                <a:srgbClr val="706F6F"/>
              </a:solidFill>
              <a:ea typeface="+mn-lt"/>
              <a:cs typeface="+mn-lt"/>
            </a:endParaRPr>
          </a:p>
          <a:p>
            <a:pPr lvl="3"/>
            <a:r>
              <a:rPr lang="sr-Latn-RS">
                <a:solidFill>
                  <a:srgbClr val="706F6F"/>
                </a:solidFill>
                <a:ea typeface="+mn-lt"/>
                <a:cs typeface="+mn-lt"/>
              </a:rPr>
              <a:t>Preporučeno za fajlove veće od 100MB, obavezno za fajlove veće od 5GB</a:t>
            </a:r>
            <a:endParaRPr lang="sr-Latn-RS">
              <a:solidFill>
                <a:srgbClr val="706F6F"/>
              </a:solidFill>
            </a:endParaRPr>
          </a:p>
          <a:p>
            <a:pPr lvl="3"/>
            <a:r>
              <a:rPr lang="sr-Latn-RS">
                <a:ea typeface="+mn-lt"/>
                <a:cs typeface="+mn-lt"/>
              </a:rPr>
              <a:t>Može da pospeši </a:t>
            </a:r>
            <a:r>
              <a:rPr lang="sr-Latn-RS" err="1">
                <a:ea typeface="+mn-lt"/>
                <a:cs typeface="+mn-lt"/>
              </a:rPr>
              <a:t>paralelizaciju</a:t>
            </a:r>
            <a:r>
              <a:rPr lang="sr-Latn-RS">
                <a:ea typeface="+mn-lt"/>
                <a:cs typeface="+mn-lt"/>
              </a:rPr>
              <a:t> otpremanja - brzinu transfera</a:t>
            </a:r>
            <a:endParaRPr lang="sr-Latn-RS"/>
          </a:p>
          <a:p>
            <a:pPr lvl="2"/>
            <a:endParaRPr lang="sr-Latn-RS"/>
          </a:p>
          <a:p>
            <a:pPr lvl="2"/>
            <a:r>
              <a:rPr lang="sr-Latn-RS">
                <a:ea typeface="+mn-lt"/>
                <a:cs typeface="+mn-lt"/>
              </a:rPr>
              <a:t>S3 ubrzavanje transfera (Transfer </a:t>
            </a:r>
            <a:r>
              <a:rPr lang="sr-Latn-RS" err="1">
                <a:ea typeface="+mn-lt"/>
                <a:cs typeface="+mn-lt"/>
              </a:rPr>
              <a:t>Acceleration</a:t>
            </a:r>
            <a:r>
              <a:rPr lang="sr-Latn-RS">
                <a:ea typeface="+mn-lt"/>
                <a:cs typeface="+mn-lt"/>
              </a:rPr>
              <a:t>):</a:t>
            </a:r>
            <a:endParaRPr lang="sr-Latn-RS"/>
          </a:p>
          <a:p>
            <a:pPr lvl="3"/>
            <a:r>
              <a:rPr lang="sr-Latn-RS">
                <a:ea typeface="+mn-lt"/>
                <a:cs typeface="+mn-lt"/>
              </a:rPr>
              <a:t>Ubrzava transfer tako što će datoteka prvo biti otpremljena na AWS graničnu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 lokaciju, koja će istu datoteku proslediti ka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 </a:t>
            </a:r>
            <a:r>
              <a:rPr lang="sr-Latn-RS" err="1">
                <a:ea typeface="+mn-lt"/>
                <a:cs typeface="+mn-lt"/>
              </a:rPr>
              <a:t>u</a:t>
            </a:r>
            <a:r>
              <a:rPr lang="sr-Latn-RS">
                <a:ea typeface="+mn-lt"/>
                <a:cs typeface="+mn-lt"/>
              </a:rPr>
              <a:t> ciljnom regionu</a:t>
            </a:r>
            <a:endParaRPr lang="sr-Latn-RS"/>
          </a:p>
          <a:p>
            <a:pPr lvl="3"/>
            <a:r>
              <a:rPr lang="sr-Latn-RS">
                <a:ea typeface="+mn-lt"/>
                <a:cs typeface="+mn-lt"/>
              </a:rPr>
              <a:t>Kompatibilno sa slanjem podataka iz više delova</a:t>
            </a: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87B0-565E-55A3-2CD8-57B1B29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Ubrzavanje </a:t>
            </a:r>
            <a:r>
              <a:rPr lang="en-US" err="1"/>
              <a:t>performansi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0029-F949-A168-9A7A-158FA8A8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6" descr="Diagram, shape&#10;&#10;Description automatically generated">
            <a:extLst>
              <a:ext uri="{FF2B5EF4-FFF2-40B4-BE49-F238E27FC236}">
                <a16:creationId xmlns:a16="http://schemas.microsoft.com/office/drawing/2014/main" id="{9313771B-A6A9-1215-F398-6666E774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23" y="1545881"/>
            <a:ext cx="3591790" cy="1728117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61A3653F-5A9C-EB0E-CB31-DD359760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623" y="3782291"/>
            <a:ext cx="3591790" cy="10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F6C3D-80CA-FF13-EF3F-F76FE4B15E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Preuzimanje manje količine podataka koristeći SQL za filtriranje na strani servera</a:t>
            </a:r>
            <a:endParaRPr lang="sr-Latn-RS"/>
          </a:p>
          <a:p>
            <a:pPr lvl="2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 da filtrira po kolonama i redovima (prosti SQL izrazi)</a:t>
            </a:r>
            <a:endParaRPr lang="sr-Latn-RS"/>
          </a:p>
          <a:p>
            <a:pPr lvl="2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Manje transfera u mreži, manja potrošnja procesora na strani klijenta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endParaRPr lang="sr-Latn-RS">
              <a:cs typeface="+mj-lt"/>
            </a:endParaRPr>
          </a:p>
          <a:p>
            <a:pPr lvl="1"/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AC54E-D744-4398-FA54-D9A6862B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S3 Select &amp; Glacier Select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F6503-821D-56EE-AD4C-8616FE2E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6C8F763-8101-C48F-5123-F21B3813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0" y="2609210"/>
            <a:ext cx="5335312" cy="275764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3C10FC6-9D48-2464-AE44-193D32C1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203" y="2610206"/>
            <a:ext cx="5219700" cy="23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5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13AF4-5464-DEF3-5A46-197840B881B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8563618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Izvršite obimne operacije na postojećim S3 objektima sa jednim pozivom, na primer: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Ažuriranje meta podatke i atribute objekta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Kopiranje objekata između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Enkripcija</a:t>
            </a:r>
            <a:r>
              <a:rPr lang="sr-Latn-RS">
                <a:ea typeface="+mn-lt"/>
                <a:cs typeface="+mn-lt"/>
              </a:rPr>
              <a:t> ne-</a:t>
            </a:r>
            <a:r>
              <a:rPr lang="sr-Latn-RS" err="1">
                <a:ea typeface="+mn-lt"/>
                <a:cs typeface="+mn-lt"/>
              </a:rPr>
              <a:t>enkriptovanih</a:t>
            </a:r>
            <a:r>
              <a:rPr lang="sr-Latn-RS">
                <a:ea typeface="+mn-lt"/>
                <a:cs typeface="+mn-lt"/>
              </a:rPr>
              <a:t> objekata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Ažuriranje </a:t>
            </a:r>
            <a:r>
              <a:rPr lang="sr-Latn-RS" err="1">
                <a:ea typeface="+mn-lt"/>
                <a:cs typeface="+mn-lt"/>
              </a:rPr>
              <a:t>prisupnih</a:t>
            </a:r>
            <a:r>
              <a:rPr lang="sr-Latn-RS">
                <a:ea typeface="+mn-lt"/>
                <a:cs typeface="+mn-lt"/>
              </a:rPr>
              <a:t> listi (ACL), tagova, </a:t>
            </a:r>
            <a:r>
              <a:rPr lang="sr-Latn-RS" err="1">
                <a:ea typeface="+mn-lt"/>
                <a:cs typeface="+mn-lt"/>
              </a:rPr>
              <a:t>isl</a:t>
            </a:r>
            <a:r>
              <a:rPr lang="sr-Latn-RS">
                <a:ea typeface="+mn-lt"/>
                <a:cs typeface="+mn-lt"/>
              </a:rPr>
              <a:t>.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Povraćaj objekata iz S3 </a:t>
            </a:r>
            <a:r>
              <a:rPr lang="sr-Latn-RS" err="1">
                <a:ea typeface="+mn-lt"/>
                <a:cs typeface="+mn-lt"/>
              </a:rPr>
              <a:t>Glacier</a:t>
            </a:r>
            <a:endParaRPr lang="sr-Latn-RS" err="1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Pozivanje Lambda funkcije koja treba da se izvrši nad svakim objektom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 se sastoji od liste objekata, akcija koje treba da se izvrše i opcionih parametara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S3 </a:t>
            </a:r>
            <a:r>
              <a:rPr lang="sr-Latn-RS" err="1">
                <a:ea typeface="+mn-lt"/>
                <a:cs typeface="+mn-lt"/>
              </a:rPr>
              <a:t>Batch</a:t>
            </a:r>
            <a:r>
              <a:rPr lang="sr-Latn-RS">
                <a:ea typeface="+mn-lt"/>
                <a:cs typeface="+mn-lt"/>
              </a:rPr>
              <a:t> operacije upravljaju ponovnim pokušajima da se akcije izvrše, prate napredak </a:t>
            </a: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-ova, šalju notifikacije kada se </a:t>
            </a:r>
            <a:r>
              <a:rPr lang="sr-Latn-RS" err="1">
                <a:ea typeface="+mn-lt"/>
                <a:cs typeface="+mn-lt"/>
              </a:rPr>
              <a:t>job</a:t>
            </a:r>
            <a:r>
              <a:rPr lang="sr-Latn-RS">
                <a:ea typeface="+mn-lt"/>
                <a:cs typeface="+mn-lt"/>
              </a:rPr>
              <a:t> završi, prave izveštaje...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Možete koristiti S3 </a:t>
            </a:r>
            <a:r>
              <a:rPr lang="sr-Latn-RS" err="1">
                <a:ea typeface="+mn-lt"/>
                <a:cs typeface="+mn-lt"/>
              </a:rPr>
              <a:t>Inventory</a:t>
            </a:r>
            <a:r>
              <a:rPr lang="sr-Latn-RS">
                <a:ea typeface="+mn-lt"/>
                <a:cs typeface="+mn-lt"/>
              </a:rPr>
              <a:t> da dobijete listu objekata i S3 </a:t>
            </a:r>
            <a:r>
              <a:rPr lang="sr-Latn-RS" err="1">
                <a:ea typeface="+mn-lt"/>
                <a:cs typeface="+mn-lt"/>
              </a:rPr>
              <a:t>Select</a:t>
            </a:r>
            <a:r>
              <a:rPr lang="sr-Latn-RS">
                <a:ea typeface="+mn-lt"/>
                <a:cs typeface="+mn-lt"/>
              </a:rPr>
              <a:t> da </a:t>
            </a:r>
            <a:r>
              <a:rPr lang="sr-Latn-RS" err="1">
                <a:ea typeface="+mn-lt"/>
                <a:cs typeface="+mn-lt"/>
              </a:rPr>
              <a:t>filtritrate</a:t>
            </a:r>
            <a:r>
              <a:rPr lang="sr-Latn-RS">
                <a:ea typeface="+mn-lt"/>
                <a:cs typeface="+mn-lt"/>
              </a:rPr>
              <a:t> vaše objekte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br>
              <a:rPr lang="en-US"/>
            </a:br>
            <a:endParaRPr lang="sr-Latn-R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8C155-AD09-0C9C-59E9-D8DE9A5B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Batch </a:t>
            </a:r>
            <a:r>
              <a:rPr lang="en-US" err="1"/>
              <a:t>operacije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A87E-2F2B-8D8A-70F3-15DE464C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59D14BD-D583-5F5D-0482-EE4F3E6F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862" y="1369400"/>
            <a:ext cx="2743200" cy="38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>
                <a:ea typeface="+mj-lt"/>
                <a:cs typeface="+mj-lt"/>
              </a:rPr>
              <a:t>Storage classes &amp; </a:t>
            </a:r>
            <a:r>
              <a:rPr lang="nl-NL" err="1">
                <a:ea typeface="+mj-lt"/>
                <a:cs typeface="+mj-lt"/>
              </a:rPr>
              <a:t>Lifecycle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Policies</a:t>
            </a:r>
            <a:endParaRPr lang="nl-NL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04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6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69494-1D9D-478C-854C-0FEF202F8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U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zavisnosi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 od toga </a:t>
            </a:r>
            <a:r>
              <a:rPr lang="sr-Latn-RS" dirty="0" err="1">
                <a:solidFill>
                  <a:srgbClr val="706F6F"/>
                </a:solidFill>
                <a:ea typeface="+mn-lt"/>
                <a:cs typeface="+mn-lt"/>
              </a:rPr>
              <a:t>kolko</a:t>
            </a: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 često pristupamo nekim podacima, možemo proći jeftinije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ea typeface="+mn-lt"/>
                <a:cs typeface="+mn-lt"/>
              </a:rPr>
              <a:t>Različite klase skladištenja: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solidFill>
                  <a:srgbClr val="706F6F"/>
                </a:solidFill>
                <a:latin typeface="+mn-lt"/>
                <a:ea typeface="+mn-lt"/>
                <a:cs typeface="+mn-lt"/>
              </a:rPr>
              <a:t>Amazon S3 Standard - Opšte namene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Standard-</a:t>
            </a:r>
            <a:r>
              <a:rPr lang="sr-Latn-RS" dirty="0" err="1">
                <a:ea typeface="+mn-lt"/>
                <a:cs typeface="+mn-lt"/>
              </a:rPr>
              <a:t>Infrequent</a:t>
            </a:r>
            <a:r>
              <a:rPr lang="sr-Latn-RS" dirty="0">
                <a:ea typeface="+mn-lt"/>
                <a:cs typeface="+mn-lt"/>
              </a:rPr>
              <a:t> Access (IA) - Za podatke kojima ređe pristupamo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One Zone-</a:t>
            </a:r>
            <a:r>
              <a:rPr lang="sr-Latn-RS" dirty="0" err="1">
                <a:ea typeface="+mn-lt"/>
                <a:cs typeface="+mn-lt"/>
              </a:rPr>
              <a:t>Infrequent</a:t>
            </a:r>
            <a:r>
              <a:rPr lang="sr-Latn-RS" dirty="0">
                <a:ea typeface="+mn-lt"/>
                <a:cs typeface="+mn-lt"/>
              </a:rPr>
              <a:t> Access - -||- u jednoj zoni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Instant </a:t>
            </a:r>
            <a:r>
              <a:rPr lang="sr-Latn-RS" dirty="0" err="1">
                <a:ea typeface="+mn-lt"/>
                <a:cs typeface="+mn-lt"/>
              </a:rPr>
              <a:t>Retrieval</a:t>
            </a:r>
            <a:r>
              <a:rPr lang="sr-Latn-RS" dirty="0">
                <a:ea typeface="+mn-lt"/>
                <a:cs typeface="+mn-lt"/>
              </a:rPr>
              <a:t> - Trenutno preuzimanje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Flexible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Retrieval</a:t>
            </a:r>
            <a:r>
              <a:rPr lang="sr-Latn-RS" dirty="0">
                <a:ea typeface="+mn-lt"/>
                <a:cs typeface="+mn-lt"/>
              </a:rPr>
              <a:t> - Fleksibilno preuzimanje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Deep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Archive</a:t>
            </a:r>
            <a:endParaRPr lang="sr-Latn-RS" dirty="0" err="1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Amazon S3 </a:t>
            </a:r>
            <a:r>
              <a:rPr lang="sr-Latn-RS" dirty="0" err="1">
                <a:ea typeface="+mn-lt"/>
                <a:cs typeface="+mn-lt"/>
              </a:rPr>
              <a:t>Intelligent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Tiering</a:t>
            </a:r>
            <a:endParaRPr lang="sr-Latn-R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42C1A3-DD5B-F6C5-4244-DD7AA8E7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</a:t>
            </a:r>
            <a:r>
              <a:rPr lang="en-US" err="1"/>
              <a:t>klase</a:t>
            </a:r>
            <a:r>
              <a:rPr lang="en-US"/>
              <a:t> </a:t>
            </a:r>
            <a:r>
              <a:rPr lang="en-US" err="1"/>
              <a:t>skladištenja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0415-D1D3-A55D-7FDE-7CDEB65B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0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4E4BBEA-3B7A-C044-4D73-1FA6A1AC264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58451" y="1622723"/>
            <a:ext cx="10874738" cy="43189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65F000-FFFF-3FDA-8324-FF59E62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Poređenje</a:t>
            </a:r>
            <a:r>
              <a:rPr lang="en-US"/>
              <a:t> </a:t>
            </a:r>
            <a:r>
              <a:rPr lang="en-US" err="1"/>
              <a:t>klasa</a:t>
            </a:r>
            <a:r>
              <a:rPr lang="en-US"/>
              <a:t> </a:t>
            </a:r>
            <a:r>
              <a:rPr lang="en-US" err="1"/>
              <a:t>skladištenja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24FB-1A6E-1F31-4A3C-EE85B790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8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1679EB-54C8-1922-9D2F-ECF4619FCE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198" y="1544638"/>
            <a:ext cx="5281156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solidFill>
                  <a:srgbClr val="706F6F"/>
                </a:solidFill>
                <a:latin typeface="+mn-lt"/>
                <a:ea typeface="+mn-lt"/>
                <a:cs typeface="+mn-lt"/>
              </a:rPr>
              <a:t>Objektima u S3 </a:t>
            </a:r>
            <a:r>
              <a:rPr lang="sr-Latn-RS" err="1">
                <a:solidFill>
                  <a:srgbClr val="706F6F"/>
                </a:solidFill>
                <a:latin typeface="+mn-lt"/>
                <a:ea typeface="+mn-lt"/>
                <a:cs typeface="+mn-lt"/>
              </a:rPr>
              <a:t>bucket</a:t>
            </a:r>
            <a:r>
              <a:rPr lang="sr-Latn-RS">
                <a:solidFill>
                  <a:srgbClr val="706F6F"/>
                </a:solidFill>
                <a:latin typeface="+mn-lt"/>
                <a:ea typeface="+mn-lt"/>
                <a:cs typeface="+mn-lt"/>
              </a:rPr>
              <a:t>-u možete menjati klasu skladištenja</a:t>
            </a:r>
            <a:r>
              <a:rPr lang="sr-Latn-RS">
                <a:ea typeface="+mn-lt"/>
                <a:cs typeface="+mn-lt"/>
              </a:rPr>
              <a:t> 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Za objekte kojima nećete često pristupati preporučuje se Standard IA klasa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Za objekte za koje vam brz pristup uopšte nije potreban preporučuje se </a:t>
            </a:r>
            <a:r>
              <a:rPr lang="sr-Latn-RS" err="1">
                <a:ea typeface="+mn-lt"/>
                <a:cs typeface="+mn-lt"/>
              </a:rPr>
              <a:t>Glacier</a:t>
            </a:r>
            <a:r>
              <a:rPr lang="sr-Latn-RS">
                <a:ea typeface="+mn-lt"/>
                <a:cs typeface="+mn-lt"/>
              </a:rPr>
              <a:t> ili </a:t>
            </a:r>
            <a:r>
              <a:rPr lang="sr-Latn-RS" err="1">
                <a:ea typeface="+mn-lt"/>
                <a:cs typeface="+mn-lt"/>
              </a:rPr>
              <a:t>Glacier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Deep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Archive</a:t>
            </a:r>
            <a:endParaRPr lang="sr-Latn-RS" err="1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Premeštanje objekata može se automatizovati sa pravilima životnog ciklusa objekta (</a:t>
            </a:r>
            <a:r>
              <a:rPr lang="sr-Latn-RS" err="1">
                <a:ea typeface="+mn-lt"/>
                <a:cs typeface="+mn-lt"/>
              </a:rPr>
              <a:t>Lifecycle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Rules</a:t>
            </a:r>
            <a:r>
              <a:rPr lang="sr-Latn-RS">
                <a:ea typeface="+mn-lt"/>
                <a:cs typeface="+mn-lt"/>
              </a:rPr>
              <a:t>)</a:t>
            </a:r>
          </a:p>
          <a:p>
            <a:pPr marL="0" lvl="2" indent="0">
              <a:buClr>
                <a:srgbClr val="004F9F"/>
              </a:buClr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BAAEE-503C-5F2C-3F20-2356703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</a:t>
            </a:r>
            <a:r>
              <a:rPr lang="en-US" err="1"/>
              <a:t>polise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46CB-B371-EEF9-2052-DE80249A9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EE21148-DD74-CE2E-E2A7-C601331B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75" y="1581094"/>
            <a:ext cx="5272035" cy="36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2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ADB0B-AAB2-7113-A3D4-CE18273B497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Akcije prelaska (</a:t>
            </a:r>
            <a:r>
              <a:rPr lang="sr-Latn-RS" dirty="0" err="1">
                <a:ea typeface="+mn-lt"/>
                <a:cs typeface="+mn-lt"/>
              </a:rPr>
              <a:t>Transition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Actions</a:t>
            </a:r>
            <a:r>
              <a:rPr lang="sr-Latn-RS" dirty="0">
                <a:ea typeface="+mn-lt"/>
                <a:cs typeface="+mn-lt"/>
              </a:rPr>
              <a:t>) – konfiguriše da objekti pređu u drugu klasu skladištenja 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Premesti objekte u Standard IA klasu 60 dana posle kreiranja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Premesti objekte u </a:t>
            </a:r>
            <a:r>
              <a:rPr lang="sr-Latn-RS" dirty="0" err="1">
                <a:ea typeface="+mn-lt"/>
                <a:cs typeface="+mn-lt"/>
              </a:rPr>
              <a:t>Glacier</a:t>
            </a:r>
            <a:r>
              <a:rPr lang="sr-Latn-RS" dirty="0">
                <a:ea typeface="+mn-lt"/>
                <a:cs typeface="+mn-lt"/>
              </a:rPr>
              <a:t> klasu radi arhiviranja posle 6 meseci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Akcije isteka (</a:t>
            </a:r>
            <a:r>
              <a:rPr lang="sr-Latn-RS" dirty="0" err="1">
                <a:ea typeface="+mn-lt"/>
                <a:cs typeface="+mn-lt"/>
              </a:rPr>
              <a:t>Expiration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actions</a:t>
            </a:r>
            <a:r>
              <a:rPr lang="sr-Latn-RS" dirty="0">
                <a:ea typeface="+mn-lt"/>
                <a:cs typeface="+mn-lt"/>
              </a:rPr>
              <a:t>) – konfiguriše istek roka objekata (</a:t>
            </a:r>
            <a:r>
              <a:rPr lang="sr-Latn-RS" dirty="0" err="1">
                <a:ea typeface="+mn-lt"/>
                <a:cs typeface="+mn-lt"/>
              </a:rPr>
              <a:t>delete</a:t>
            </a:r>
            <a:r>
              <a:rPr lang="sr-Latn-RS" dirty="0">
                <a:ea typeface="+mn-lt"/>
                <a:cs typeface="+mn-lt"/>
              </a:rPr>
              <a:t>) posle određenog vremenskog perioda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Logovi pristupa fajlovima mogu da se obrišu posle 365 dana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Može se koristiti radi brisanja starih verzija fajlova (ako je </a:t>
            </a:r>
            <a:r>
              <a:rPr lang="sr-Latn-RS" dirty="0" err="1">
                <a:ea typeface="+mn-lt"/>
                <a:cs typeface="+mn-lt"/>
              </a:rPr>
              <a:t>verzionisanje</a:t>
            </a:r>
            <a:r>
              <a:rPr lang="sr-Latn-RS" dirty="0">
                <a:ea typeface="+mn-lt"/>
                <a:cs typeface="+mn-lt"/>
              </a:rPr>
              <a:t> uključeno)</a:t>
            </a:r>
            <a:endParaRPr lang="sr-Latn-RS" dirty="0"/>
          </a:p>
          <a:p>
            <a:pPr lvl="3"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Može se koristiti radi brisanja ne završenih otpremanja podataka u delovima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Pravila mogu biti za određene prefikse, </a:t>
            </a:r>
            <a:r>
              <a:rPr lang="sr-Latn-RS" dirty="0" err="1">
                <a:ea typeface="+mn-lt"/>
                <a:cs typeface="+mn-lt"/>
              </a:rPr>
              <a:t>npr</a:t>
            </a:r>
            <a:r>
              <a:rPr lang="sr-Latn-RS" dirty="0">
                <a:ea typeface="+mn-lt"/>
                <a:cs typeface="+mn-lt"/>
              </a:rPr>
              <a:t>: s3://mybucket/mp3/*</a:t>
            </a:r>
            <a:endParaRPr lang="sr-Latn-RS" dirty="0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dirty="0">
                <a:ea typeface="+mn-lt"/>
                <a:cs typeface="+mn-lt"/>
              </a:rPr>
              <a:t>Pravila mogu biti za određene tagove, </a:t>
            </a:r>
            <a:r>
              <a:rPr lang="sr-Latn-RS" dirty="0" err="1">
                <a:ea typeface="+mn-lt"/>
                <a:cs typeface="+mn-lt"/>
              </a:rPr>
              <a:t>npr</a:t>
            </a:r>
            <a:r>
              <a:rPr lang="sr-Latn-RS" dirty="0">
                <a:ea typeface="+mn-lt"/>
                <a:cs typeface="+mn-lt"/>
              </a:rPr>
              <a:t>: Department: </a:t>
            </a:r>
            <a:r>
              <a:rPr lang="sr-Latn-RS" dirty="0" err="1">
                <a:ea typeface="+mn-lt"/>
                <a:cs typeface="+mn-lt"/>
              </a:rPr>
              <a:t>Finance</a:t>
            </a:r>
            <a:endParaRPr lang="sr-Latn-RS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2D690-2544-6363-18CE-20EE8621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Pravila</a:t>
            </a:r>
            <a:r>
              <a:rPr lang="en-US"/>
              <a:t> </a:t>
            </a:r>
            <a:r>
              <a:rPr lang="en-US" err="1"/>
              <a:t>životnog</a:t>
            </a:r>
            <a:r>
              <a:rPr lang="en-US"/>
              <a:t> </a:t>
            </a:r>
            <a:r>
              <a:rPr lang="en-US" err="1"/>
              <a:t>ciklusa</a:t>
            </a:r>
            <a:r>
              <a:rPr lang="en-US"/>
              <a:t> (</a:t>
            </a:r>
            <a:r>
              <a:rPr lang="en-US" b="0">
                <a:ea typeface="+mj-lt"/>
                <a:cs typeface="+mj-lt"/>
              </a:rPr>
              <a:t>Lifecycle Rules)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B6428-1892-149E-E709-7FD58D850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0589E80-D068-5465-05AB-BC1D87EA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82" y="3428005"/>
            <a:ext cx="1771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err="1">
                <a:ea typeface="+mj-lt"/>
                <a:cs typeface="+mj-lt"/>
              </a:rPr>
              <a:t>Uvod</a:t>
            </a:r>
            <a:r>
              <a:rPr lang="en-US">
                <a:ea typeface="+mj-lt"/>
                <a:cs typeface="+mj-lt"/>
              </a:rPr>
              <a:t>, bucket-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, </a:t>
            </a:r>
            <a:r>
              <a:rPr lang="en-US" err="1">
                <a:ea typeface="+mj-lt"/>
                <a:cs typeface="+mj-lt"/>
              </a:rPr>
              <a:t>objekti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 </a:t>
            </a:r>
            <a:r>
              <a:rPr lang="en-US" err="1">
                <a:ea typeface="+mj-lt"/>
                <a:cs typeface="+mj-lt"/>
              </a:rPr>
              <a:t>verzionisanje</a:t>
            </a:r>
            <a:endParaRPr lang="en-US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01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2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363" y="5445277"/>
            <a:ext cx="5103812" cy="7204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>
                <a:ea typeface="+mj-lt"/>
                <a:cs typeface="+mj-lt"/>
              </a:rPr>
              <a:t>Hostovanje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statičkih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veb</a:t>
            </a:r>
            <a:r>
              <a:rPr lang="nl-NL">
                <a:ea typeface="+mj-lt"/>
                <a:cs typeface="+mj-lt"/>
              </a:rPr>
              <a:t> </a:t>
            </a:r>
            <a:r>
              <a:rPr lang="nl-NL" err="1">
                <a:ea typeface="+mj-lt"/>
                <a:cs typeface="+mj-lt"/>
              </a:rPr>
              <a:t>sajtova</a:t>
            </a:r>
            <a:r>
              <a:rPr lang="nl-NL">
                <a:ea typeface="+mj-lt"/>
                <a:cs typeface="+mj-lt"/>
              </a:rPr>
              <a:t> i CORS</a:t>
            </a:r>
          </a:p>
          <a:p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05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6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7DFEB-00A3-9F14-1F85-B5EABD55E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4" y="3715619"/>
            <a:ext cx="8966200" cy="2304181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err="1"/>
              <a:t>Smatramo</a:t>
            </a:r>
            <a:r>
              <a:rPr lang="en-US"/>
              <a:t> da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fajlovi</a:t>
            </a:r>
            <a:r>
              <a:rPr lang="en-US"/>
              <a:t> u bucket-u </a:t>
            </a:r>
            <a:r>
              <a:rPr lang="en-US" err="1"/>
              <a:t>fajlovi</a:t>
            </a:r>
            <a:r>
              <a:rPr lang="en-US"/>
              <a:t> za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</a:t>
            </a:r>
          </a:p>
          <a:p>
            <a:pPr marL="457200" indent="-457200">
              <a:buChar char="•"/>
            </a:pPr>
            <a:r>
              <a:rPr lang="en-US"/>
              <a:t>Ako za </a:t>
            </a:r>
            <a:r>
              <a:rPr lang="en-US" err="1"/>
              <a:t>pristup</a:t>
            </a:r>
            <a:r>
              <a:rPr lang="en-US"/>
              <a:t> </a:t>
            </a:r>
            <a:r>
              <a:rPr lang="en-US" err="1"/>
              <a:t>dobijemo</a:t>
            </a:r>
            <a:r>
              <a:rPr lang="en-US"/>
              <a:t> </a:t>
            </a:r>
            <a:r>
              <a:rPr lang="en-US" err="1"/>
              <a:t>grešku</a:t>
            </a:r>
            <a:r>
              <a:rPr lang="en-US"/>
              <a:t> 403, </a:t>
            </a:r>
            <a:r>
              <a:rPr lang="en-US" err="1"/>
              <a:t>proveriti</a:t>
            </a:r>
            <a:r>
              <a:rPr lang="en-US"/>
              <a:t> da li je </a:t>
            </a:r>
            <a:r>
              <a:rPr lang="en-US" err="1"/>
              <a:t>dozvoljen</a:t>
            </a:r>
            <a:r>
              <a:rPr lang="en-US"/>
              <a:t> </a:t>
            </a:r>
            <a:r>
              <a:rPr lang="en-US" err="1"/>
              <a:t>javni</a:t>
            </a:r>
            <a:r>
              <a:rPr lang="en-US"/>
              <a:t> </a:t>
            </a:r>
            <a:r>
              <a:rPr lang="en-US" err="1"/>
              <a:t>pristup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2DE29-5977-3345-2D23-64712C49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hostovanje</a:t>
            </a:r>
            <a:r>
              <a:rPr lang="en-US"/>
              <a:t> </a:t>
            </a:r>
            <a:r>
              <a:rPr lang="en-US" err="1"/>
              <a:t>statičkih</a:t>
            </a:r>
            <a:r>
              <a:rPr lang="en-US"/>
              <a:t> 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sajtova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6248-A6FF-F054-0830-79949B20A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D71064-48B6-E167-C87A-5F24A9F1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1570759"/>
            <a:ext cx="7746520" cy="17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D3F8-B359-10B4-9752-A41013BAD1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>
                <a:ea typeface="+mj-lt"/>
                <a:cs typeface="+mj-lt"/>
              </a:rPr>
              <a:t>Cross-Origin Resource Sharing (CORS)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Zaštita</a:t>
            </a:r>
            <a:r>
              <a:rPr lang="en-US"/>
              <a:t> </a:t>
            </a:r>
            <a:r>
              <a:rPr lang="en-US" err="1"/>
              <a:t>protiv</a:t>
            </a:r>
            <a:r>
              <a:rPr lang="en-US"/>
              <a:t> </a:t>
            </a:r>
            <a:r>
              <a:rPr lang="en-US" err="1"/>
              <a:t>zahteva</a:t>
            </a:r>
            <a:r>
              <a:rPr lang="en-US"/>
              <a:t> </a:t>
            </a:r>
            <a:r>
              <a:rPr lang="en-US" err="1"/>
              <a:t>nedozvoljenog</a:t>
            </a:r>
            <a:r>
              <a:rPr lang="en-US"/>
              <a:t> </a:t>
            </a:r>
            <a:r>
              <a:rPr lang="en-US" err="1"/>
              <a:t>porekla</a:t>
            </a:r>
          </a:p>
          <a:p>
            <a:pPr marL="457200" indent="-457200"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85475E-7E9B-EEA8-7876-A8422CF6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C3B6-781D-FD7B-609E-A4FE6A1D1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DD19263-7253-7BB5-C373-E5674191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542793"/>
            <a:ext cx="8005313" cy="34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54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F3F9E8-4E9B-AEE0-32C2-FE7160FDE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400"/>
              <a:t>Ako </a:t>
            </a:r>
            <a:r>
              <a:rPr lang="en-US" sz="2400" err="1"/>
              <a:t>klijent</a:t>
            </a:r>
            <a:r>
              <a:rPr lang="en-US" sz="2400"/>
              <a:t> </a:t>
            </a:r>
            <a:r>
              <a:rPr lang="en-US" sz="2400" err="1"/>
              <a:t>zahteva</a:t>
            </a:r>
            <a:r>
              <a:rPr lang="en-US" sz="2400"/>
              <a:t> </a:t>
            </a:r>
            <a:r>
              <a:rPr lang="en-US" sz="2400" err="1"/>
              <a:t>objekte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našem</a:t>
            </a:r>
            <a:r>
              <a:rPr lang="en-US" sz="2400"/>
              <a:t> S3 bucket-u, </a:t>
            </a:r>
            <a:r>
              <a:rPr lang="en-US" sz="2400" err="1"/>
              <a:t>moramo</a:t>
            </a:r>
            <a:r>
              <a:rPr lang="en-US" sz="2400"/>
              <a:t> mu to </a:t>
            </a:r>
            <a:r>
              <a:rPr lang="en-US" sz="2400" err="1"/>
              <a:t>omogućiti</a:t>
            </a:r>
            <a:r>
              <a:rPr lang="en-US" sz="2400"/>
              <a:t> </a:t>
            </a:r>
            <a:r>
              <a:rPr lang="en-US" sz="2400" err="1"/>
              <a:t>odgovarajućim</a:t>
            </a:r>
            <a:r>
              <a:rPr lang="en-US" sz="2400"/>
              <a:t> CORS header-</a:t>
            </a:r>
            <a:r>
              <a:rPr lang="en-US" sz="2400" err="1"/>
              <a:t>ima</a:t>
            </a: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05BB-F5A9-988C-CECE-442ABD2C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CORS NA s3 bucket-u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3CD60-964C-03F9-6701-603661B9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DF7FD5-0935-D731-6170-587EB3C8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" r="157" b="-546"/>
          <a:stretch/>
        </p:blipFill>
        <p:spPr>
          <a:xfrm>
            <a:off x="1049510" y="2465561"/>
            <a:ext cx="9155511" cy="25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CloudFront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 err="1">
                <a:ea typeface="+mj-lt"/>
                <a:cs typeface="+mj-lt"/>
              </a:rPr>
              <a:t>Uvod</a:t>
            </a:r>
            <a:r>
              <a:rPr lang="nl-NL">
                <a:ea typeface="+mj-lt"/>
                <a:cs typeface="+mj-lt"/>
              </a:rPr>
              <a:t>, </a:t>
            </a:r>
            <a:r>
              <a:rPr lang="nl-NL" err="1">
                <a:ea typeface="+mj-lt"/>
                <a:cs typeface="+mj-lt"/>
              </a:rPr>
              <a:t>Origin</a:t>
            </a:r>
            <a:r>
              <a:rPr lang="nl-NL">
                <a:ea typeface="+mj-lt"/>
                <a:cs typeface="+mj-lt"/>
              </a:rPr>
              <a:t>-i, </a:t>
            </a:r>
            <a:r>
              <a:rPr lang="nl-NL" err="1">
                <a:ea typeface="+mj-lt"/>
                <a:cs typeface="+mj-lt"/>
              </a:rPr>
              <a:t>Klase</a:t>
            </a:r>
            <a:r>
              <a:rPr lang="nl-NL">
                <a:ea typeface="+mj-lt"/>
                <a:cs typeface="+mj-lt"/>
              </a:rPr>
              <a:t> </a:t>
            </a:r>
            <a:r>
              <a:rPr lang="nl-NL" err="1">
                <a:ea typeface="+mj-lt"/>
                <a:cs typeface="+mj-lt"/>
              </a:rPr>
              <a:t>cena</a:t>
            </a:r>
          </a:p>
          <a:p>
            <a:endParaRPr lang="nl-NL">
              <a:ea typeface="+mj-lt"/>
              <a:cs typeface="+mj-lt"/>
            </a:endParaRPr>
          </a:p>
          <a:p>
            <a:endParaRPr lang="nl-NL">
              <a:ea typeface="+mj-lt"/>
              <a:cs typeface="+mj-lt"/>
            </a:endParaRPr>
          </a:p>
          <a:p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06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AA842B19-64C1-7714-21D4-48E24ACE9F8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29" r="7229"/>
          <a:stretch/>
        </p:blipFill>
        <p:spPr/>
      </p:pic>
    </p:spTree>
    <p:extLst>
      <p:ext uri="{BB962C8B-B14F-4D97-AF65-F5344CB8AC3E}">
        <p14:creationId xmlns:p14="http://schemas.microsoft.com/office/powerpoint/2010/main" val="179756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C687D2-5B7C-EDE1-BDA5-4B40116C4B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/>
              <a:t>CloudFront </a:t>
            </a:r>
            <a:r>
              <a:rPr lang="en-US" err="1"/>
              <a:t>predstavlja</a:t>
            </a:r>
            <a:r>
              <a:rPr lang="en-US"/>
              <a:t> </a:t>
            </a:r>
            <a:r>
              <a:rPr lang="en-US" err="1"/>
              <a:t>servis</a:t>
            </a:r>
            <a:r>
              <a:rPr lang="en-US"/>
              <a:t> za CDN </a:t>
            </a:r>
            <a:r>
              <a:rPr lang="en-US" err="1"/>
              <a:t>na</a:t>
            </a:r>
            <a:r>
              <a:rPr lang="en-US"/>
              <a:t> AWS-u</a:t>
            </a:r>
          </a:p>
          <a:p>
            <a:pPr marL="457200" indent="-457200">
              <a:buChar char="•"/>
            </a:pPr>
            <a:r>
              <a:rPr lang="en-US" err="1"/>
              <a:t>Poboljšava</a:t>
            </a:r>
            <a:r>
              <a:rPr lang="en-US"/>
              <a:t> READ </a:t>
            </a:r>
            <a:r>
              <a:rPr lang="en-US" err="1"/>
              <a:t>performanse</a:t>
            </a:r>
            <a:r>
              <a:rPr lang="en-US"/>
              <a:t> </a:t>
            </a:r>
            <a:r>
              <a:rPr lang="en-US" err="1"/>
              <a:t>zbog</a:t>
            </a:r>
            <a:r>
              <a:rPr lang="en-US"/>
              <a:t> </a:t>
            </a:r>
            <a:r>
              <a:rPr lang="en-US" err="1"/>
              <a:t>keširanja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edge </a:t>
            </a:r>
            <a:r>
              <a:rPr lang="en-US" err="1"/>
              <a:t>lokacijama</a:t>
            </a:r>
          </a:p>
          <a:p>
            <a:pPr marL="457200" indent="-457200">
              <a:buChar char="•"/>
            </a:pPr>
            <a:r>
              <a:rPr lang="en-US"/>
              <a:t>Firewall za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aplikacije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767DA-770E-C06D-FE4F-5F9C5023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Uvod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1ABB-3C37-1AEE-E321-F2EEA39E1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DE696DBB-6FED-7B0A-FB23-D51AED01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2699854"/>
            <a:ext cx="6633881" cy="31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C779ED2-1DA6-FDC8-B08C-E3B241884696}"/>
              </a:ext>
            </a:extLst>
          </p:cNvPr>
          <p:cNvSpPr/>
          <p:nvPr/>
        </p:nvSpPr>
        <p:spPr>
          <a:xfrm>
            <a:off x="6134691" y="2038251"/>
            <a:ext cx="4753677" cy="35517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endParaRPr lang="en-GB" sz="105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C3632C-13E2-B35B-9AF5-D4714491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Cloudfront</a:t>
            </a:r>
            <a:r>
              <a:rPr lang="en-US"/>
              <a:t>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101B2-4868-B205-DC5B-1ED997277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E375E-FE2B-18E3-2703-F65FA7EDB6F8}"/>
              </a:ext>
            </a:extLst>
          </p:cNvPr>
          <p:cNvSpPr/>
          <p:nvPr/>
        </p:nvSpPr>
        <p:spPr>
          <a:xfrm>
            <a:off x="654153" y="1401403"/>
            <a:ext cx="4753677" cy="6270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j-lt"/>
              </a:rPr>
              <a:t>S3</a:t>
            </a: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B79A0-0C0B-A228-81E7-04AF0F383876}"/>
              </a:ext>
            </a:extLst>
          </p:cNvPr>
          <p:cNvSpPr/>
          <p:nvPr/>
        </p:nvSpPr>
        <p:spPr>
          <a:xfrm>
            <a:off x="654152" y="2028482"/>
            <a:ext cx="4753676" cy="3561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endParaRPr lang="en-GB" sz="1050" b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61DCC19-F61B-7DFC-F07E-47DBD8482400}"/>
              </a:ext>
            </a:extLst>
          </p:cNvPr>
          <p:cNvSpPr txBox="1">
            <a:spLocks/>
          </p:cNvSpPr>
          <p:nvPr/>
        </p:nvSpPr>
        <p:spPr>
          <a:xfrm>
            <a:off x="6325026" y="2073371"/>
            <a:ext cx="4376105" cy="28823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Za ALB, EC2 </a:t>
            </a:r>
            <a:r>
              <a:rPr lang="nl-NL" err="1"/>
              <a:t>ili</a:t>
            </a:r>
            <a:r>
              <a:rPr lang="nl-NL"/>
              <a:t> </a:t>
            </a:r>
            <a:r>
              <a:rPr lang="nl-NL" err="1"/>
              <a:t>custom</a:t>
            </a:r>
            <a:r>
              <a:rPr lang="nl-NL"/>
              <a:t> backend </a:t>
            </a:r>
          </a:p>
          <a:p>
            <a:pPr lvl="1"/>
            <a:r>
              <a:rPr lang="nl-NL"/>
              <a:t>- </a:t>
            </a:r>
            <a:r>
              <a:rPr lang="nl-NL" err="1"/>
              <a:t>Može</a:t>
            </a:r>
            <a:r>
              <a:rPr lang="nl-NL"/>
              <a:t> </a:t>
            </a:r>
            <a:r>
              <a:rPr lang="nl-NL" err="1"/>
              <a:t>biti</a:t>
            </a:r>
            <a:r>
              <a:rPr lang="nl-NL"/>
              <a:t> i S3 </a:t>
            </a:r>
            <a:r>
              <a:rPr lang="nl-NL" err="1"/>
              <a:t>statički</a:t>
            </a:r>
            <a:r>
              <a:rPr lang="nl-NL"/>
              <a:t> </a:t>
            </a:r>
            <a:r>
              <a:rPr lang="nl-NL" err="1"/>
              <a:t>veb</a:t>
            </a:r>
            <a:r>
              <a:rPr lang="nl-NL"/>
              <a:t> </a:t>
            </a:r>
            <a:r>
              <a:rPr lang="nl-NL" err="1"/>
              <a:t>sajt</a:t>
            </a:r>
            <a:r>
              <a:rPr lang="nl-NL"/>
              <a:t> (</a:t>
            </a:r>
            <a:r>
              <a:rPr lang="nl-NL" err="1"/>
              <a:t>mora</a:t>
            </a:r>
            <a:r>
              <a:rPr lang="nl-NL"/>
              <a:t> </a:t>
            </a:r>
            <a:r>
              <a:rPr lang="nl-NL" err="1"/>
              <a:t>biti</a:t>
            </a:r>
            <a:r>
              <a:rPr lang="nl-NL"/>
              <a:t> </a:t>
            </a:r>
            <a:r>
              <a:rPr lang="nl-NL" err="1"/>
              <a:t>štikliran</a:t>
            </a:r>
            <a:r>
              <a:rPr lang="nl-NL"/>
              <a:t> </a:t>
            </a:r>
            <a:r>
              <a:rPr lang="nl-NL" err="1"/>
              <a:t>taj</a:t>
            </a:r>
            <a:r>
              <a:rPr lang="nl-NL"/>
              <a:t> box na </a:t>
            </a:r>
            <a:r>
              <a:rPr lang="nl-NL" err="1"/>
              <a:t>nivou</a:t>
            </a:r>
            <a:r>
              <a:rPr lang="nl-NL"/>
              <a:t> bucket-a)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CAD136-F363-382D-D2E8-7630CA094496}"/>
              </a:ext>
            </a:extLst>
          </p:cNvPr>
          <p:cNvSpPr/>
          <p:nvPr/>
        </p:nvSpPr>
        <p:spPr>
          <a:xfrm>
            <a:off x="6134692" y="1401403"/>
            <a:ext cx="4753678" cy="6173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/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+mj-lt"/>
              </a:rPr>
              <a:t>CUSTOM HTTP ORIGIN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B619533-9100-DE78-6BD8-4A4B687EAA3A}"/>
              </a:ext>
            </a:extLst>
          </p:cNvPr>
          <p:cNvSpPr txBox="1">
            <a:spLocks/>
          </p:cNvSpPr>
          <p:nvPr/>
        </p:nvSpPr>
        <p:spPr>
          <a:xfrm>
            <a:off x="805409" y="2268755"/>
            <a:ext cx="4464028" cy="28823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Za </a:t>
            </a:r>
            <a:r>
              <a:rPr lang="nl-NL" err="1"/>
              <a:t>distribuciju</a:t>
            </a:r>
            <a:r>
              <a:rPr lang="nl-NL"/>
              <a:t> </a:t>
            </a:r>
            <a:r>
              <a:rPr lang="nl-NL" err="1"/>
              <a:t>fajlova</a:t>
            </a:r>
            <a:r>
              <a:rPr lang="nl-NL"/>
              <a:t> i </a:t>
            </a:r>
            <a:r>
              <a:rPr lang="nl-NL" err="1"/>
              <a:t>keširanje</a:t>
            </a:r>
            <a:r>
              <a:rPr lang="nl-NL"/>
              <a:t> na </a:t>
            </a:r>
            <a:r>
              <a:rPr lang="nl-NL" err="1"/>
              <a:t>edge</a:t>
            </a:r>
            <a:r>
              <a:rPr lang="nl-NL"/>
              <a:t> </a:t>
            </a:r>
            <a:r>
              <a:rPr lang="nl-NL" err="1"/>
              <a:t>lokacijama</a:t>
            </a:r>
            <a:r>
              <a:rPr lang="nl-NL"/>
              <a:t> </a:t>
            </a:r>
          </a:p>
          <a:p>
            <a:pPr lvl="1"/>
            <a:r>
              <a:rPr lang="nl-NL"/>
              <a:t>- </a:t>
            </a:r>
            <a:r>
              <a:rPr lang="nl-NL" err="1"/>
              <a:t>Omogućava</a:t>
            </a:r>
            <a:r>
              <a:rPr lang="nl-NL"/>
              <a:t> </a:t>
            </a:r>
            <a:r>
              <a:rPr lang="nl-NL" err="1"/>
              <a:t>jaču</a:t>
            </a:r>
            <a:r>
              <a:rPr lang="nl-NL"/>
              <a:t> </a:t>
            </a:r>
            <a:r>
              <a:rPr lang="nl-NL" err="1"/>
              <a:t>sigurnost</a:t>
            </a:r>
            <a:r>
              <a:rPr lang="nl-NL"/>
              <a:t> </a:t>
            </a:r>
            <a:r>
              <a:rPr lang="nl-NL" err="1"/>
              <a:t>uz</a:t>
            </a:r>
            <a:r>
              <a:rPr lang="nl-NL"/>
              <a:t> </a:t>
            </a:r>
            <a:r>
              <a:rPr lang="nl-NL" err="1"/>
              <a:t>CloudFrontov</a:t>
            </a:r>
            <a:r>
              <a:rPr lang="nl-NL"/>
              <a:t> OAI (</a:t>
            </a:r>
            <a:r>
              <a:rPr lang="nl-NL" err="1"/>
              <a:t>Origin</a:t>
            </a:r>
            <a:r>
              <a:rPr lang="nl-NL"/>
              <a:t> Access Identity)</a:t>
            </a:r>
          </a:p>
          <a:p>
            <a:pPr lvl="1"/>
            <a:r>
              <a:rPr lang="nl-NL"/>
              <a:t>- </a:t>
            </a:r>
            <a:r>
              <a:rPr lang="nl-NL" err="1"/>
              <a:t>Može</a:t>
            </a:r>
            <a:r>
              <a:rPr lang="nl-NL"/>
              <a:t> </a:t>
            </a:r>
            <a:r>
              <a:rPr lang="nl-NL" err="1"/>
              <a:t>ubrzati</a:t>
            </a:r>
            <a:r>
              <a:rPr lang="nl-NL"/>
              <a:t> </a:t>
            </a:r>
            <a:r>
              <a:rPr lang="nl-NL" err="1"/>
              <a:t>distribuciju</a:t>
            </a:r>
            <a:r>
              <a:rPr lang="nl-NL"/>
              <a:t> </a:t>
            </a:r>
            <a:r>
              <a:rPr lang="nl-NL" err="1"/>
              <a:t>fajlova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972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4B669F6-E195-736B-3C95-0B00FF6B0B8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77836" y="1368792"/>
            <a:ext cx="10230276" cy="44751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B32C60-D651-B506-8140-EE6511CB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Kako </a:t>
            </a:r>
            <a:r>
              <a:rPr lang="en-US" err="1"/>
              <a:t>radi</a:t>
            </a:r>
            <a:r>
              <a:rPr lang="en-US"/>
              <a:t> u praksi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B0A7-C14F-8DD1-8AAB-2DE6C9F1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5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1C108D-8C21-00B4-42E0-321BF801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Cloudfront</a:t>
            </a:r>
            <a:r>
              <a:rPr lang="en-US"/>
              <a:t> - s3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C449-613B-56F0-B251-BC7348F5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8F33D12C-462B-BF40-6D03-39CAF6CD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1235088"/>
            <a:ext cx="8546123" cy="48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7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6ED34B-44AE-31DD-06E0-0D679B38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7" y="515833"/>
            <a:ext cx="9311258" cy="854075"/>
          </a:xfrm>
        </p:spPr>
        <p:txBody>
          <a:bodyPr/>
          <a:lstStyle/>
          <a:p>
            <a:r>
              <a:rPr lang="en-US"/>
              <a:t>Primer </a:t>
            </a:r>
            <a:r>
              <a:rPr lang="en-US" err="1"/>
              <a:t>postavke</a:t>
            </a:r>
            <a:r>
              <a:rPr lang="en-US"/>
              <a:t> za </a:t>
            </a:r>
            <a:r>
              <a:rPr lang="en-US" err="1"/>
              <a:t>statički</a:t>
            </a:r>
            <a:r>
              <a:rPr lang="en-US"/>
              <a:t> </a:t>
            </a:r>
            <a:r>
              <a:rPr lang="en-US" err="1"/>
              <a:t>veb</a:t>
            </a:r>
            <a:r>
              <a:rPr lang="en-US"/>
              <a:t> </a:t>
            </a:r>
            <a:r>
              <a:rPr lang="en-US" err="1"/>
              <a:t>sajt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8618-51FC-EC0C-EC1F-1C34EB0F3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BF7CC9F-23E2-3B64-28C7-64B97B00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320912"/>
            <a:ext cx="8105954" cy="45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035547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>
                <a:solidFill>
                  <a:schemeClr val="accent3"/>
                </a:solidFill>
              </a:rPr>
              <a:t>Jedan od </a:t>
            </a:r>
            <a:r>
              <a:rPr lang="en-GB" err="1">
                <a:solidFill>
                  <a:schemeClr val="accent3"/>
                </a:solidFill>
              </a:rPr>
              <a:t>prvih</a:t>
            </a:r>
            <a:r>
              <a:rPr lang="en-GB">
                <a:solidFill>
                  <a:schemeClr val="accent3"/>
                </a:solidFill>
              </a:rPr>
              <a:t> AWS </a:t>
            </a:r>
            <a:r>
              <a:rPr lang="en-GB" err="1">
                <a:solidFill>
                  <a:schemeClr val="accent3"/>
                </a:solidFill>
              </a:rPr>
              <a:t>servisa</a:t>
            </a:r>
            <a:endParaRPr lang="en-US">
              <a:solidFill>
                <a:schemeClr val="accent3"/>
              </a:solidFill>
            </a:endParaRPr>
          </a:p>
          <a:p>
            <a:pPr lvl="2">
              <a:buClr>
                <a:srgbClr val="004F9F"/>
              </a:buClr>
            </a:pPr>
            <a:r>
              <a:rPr lang="en-GB" err="1">
                <a:solidFill>
                  <a:schemeClr val="accent3"/>
                </a:solidFill>
              </a:rPr>
              <a:t>Reklamira</a:t>
            </a:r>
            <a:r>
              <a:rPr lang="en-GB">
                <a:solidFill>
                  <a:schemeClr val="accent3"/>
                </a:solidFill>
              </a:rPr>
              <a:t> se </a:t>
            </a:r>
            <a:r>
              <a:rPr lang="en-GB" err="1">
                <a:solidFill>
                  <a:schemeClr val="accent3"/>
                </a:solidFill>
              </a:rPr>
              <a:t>kao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”infinitely scaling” storage</a:t>
            </a:r>
            <a:endParaRPr lang="en-GB">
              <a:solidFill>
                <a:schemeClr val="accent3"/>
              </a:solidFill>
            </a:endParaRPr>
          </a:p>
          <a:p>
            <a:pPr lvl="2">
              <a:buClr>
                <a:srgbClr val="004F9F"/>
              </a:buClr>
            </a:pPr>
            <a:r>
              <a:rPr lang="en-GB">
                <a:solidFill>
                  <a:schemeClr val="accent3"/>
                </a:solidFill>
              </a:rPr>
              <a:t>Neke od </a:t>
            </a:r>
            <a:r>
              <a:rPr lang="en-GB" err="1">
                <a:solidFill>
                  <a:schemeClr val="accent3"/>
                </a:solidFill>
              </a:rPr>
              <a:t>primena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su</a:t>
            </a:r>
            <a:r>
              <a:rPr lang="en-GB">
                <a:solidFill>
                  <a:schemeClr val="accent3"/>
                </a:solidFill>
              </a:rPr>
              <a:t>:</a:t>
            </a:r>
          </a:p>
          <a:p>
            <a:pPr lvl="3"/>
            <a:r>
              <a:rPr lang="en-GB" err="1">
                <a:solidFill>
                  <a:schemeClr val="accent3"/>
                </a:solidFill>
              </a:rPr>
              <a:t>Hostovanje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statičkih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veb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sajtova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 err="1">
                <a:solidFill>
                  <a:schemeClr val="accent3"/>
                </a:solidFill>
              </a:rPr>
              <a:t>Integracija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uz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druge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servise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Media hosting</a:t>
            </a:r>
          </a:p>
          <a:p>
            <a:pPr lvl="3">
              <a:buClr>
                <a:srgbClr val="0069B4"/>
              </a:buClr>
            </a:pPr>
            <a:r>
              <a:rPr lang="en-GB" err="1">
                <a:solidFill>
                  <a:schemeClr val="accent3"/>
                </a:solidFill>
              </a:rPr>
              <a:t>Arhiviranje</a:t>
            </a:r>
            <a:endParaRPr lang="en-GB">
              <a:solidFill>
                <a:schemeClr val="accent3"/>
              </a:solidFill>
            </a:endParaRP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Backup</a:t>
            </a: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Disaster recovery</a:t>
            </a:r>
          </a:p>
          <a:p>
            <a:pPr lvl="3">
              <a:buClr>
                <a:srgbClr val="0069B4"/>
              </a:buClr>
            </a:pPr>
            <a:r>
              <a:rPr lang="en-GB">
                <a:solidFill>
                  <a:schemeClr val="accent3"/>
                </a:solidFill>
              </a:rPr>
              <a:t>Data Lakes &amp; Big Data Analytics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Uvod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ACF288B-D93D-4905-87FB-8672301D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377" y="1426796"/>
            <a:ext cx="2276475" cy="800100"/>
          </a:xfrm>
          <a:prstGeom prst="rect">
            <a:avLst/>
          </a:prstGeom>
        </p:spPr>
      </p:pic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92F6AD-94C6-20BB-A734-6E4487CF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58" y="2392118"/>
            <a:ext cx="2019300" cy="1038225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21BB696-D817-8758-086C-E8FA19C5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179" y="1322021"/>
            <a:ext cx="1885950" cy="10096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14560F2-5802-0E13-B79F-1B6CAB00B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420" y="3559908"/>
            <a:ext cx="2009775" cy="1066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8A9B56A-C45D-F94B-86C7-579CC5E03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502" y="2528887"/>
            <a:ext cx="2343150" cy="1038225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DADA004-C706-C967-A595-15A197F18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944" y="3603992"/>
            <a:ext cx="17716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7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30715-DBE6-E6E9-552C-93B031C1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Cloudfront</a:t>
            </a:r>
            <a:r>
              <a:rPr lang="en-US" dirty="0"/>
              <a:t> – ec2 &amp; ALB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AECB-985F-7E9E-0A79-B60C2845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E99B112-241E-53D0-1BAD-3984FCAC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" t="1412" r="103" b="235"/>
          <a:stretch/>
        </p:blipFill>
        <p:spPr>
          <a:xfrm>
            <a:off x="654152" y="1422447"/>
            <a:ext cx="9949384" cy="42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4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1D6627-6B6C-992C-686C-8558077071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proslediti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origin-a, </a:t>
            </a:r>
            <a:r>
              <a:rPr lang="en-US" dirty="0" err="1"/>
              <a:t>zavisno</a:t>
            </a:r>
            <a:r>
              <a:rPr lang="en-US" dirty="0"/>
              <a:t> od:</a:t>
            </a:r>
          </a:p>
          <a:p>
            <a:pPr marL="457200" lvl="1">
              <a:buChar char="•"/>
            </a:pPr>
            <a:r>
              <a:rPr lang="en-US" dirty="0">
                <a:solidFill>
                  <a:srgbClr val="1434A0"/>
                </a:solidFill>
              </a:rPr>
              <a:t> Tipa </a:t>
            </a:r>
            <a:r>
              <a:rPr lang="en-US" dirty="0" err="1">
                <a:solidFill>
                  <a:srgbClr val="1434A0"/>
                </a:solidFill>
              </a:rPr>
              <a:t>sadržaja</a:t>
            </a:r>
          </a:p>
          <a:p>
            <a:pPr marL="457200" lvl="1">
              <a:buChar char="•"/>
            </a:pPr>
            <a:r>
              <a:rPr lang="en-US" dirty="0">
                <a:solidFill>
                  <a:srgbClr val="1434A0"/>
                </a:solidFill>
              </a:rPr>
              <a:t> </a:t>
            </a:r>
            <a:r>
              <a:rPr lang="en-US" dirty="0" err="1">
                <a:solidFill>
                  <a:srgbClr val="1434A0"/>
                </a:solidFill>
              </a:rPr>
              <a:t>Putanje</a:t>
            </a:r>
            <a:endParaRPr lang="en-US">
              <a:solidFill>
                <a:srgbClr val="1434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ECE288-8F27-7734-0AA2-F96E1CDC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– Multiple origins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ED02-0486-13A5-103A-DD4642D47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86A6609-8938-057F-A20B-1EFF4A87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4" y="2914131"/>
            <a:ext cx="7808258" cy="24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0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5FE0E-5112-A456-EBC0-41EA80A67D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dirty="0" err="1"/>
              <a:t>Služe</a:t>
            </a:r>
            <a:r>
              <a:rPr lang="en-US" dirty="0"/>
              <a:t> da </a:t>
            </a:r>
            <a:r>
              <a:rPr lang="en-US" dirty="0" err="1"/>
              <a:t>obezbede</a:t>
            </a:r>
            <a:r>
              <a:rPr lang="en-US" dirty="0"/>
              <a:t> </a:t>
            </a:r>
            <a:r>
              <a:rPr lang="en-US" dirty="0" err="1"/>
              <a:t>dostupnosti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failover</a:t>
            </a:r>
          </a:p>
          <a:p>
            <a:pPr marL="457200" indent="-457200">
              <a:buChar char="•"/>
            </a:pPr>
            <a:r>
              <a:rPr lang="en-US" dirty="0"/>
              <a:t>Origin </a:t>
            </a:r>
            <a:r>
              <a:rPr lang="en-US" dirty="0" err="1"/>
              <a:t>grupa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 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primarnog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sekundarnog</a:t>
            </a:r>
            <a:r>
              <a:rPr lang="en-US" dirty="0"/>
              <a:t> origin-a </a:t>
            </a:r>
          </a:p>
          <a:p>
            <a:pPr marL="457200" indent="-457200">
              <a:buChar char="•"/>
            </a:pPr>
            <a:r>
              <a:rPr lang="en-US" dirty="0"/>
              <a:t>Ako </a:t>
            </a:r>
            <a:r>
              <a:rPr lang="en-US" dirty="0" err="1"/>
              <a:t>primarni</a:t>
            </a:r>
            <a:r>
              <a:rPr lang="en-US" dirty="0"/>
              <a:t> </a:t>
            </a:r>
            <a:r>
              <a:rPr lang="en-US" dirty="0" err="1"/>
              <a:t>fejluje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sekundarni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D7F3-58A1-8862-880E-95C57072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</a:t>
            </a:r>
            <a:r>
              <a:rPr lang="en-US" dirty="0" err="1"/>
              <a:t>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8EF55-22D4-5F93-D502-46692BF19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48AFBA-1021-94FA-FBA4-03415A66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2873718"/>
            <a:ext cx="9906000" cy="250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0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77D9C-68E4-D233-FA41-5875F59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Klase </a:t>
            </a:r>
            <a:r>
              <a:rPr lang="en-US" err="1"/>
              <a:t>cena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23A6D-8457-A066-2A2D-1F184D5B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55D6E9C-4CC5-00D9-133C-52658937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9" y="1392200"/>
            <a:ext cx="8057661" cy="40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0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627" y="4549916"/>
            <a:ext cx="6591595" cy="72158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b="0">
                <a:ea typeface="+mj-lt"/>
                <a:cs typeface="+mj-lt"/>
              </a:rPr>
              <a:t>CloudFront Caching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07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C663F0-073F-6699-25C9-99DB01A822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5DF965FD-4317-D72F-1620-340E57B10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29" r="7229"/>
          <a:stretch/>
        </p:blipFill>
        <p:spPr bwMode="auto">
          <a:xfrm>
            <a:off x="7460761" y="339236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423786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F63F14-E39E-B78B-8E5F-A6FCB500F5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769" y="1544638"/>
            <a:ext cx="6271241" cy="4492480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At 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 - keš memorija se čuva na graničnoj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 lokaciji, što poboljšava performanse čitanja podataka </a:t>
            </a: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endParaRPr lang="sr-Latn-RS">
              <a:ea typeface="+mn-lt"/>
              <a:cs typeface="+mn-lt"/>
            </a:endParaRPr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Invalidacija</a:t>
            </a:r>
            <a:r>
              <a:rPr lang="sr-Latn-RS">
                <a:ea typeface="+mn-lt"/>
                <a:cs typeface="+mn-lt"/>
              </a:rPr>
              <a:t> ili brisanje keša: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U slučaju da ažurirate </a:t>
            </a:r>
            <a:r>
              <a:rPr lang="sr-Latn-RS" err="1">
                <a:ea typeface="+mn-lt"/>
                <a:cs typeface="+mn-lt"/>
              </a:rPr>
              <a:t>origin</a:t>
            </a:r>
            <a:r>
              <a:rPr lang="sr-Latn-RS">
                <a:ea typeface="+mn-lt"/>
                <a:cs typeface="+mn-lt"/>
              </a:rPr>
              <a:t> za </a:t>
            </a:r>
            <a:r>
              <a:rPr lang="sr-Latn-RS" err="1">
                <a:ea typeface="+mn-lt"/>
                <a:cs typeface="+mn-lt"/>
              </a:rPr>
              <a:t>back-end</a:t>
            </a:r>
            <a:r>
              <a:rPr lang="sr-Latn-RS">
                <a:ea typeface="+mn-lt"/>
                <a:cs typeface="+mn-lt"/>
              </a:rPr>
              <a:t>, </a:t>
            </a:r>
            <a:r>
              <a:rPr lang="sr-Latn-RS" err="1">
                <a:ea typeface="+mn-lt"/>
                <a:cs typeface="+mn-lt"/>
              </a:rPr>
              <a:t>CloudFront</a:t>
            </a:r>
            <a:r>
              <a:rPr lang="sr-Latn-RS">
                <a:ea typeface="+mn-lt"/>
                <a:cs typeface="+mn-lt"/>
              </a:rPr>
              <a:t> neće znati za tu promenu dokle god traje TTL (Time To Live, vreme života) njegovog keša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Bilo kako bilo, možete forsirati promenu dela ili celog keša (time zaobilazite TTL) tako što ćete uraditi </a:t>
            </a:r>
            <a:r>
              <a:rPr lang="sr-Latn-RS" err="1">
                <a:ea typeface="+mn-lt"/>
                <a:cs typeface="+mn-lt"/>
              </a:rPr>
              <a:t>invalidaciju</a:t>
            </a:r>
            <a:r>
              <a:rPr lang="sr-Latn-RS">
                <a:ea typeface="+mn-lt"/>
                <a:cs typeface="+mn-lt"/>
              </a:rPr>
              <a:t> na </a:t>
            </a:r>
            <a:r>
              <a:rPr lang="sr-Latn-RS" err="1">
                <a:ea typeface="+mn-lt"/>
                <a:cs typeface="+mn-lt"/>
              </a:rPr>
              <a:t>CloudFront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Možete </a:t>
            </a:r>
            <a:r>
              <a:rPr lang="sr-Latn-RS" err="1">
                <a:ea typeface="+mn-lt"/>
                <a:cs typeface="+mn-lt"/>
              </a:rPr>
              <a:t>invalidirati</a:t>
            </a:r>
            <a:r>
              <a:rPr lang="sr-Latn-RS">
                <a:ea typeface="+mn-lt"/>
                <a:cs typeface="+mn-lt"/>
              </a:rPr>
              <a:t> sve fajlove (</a:t>
            </a:r>
            <a:r>
              <a:rPr lang="sr-Latn-RS" i="1">
                <a:ea typeface="+mn-lt"/>
                <a:cs typeface="+mn-lt"/>
              </a:rPr>
              <a:t>*) ili specijalne putanje (/</a:t>
            </a:r>
            <a:r>
              <a:rPr lang="sr-Latn-RS" i="1" err="1">
                <a:ea typeface="+mn-lt"/>
                <a:cs typeface="+mn-lt"/>
              </a:rPr>
              <a:t>images</a:t>
            </a:r>
            <a:r>
              <a:rPr lang="sr-Latn-RS" i="1">
                <a:ea typeface="+mn-lt"/>
                <a:cs typeface="+mn-lt"/>
              </a:rPr>
              <a:t>/*</a:t>
            </a:r>
            <a:r>
              <a:rPr lang="sr-Latn-RS">
                <a:ea typeface="+mn-lt"/>
                <a:cs typeface="+mn-lt"/>
              </a:rPr>
              <a:t>)</a:t>
            </a:r>
            <a:br>
              <a:rPr lang="sr-Latn-RS"/>
            </a:br>
            <a:endParaRPr lang="sr-Latn-R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>
              <a:latin typeface="+mj-lt"/>
              <a:ea typeface="+mj-lt"/>
              <a:cs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46C26-7F14-E84C-C2FE-7A9F2E25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err="1"/>
              <a:t>Keširanje</a:t>
            </a:r>
            <a:r>
              <a:rPr lang="sr-Latn-RS"/>
              <a:t> (</a:t>
            </a:r>
            <a:r>
              <a:rPr lang="sr-Latn-RS" err="1"/>
              <a:t>Caching</a:t>
            </a:r>
            <a:r>
              <a:rPr lang="sr-Latn-RS"/>
              <a:t>) I njegovo brisanje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0706-DA7E-8070-E5C3-F75C1F901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5083C5A-2752-C54D-CCA5-F0CA9AFA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43" y="1311540"/>
            <a:ext cx="4451419" cy="47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627" y="3896774"/>
            <a:ext cx="4841508" cy="13747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err="1">
                <a:ea typeface="+mj-lt"/>
                <a:cs typeface="+mj-lt"/>
              </a:rPr>
              <a:t>Presigned</a:t>
            </a:r>
            <a:r>
              <a:rPr lang="en-US" b="0">
                <a:ea typeface="+mj-lt"/>
                <a:cs typeface="+mj-lt"/>
              </a:rPr>
              <a:t> URLs &amp; Replication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C989C8-D0AF-269F-FD64-4FFA409E9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cap="all">
                <a:ea typeface="+mj-lt"/>
                <a:cs typeface="+mj-lt"/>
              </a:rPr>
              <a:t>CloudFront vs S3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5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233518-21FB-EF56-063C-54D894A021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5769" y="1544638"/>
            <a:ext cx="8190419" cy="4475162"/>
          </a:xfrm>
        </p:spPr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</a:pPr>
            <a:r>
              <a:rPr lang="sr-Latn-RS">
                <a:ea typeface="+mn-lt"/>
                <a:cs typeface="+mn-lt"/>
              </a:rPr>
              <a:t>Potpisani (pre-</a:t>
            </a:r>
            <a:r>
              <a:rPr lang="sr-Latn-RS" err="1">
                <a:ea typeface="+mn-lt"/>
                <a:cs typeface="+mn-lt"/>
              </a:rPr>
              <a:t>signed</a:t>
            </a:r>
            <a:r>
              <a:rPr lang="sr-Latn-RS">
                <a:ea typeface="+mn-lt"/>
                <a:cs typeface="+mn-lt"/>
              </a:rPr>
              <a:t>) URL-ovi mogu se generisati kroz S3 konzolu, AWS CLI ili SDK </a:t>
            </a:r>
            <a:endParaRPr lang="en-U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Istek roka URL-a: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je napravljen koristeći S3 konzolu - 1 min do 720 </a:t>
            </a:r>
            <a:r>
              <a:rPr lang="sr-Latn-RS" err="1">
                <a:ea typeface="+mn-lt"/>
                <a:cs typeface="+mn-lt"/>
              </a:rPr>
              <a:t>mins</a:t>
            </a:r>
            <a:r>
              <a:rPr lang="sr-Latn-RS">
                <a:ea typeface="+mn-lt"/>
                <a:cs typeface="+mn-lt"/>
              </a:rPr>
              <a:t> (12 sati)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Ako je napravljen koristeći AWS CLI - podešava se koristeći </a:t>
            </a:r>
            <a:r>
              <a:rPr lang="sr-Latn-RS" err="1">
                <a:ea typeface="+mn-lt"/>
                <a:cs typeface="+mn-lt"/>
              </a:rPr>
              <a:t>flag</a:t>
            </a:r>
            <a:r>
              <a:rPr lang="sr-Latn-RS">
                <a:ea typeface="+mn-lt"/>
                <a:cs typeface="+mn-lt"/>
              </a:rPr>
              <a:t> --</a:t>
            </a:r>
            <a:r>
              <a:rPr lang="sr-Latn-RS" err="1">
                <a:ea typeface="+mn-lt"/>
                <a:cs typeface="+mn-lt"/>
              </a:rPr>
              <a:t>expires</a:t>
            </a:r>
            <a:r>
              <a:rPr lang="sr-Latn-RS">
                <a:ea typeface="+mn-lt"/>
                <a:cs typeface="+mn-lt"/>
              </a:rPr>
              <a:t>-in, izražen u sekundama (proizvoljna vrednost 3600, maksimalna vrednost 604800 ~ 168 sati)</a:t>
            </a:r>
            <a:endParaRPr lang="en-U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Korisnici koji dobiju potpisani (pre-</a:t>
            </a:r>
            <a:r>
              <a:rPr lang="sr-Latn-RS" err="1">
                <a:ea typeface="+mn-lt"/>
                <a:cs typeface="+mn-lt"/>
              </a:rPr>
              <a:t>signed</a:t>
            </a:r>
            <a:r>
              <a:rPr lang="sr-Latn-RS">
                <a:ea typeface="+mn-lt"/>
                <a:cs typeface="+mn-lt"/>
              </a:rPr>
              <a:t>) URL nasleđuju iste </a:t>
            </a:r>
            <a:r>
              <a:rPr lang="sr-Latn-RS" err="1">
                <a:ea typeface="+mn-lt"/>
                <a:cs typeface="+mn-lt"/>
              </a:rPr>
              <a:t>permisije</a:t>
            </a:r>
            <a:r>
              <a:rPr lang="sr-Latn-RS">
                <a:ea typeface="+mn-lt"/>
                <a:cs typeface="+mn-lt"/>
              </a:rPr>
              <a:t> korisnika koji ga je generisao za PUT/GET pozive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Primeri: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samo ulogovanim korisnicima da skinu vaš premijum video snimak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ljudima sa spiska (koji se stalno ažurira) da skinu fajlove generišući URL-ove dinamički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Dozvolite privremeni pristup korisniku da otpremi fajl na preciznu lokaciju na vašem S3 </a:t>
            </a:r>
            <a:r>
              <a:rPr lang="sr-Latn-RS" err="1">
                <a:ea typeface="+mn-lt"/>
                <a:cs typeface="+mn-lt"/>
              </a:rPr>
              <a:t>bucket</a:t>
            </a:r>
            <a:r>
              <a:rPr lang="sr-Latn-RS">
                <a:ea typeface="+mn-lt"/>
                <a:cs typeface="+mn-lt"/>
              </a:rPr>
              <a:t>-u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endParaRPr lang="en-US"/>
          </a:p>
          <a:p>
            <a:pPr lvl="2">
              <a:buClr>
                <a:srgbClr val="004F9F"/>
              </a:buClr>
              <a:buFont typeface="Franklin Gothic Book,Sans-Serif"/>
              <a:buChar char="•"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43359-3D02-9DFA-8E6F-0FF7296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Potpisani</a:t>
            </a:r>
            <a:r>
              <a:rPr lang="en-US"/>
              <a:t> (pre-signed) URL-</a:t>
            </a:r>
            <a:r>
              <a:rPr lang="en-US" err="1"/>
              <a:t>ovi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8F51D-058D-C340-8F83-D92E825E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21FE201-BAFA-6CDD-5B46-D15BD5F8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59" y="514350"/>
            <a:ext cx="2229539" cy="55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6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630741-1726-123D-1E90-27BA0D5E7C0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CloudFront</a:t>
            </a:r>
            <a:endParaRPr lang="sr-Latn-RS">
              <a:ea typeface="+mn-lt"/>
              <a:cs typeface="+mn-lt"/>
            </a:endParaRP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Global 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network</a:t>
            </a:r>
            <a:r>
              <a:rPr lang="sr-Latn-RS">
                <a:ea typeface="+mn-lt"/>
                <a:cs typeface="+mn-lt"/>
              </a:rPr>
              <a:t> - globalna mreža sa preko 250 graničnih (</a:t>
            </a:r>
            <a:r>
              <a:rPr lang="sr-Latn-RS" err="1">
                <a:ea typeface="+mn-lt"/>
                <a:cs typeface="+mn-lt"/>
              </a:rPr>
              <a:t>edge</a:t>
            </a:r>
            <a:r>
              <a:rPr lang="sr-Latn-RS">
                <a:ea typeface="+mn-lt"/>
                <a:cs typeface="+mn-lt"/>
              </a:rPr>
              <a:t>) lokacija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Fajlovi se keširaju na osnovu TTL-a (možda 1 dan)</a:t>
            </a:r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Odlične performanse za statički sadržaj koji treba da bude dostupan svuda</a:t>
            </a:r>
            <a:endParaRPr lang="sr-Latn-RS"/>
          </a:p>
          <a:p>
            <a:pPr lvl="2">
              <a:buClr>
                <a:srgbClr val="004F9F"/>
              </a:buClr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S3 </a:t>
            </a:r>
            <a:r>
              <a:rPr lang="sr-Latn-RS" err="1">
                <a:ea typeface="+mn-lt"/>
                <a:cs typeface="+mn-lt"/>
              </a:rPr>
              <a:t>Cross</a:t>
            </a:r>
            <a:r>
              <a:rPr lang="sr-Latn-RS">
                <a:ea typeface="+mn-lt"/>
                <a:cs typeface="+mn-lt"/>
              </a:rPr>
              <a:t> Region </a:t>
            </a:r>
            <a:r>
              <a:rPr lang="sr-Latn-RS" err="1">
                <a:ea typeface="+mn-lt"/>
                <a:cs typeface="+mn-lt"/>
              </a:rPr>
              <a:t>Replication</a:t>
            </a:r>
            <a:r>
              <a:rPr lang="sr-Latn-RS">
                <a:ea typeface="+mn-lt"/>
                <a:cs typeface="+mn-lt"/>
              </a:rPr>
              <a:t>: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Mora biti postavljen u svakom regionu koji želite da pokrijete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Fajlovi se ažuriraju skoro u realnom vremenu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 err="1">
                <a:ea typeface="+mn-lt"/>
                <a:cs typeface="+mn-lt"/>
              </a:rPr>
              <a:t>Read</a:t>
            </a:r>
            <a:r>
              <a:rPr lang="sr-Latn-RS">
                <a:ea typeface="+mn-lt"/>
                <a:cs typeface="+mn-lt"/>
              </a:rPr>
              <a:t> </a:t>
            </a:r>
            <a:r>
              <a:rPr lang="sr-Latn-RS" err="1">
                <a:ea typeface="+mn-lt"/>
                <a:cs typeface="+mn-lt"/>
              </a:rPr>
              <a:t>only</a:t>
            </a:r>
            <a:r>
              <a:rPr lang="sr-Latn-RS">
                <a:ea typeface="+mn-lt"/>
                <a:cs typeface="+mn-lt"/>
              </a:rPr>
              <a:t> - nije moguće menjati fajlove samo u jednom regionu u kome replicirate</a:t>
            </a:r>
            <a:endParaRPr lang="sr-Latn-RS"/>
          </a:p>
          <a:p>
            <a:pPr lvl="3">
              <a:buFont typeface="Franklin Gothic Book"/>
              <a:buChar char="•"/>
            </a:pPr>
            <a:r>
              <a:rPr lang="sr-Latn-RS">
                <a:ea typeface="+mn-lt"/>
                <a:cs typeface="+mn-lt"/>
              </a:rPr>
              <a:t>Odlične performanse za dinamičan sadržaj koji treba da bude dostupan brzo u par regiona</a:t>
            </a:r>
            <a:endParaRPr lang="sr-Latn-RS"/>
          </a:p>
          <a:p>
            <a:pPr marL="0" lvl="2" indent="0">
              <a:buClr>
                <a:srgbClr val="004F9F"/>
              </a:buClr>
              <a:buNone/>
            </a:pPr>
            <a:endParaRPr lang="sr-Latn-R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7C37D-19FA-CD77-E5E8-69D0217E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CloudFront vs S3 CRR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C529-76EE-DBE6-037D-3BCE8905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30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3D5A74-5B00-1C55-460E-ABE3C91DB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Pitanja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FAC3-B0BF-1C40-04BE-AFDC09AB4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B6B6D-8E66-9420-365E-A224F9180476}"/>
              </a:ext>
            </a:extLst>
          </p:cNvPr>
          <p:cNvSpPr txBox="1"/>
          <p:nvPr/>
        </p:nvSpPr>
        <p:spPr>
          <a:xfrm>
            <a:off x="781290" y="5150734"/>
            <a:ext cx="2377946" cy="1149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s.radojevic@levi9.com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a.cvijic@levi9.com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m.tijanic@levi9.com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241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035547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 dirty="0">
                <a:solidFill>
                  <a:schemeClr val="accent3"/>
                </a:solidFill>
              </a:rPr>
              <a:t>S3 </a:t>
            </a:r>
            <a:r>
              <a:rPr lang="en-GB" dirty="0" err="1">
                <a:solidFill>
                  <a:schemeClr val="accent3"/>
                </a:solidFill>
              </a:rPr>
              <a:t>zapravo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omogućava</a:t>
            </a:r>
            <a:r>
              <a:rPr lang="en-GB" dirty="0">
                <a:solidFill>
                  <a:schemeClr val="accent3"/>
                </a:solidFill>
              </a:rPr>
              <a:t> da se </a:t>
            </a:r>
            <a:r>
              <a:rPr lang="en-GB" dirty="0" err="1">
                <a:solidFill>
                  <a:schemeClr val="accent3"/>
                </a:solidFill>
              </a:rPr>
              <a:t>fajlovi</a:t>
            </a:r>
            <a:r>
              <a:rPr lang="en-GB" dirty="0">
                <a:solidFill>
                  <a:schemeClr val="accent3"/>
                </a:solidFill>
              </a:rPr>
              <a:t> (</a:t>
            </a:r>
            <a:r>
              <a:rPr lang="en-GB" dirty="0" err="1">
                <a:solidFill>
                  <a:schemeClr val="accent3"/>
                </a:solidFill>
              </a:rPr>
              <a:t>objekti</a:t>
            </a:r>
            <a:r>
              <a:rPr lang="en-GB" dirty="0">
                <a:solidFill>
                  <a:schemeClr val="accent3"/>
                </a:solidFill>
              </a:rPr>
              <a:t>) </a:t>
            </a:r>
            <a:r>
              <a:rPr lang="en-GB" dirty="0" err="1">
                <a:solidFill>
                  <a:schemeClr val="accent3"/>
                </a:solidFill>
              </a:rPr>
              <a:t>sačuvaju</a:t>
            </a:r>
            <a:r>
              <a:rPr lang="en-GB" dirty="0">
                <a:solidFill>
                  <a:schemeClr val="accent3"/>
                </a:solidFill>
              </a:rPr>
              <a:t> u bucket-</a:t>
            </a:r>
            <a:r>
              <a:rPr lang="en-GB" dirty="0" err="1">
                <a:solidFill>
                  <a:schemeClr val="accent3"/>
                </a:solidFill>
              </a:rPr>
              <a:t>ima</a:t>
            </a:r>
            <a:r>
              <a:rPr lang="en-GB" dirty="0">
                <a:solidFill>
                  <a:schemeClr val="accent3"/>
                </a:solidFill>
              </a:rPr>
              <a:t> (</a:t>
            </a:r>
            <a:r>
              <a:rPr lang="en-GB" dirty="0" err="1">
                <a:solidFill>
                  <a:schemeClr val="accent3"/>
                </a:solidFill>
              </a:rPr>
              <a:t>direktorijumima</a:t>
            </a:r>
            <a:r>
              <a:rPr lang="en-GB" dirty="0">
                <a:solidFill>
                  <a:schemeClr val="accent3"/>
                </a:solidFill>
              </a:rPr>
              <a:t>)</a:t>
            </a:r>
          </a:p>
          <a:p>
            <a:pPr lvl="2"/>
            <a:r>
              <a:rPr lang="en-GB" dirty="0">
                <a:solidFill>
                  <a:schemeClr val="accent3"/>
                </a:solidFill>
              </a:rPr>
              <a:t>Bucket-</a:t>
            </a:r>
            <a:r>
              <a:rPr lang="en-GB" dirty="0" err="1">
                <a:solidFill>
                  <a:schemeClr val="accent3"/>
                </a:solidFill>
              </a:rPr>
              <a:t>i</a:t>
            </a:r>
            <a:r>
              <a:rPr lang="en-GB" dirty="0">
                <a:solidFill>
                  <a:schemeClr val="accent3"/>
                </a:solidFill>
              </a:rPr>
              <a:t> se </a:t>
            </a:r>
            <a:r>
              <a:rPr lang="en-GB" dirty="0" err="1">
                <a:solidFill>
                  <a:schemeClr val="accent3"/>
                </a:solidFill>
              </a:rPr>
              <a:t>definišu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na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regionalnom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nivou</a:t>
            </a:r>
            <a:r>
              <a:rPr lang="en-GB" dirty="0">
                <a:solidFill>
                  <a:schemeClr val="accent3"/>
                </a:solidFill>
              </a:rPr>
              <a:t> </a:t>
            </a:r>
            <a:r>
              <a:rPr lang="en-GB" dirty="0" err="1">
                <a:solidFill>
                  <a:schemeClr val="accent3"/>
                </a:solidFill>
              </a:rPr>
              <a:t>i</a:t>
            </a:r>
            <a:r>
              <a:rPr lang="en-GB" dirty="0">
                <a:solidFill>
                  <a:schemeClr val="accent3"/>
                </a:solidFill>
              </a:rPr>
              <a:t> </a:t>
            </a:r>
            <a:r>
              <a:rPr lang="en-GB" dirty="0" err="1">
                <a:solidFill>
                  <a:schemeClr val="accent3"/>
                </a:solidFill>
              </a:rPr>
              <a:t>moraju</a:t>
            </a:r>
            <a:r>
              <a:rPr lang="en-GB" dirty="0">
                <a:solidFill>
                  <a:schemeClr val="accent3"/>
                </a:solidFill>
              </a:rPr>
              <a:t> da </a:t>
            </a:r>
            <a:r>
              <a:rPr lang="en-GB" dirty="0" err="1">
                <a:solidFill>
                  <a:schemeClr val="accent3"/>
                </a:solidFill>
              </a:rPr>
              <a:t>imaju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b="1" dirty="0" err="1">
                <a:solidFill>
                  <a:schemeClr val="accent3"/>
                </a:solidFill>
              </a:rPr>
              <a:t>globalno</a:t>
            </a:r>
            <a:r>
              <a:rPr lang="en-GB" b="1" dirty="0">
                <a:solidFill>
                  <a:schemeClr val="accent3"/>
                </a:solidFill>
              </a:rPr>
              <a:t> </a:t>
            </a:r>
            <a:r>
              <a:rPr lang="en-GB" b="1" dirty="0" err="1">
                <a:solidFill>
                  <a:schemeClr val="accent3"/>
                </a:solidFill>
              </a:rPr>
              <a:t>jedinstveno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 err="1">
                <a:solidFill>
                  <a:schemeClr val="accent3"/>
                </a:solidFill>
              </a:rPr>
              <a:t>ime</a:t>
            </a:r>
            <a:endParaRPr lang="en-GB" dirty="0">
              <a:solidFill>
                <a:schemeClr val="accent3"/>
              </a:solidFill>
            </a:endParaRPr>
          </a:p>
          <a:p>
            <a:pPr lvl="2"/>
            <a:endParaRPr lang="en-GB">
              <a:solidFill>
                <a:schemeClr val="accent3"/>
              </a:solidFill>
            </a:endParaRPr>
          </a:p>
          <a:p>
            <a:pPr marL="0" lvl="2" indent="0">
              <a:buNone/>
            </a:pPr>
            <a:endParaRPr lang="en-GB" sz="1800">
              <a:solidFill>
                <a:schemeClr val="accent3"/>
              </a:solidFill>
            </a:endParaRPr>
          </a:p>
          <a:p>
            <a:pPr lvl="2"/>
            <a:r>
              <a:rPr lang="en-GB" sz="1800" dirty="0" err="1">
                <a:solidFill>
                  <a:schemeClr val="accent3"/>
                </a:solidFill>
              </a:rPr>
              <a:t>Paziti</a:t>
            </a:r>
            <a:r>
              <a:rPr lang="en-GB" sz="1800" dirty="0">
                <a:solidFill>
                  <a:schemeClr val="accent3"/>
                </a:solidFill>
              </a:rPr>
              <a:t> da za </a:t>
            </a:r>
            <a:r>
              <a:rPr lang="en-GB" sz="1800" dirty="0" err="1">
                <a:solidFill>
                  <a:schemeClr val="accent3"/>
                </a:solidFill>
              </a:rPr>
              <a:t>ime</a:t>
            </a:r>
            <a:r>
              <a:rPr lang="en-GB" sz="1800" dirty="0">
                <a:solidFill>
                  <a:schemeClr val="accent3"/>
                </a:solidFill>
              </a:rPr>
              <a:t> </a:t>
            </a:r>
            <a:r>
              <a:rPr lang="en-GB" sz="1800" dirty="0" err="1">
                <a:solidFill>
                  <a:schemeClr val="accent3"/>
                </a:solidFill>
              </a:rPr>
              <a:t>važi</a:t>
            </a:r>
            <a:r>
              <a:rPr lang="en-GB" sz="1800" dirty="0">
                <a:solidFill>
                  <a:schemeClr val="accent3"/>
                </a:solidFill>
              </a:rPr>
              <a:t> </a:t>
            </a:r>
            <a:r>
              <a:rPr lang="en-GB" sz="1800" u="sng" dirty="0" err="1">
                <a:solidFill>
                  <a:schemeClr val="accent3"/>
                </a:solidFill>
              </a:rPr>
              <a:t>konvencija</a:t>
            </a:r>
            <a:r>
              <a:rPr lang="en-GB" sz="1800" dirty="0">
                <a:solidFill>
                  <a:schemeClr val="accent3"/>
                </a:solidFill>
              </a:rPr>
              <a:t>:</a:t>
            </a:r>
          </a:p>
          <a:p>
            <a:pPr lvl="3">
              <a:buClr>
                <a:srgbClr val="0069B4"/>
              </a:buClr>
            </a:pP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velika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slova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nisu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dozvoljena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(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bolje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sva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mala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koristiti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)</a:t>
            </a: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sme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se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koristiti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donja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crta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(_)</a:t>
            </a:r>
          </a:p>
          <a:p>
            <a:pPr lvl="3">
              <a:buClr>
                <a:srgbClr val="0069B4"/>
              </a:buClr>
            </a:pP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Dužina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mora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biti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3-63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karaktera</a:t>
            </a:r>
            <a:endParaRPr lang="en-GB" sz="1800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Mora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počinjati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malim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slovom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ili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brojem</a:t>
            </a:r>
            <a:endParaRPr lang="en-GB" sz="1800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3">
              <a:buClr>
                <a:srgbClr val="0069B4"/>
              </a:buClr>
            </a:pP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sme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počinjati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'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xn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--' 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ili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se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završavati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dirty="0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 sz="1800" dirty="0">
                <a:solidFill>
                  <a:schemeClr val="accent3"/>
                </a:solidFill>
                <a:ea typeface="+mn-lt"/>
                <a:cs typeface="+mn-lt"/>
              </a:rPr>
              <a:t> '-s3alias' </a:t>
            </a:r>
          </a:p>
          <a:p>
            <a:pPr marL="180975" lvl="3" indent="0">
              <a:buClr>
                <a:srgbClr val="0069B4"/>
              </a:buClr>
              <a:buNone/>
            </a:pPr>
            <a:endParaRPr lang="en-GB">
              <a:solidFill>
                <a:schemeClr val="accent3"/>
              </a:solidFill>
            </a:endParaRPr>
          </a:p>
          <a:p>
            <a:pPr lvl="2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Bucket-i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7BCD022-DD20-9E4B-80EF-E34F6070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252" y="2556241"/>
            <a:ext cx="23145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2"/>
          </p:nvPr>
        </p:nvSpPr>
        <p:spPr>
          <a:xfrm>
            <a:off x="678352" y="1544638"/>
            <a:ext cx="10402277" cy="4250470"/>
          </a:xfrm>
        </p:spPr>
        <p:txBody>
          <a:bodyPr vert="horz" lIns="0" tIns="0" rIns="0" bIns="0" rtlCol="0" anchor="t">
            <a:noAutofit/>
          </a:bodyPr>
          <a:lstStyle/>
          <a:p>
            <a:pPr lvl="2"/>
            <a:r>
              <a:rPr lang="en-GB" err="1">
                <a:solidFill>
                  <a:schemeClr val="accent3"/>
                </a:solidFill>
              </a:rPr>
              <a:t>Objektom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err="1">
                <a:solidFill>
                  <a:schemeClr val="accent3"/>
                </a:solidFill>
              </a:rPr>
              <a:t>smatramo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jedan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fajl</a:t>
            </a:r>
            <a:endParaRPr lang="en-GB">
              <a:solidFill>
                <a:schemeClr val="accent3"/>
              </a:solidFill>
            </a:endParaRPr>
          </a:p>
          <a:p>
            <a:pPr lvl="2"/>
            <a:r>
              <a:rPr lang="en-GB" err="1">
                <a:solidFill>
                  <a:schemeClr val="accent3"/>
                </a:solidFill>
              </a:rPr>
              <a:t>Svaki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objekat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ima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svoj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ključ</a:t>
            </a:r>
            <a:r>
              <a:rPr lang="en-GB">
                <a:solidFill>
                  <a:schemeClr val="accent3"/>
                </a:solidFill>
              </a:rPr>
              <a:t>, koji se </a:t>
            </a:r>
            <a:r>
              <a:rPr lang="en-GB" err="1">
                <a:solidFill>
                  <a:schemeClr val="accent3"/>
                </a:solidFill>
              </a:rPr>
              <a:t>sastoji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err="1">
                <a:solidFill>
                  <a:schemeClr val="accent3"/>
                </a:solidFill>
              </a:rPr>
              <a:t>iz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i="1" err="1">
                <a:solidFill>
                  <a:schemeClr val="accent3"/>
                </a:solidFill>
              </a:rPr>
              <a:t>prefiksa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err="1">
                <a:solidFill>
                  <a:schemeClr val="accent3"/>
                </a:solidFill>
              </a:rPr>
              <a:t>i</a:t>
            </a:r>
            <a:r>
              <a:rPr lang="en-GB">
                <a:solidFill>
                  <a:schemeClr val="accent3"/>
                </a:solidFill>
              </a:rPr>
              <a:t> </a:t>
            </a:r>
            <a:r>
              <a:rPr lang="en-GB" i="1" err="1">
                <a:solidFill>
                  <a:schemeClr val="accent3"/>
                </a:solidFill>
              </a:rPr>
              <a:t>imena</a:t>
            </a:r>
            <a:r>
              <a:rPr lang="en-GB" i="1">
                <a:solidFill>
                  <a:schemeClr val="accent3"/>
                </a:solidFill>
              </a:rPr>
              <a:t> </a:t>
            </a:r>
            <a:r>
              <a:rPr lang="en-GB" i="1" err="1">
                <a:solidFill>
                  <a:schemeClr val="accent3"/>
                </a:solidFill>
              </a:rPr>
              <a:t>objekta</a:t>
            </a:r>
            <a:endParaRPr lang="en-GB" i="1">
              <a:solidFill>
                <a:schemeClr val="accent3"/>
              </a:solidFill>
            </a:endParaRPr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endParaRPr lang="en-GB"/>
          </a:p>
          <a:p>
            <a:pPr lvl="2"/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Ne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postoji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zapravo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princip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direktorijuma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, to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su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jednostavno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ključevi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sa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kosim</a:t>
            </a:r>
            <a:endParaRPr lang="en-GB" i="1">
              <a:solidFill>
                <a:schemeClr val="accent3"/>
              </a:solidFill>
              <a:ea typeface="+mn-lt"/>
              <a:cs typeface="+mn-lt"/>
            </a:endParaRPr>
          </a:p>
          <a:p>
            <a:pPr marL="0" lvl="2" indent="0">
              <a:buNone/>
            </a:pP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crtama</a:t>
            </a:r>
            <a:r>
              <a:rPr lang="en-GB">
                <a:solidFill>
                  <a:schemeClr val="accent3"/>
                </a:solidFill>
                <a:ea typeface="+mn-lt"/>
                <a:cs typeface="+mn-lt"/>
              </a:rPr>
              <a:t> u </a:t>
            </a:r>
            <a:r>
              <a:rPr lang="en-GB" err="1">
                <a:solidFill>
                  <a:schemeClr val="accent3"/>
                </a:solidFill>
                <a:ea typeface="+mn-lt"/>
                <a:cs typeface="+mn-lt"/>
              </a:rPr>
              <a:t>imenu</a:t>
            </a:r>
            <a:endParaRPr lang="en-GB" i="1" err="1">
              <a:solidFill>
                <a:schemeClr val="accent3"/>
              </a:solidFill>
              <a:ea typeface="+mn-lt"/>
              <a:cs typeface="+mn-lt"/>
            </a:endParaRPr>
          </a:p>
          <a:p>
            <a:pPr marL="0" lvl="2" indent="0">
              <a:buNone/>
            </a:pPr>
            <a:endParaRPr lang="en-GB"/>
          </a:p>
          <a:p>
            <a:pPr marL="0" lvl="2" indent="0">
              <a:buNone/>
            </a:pPr>
            <a:r>
              <a:rPr lang="en-GB" sz="1800" b="1" err="1">
                <a:solidFill>
                  <a:schemeClr val="accent3"/>
                </a:solidFill>
                <a:latin typeface="TW Cen MT"/>
              </a:rPr>
              <a:t>Objekti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 se </a:t>
            </a:r>
            <a:r>
              <a:rPr lang="en-GB" sz="1800" b="1" err="1">
                <a:solidFill>
                  <a:schemeClr val="accent3"/>
                </a:solidFill>
                <a:latin typeface="TW Cen MT"/>
              </a:rPr>
              <a:t>sastoje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 </a:t>
            </a:r>
            <a:r>
              <a:rPr lang="en-GB" sz="1800" b="1" err="1">
                <a:solidFill>
                  <a:schemeClr val="accent3"/>
                </a:solidFill>
                <a:latin typeface="TW Cen MT"/>
              </a:rPr>
              <a:t>iz</a:t>
            </a:r>
            <a:r>
              <a:rPr lang="en-GB" sz="1800" b="1">
                <a:solidFill>
                  <a:schemeClr val="accent3"/>
                </a:solidFill>
                <a:latin typeface="TW Cen MT"/>
              </a:rPr>
              <a:t>: </a:t>
            </a: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Vrednosti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, </a:t>
            </a: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tj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GB" sz="1800" err="1">
                <a:solidFill>
                  <a:schemeClr val="accent3"/>
                </a:solidFill>
                <a:ea typeface="+mn-lt"/>
                <a:cs typeface="+mn-lt"/>
              </a:rPr>
              <a:t>sadržaja</a:t>
            </a:r>
            <a:r>
              <a:rPr lang="en-GB" sz="1800">
                <a:solidFill>
                  <a:schemeClr val="accent3"/>
                </a:solidFill>
                <a:ea typeface="+mn-lt"/>
                <a:cs typeface="+mn-lt"/>
              </a:rPr>
              <a:t> (do 5 TB)</a:t>
            </a: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Tagova</a:t>
            </a:r>
            <a:endParaRPr lang="en-GB" sz="1800">
              <a:solidFill>
                <a:schemeClr val="accent3"/>
              </a:solidFill>
            </a:endParaRP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Metapodataka</a:t>
            </a:r>
            <a:endParaRPr lang="en-GB" sz="1800">
              <a:solidFill>
                <a:schemeClr val="accent3"/>
              </a:solidFill>
            </a:endParaRPr>
          </a:p>
          <a:p>
            <a:pPr lvl="2">
              <a:buFont typeface="Franklin Gothic Book"/>
              <a:buChar char="•"/>
            </a:pPr>
            <a:r>
              <a:rPr lang="en-GB" sz="1800" err="1">
                <a:solidFill>
                  <a:schemeClr val="accent3"/>
                </a:solidFill>
              </a:rPr>
              <a:t>Verzije</a:t>
            </a:r>
          </a:p>
          <a:p>
            <a:pPr marL="0" lvl="2" indent="0">
              <a:buNone/>
            </a:pP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Objekti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/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071043-709C-57D1-295A-010DF6EDC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4" t="7609" r="273" b="-2174"/>
          <a:stretch/>
        </p:blipFill>
        <p:spPr>
          <a:xfrm>
            <a:off x="673690" y="2445797"/>
            <a:ext cx="6852665" cy="852563"/>
          </a:xfrm>
          <a:prstGeom prst="rect">
            <a:avLst/>
          </a:prstGeom>
        </p:spPr>
      </p:pic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1D41BF5-BA14-EB72-8028-D0EC810A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096" y="1127369"/>
            <a:ext cx="2542655" cy="46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6053A7-22E8-E174-B87B-971834117A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2000" err="1"/>
              <a:t>Može</a:t>
            </a:r>
            <a:r>
              <a:rPr lang="en-US" sz="2000"/>
              <a:t> se </a:t>
            </a:r>
            <a:r>
              <a:rPr lang="en-US" sz="2000" err="1"/>
              <a:t>omogućiti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nivou</a:t>
            </a:r>
            <a:r>
              <a:rPr lang="en-US" sz="2000"/>
              <a:t> bucket-a</a:t>
            </a:r>
          </a:p>
          <a:p>
            <a:pPr marL="457200" indent="-457200">
              <a:buChar char="•"/>
            </a:pPr>
            <a:r>
              <a:rPr lang="en-US" sz="2000" err="1"/>
              <a:t>Omogućava</a:t>
            </a:r>
            <a:r>
              <a:rPr lang="en-US" sz="2000"/>
              <a:t> </a:t>
            </a:r>
            <a:r>
              <a:rPr lang="en-US" sz="2000" err="1"/>
              <a:t>praćenje</a:t>
            </a:r>
            <a:r>
              <a:rPr lang="en-US" sz="2000"/>
              <a:t> </a:t>
            </a:r>
            <a:r>
              <a:rPr lang="en-US" sz="2000" err="1"/>
              <a:t>više</a:t>
            </a:r>
            <a:r>
              <a:rPr lang="en-US" sz="2000"/>
              <a:t> </a:t>
            </a:r>
            <a:r>
              <a:rPr lang="en-US" sz="2000" err="1"/>
              <a:t>verzija</a:t>
            </a:r>
            <a:r>
              <a:rPr lang="en-US" sz="2000"/>
              <a:t> </a:t>
            </a:r>
            <a:r>
              <a:rPr lang="en-US" sz="2000" err="1"/>
              <a:t>fajla</a:t>
            </a:r>
            <a:r>
              <a:rPr lang="en-US" sz="2000"/>
              <a:t> </a:t>
            </a:r>
            <a:r>
              <a:rPr lang="en-US" sz="2000" err="1"/>
              <a:t>i</a:t>
            </a:r>
            <a:r>
              <a:rPr lang="en-US" sz="2000"/>
              <a:t> revert</a:t>
            </a:r>
          </a:p>
          <a:p>
            <a:pPr marL="457200" indent="-457200">
              <a:buChar char="•"/>
            </a:pPr>
            <a:r>
              <a:rPr lang="en-US" sz="2000" err="1"/>
              <a:t>Brisanje</a:t>
            </a:r>
            <a:r>
              <a:rPr lang="en-US" sz="2000"/>
              <a:t> </a:t>
            </a:r>
            <a:r>
              <a:rPr lang="en-US" sz="2000" err="1"/>
              <a:t>fajla</a:t>
            </a:r>
            <a:r>
              <a:rPr lang="en-US" sz="2000"/>
              <a:t> ne </a:t>
            </a:r>
            <a:r>
              <a:rPr lang="en-US" sz="2000" err="1"/>
              <a:t>briše</a:t>
            </a:r>
            <a:r>
              <a:rPr lang="en-US" sz="2000"/>
              <a:t> </a:t>
            </a:r>
            <a:r>
              <a:rPr lang="en-US" sz="2000" err="1"/>
              <a:t>fajl</a:t>
            </a:r>
            <a:r>
              <a:rPr lang="en-US" sz="2000"/>
              <a:t>, </a:t>
            </a:r>
            <a:r>
              <a:rPr lang="en-US" sz="2000" err="1"/>
              <a:t>vec</a:t>
            </a:r>
            <a:r>
              <a:rPr lang="en-US" sz="2000"/>
              <a:t> </a:t>
            </a:r>
            <a:r>
              <a:rPr lang="en-US" sz="2000" err="1"/>
              <a:t>dodaje</a:t>
            </a:r>
            <a:r>
              <a:rPr lang="en-US" sz="2000"/>
              <a:t> DELETE marker</a:t>
            </a:r>
          </a:p>
          <a:p>
            <a:pPr marL="457200" indent="-457200">
              <a:buChar char="•"/>
            </a:pPr>
            <a:r>
              <a:rPr lang="en-US" sz="2000" err="1"/>
              <a:t>Smatra</a:t>
            </a:r>
            <a:r>
              <a:rPr lang="en-US" sz="2000"/>
              <a:t> se best practice-om</a:t>
            </a:r>
          </a:p>
          <a:p>
            <a:pPr marL="457200" indent="-457200"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ED5EF-0E7B-C9EA-EDDE-D34DB06C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Verzionisanje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A551-18DB-40D9-259D-37AAD15D5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92FF572-F119-076E-8ABD-C01ED77D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57" y="1332523"/>
            <a:ext cx="2465333" cy="411480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257D167-776F-5438-1CD3-70BF9E3F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5" y="3206506"/>
            <a:ext cx="3565036" cy="2242526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51BFEA3-1173-4BDA-0FFB-0A750EA0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4" y="2945809"/>
            <a:ext cx="2958122" cy="2431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36CDCC-F3FE-34FF-8868-DED438C9F2F1}"/>
              </a:ext>
            </a:extLst>
          </p:cNvPr>
          <p:cNvSpPr txBox="1"/>
          <p:nvPr/>
        </p:nvSpPr>
        <p:spPr>
          <a:xfrm>
            <a:off x="1504461" y="5490307"/>
            <a:ext cx="1331317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Struktura</a:t>
            </a:r>
            <a:r>
              <a:rPr lang="en-US" sz="1400"/>
              <a:t> - primer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F18F8-5F1F-AB11-5022-91EA573CEC3C}"/>
              </a:ext>
            </a:extLst>
          </p:cNvPr>
          <p:cNvSpPr txBox="1"/>
          <p:nvPr/>
        </p:nvSpPr>
        <p:spPr>
          <a:xfrm>
            <a:off x="5656383" y="5490306"/>
            <a:ext cx="1246101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Brisanje</a:t>
            </a:r>
            <a:r>
              <a:rPr lang="en-US" sz="1400"/>
              <a:t> -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59AFE-0831-2761-12A8-44B4E70EE912}"/>
              </a:ext>
            </a:extLst>
          </p:cNvPr>
          <p:cNvSpPr txBox="1"/>
          <p:nvPr/>
        </p:nvSpPr>
        <p:spPr>
          <a:xfrm>
            <a:off x="9788768" y="5490306"/>
            <a:ext cx="1022771" cy="288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Flow - primer</a:t>
            </a:r>
          </a:p>
        </p:txBody>
      </p:sp>
    </p:spTree>
    <p:extLst>
      <p:ext uri="{BB962C8B-B14F-4D97-AF65-F5344CB8AC3E}">
        <p14:creationId xmlns:p14="http://schemas.microsoft.com/office/powerpoint/2010/main" val="122656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GB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95363" y="1666876"/>
            <a:ext cx="5927444" cy="17526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Hands 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2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71465F8-7448-3D1A-25E4-970C887089C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471" r="74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ea typeface="+mj-lt"/>
                <a:cs typeface="+mj-lt"/>
              </a:rPr>
              <a:t>Sigurnost &amp; Bucket Policies</a:t>
            </a:r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02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018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4bd25e5017ceaaad3f34aedab9af557414849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E9FA4B0886F9458CBF7C7E014F90F8" ma:contentTypeVersion="11" ma:contentTypeDescription="Create a new document." ma:contentTypeScope="" ma:versionID="a8ad23ea27ba24f198a126c950f45b41">
  <xsd:schema xmlns:xsd="http://www.w3.org/2001/XMLSchema" xmlns:xs="http://www.w3.org/2001/XMLSchema" xmlns:p="http://schemas.microsoft.com/office/2006/metadata/properties" xmlns:ns2="5c4f1d24-ba4b-4a71-b1c5-ab60ba43efe2" xmlns:ns3="5af9953b-479b-4cb5-a072-aeaa1aaf1ea3" targetNamespace="http://schemas.microsoft.com/office/2006/metadata/properties" ma:root="true" ma:fieldsID="3cf74c1822d38e55cfc941a8618e7e24" ns2:_="" ns3:_="">
    <xsd:import namespace="5c4f1d24-ba4b-4a71-b1c5-ab60ba43efe2"/>
    <xsd:import namespace="5af9953b-479b-4cb5-a072-aeaa1aaf1e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f1d24-ba4b-4a71-b1c5-ab60ba43e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9953b-479b-4cb5-a072-aeaa1aaf1ea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859A2B-234A-4535-83E4-8A175AFA8ACA}">
  <ds:schemaRefs>
    <ds:schemaRef ds:uri="434af53a-1025-4c8c-9acf-b5fb1b4a7bd1"/>
    <ds:schemaRef ds:uri="88031489-7444-46d8-8f6b-40f85aac60c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316C84-B294-4C5B-838C-E43021C8BC0C}">
  <ds:schemaRefs>
    <ds:schemaRef ds:uri="5af9953b-479b-4cb5-a072-aeaa1aaf1ea3"/>
    <ds:schemaRef ds:uri="5c4f1d24-ba4b-4a71-b1c5-ab60ba43ef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E47D7C1-C5A5-426B-88D7-230A9A77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Application>Microsoft Office PowerPoint</Application>
  <PresentationFormat>Widescreen</PresentationFormat>
  <Slides>49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Levi9_PP_Template_16x9_2017</vt:lpstr>
      <vt:lpstr>AWS - S3</vt:lpstr>
      <vt:lpstr>Agenda</vt:lpstr>
      <vt:lpstr>S3</vt:lpstr>
      <vt:lpstr>Uvod</vt:lpstr>
      <vt:lpstr>Bucket-i</vt:lpstr>
      <vt:lpstr>Objekti</vt:lpstr>
      <vt:lpstr>Verzionisanje</vt:lpstr>
      <vt:lpstr>PowerPoint Presentation</vt:lpstr>
      <vt:lpstr>S3</vt:lpstr>
      <vt:lpstr>SIGURNOST</vt:lpstr>
      <vt:lpstr>Bucket policies</vt:lpstr>
      <vt:lpstr>Primer – obavezna enkripcija</vt:lpstr>
      <vt:lpstr>Primeri</vt:lpstr>
      <vt:lpstr>Enkripcija - SSE-S3</vt:lpstr>
      <vt:lpstr>Enkripcija - SSE-KMS</vt:lpstr>
      <vt:lpstr>Enkripcija – Ograničenja kms-a</vt:lpstr>
      <vt:lpstr>Enkripcija - SSE-C</vt:lpstr>
      <vt:lpstr>Enkripcija - Client-Side Encryption</vt:lpstr>
      <vt:lpstr>S3</vt:lpstr>
      <vt:lpstr>Replikacija- CRR &amp; SRR</vt:lpstr>
      <vt:lpstr>Performanse</vt:lpstr>
      <vt:lpstr>Ubrzavanje performansi</vt:lpstr>
      <vt:lpstr>S3 Select &amp; Glacier Select</vt:lpstr>
      <vt:lpstr>S3 Batch operacije</vt:lpstr>
      <vt:lpstr>S3</vt:lpstr>
      <vt:lpstr>S3 klase skladištenja</vt:lpstr>
      <vt:lpstr>Poređenje klasa skladištenja</vt:lpstr>
      <vt:lpstr>Lifecycle polise</vt:lpstr>
      <vt:lpstr>Pravila životnog ciklusa (Lifecycle Rules)</vt:lpstr>
      <vt:lpstr>S3</vt:lpstr>
      <vt:lpstr>hostovanje statičkih veb sajtova</vt:lpstr>
      <vt:lpstr>CORS</vt:lpstr>
      <vt:lpstr>CORS NA s3 bucket-u</vt:lpstr>
      <vt:lpstr>CloudFront</vt:lpstr>
      <vt:lpstr>Uvod</vt:lpstr>
      <vt:lpstr>Cloudfront Origin</vt:lpstr>
      <vt:lpstr>Kako radi u praksi</vt:lpstr>
      <vt:lpstr>Cloudfront - s3 origin</vt:lpstr>
      <vt:lpstr>Primer postavke za statički veb sajt</vt:lpstr>
      <vt:lpstr>Cloudfront – ec2 &amp; ALB origin</vt:lpstr>
      <vt:lpstr>CLOUDFRONT – Multiple origins</vt:lpstr>
      <vt:lpstr>Origin grupe</vt:lpstr>
      <vt:lpstr>Klase cena</vt:lpstr>
      <vt:lpstr>CloudFront Caching</vt:lpstr>
      <vt:lpstr>Keširanje (Caching) I njegovo brisanje</vt:lpstr>
      <vt:lpstr>Presigned URLs &amp; Replication</vt:lpstr>
      <vt:lpstr>Potpisani (pre-signed) URL-ovi</vt:lpstr>
      <vt:lpstr>CloudFront vs S3 CRR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24 October 2017</dc:title>
  <dc:creator>CAV Multimedia</dc:creator>
  <cp:keywords>Levi 9 2017 PPT [16x9 Reference]</cp:keywords>
  <cp:revision>129</cp:revision>
  <dcterms:created xsi:type="dcterms:W3CDTF">2015-04-09T14:12:58Z</dcterms:created>
  <dcterms:modified xsi:type="dcterms:W3CDTF">2022-11-02T11:21:09Z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0x0101003EE9FA4B0886F9458CBF7C7E014F90F8</vt:lpwstr>
  </property>
</Properties>
</file>