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40"/>
  </p:notesMasterIdLst>
  <p:handoutMasterIdLst>
    <p:handoutMasterId r:id="rId41"/>
  </p:handoutMasterIdLst>
  <p:sldIdLst>
    <p:sldId id="258" r:id="rId5"/>
    <p:sldId id="302" r:id="rId6"/>
    <p:sldId id="383" r:id="rId7"/>
    <p:sldId id="412" r:id="rId8"/>
    <p:sldId id="413" r:id="rId9"/>
    <p:sldId id="366" r:id="rId10"/>
    <p:sldId id="385" r:id="rId11"/>
    <p:sldId id="389" r:id="rId12"/>
    <p:sldId id="386" r:id="rId13"/>
    <p:sldId id="388" r:id="rId14"/>
    <p:sldId id="390" r:id="rId15"/>
    <p:sldId id="414" r:id="rId16"/>
    <p:sldId id="415" r:id="rId17"/>
    <p:sldId id="277" r:id="rId18"/>
    <p:sldId id="387" r:id="rId19"/>
    <p:sldId id="384" r:id="rId20"/>
    <p:sldId id="391" r:id="rId21"/>
    <p:sldId id="375" r:id="rId22"/>
    <p:sldId id="395" r:id="rId23"/>
    <p:sldId id="396" r:id="rId24"/>
    <p:sldId id="394" r:id="rId25"/>
    <p:sldId id="397" r:id="rId26"/>
    <p:sldId id="376" r:id="rId27"/>
    <p:sldId id="398" r:id="rId28"/>
    <p:sldId id="405" r:id="rId29"/>
    <p:sldId id="401" r:id="rId30"/>
    <p:sldId id="403" r:id="rId31"/>
    <p:sldId id="400" r:id="rId32"/>
    <p:sldId id="399" r:id="rId33"/>
    <p:sldId id="404" r:id="rId34"/>
    <p:sldId id="406" r:id="rId35"/>
    <p:sldId id="407" r:id="rId36"/>
    <p:sldId id="410" r:id="rId37"/>
    <p:sldId id="409" r:id="rId38"/>
    <p:sldId id="361" r:id="rId39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45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6C593-2AD6-423B-D29C-D2D40987AAAF}" v="171" dt="2022-11-07T15:01:02.578"/>
    <p1510:client id="{38547E1C-779B-7803-08EF-F77BB1472612}" v="95" dt="2022-11-08T12:33:59.368"/>
    <p1510:client id="{69814421-A667-0E4F-F8F7-29EC85AB5528}" v="316" dt="2022-11-04T12:31:08.9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422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08/11/2022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25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81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5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0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1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35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Go to TAB </a:t>
            </a:r>
            <a:r>
              <a:rPr lang="en-US" sz="1100" b="1">
                <a:solidFill>
                  <a:schemeClr val="tx1"/>
                </a:solidFill>
              </a:rPr>
              <a:t>“Design” </a:t>
            </a:r>
            <a:r>
              <a:rPr lang="en-US" sz="1100" b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Click </a:t>
            </a:r>
            <a:r>
              <a:rPr lang="en-US" sz="1100" b="1">
                <a:solidFill>
                  <a:schemeClr val="tx1"/>
                </a:solidFill>
              </a:rPr>
              <a:t>Format Background </a:t>
            </a:r>
            <a:r>
              <a:rPr lang="en-US" sz="1100" b="0">
                <a:solidFill>
                  <a:schemeClr val="tx1"/>
                </a:solidFill>
              </a:rPr>
              <a:t>&gt; </a:t>
            </a:r>
            <a:br>
              <a:rPr lang="en-US" sz="1100" b="0">
                <a:solidFill>
                  <a:schemeClr val="tx1"/>
                </a:solidFill>
              </a:rPr>
            </a:br>
            <a:r>
              <a:rPr lang="en-US" sz="1100" b="0">
                <a:solidFill>
                  <a:schemeClr val="tx1"/>
                </a:solidFill>
              </a:rPr>
              <a:t>Now click </a:t>
            </a:r>
            <a:r>
              <a:rPr lang="en-US" sz="1100" b="1">
                <a:solidFill>
                  <a:schemeClr val="tx1"/>
                </a:solidFill>
              </a:rPr>
              <a:t>Picture</a:t>
            </a:r>
            <a:r>
              <a:rPr lang="en-US" sz="1100" b="1" baseline="0">
                <a:solidFill>
                  <a:schemeClr val="tx1"/>
                </a:solidFill>
              </a:rPr>
              <a:t> or texture fill </a:t>
            </a:r>
            <a:r>
              <a:rPr lang="en-US" sz="1100" b="0" baseline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>
                <a:solidFill>
                  <a:schemeClr val="tx1"/>
                </a:solidFill>
              </a:rPr>
              <a:t>Click </a:t>
            </a:r>
            <a:r>
              <a:rPr lang="en-US" sz="1100" b="1" i="0" baseline="0">
                <a:solidFill>
                  <a:schemeClr val="tx1"/>
                </a:solidFill>
              </a:rPr>
              <a:t>“File” </a:t>
            </a:r>
            <a:r>
              <a:rPr lang="en-US" sz="1100" b="0" i="0" baseline="0">
                <a:solidFill>
                  <a:schemeClr val="tx1"/>
                </a:solidFill>
              </a:rPr>
              <a:t>to browse to </a:t>
            </a:r>
            <a:r>
              <a:rPr lang="en-US" sz="1100" b="0" baseline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>
                <a:solidFill>
                  <a:schemeClr val="tx1"/>
                </a:solidFill>
              </a:rPr>
              <a:t>Make sure </a:t>
            </a:r>
            <a:r>
              <a:rPr lang="en-US" sz="1100" b="1" i="0" baseline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>
                <a:solidFill>
                  <a:schemeClr val="tx1"/>
                </a:solidFill>
              </a:rPr>
              <a:t>is ticked</a:t>
            </a:r>
            <a:endParaRPr lang="en-US" sz="1100" b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>
                <a:solidFill>
                  <a:schemeClr val="tx1"/>
                </a:solidFill>
              </a:rPr>
              <a:t>Only use the </a:t>
            </a:r>
            <a:r>
              <a:rPr lang="en-GB" sz="1000" b="0" u="sng" noProof="0">
                <a:solidFill>
                  <a:schemeClr val="tx1"/>
                </a:solidFill>
              </a:rPr>
              <a:t>List Level buttons</a:t>
            </a:r>
            <a:r>
              <a:rPr lang="en-GB" sz="1000" b="0" noProof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err="1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0"/>
              <a:t>VPC – virtual private Cloud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r-Latn-RS">
                <a:latin typeface="+mj-lt"/>
              </a:rPr>
              <a:t>Beograd 08.11.2022</a:t>
            </a:r>
            <a:endParaRPr lang="nl-NL">
              <a:latin typeface="+mj-lt"/>
            </a:endParaRP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Tamara Lazić, Aleksa Cvijić, Nikola Mitrović</a:t>
            </a:r>
            <a:endParaRPr lang="en-GB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8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D7BFF-1903-247C-5723-74507007D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7E8C7-60A8-3CFB-6E5F-5B94E748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7" y="356432"/>
            <a:ext cx="5472373" cy="1585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FAF79C-4849-849E-31E0-17AA2375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6" y="1941472"/>
            <a:ext cx="8677791" cy="4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4A7A7-C0DC-C2C7-995B-8EC4DC2BDB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9807359" cy="44751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sr-Latn-RS" sz="2000">
                <a:solidFill>
                  <a:schemeClr val="tx1"/>
                </a:solidFill>
              </a:rPr>
              <a:t>ACL – dozvoljava ili odbija specifičan ulazni ili odlazni saobraćaj – na nivou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-a</a:t>
            </a:r>
          </a:p>
          <a:p>
            <a:r>
              <a:rPr lang="sr-Latn-RS" sz="2000">
                <a:solidFill>
                  <a:schemeClr val="tx1"/>
                </a:solidFill>
              </a:rPr>
              <a:t>Možemo koristiti </a:t>
            </a:r>
            <a:r>
              <a:rPr lang="sr-Latn-RS" sz="2000" err="1">
                <a:solidFill>
                  <a:schemeClr val="tx1"/>
                </a:solidFill>
              </a:rPr>
              <a:t>default</a:t>
            </a:r>
            <a:r>
              <a:rPr lang="sr-Latn-RS" sz="2000">
                <a:solidFill>
                  <a:schemeClr val="tx1"/>
                </a:solidFill>
              </a:rPr>
              <a:t> ACL ili možemo napraviti svoj ACL – slično kao </a:t>
            </a:r>
            <a:r>
              <a:rPr lang="sr-Latn-RS" sz="2000" err="1">
                <a:solidFill>
                  <a:schemeClr val="tx1"/>
                </a:solidFill>
              </a:rPr>
              <a:t>Security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Group</a:t>
            </a:r>
            <a:r>
              <a:rPr lang="sr-Latn-RS" sz="2000">
                <a:solidFill>
                  <a:schemeClr val="tx1"/>
                </a:solidFill>
              </a:rPr>
              <a:t>-e.</a:t>
            </a:r>
          </a:p>
          <a:p>
            <a:r>
              <a:rPr lang="sr-Latn-RS" sz="2000" err="1">
                <a:solidFill>
                  <a:schemeClr val="tx1"/>
                </a:solidFill>
              </a:rPr>
              <a:t>Default</a:t>
            </a:r>
            <a:r>
              <a:rPr lang="sr-Latn-RS" sz="2000">
                <a:solidFill>
                  <a:schemeClr val="tx1"/>
                </a:solidFill>
              </a:rPr>
              <a:t> ACL – dozvoljava sav ulazni i odlazni saobraćaj</a:t>
            </a:r>
          </a:p>
          <a:p>
            <a:r>
              <a:rPr lang="sr-Latn-RS" sz="2000" err="1">
                <a:solidFill>
                  <a:schemeClr val="tx1"/>
                </a:solidFill>
              </a:rPr>
              <a:t>Custom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default</a:t>
            </a:r>
            <a:r>
              <a:rPr lang="sr-Latn-RS" sz="2000">
                <a:solidFill>
                  <a:schemeClr val="tx1"/>
                </a:solidFill>
              </a:rPr>
              <a:t> ACL – odbija sav ulazni i odlazni saobraćaj</a:t>
            </a:r>
          </a:p>
          <a:p>
            <a:r>
              <a:rPr lang="sr-Latn-RS" sz="2000">
                <a:solidFill>
                  <a:schemeClr val="tx1"/>
                </a:solidFill>
              </a:rPr>
              <a:t>Svaki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 mora biti povezan sa ACL-om</a:t>
            </a:r>
          </a:p>
          <a:p>
            <a:r>
              <a:rPr lang="sr-Latn-RS" sz="2000">
                <a:solidFill>
                  <a:schemeClr val="tx1"/>
                </a:solidFill>
              </a:rPr>
              <a:t>Možemo povezati ACL sa vise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-ova, ali jedan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 može biti povezan sa samo jednim ACL-om.</a:t>
            </a:r>
          </a:p>
          <a:p>
            <a:r>
              <a:rPr lang="sr-Latn-RS" sz="2000" err="1">
                <a:solidFill>
                  <a:schemeClr val="tx1"/>
                </a:solidFill>
              </a:rPr>
              <a:t>Validira</a:t>
            </a:r>
            <a:r>
              <a:rPr lang="sr-Latn-RS" sz="2000">
                <a:solidFill>
                  <a:schemeClr val="tx1"/>
                </a:solidFill>
              </a:rPr>
              <a:t> pravila po redu – počinjući sa najmanjim rednim brojem</a:t>
            </a:r>
          </a:p>
          <a:p>
            <a:r>
              <a:rPr lang="sr-Latn-RS" sz="2000" err="1">
                <a:solidFill>
                  <a:schemeClr val="tx1"/>
                </a:solidFill>
              </a:rPr>
              <a:t>Stateless</a:t>
            </a:r>
            <a:r>
              <a:rPr lang="sr-Latn-RS" sz="2000">
                <a:solidFill>
                  <a:schemeClr val="tx1"/>
                </a:solidFill>
              </a:rPr>
              <a:t> je i </a:t>
            </a:r>
            <a:r>
              <a:rPr lang="sr-Latn-RS" sz="2000" err="1">
                <a:solidFill>
                  <a:schemeClr val="tx1"/>
                </a:solidFill>
              </a:rPr>
              <a:t>validira</a:t>
            </a:r>
            <a:r>
              <a:rPr lang="sr-Latn-RS" sz="2000">
                <a:solidFill>
                  <a:schemeClr val="tx1"/>
                </a:solidFill>
              </a:rPr>
              <a:t> saobraćaj prilikom ulaska i izlaska iz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-a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DC0B2C-9010-E575-073B-0EC55BE8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ACL – access control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24841-3ABB-F52C-BEF3-33EA8509C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8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525B9-432E-43B6-7046-E7FB2B323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2F58009-D016-3EA8-0942-F73CE627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dirty="0"/>
              <a:t>Security group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C4ED4FC-CF2F-CA7D-1FCA-1402064FA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9807359" cy="44751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sr-Latn-RS" sz="2000" dirty="0">
                <a:solidFill>
                  <a:schemeClr val="tx1"/>
                </a:solidFill>
              </a:rPr>
              <a:t>Sigurnosna</a:t>
            </a:r>
            <a:r>
              <a:rPr lang="sr-Latn-RS" sz="2000" dirty="0">
                <a:solidFill>
                  <a:schemeClr val="tx1"/>
                </a:solidFill>
                <a:ea typeface="+mj-lt"/>
                <a:cs typeface="+mj-lt"/>
              </a:rPr>
              <a:t> grupa kontroliše promet kojem je dozvoljeno da dosegne i napusti resurse s kojima je povezana. Na primer, nakon što povežete sigurnosnu grupu s EC2 instancom, ona kontroliše ulazni i odlazni promet za instancu.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sr-Latn-RS" sz="2000" dirty="0">
                <a:solidFill>
                  <a:schemeClr val="tx1"/>
                </a:solidFill>
                <a:ea typeface="+mj-lt"/>
                <a:cs typeface="+mj-lt"/>
              </a:rPr>
              <a:t>Kada kreirate VPC, on dolazi sa podrazumevanom bezbednosnom grupom. Možete kreirati dodatne sigurnosne grupe za svaki VPC. Sigurnosnu grupu možete pridružiti samo resursima u VPC-u za koji je kreirana.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sz="2000" dirty="0">
                <a:solidFill>
                  <a:schemeClr val="tx1"/>
                </a:solidFill>
                <a:ea typeface="+mj-lt"/>
                <a:cs typeface="+mj-lt"/>
              </a:rPr>
              <a:t>Za svaku sigurnosnu grupu dodajete pravila koja kontrolišu promet na osnovu protokola i brojeva portova. Postoje odvojeni skupovi pravila za ulazni i odlazni saobraćaj.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2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DCF4-EBBC-FCD2-13E5-D0FB93F04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8328C3B-4ED9-6C46-F5F2-EEE21B61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86" y="36935"/>
            <a:ext cx="6712377" cy="67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0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2" y="3419476"/>
            <a:ext cx="5726713" cy="1902261"/>
          </a:xfrm>
        </p:spPr>
        <p:txBody>
          <a:bodyPr/>
          <a:lstStyle/>
          <a:p>
            <a:r>
              <a:rPr lang="nl-NL"/>
              <a:t>Internet Gateway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02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11" name="Picture Placeholder 10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15A7B5B7-37C9-42BA-82E6-61794CFDD96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30766" r="30766"/>
          <a:stretch>
            <a:fillRect/>
          </a:stretch>
        </p:blipFill>
        <p:spPr/>
      </p:pic>
      <p:pic>
        <p:nvPicPr>
          <p:cNvPr id="6" name="Picture Placeholder 10" descr="Logo&#10;&#10;Description automatically generated">
            <a:extLst>
              <a:ext uri="{FF2B5EF4-FFF2-40B4-BE49-F238E27FC236}">
                <a16:creationId xmlns:a16="http://schemas.microsoft.com/office/drawing/2014/main" id="{01E26788-0B31-5186-1DF8-FA2579C59D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13" b="17647"/>
          <a:stretch/>
        </p:blipFill>
        <p:spPr bwMode="auto">
          <a:xfrm>
            <a:off x="7117048" y="333375"/>
            <a:ext cx="4742157" cy="6194306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83352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43EC34-602C-99BB-9B95-8A9AAD1F23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437186" cy="44751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sr-Latn-RS" sz="2000" dirty="0">
                <a:solidFill>
                  <a:schemeClr val="tx1"/>
                </a:solidFill>
              </a:rPr>
              <a:t>IG – se </a:t>
            </a:r>
            <a:r>
              <a:rPr lang="sr-Latn-RS" sz="2000" dirty="0" err="1">
                <a:solidFill>
                  <a:schemeClr val="tx1"/>
                </a:solidFill>
              </a:rPr>
              <a:t>skalira</a:t>
            </a:r>
            <a:r>
              <a:rPr lang="sr-Latn-RS" sz="2000" dirty="0">
                <a:solidFill>
                  <a:schemeClr val="tx1"/>
                </a:solidFill>
              </a:rPr>
              <a:t> horizontalno</a:t>
            </a:r>
          </a:p>
          <a:p>
            <a:r>
              <a:rPr lang="sr-Latn-RS" sz="2000" dirty="0">
                <a:solidFill>
                  <a:schemeClr val="tx1"/>
                </a:solidFill>
              </a:rPr>
              <a:t>Dozvoljava komunikaciju VPC-a sa Internetom</a:t>
            </a:r>
          </a:p>
          <a:p>
            <a:endParaRPr lang="sr-Latn-RS" sz="2000">
              <a:solidFill>
                <a:schemeClr val="tx1"/>
              </a:solidFill>
            </a:endParaRPr>
          </a:p>
          <a:p>
            <a:r>
              <a:rPr lang="sr-Latn-RS" sz="2000" dirty="0">
                <a:solidFill>
                  <a:schemeClr val="tx1"/>
                </a:solidFill>
              </a:rPr>
              <a:t>Podržava i IPv4 i IPv6 saobraćaj</a:t>
            </a:r>
          </a:p>
          <a:p>
            <a:endParaRPr lang="sr-Latn-RS" sz="2000">
              <a:solidFill>
                <a:schemeClr val="tx1"/>
              </a:solidFill>
            </a:endParaRPr>
          </a:p>
          <a:p>
            <a:r>
              <a:rPr lang="sr-Latn-RS" sz="2000" dirty="0">
                <a:solidFill>
                  <a:schemeClr val="tx1"/>
                </a:solidFill>
              </a:rPr>
              <a:t>Za resurse koji se nalaze u našem </a:t>
            </a:r>
            <a:r>
              <a:rPr lang="sr-Latn-RS" sz="2000" dirty="0" err="1">
                <a:solidFill>
                  <a:schemeClr val="tx1"/>
                </a:solidFill>
              </a:rPr>
              <a:t>Public</a:t>
            </a:r>
            <a:r>
              <a:rPr lang="sr-Latn-RS" sz="2000" dirty="0">
                <a:solidFill>
                  <a:schemeClr val="tx1"/>
                </a:solidFill>
              </a:rPr>
              <a:t> </a:t>
            </a:r>
            <a:r>
              <a:rPr lang="sr-Latn-RS" sz="2000" dirty="0" err="1">
                <a:solidFill>
                  <a:schemeClr val="tx1"/>
                </a:solidFill>
              </a:rPr>
              <a:t>Subnetu</a:t>
            </a:r>
            <a:r>
              <a:rPr lang="sr-Latn-RS" sz="2000" dirty="0">
                <a:solidFill>
                  <a:schemeClr val="tx1"/>
                </a:solidFill>
              </a:rPr>
              <a:t> i imaju </a:t>
            </a:r>
            <a:r>
              <a:rPr lang="sr-Latn-RS" sz="2000" dirty="0" err="1">
                <a:solidFill>
                  <a:schemeClr val="tx1"/>
                </a:solidFill>
              </a:rPr>
              <a:t>Public</a:t>
            </a:r>
            <a:r>
              <a:rPr lang="sr-Latn-RS" sz="2000" dirty="0">
                <a:solidFill>
                  <a:schemeClr val="tx1"/>
                </a:solidFill>
              </a:rPr>
              <a:t> IPv4 ili IPv6, konekcija preko IG ka internetu je moguća.</a:t>
            </a:r>
          </a:p>
          <a:p>
            <a:endParaRPr lang="sr-Latn-RS" sz="2000">
              <a:solidFill>
                <a:schemeClr val="tx1"/>
              </a:solidFill>
            </a:endParaRPr>
          </a:p>
          <a:p>
            <a:r>
              <a:rPr lang="sr-Latn-RS" sz="2000" dirty="0">
                <a:solidFill>
                  <a:schemeClr val="tx1"/>
                </a:solidFill>
              </a:rPr>
              <a:t>Isto tako i </a:t>
            </a:r>
            <a:r>
              <a:rPr lang="sr-Latn-RS" sz="2000" dirty="0" err="1">
                <a:solidFill>
                  <a:schemeClr val="tx1"/>
                </a:solidFill>
              </a:rPr>
              <a:t>resursni</a:t>
            </a:r>
            <a:r>
              <a:rPr lang="sr-Latn-RS" sz="2000" dirty="0">
                <a:solidFill>
                  <a:schemeClr val="tx1"/>
                </a:solidFill>
              </a:rPr>
              <a:t> na internetu mogu inicirati konekciju sa resursima u </a:t>
            </a:r>
            <a:r>
              <a:rPr lang="sr-Latn-RS" sz="2000" dirty="0" err="1">
                <a:solidFill>
                  <a:schemeClr val="tx1"/>
                </a:solidFill>
              </a:rPr>
              <a:t>nasem</a:t>
            </a:r>
            <a:r>
              <a:rPr lang="sr-Latn-RS" sz="2000" dirty="0">
                <a:solidFill>
                  <a:schemeClr val="tx1"/>
                </a:solidFill>
              </a:rPr>
              <a:t> </a:t>
            </a:r>
            <a:r>
              <a:rPr lang="sr-Latn-RS" sz="2000" dirty="0" err="1">
                <a:solidFill>
                  <a:schemeClr val="tx1"/>
                </a:solidFill>
              </a:rPr>
              <a:t>subnet</a:t>
            </a:r>
            <a:r>
              <a:rPr lang="sr-Latn-RS" sz="2000" dirty="0">
                <a:solidFill>
                  <a:schemeClr val="tx1"/>
                </a:solidFill>
              </a:rPr>
              <a:t>-u.</a:t>
            </a:r>
          </a:p>
          <a:p>
            <a:endParaRPr lang="sr-Latn-RS" sz="200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7BF278-82EB-3E07-B57D-8999A405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Internet gateway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C087A-ED85-E55C-31AB-BD544BFAC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3914-F89E-A30D-2834-B4707F8A3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220D2-E2CA-F93D-4479-F96F9EFC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903" y="297651"/>
            <a:ext cx="5404640" cy="562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8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80BD-3D67-40FC-6433-AC549B07B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D72E8-21C0-C57E-21AF-16A4CE1E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965" y="0"/>
            <a:ext cx="6242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8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2A9FA1-A40B-ECA8-6D77-6265D4DDFC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r-Latn-RS" sz="2000" err="1">
                <a:solidFill>
                  <a:schemeClr val="tx1"/>
                </a:solidFill>
              </a:rPr>
              <a:t>Elastic</a:t>
            </a:r>
            <a:r>
              <a:rPr lang="sr-Latn-RS" sz="2000">
                <a:solidFill>
                  <a:schemeClr val="tx1"/>
                </a:solidFill>
              </a:rPr>
              <a:t> IP je </a:t>
            </a:r>
            <a:r>
              <a:rPr lang="sr-Latn-RS" sz="2000" err="1">
                <a:solidFill>
                  <a:schemeClr val="tx1"/>
                </a:solidFill>
              </a:rPr>
              <a:t>Static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Public</a:t>
            </a:r>
            <a:r>
              <a:rPr lang="sr-Latn-RS" sz="2000">
                <a:solidFill>
                  <a:schemeClr val="tx1"/>
                </a:solidFill>
              </a:rPr>
              <a:t> IPv4 adresa. </a:t>
            </a:r>
          </a:p>
          <a:p>
            <a:r>
              <a:rPr lang="sr-Latn-RS" sz="2000">
                <a:solidFill>
                  <a:schemeClr val="tx1"/>
                </a:solidFill>
              </a:rPr>
              <a:t>Možete je povezati sa bilo kojom instancom ili </a:t>
            </a:r>
            <a:r>
              <a:rPr lang="sr-Latn-RS" sz="2000" err="1">
                <a:solidFill>
                  <a:schemeClr val="tx1"/>
                </a:solidFill>
              </a:rPr>
              <a:t>Network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Interface</a:t>
            </a:r>
            <a:r>
              <a:rPr lang="sr-Latn-RS" sz="2000">
                <a:solidFill>
                  <a:schemeClr val="tx1"/>
                </a:solidFill>
              </a:rPr>
              <a:t>-om unutar bilo kog VPC na vašem nalogu. </a:t>
            </a:r>
          </a:p>
          <a:p>
            <a:r>
              <a:rPr lang="sr-Latn-RS" sz="2000">
                <a:solidFill>
                  <a:schemeClr val="tx1"/>
                </a:solidFill>
              </a:rPr>
              <a:t>Omogućava nam da zamaskiramo padanje instance.</a:t>
            </a:r>
          </a:p>
          <a:p>
            <a:r>
              <a:rPr lang="sr-Latn-RS" sz="2000">
                <a:solidFill>
                  <a:schemeClr val="tx1"/>
                </a:solidFill>
              </a:rPr>
              <a:t>Limit je 5 adresa po nalogu.</a:t>
            </a:r>
          </a:p>
          <a:p>
            <a:r>
              <a:rPr lang="sr-Latn-RS" sz="2000">
                <a:solidFill>
                  <a:schemeClr val="tx1"/>
                </a:solidFill>
              </a:rPr>
              <a:t>Jedna adresa može biti povezana samo sa jednom </a:t>
            </a:r>
            <a:r>
              <a:rPr lang="sr-Latn-RS" sz="2000" err="1">
                <a:solidFill>
                  <a:schemeClr val="tx1"/>
                </a:solidFill>
              </a:rPr>
              <a:t>istancom</a:t>
            </a:r>
            <a:r>
              <a:rPr lang="sr-Latn-RS" sz="2000">
                <a:solidFill>
                  <a:schemeClr val="tx1"/>
                </a:solidFill>
              </a:rPr>
              <a:t> ili sa jednim </a:t>
            </a:r>
            <a:r>
              <a:rPr lang="sr-Latn-RS" sz="2000" err="1">
                <a:solidFill>
                  <a:schemeClr val="tx1"/>
                </a:solidFill>
              </a:rPr>
              <a:t>Network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Interfaceom</a:t>
            </a:r>
            <a:r>
              <a:rPr lang="sr-Latn-R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3F89E0-C5F0-9D8E-63AB-EA341B55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Elastic 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4AD99-7F85-8E85-1179-F378A5D64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9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3098200"/>
            <a:ext cx="6796087" cy="1902261"/>
          </a:xfrm>
        </p:spPr>
        <p:txBody>
          <a:bodyPr/>
          <a:lstStyle/>
          <a:p>
            <a:r>
              <a:rPr lang="nl-NL"/>
              <a:t>NAT Gateway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RS"/>
              <a:t>03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11" name="Picture Placeholder 10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15A7B5B7-37C9-42BA-82E6-61794CFDD96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30766" r="30766"/>
          <a:stretch>
            <a:fillRect/>
          </a:stretch>
        </p:blipFill>
        <p:spPr/>
      </p:pic>
      <p:pic>
        <p:nvPicPr>
          <p:cNvPr id="6" name="Picture Placeholder 10" descr="Logo&#10;&#10;Description automatically generated">
            <a:extLst>
              <a:ext uri="{FF2B5EF4-FFF2-40B4-BE49-F238E27FC236}">
                <a16:creationId xmlns:a16="http://schemas.microsoft.com/office/drawing/2014/main" id="{DC8D53AF-A321-4513-F234-D7C8EFF88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13" b="17647"/>
          <a:stretch/>
        </p:blipFill>
        <p:spPr bwMode="auto">
          <a:xfrm>
            <a:off x="7117048" y="333375"/>
            <a:ext cx="4742157" cy="6194306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928302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F83A3C-038D-ADFF-47F2-5710D03871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r-Latn-RS" sz="2000">
                <a:solidFill>
                  <a:schemeClr val="tx1"/>
                </a:solidFill>
              </a:rPr>
              <a:t>NAT </a:t>
            </a:r>
            <a:r>
              <a:rPr lang="sr-Latn-RS" sz="2000" err="1">
                <a:solidFill>
                  <a:schemeClr val="tx1"/>
                </a:solidFill>
              </a:rPr>
              <a:t>Gateway</a:t>
            </a:r>
            <a:r>
              <a:rPr lang="sr-Latn-RS" sz="2000">
                <a:solidFill>
                  <a:schemeClr val="tx1"/>
                </a:solidFill>
              </a:rPr>
              <a:t> koristimo kada želimo da Instance u našem </a:t>
            </a:r>
            <a:r>
              <a:rPr lang="sr-Latn-RS" sz="2000" err="1">
                <a:solidFill>
                  <a:schemeClr val="tx1"/>
                </a:solidFill>
              </a:rPr>
              <a:t>Private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-u imaju pristup </a:t>
            </a:r>
            <a:r>
              <a:rPr lang="sr-Latn-RS" sz="2000" err="1">
                <a:solidFill>
                  <a:schemeClr val="tx1"/>
                </a:solidFill>
              </a:rPr>
              <a:t>interentu</a:t>
            </a:r>
            <a:r>
              <a:rPr lang="sr-Latn-RS" sz="2000">
                <a:solidFill>
                  <a:schemeClr val="tx1"/>
                </a:solidFill>
              </a:rPr>
              <a:t>, ali da resursi na internetu nemaju pristup našoj Instanci.</a:t>
            </a:r>
          </a:p>
          <a:p>
            <a:endParaRPr lang="sr-Latn-RS" sz="2000">
              <a:solidFill>
                <a:schemeClr val="tx1"/>
              </a:solidFill>
            </a:endParaRPr>
          </a:p>
          <a:p>
            <a:r>
              <a:rPr lang="sr-Latn-RS" sz="2000">
                <a:solidFill>
                  <a:schemeClr val="tx1"/>
                </a:solidFill>
              </a:rPr>
              <a:t>Tipovi konekcije:</a:t>
            </a:r>
          </a:p>
          <a:p>
            <a:pPr marL="457200" indent="-457200">
              <a:buFontTx/>
              <a:buChar char="-"/>
            </a:pPr>
            <a:r>
              <a:rPr lang="sr-Latn-RS" sz="2000" err="1">
                <a:solidFill>
                  <a:schemeClr val="tx1"/>
                </a:solidFill>
              </a:rPr>
              <a:t>Public</a:t>
            </a:r>
            <a:r>
              <a:rPr lang="sr-Latn-RS" sz="2000">
                <a:solidFill>
                  <a:schemeClr val="tx1"/>
                </a:solidFill>
              </a:rPr>
              <a:t> – Kreiramo NAT </a:t>
            </a:r>
            <a:r>
              <a:rPr lang="sr-Latn-RS" sz="2000" err="1">
                <a:solidFill>
                  <a:schemeClr val="tx1"/>
                </a:solidFill>
              </a:rPr>
              <a:t>Gateway</a:t>
            </a:r>
            <a:r>
              <a:rPr lang="sr-Latn-RS" sz="2000">
                <a:solidFill>
                  <a:schemeClr val="tx1"/>
                </a:solidFill>
              </a:rPr>
              <a:t> u </a:t>
            </a:r>
            <a:r>
              <a:rPr lang="sr-Latn-RS" sz="2000" err="1">
                <a:solidFill>
                  <a:schemeClr val="tx1"/>
                </a:solidFill>
              </a:rPr>
              <a:t>Public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Subnetu</a:t>
            </a:r>
            <a:r>
              <a:rPr lang="sr-Latn-RS" sz="2000">
                <a:solidFill>
                  <a:schemeClr val="tx1"/>
                </a:solidFill>
              </a:rPr>
              <a:t> i moramo mu dodeliti </a:t>
            </a:r>
            <a:r>
              <a:rPr lang="sr-Latn-RS" sz="2000" err="1">
                <a:solidFill>
                  <a:schemeClr val="tx1"/>
                </a:solidFill>
              </a:rPr>
              <a:t>Elastic</a:t>
            </a:r>
            <a:r>
              <a:rPr lang="sr-Latn-RS" sz="2000">
                <a:solidFill>
                  <a:schemeClr val="tx1"/>
                </a:solidFill>
              </a:rPr>
              <a:t> IP adresu. Možemo pristupiti internetu (IG),drugim VPC-</a:t>
            </a:r>
            <a:r>
              <a:rPr lang="sr-Latn-RS" sz="2000" err="1">
                <a:solidFill>
                  <a:schemeClr val="tx1"/>
                </a:solidFill>
              </a:rPr>
              <a:t>jevima</a:t>
            </a:r>
            <a:r>
              <a:rPr lang="sr-Latn-RS" sz="2000">
                <a:solidFill>
                  <a:schemeClr val="tx1"/>
                </a:solidFill>
              </a:rPr>
              <a:t> i on-premise mreži uz pomoć </a:t>
            </a:r>
            <a:r>
              <a:rPr lang="sr-Latn-RS" sz="2000" err="1">
                <a:solidFill>
                  <a:schemeClr val="tx1"/>
                </a:solidFill>
              </a:rPr>
              <a:t>Transit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Gateway</a:t>
            </a:r>
            <a:r>
              <a:rPr lang="sr-Latn-RS" sz="2000">
                <a:solidFill>
                  <a:schemeClr val="tx1"/>
                </a:solidFill>
              </a:rPr>
              <a:t>-u ili </a:t>
            </a:r>
            <a:r>
              <a:rPr lang="sr-Latn-RS" sz="2000" err="1">
                <a:solidFill>
                  <a:schemeClr val="tx1"/>
                </a:solidFill>
              </a:rPr>
              <a:t>Virtual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Private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Gateway</a:t>
            </a:r>
            <a:r>
              <a:rPr lang="sr-Latn-RS" sz="2000">
                <a:solidFill>
                  <a:schemeClr val="tx1"/>
                </a:solidFill>
              </a:rPr>
              <a:t>-u.</a:t>
            </a:r>
          </a:p>
          <a:p>
            <a:pPr marL="457200" indent="-457200">
              <a:buFontTx/>
              <a:buChar char="-"/>
            </a:pPr>
            <a:r>
              <a:rPr lang="sr-Latn-RS" sz="2000" err="1">
                <a:solidFill>
                  <a:schemeClr val="tx1"/>
                </a:solidFill>
              </a:rPr>
              <a:t>Private</a:t>
            </a:r>
            <a:r>
              <a:rPr lang="sr-Latn-RS" sz="2000">
                <a:solidFill>
                  <a:schemeClr val="tx1"/>
                </a:solidFill>
              </a:rPr>
              <a:t> – u ovom slučaju ne možemo se konektovati na IG, ali možemo pristupiti drugim VPC-</a:t>
            </a:r>
            <a:r>
              <a:rPr lang="sr-Latn-RS" sz="2000" err="1">
                <a:solidFill>
                  <a:schemeClr val="tx1"/>
                </a:solidFill>
              </a:rPr>
              <a:t>jevima</a:t>
            </a:r>
            <a:r>
              <a:rPr lang="sr-Latn-RS" sz="2000">
                <a:solidFill>
                  <a:schemeClr val="tx1"/>
                </a:solidFill>
              </a:rPr>
              <a:t> ili on-premise mreži uz pomoć </a:t>
            </a:r>
            <a:r>
              <a:rPr lang="sr-Latn-RS" sz="2000" err="1">
                <a:solidFill>
                  <a:schemeClr val="tx1"/>
                </a:solidFill>
              </a:rPr>
              <a:t>Transit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Gateway</a:t>
            </a:r>
            <a:r>
              <a:rPr lang="sr-Latn-RS" sz="2000">
                <a:solidFill>
                  <a:schemeClr val="tx1"/>
                </a:solidFill>
              </a:rPr>
              <a:t>-a ili </a:t>
            </a:r>
            <a:r>
              <a:rPr lang="sr-Latn-RS" sz="2000" err="1">
                <a:solidFill>
                  <a:schemeClr val="tx1"/>
                </a:solidFill>
              </a:rPr>
              <a:t>Virtual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Private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Gateway</a:t>
            </a:r>
            <a:r>
              <a:rPr lang="sr-Latn-RS" sz="2000">
                <a:solidFill>
                  <a:schemeClr val="tx1"/>
                </a:solidFill>
              </a:rPr>
              <a:t>-a.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9CD393-1007-6385-7244-16DD8334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NAT gateway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4D306-99A7-1280-F426-2C3851A14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7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8372" y="1307444"/>
            <a:ext cx="1150937" cy="957261"/>
          </a:xfrm>
        </p:spPr>
        <p:txBody>
          <a:bodyPr/>
          <a:lstStyle/>
          <a:p>
            <a:r>
              <a:rPr lang="en-GB"/>
              <a:t>01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80296" y="1832646"/>
            <a:ext cx="4671219" cy="665958"/>
          </a:xfrm>
        </p:spPr>
        <p:txBody>
          <a:bodyPr/>
          <a:lstStyle/>
          <a:p>
            <a:r>
              <a:rPr lang="en-US"/>
              <a:t>VPC &amp; SUBNET</a:t>
            </a:r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02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680361" y="3051751"/>
            <a:ext cx="4671219" cy="665958"/>
          </a:xfrm>
        </p:spPr>
        <p:txBody>
          <a:bodyPr/>
          <a:lstStyle/>
          <a:p>
            <a:r>
              <a:rPr lang="nl-NL"/>
              <a:t>INTERNET GATEWAY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03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662542" y="4141247"/>
            <a:ext cx="4671219" cy="665958"/>
          </a:xfrm>
        </p:spPr>
        <p:txBody>
          <a:bodyPr/>
          <a:lstStyle/>
          <a:p>
            <a:r>
              <a:rPr lang="nl-NL"/>
              <a:t>NAT DEVICE &amp; GATEWAY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/>
              <a:t>04</a:t>
            </a:r>
            <a:endParaRPr lang="nl-NL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1662543" y="5342720"/>
            <a:ext cx="4671219" cy="665958"/>
          </a:xfrm>
        </p:spPr>
        <p:txBody>
          <a:bodyPr/>
          <a:lstStyle/>
          <a:p>
            <a:r>
              <a:rPr lang="nl-NL"/>
              <a:t>VPC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A58017A-157E-64B5-A780-7F6427A7FB24}"/>
              </a:ext>
            </a:extLst>
          </p:cNvPr>
          <p:cNvSpPr txBox="1">
            <a:spLocks/>
          </p:cNvSpPr>
          <p:nvPr/>
        </p:nvSpPr>
        <p:spPr bwMode="auto">
          <a:xfrm>
            <a:off x="6019027" y="2484399"/>
            <a:ext cx="1150937" cy="9572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06</a:t>
            </a:r>
            <a:endParaRPr lang="nl-NL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02A2B60-47DE-E7CB-F048-9EB70EDC0008}"/>
              </a:ext>
            </a:extLst>
          </p:cNvPr>
          <p:cNvSpPr txBox="1">
            <a:spLocks/>
          </p:cNvSpPr>
          <p:nvPr/>
        </p:nvSpPr>
        <p:spPr bwMode="auto">
          <a:xfrm>
            <a:off x="6021947" y="1305031"/>
            <a:ext cx="1150937" cy="9572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05</a:t>
            </a:r>
            <a:endParaRPr lang="nl-NL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32B9A96-E602-F29D-DA0E-B8212FB82DFA}"/>
              </a:ext>
            </a:extLst>
          </p:cNvPr>
          <p:cNvSpPr txBox="1">
            <a:spLocks/>
          </p:cNvSpPr>
          <p:nvPr/>
        </p:nvSpPr>
        <p:spPr bwMode="auto">
          <a:xfrm>
            <a:off x="6909128" y="3028519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VPN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6E37A23-3C38-4AB9-6421-F14037001D48}"/>
              </a:ext>
            </a:extLst>
          </p:cNvPr>
          <p:cNvSpPr txBox="1">
            <a:spLocks/>
          </p:cNvSpPr>
          <p:nvPr/>
        </p:nvSpPr>
        <p:spPr bwMode="auto">
          <a:xfrm>
            <a:off x="6017036" y="3719571"/>
            <a:ext cx="1150937" cy="9572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07</a:t>
            </a:r>
            <a:endParaRPr lang="nl-NL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8FF356C-CC70-2D92-B8D5-AE5DE492EE3E}"/>
              </a:ext>
            </a:extLst>
          </p:cNvPr>
          <p:cNvSpPr txBox="1">
            <a:spLocks/>
          </p:cNvSpPr>
          <p:nvPr/>
        </p:nvSpPr>
        <p:spPr bwMode="auto">
          <a:xfrm>
            <a:off x="6910709" y="4143109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PRIVATE LINK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10A2F7-00D5-48DA-C16B-E725FE553E16}"/>
              </a:ext>
            </a:extLst>
          </p:cNvPr>
          <p:cNvSpPr txBox="1">
            <a:spLocks/>
          </p:cNvSpPr>
          <p:nvPr/>
        </p:nvSpPr>
        <p:spPr bwMode="auto">
          <a:xfrm>
            <a:off x="6909128" y="1833322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TRANSIT GATEWAY</a:t>
            </a:r>
          </a:p>
        </p:txBody>
      </p:sp>
    </p:spTree>
    <p:extLst>
      <p:ext uri="{BB962C8B-B14F-4D97-AF65-F5344CB8AC3E}">
        <p14:creationId xmlns:p14="http://schemas.microsoft.com/office/powerpoint/2010/main" val="332188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F0E76-E1AF-1D4A-5F5B-FC60DCE83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B700A-0881-E736-4F4F-3FA29CBD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3" y="-1152"/>
            <a:ext cx="7426326" cy="6361115"/>
          </a:xfrm>
          <a:prstGeom prst="rect">
            <a:avLst/>
          </a:prstGeom>
        </p:spPr>
      </p:pic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86DE171F-E228-E559-DB91-C0BF91ADE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074" y="518811"/>
            <a:ext cx="2743200" cy="1047541"/>
          </a:xfrm>
          <a:prstGeom prst="rect">
            <a:avLst/>
          </a:prstGeom>
        </p:spPr>
      </p:pic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30368A3D-595E-3310-7C65-397043111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074" y="1566450"/>
            <a:ext cx="1750828" cy="777519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0C0211A-1EC0-B2A6-B804-2D898F4DF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075" y="2427798"/>
            <a:ext cx="2743200" cy="998220"/>
          </a:xfrm>
          <a:prstGeom prst="rect">
            <a:avLst/>
          </a:prstGeom>
        </p:spPr>
      </p:pic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AF198AE9-0A0B-EB63-FE67-B9C5F515B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4074" y="3428272"/>
            <a:ext cx="2743200" cy="11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6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F83A3C-038D-ADFF-47F2-5710D03871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r-Latn-RS" sz="2000">
                <a:solidFill>
                  <a:schemeClr val="tx1"/>
                </a:solidFill>
              </a:rPr>
              <a:t>Da bi omogućili našoj Instanci konekciju sa internetom bez toga da joj dodelimo </a:t>
            </a:r>
            <a:r>
              <a:rPr lang="sr-Latn-RS" sz="2000" err="1">
                <a:solidFill>
                  <a:schemeClr val="tx1"/>
                </a:solidFill>
              </a:rPr>
              <a:t>Public</a:t>
            </a:r>
            <a:r>
              <a:rPr lang="sr-Latn-RS" sz="2000">
                <a:solidFill>
                  <a:schemeClr val="tx1"/>
                </a:solidFill>
              </a:rPr>
              <a:t> IP adresu, možemo koristiti NAT Instance.</a:t>
            </a:r>
          </a:p>
          <a:p>
            <a:r>
              <a:rPr lang="sr-Latn-RS" sz="2000">
                <a:solidFill>
                  <a:schemeClr val="tx1"/>
                </a:solidFill>
              </a:rPr>
              <a:t>NAT Instance omogućava našim Instancama u </a:t>
            </a:r>
            <a:r>
              <a:rPr lang="sr-Latn-RS" sz="2000" err="1">
                <a:solidFill>
                  <a:schemeClr val="tx1"/>
                </a:solidFill>
              </a:rPr>
              <a:t>Private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-u konekciju sa internetom, ali onemogućava resursima na internetu da iniciraju konekciju sa našom Instancom.</a:t>
            </a:r>
          </a:p>
          <a:p>
            <a:r>
              <a:rPr lang="sr-Latn-RS" sz="2000">
                <a:solidFill>
                  <a:schemeClr val="tx1"/>
                </a:solidFill>
              </a:rPr>
              <a:t>Mora biti u </a:t>
            </a:r>
            <a:r>
              <a:rPr lang="sr-Latn-RS" sz="2000" err="1">
                <a:solidFill>
                  <a:schemeClr val="tx1"/>
                </a:solidFill>
              </a:rPr>
              <a:t>Public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-u i mora imati </a:t>
            </a:r>
            <a:r>
              <a:rPr lang="sr-Latn-RS" sz="2000" err="1">
                <a:solidFill>
                  <a:schemeClr val="tx1"/>
                </a:solidFill>
              </a:rPr>
              <a:t>Public</a:t>
            </a:r>
            <a:r>
              <a:rPr lang="sr-Latn-RS" sz="2000">
                <a:solidFill>
                  <a:schemeClr val="tx1"/>
                </a:solidFill>
              </a:rPr>
              <a:t> IP ili </a:t>
            </a:r>
            <a:r>
              <a:rPr lang="sr-Latn-RS" sz="2000" err="1">
                <a:solidFill>
                  <a:schemeClr val="tx1"/>
                </a:solidFill>
              </a:rPr>
              <a:t>Elastic</a:t>
            </a:r>
            <a:r>
              <a:rPr lang="sr-Latn-RS" sz="2000">
                <a:solidFill>
                  <a:schemeClr val="tx1"/>
                </a:solidFill>
              </a:rPr>
              <a:t> IP</a:t>
            </a:r>
          </a:p>
          <a:p>
            <a:r>
              <a:rPr lang="sr-Latn-RS" sz="2000">
                <a:solidFill>
                  <a:schemeClr val="tx1"/>
                </a:solidFill>
              </a:rPr>
              <a:t>Dobija se tako sto kreirate vašu AMI (sliku) koja vam daje </a:t>
            </a:r>
            <a:r>
              <a:rPr lang="sr-Latn-RS" sz="2000" err="1">
                <a:solidFill>
                  <a:schemeClr val="tx1"/>
                </a:solidFill>
              </a:rPr>
              <a:t>Network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address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translation</a:t>
            </a:r>
            <a:r>
              <a:rPr lang="sr-Latn-RS" sz="2000">
                <a:solidFill>
                  <a:schemeClr val="tx1"/>
                </a:solidFill>
              </a:rPr>
              <a:t>, i koristite tu AMI za kreiranje EC2 instance kao NAT instance.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9CD393-1007-6385-7244-16DD8334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NAT INstance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4D306-99A7-1280-F426-2C3851A14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52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1ECB8-4667-D6CD-7C0C-5D20D35CE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95FC3-7281-AB42-3FAC-79BFC99E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88" y="83026"/>
            <a:ext cx="7772400" cy="65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5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3" y="4285735"/>
            <a:ext cx="5427662" cy="905389"/>
          </a:xfrm>
        </p:spPr>
        <p:txBody>
          <a:bodyPr/>
          <a:lstStyle/>
          <a:p>
            <a:r>
              <a:rPr lang="nl-NL"/>
              <a:t>VPC </a:t>
            </a:r>
            <a:r>
              <a:rPr lang="nl-NL" err="1"/>
              <a:t>peering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RS"/>
              <a:t>04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11" name="Picture Placeholder 10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15A7B5B7-37C9-42BA-82E6-61794CFDD96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30766" r="30766"/>
          <a:stretch>
            <a:fillRect/>
          </a:stretch>
        </p:blipFill>
        <p:spPr/>
      </p:pic>
      <p:pic>
        <p:nvPicPr>
          <p:cNvPr id="6" name="Picture Placeholder 10" descr="Logo&#10;&#10;Description automatically generated">
            <a:extLst>
              <a:ext uri="{FF2B5EF4-FFF2-40B4-BE49-F238E27FC236}">
                <a16:creationId xmlns:a16="http://schemas.microsoft.com/office/drawing/2014/main" id="{F03AB79A-F933-9A8B-7E8B-9DA1F0646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13" b="17647"/>
          <a:stretch/>
        </p:blipFill>
        <p:spPr bwMode="auto">
          <a:xfrm>
            <a:off x="7117048" y="333375"/>
            <a:ext cx="4742157" cy="6194306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367285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798E3-6E25-B7EF-AC7C-D7D3213C23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9665804" cy="44751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sr-Latn-RS" sz="2000">
                <a:solidFill>
                  <a:schemeClr val="tx1"/>
                </a:solidFill>
              </a:rPr>
              <a:t>VPC </a:t>
            </a:r>
            <a:r>
              <a:rPr lang="sr-Latn-RS" sz="2000" err="1">
                <a:solidFill>
                  <a:schemeClr val="tx1"/>
                </a:solidFill>
              </a:rPr>
              <a:t>Peering</a:t>
            </a:r>
            <a:r>
              <a:rPr lang="sr-Latn-RS" sz="2000">
                <a:solidFill>
                  <a:schemeClr val="tx1"/>
                </a:solidFill>
              </a:rPr>
              <a:t> je konekcija između dva VPC-a koja nam omogućava privatno usmeravanje saobraćaja između ta dva VPC-a. </a:t>
            </a:r>
            <a:r>
              <a:rPr lang="sr-Latn-RS" sz="2000" err="1">
                <a:solidFill>
                  <a:schemeClr val="tx1"/>
                </a:solidFill>
              </a:rPr>
              <a:t>Istance</a:t>
            </a:r>
            <a:r>
              <a:rPr lang="sr-Latn-RS" sz="2000">
                <a:solidFill>
                  <a:schemeClr val="tx1"/>
                </a:solidFill>
              </a:rPr>
              <a:t> unutar ta dva VPC-a mogu komunicirati međusobno kao da se nalaze u istom VPC-u. Možemo napraviti ovakvu konekciju između dva naša VPC-a, VPC-a u drugom Regionu ili VPC-a na drugom nalogu.</a:t>
            </a:r>
          </a:p>
          <a:p>
            <a:endParaRPr lang="sr-Latn-RS" sz="200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DF27F-71D0-30D7-8B18-DB8279AD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VPC Peering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973AC-CCBD-F318-5CF0-B3A80F569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3B557-4E4B-0A47-47C5-6C0B13E2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829" y="3405588"/>
            <a:ext cx="6883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973AC-CCBD-F318-5CF0-B3A80F569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0DB5A-E22E-DD3D-DE16-ADBABFA6F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60" y="292814"/>
            <a:ext cx="10381280" cy="3850511"/>
          </a:xfrm>
          <a:prstGeom prst="rect">
            <a:avLst/>
          </a:prstGeom>
        </p:spPr>
      </p:pic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9E09E6FC-6F71-7CBF-5448-97AC79C1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260" y="4371366"/>
            <a:ext cx="4243572" cy="20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6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22F3CE-8038-8A6D-A2FD-FB3DBD82B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Transit Gateway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EE067-4C99-A4B2-EF74-B3F541590B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L"/>
              <a:t>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7317-04A3-2158-438E-B43B68403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7" name="Picture Placeholder 10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B46A769E-ACFA-5E50-76C1-12DAEA32C90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0766" r="30766"/>
          <a:stretch>
            <a:fillRect/>
          </a:stretch>
        </p:blipFill>
        <p:spPr/>
      </p:pic>
      <p:pic>
        <p:nvPicPr>
          <p:cNvPr id="4" name="Picture Placeholder 10" descr="Logo&#10;&#10;Description automatically generated">
            <a:extLst>
              <a:ext uri="{FF2B5EF4-FFF2-40B4-BE49-F238E27FC236}">
                <a16:creationId xmlns:a16="http://schemas.microsoft.com/office/drawing/2014/main" id="{D619212F-A737-42BF-EDA2-84B4097BB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13" b="17647"/>
          <a:stretch/>
        </p:blipFill>
        <p:spPr bwMode="auto">
          <a:xfrm>
            <a:off x="7117048" y="333375"/>
            <a:ext cx="4742157" cy="6194306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921278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72F03A-514B-C804-832E-E1526E9266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r-Latn-RS" sz="2000">
                <a:solidFill>
                  <a:schemeClr val="tx1"/>
                </a:solidFill>
              </a:rPr>
              <a:t>Omogućava nam konektovanje vise VPC i on-premise mreža. </a:t>
            </a:r>
          </a:p>
          <a:p>
            <a:r>
              <a:rPr lang="sr-Latn-RS" sz="2000">
                <a:solidFill>
                  <a:schemeClr val="tx1"/>
                </a:solidFill>
              </a:rPr>
              <a:t>Ponaša se kao </a:t>
            </a:r>
            <a:r>
              <a:rPr lang="sr-Latn-RS" sz="2000" err="1">
                <a:solidFill>
                  <a:schemeClr val="tx1"/>
                </a:solidFill>
              </a:rPr>
              <a:t>central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hub</a:t>
            </a:r>
            <a:r>
              <a:rPr lang="sr-Latn-RS" sz="2000">
                <a:solidFill>
                  <a:schemeClr val="tx1"/>
                </a:solidFill>
              </a:rPr>
              <a:t>, usmeravajući saobraćaj između VPC-eva, VPN konekcija, I </a:t>
            </a:r>
            <a:r>
              <a:rPr lang="sr-Latn-RS" sz="2000" err="1">
                <a:solidFill>
                  <a:schemeClr val="tx1"/>
                </a:solidFill>
              </a:rPr>
              <a:t>Direct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Connect</a:t>
            </a:r>
            <a:r>
              <a:rPr lang="sr-Latn-RS" sz="2000">
                <a:solidFill>
                  <a:schemeClr val="tx1"/>
                </a:solidFill>
              </a:rPr>
              <a:t> konekcija.</a:t>
            </a:r>
          </a:p>
          <a:p>
            <a:endParaRPr lang="sr-Latn-RS" sz="200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6C6EA1-701C-DAC2-B7DE-46186B93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Transit Gateway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80789-5EA4-CE1B-0826-4AAFF7611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8BD77-7B95-41BF-9689-5C055BAC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5" y="2749307"/>
            <a:ext cx="6273880" cy="4014181"/>
          </a:xfrm>
          <a:prstGeom prst="rect">
            <a:avLst/>
          </a:prstGeom>
        </p:spPr>
      </p:pic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CC9EECF5-93DF-0741-337E-AD4F7D6C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283" y="2542386"/>
            <a:ext cx="2004829" cy="1147088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DECE8A64-2E65-7C56-D6F7-CE15F210E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284" y="3750186"/>
            <a:ext cx="5141432" cy="16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0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22F3CE-8038-8A6D-A2FD-FB3DBD82B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VPN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EE067-4C99-A4B2-EF74-B3F541590B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L"/>
              <a:t>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7317-04A3-2158-438E-B43B68403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7" name="Picture Placeholder 10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B46A769E-ACFA-5E50-76C1-12DAEA32C90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0766" r="30766"/>
          <a:stretch>
            <a:fillRect/>
          </a:stretch>
        </p:blipFill>
        <p:spPr/>
      </p:pic>
      <p:pic>
        <p:nvPicPr>
          <p:cNvPr id="4" name="Picture Placeholder 10" descr="Logo&#10;&#10;Description automatically generated">
            <a:extLst>
              <a:ext uri="{FF2B5EF4-FFF2-40B4-BE49-F238E27FC236}">
                <a16:creationId xmlns:a16="http://schemas.microsoft.com/office/drawing/2014/main" id="{D239A144-757B-85E7-1529-25DC00B6D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13" b="17647"/>
          <a:stretch/>
        </p:blipFill>
        <p:spPr bwMode="auto">
          <a:xfrm>
            <a:off x="7117048" y="333375"/>
            <a:ext cx="4742157" cy="6194306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99153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4EED73-CFF9-A364-D353-DE2DF483BB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r-Latn-RS" sz="2000">
                <a:solidFill>
                  <a:schemeClr val="tx1"/>
                </a:solidFill>
              </a:rPr>
              <a:t>Omogućava konekciju tvog AWS VPC-a sa spoljnjom mrežom i korisnicima.</a:t>
            </a:r>
          </a:p>
          <a:p>
            <a:r>
              <a:rPr lang="sr-Latn-RS" sz="2000">
                <a:solidFill>
                  <a:schemeClr val="tx1"/>
                </a:solidFill>
              </a:rPr>
              <a:t>Postoji vise vrsta:</a:t>
            </a:r>
          </a:p>
          <a:p>
            <a:pPr marL="457200" indent="-457200">
              <a:buFontTx/>
              <a:buChar char="-"/>
            </a:pPr>
            <a:r>
              <a:rPr lang="sr-Latn-RS" sz="2000">
                <a:solidFill>
                  <a:schemeClr val="tx1"/>
                </a:solidFill>
              </a:rPr>
              <a:t>Site-to-Site VPN – Na strani AWS-a imamo </a:t>
            </a:r>
            <a:r>
              <a:rPr lang="sr-Latn-RS" sz="2000" err="1">
                <a:solidFill>
                  <a:schemeClr val="tx1"/>
                </a:solidFill>
              </a:rPr>
              <a:t>Virtual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Private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Gateway</a:t>
            </a:r>
            <a:r>
              <a:rPr lang="sr-Latn-RS" sz="2000">
                <a:solidFill>
                  <a:schemeClr val="tx1"/>
                </a:solidFill>
              </a:rPr>
              <a:t> ili </a:t>
            </a:r>
            <a:r>
              <a:rPr lang="sr-Latn-RS" sz="2000" err="1">
                <a:solidFill>
                  <a:schemeClr val="tx1"/>
                </a:solidFill>
              </a:rPr>
              <a:t>Transit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Gateway</a:t>
            </a:r>
            <a:r>
              <a:rPr lang="sr-Latn-RS" sz="2000">
                <a:solidFill>
                  <a:schemeClr val="tx1"/>
                </a:solidFill>
              </a:rPr>
              <a:t> I na </a:t>
            </a:r>
            <a:r>
              <a:rPr lang="sr-Latn-RS" sz="2000" err="1">
                <a:solidFill>
                  <a:schemeClr val="tx1"/>
                </a:solidFill>
              </a:rPr>
              <a:t>remote</a:t>
            </a:r>
            <a:r>
              <a:rPr lang="sr-Latn-RS" sz="2000">
                <a:solidFill>
                  <a:schemeClr val="tx1"/>
                </a:solidFill>
              </a:rPr>
              <a:t> strani </a:t>
            </a:r>
            <a:r>
              <a:rPr lang="sr-Latn-RS" sz="2000" err="1">
                <a:solidFill>
                  <a:schemeClr val="tx1"/>
                </a:solidFill>
              </a:rPr>
              <a:t>Customer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Gateway</a:t>
            </a:r>
            <a:r>
              <a:rPr lang="sr-Latn-RS" sz="2000">
                <a:solidFill>
                  <a:schemeClr val="tx1"/>
                </a:solidFill>
              </a:rPr>
              <a:t>. </a:t>
            </a:r>
          </a:p>
          <a:p>
            <a:r>
              <a:rPr lang="sr-Latn-RS" sz="2000">
                <a:solidFill>
                  <a:schemeClr val="tx1"/>
                </a:solidFill>
              </a:rPr>
              <a:t>Između AWS-a i </a:t>
            </a:r>
            <a:r>
              <a:rPr lang="sr-Latn-RS" sz="2000" err="1">
                <a:solidFill>
                  <a:schemeClr val="tx1"/>
                </a:solidFill>
              </a:rPr>
              <a:t>remote</a:t>
            </a:r>
            <a:r>
              <a:rPr lang="sr-Latn-RS" sz="2000">
                <a:solidFill>
                  <a:schemeClr val="tx1"/>
                </a:solidFill>
              </a:rPr>
              <a:t> strane postoje dva VPN tunela kroz koja se odvija saobraćaj.</a:t>
            </a:r>
          </a:p>
          <a:p>
            <a:endParaRPr lang="sr-Latn-RS" sz="2000">
              <a:solidFill>
                <a:schemeClr val="tx1"/>
              </a:solidFill>
            </a:endParaRPr>
          </a:p>
          <a:p>
            <a:endParaRPr lang="sr-Latn-RS" sz="200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4EC640-068B-5A9E-3AAD-55873889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Virtual Private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54B66-8020-603C-095E-009F72A62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56862-D0A9-E9C7-40EB-C8E32938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37" y="3558718"/>
            <a:ext cx="8255886" cy="26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4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b="0"/>
              <a:t>VPC &amp; </a:t>
            </a:r>
            <a:r>
              <a:rPr lang="sr-Latn-RS" b="0" err="1"/>
              <a:t>subnet</a:t>
            </a:r>
            <a:endParaRPr lang="nl-NL" b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RS"/>
              <a:t>01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1" name="Picture Placeholder 10" descr="Logo&#10;&#10;Description automatically generated">
            <a:extLst>
              <a:ext uri="{FF2B5EF4-FFF2-40B4-BE49-F238E27FC236}">
                <a16:creationId xmlns:a16="http://schemas.microsoft.com/office/drawing/2014/main" id="{15A7B5B7-37C9-42BA-82E6-61794CFDD96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17013" b="17647"/>
          <a:stretch/>
        </p:blipFill>
        <p:spPr>
          <a:xfrm>
            <a:off x="7117048" y="333375"/>
            <a:ext cx="4742157" cy="6194306"/>
          </a:xfrm>
        </p:spPr>
      </p:pic>
    </p:spTree>
    <p:extLst>
      <p:ext uri="{BB962C8B-B14F-4D97-AF65-F5344CB8AC3E}">
        <p14:creationId xmlns:p14="http://schemas.microsoft.com/office/powerpoint/2010/main" val="345376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54B66-8020-603C-095E-009F72A62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0D3E0-75D3-87FD-407F-C9FBDF02E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27" y="1469835"/>
            <a:ext cx="10856974" cy="34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00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22F3CE-8038-8A6D-A2FD-FB3DBD82B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Private LINk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EE067-4C99-A4B2-EF74-B3F541590B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L"/>
              <a:t>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7317-04A3-2158-438E-B43B68403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7" name="Picture Placeholder 10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B46A769E-ACFA-5E50-76C1-12DAEA32C90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0766" r="30766"/>
          <a:stretch>
            <a:fillRect/>
          </a:stretch>
        </p:blipFill>
        <p:spPr/>
      </p:pic>
      <p:pic>
        <p:nvPicPr>
          <p:cNvPr id="4" name="Picture Placeholder 10" descr="Logo&#10;&#10;Description automatically generated">
            <a:extLst>
              <a:ext uri="{FF2B5EF4-FFF2-40B4-BE49-F238E27FC236}">
                <a16:creationId xmlns:a16="http://schemas.microsoft.com/office/drawing/2014/main" id="{61916F3E-1042-3A02-8BCA-096A6E752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13" b="17647"/>
          <a:stretch/>
        </p:blipFill>
        <p:spPr bwMode="auto">
          <a:xfrm>
            <a:off x="7117048" y="333375"/>
            <a:ext cx="4742157" cy="6194306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604198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4EED73-CFF9-A364-D353-DE2DF483BB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1595" y="1369611"/>
            <a:ext cx="11127601" cy="316321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sr-Latn-RS" sz="2000">
                <a:solidFill>
                  <a:schemeClr val="tx1"/>
                </a:solidFill>
              </a:rPr>
              <a:t>Visoko dostupna, skalabilna tehnologija koja nam omogućava da povezemo servise sa našim VPC-em, i da privatno komuniciramo sa njima.</a:t>
            </a:r>
            <a:endParaRPr lang="sr-Latn-RS">
              <a:solidFill>
                <a:schemeClr val="tx1"/>
              </a:solidFill>
            </a:endParaRPr>
          </a:p>
          <a:p>
            <a:r>
              <a:rPr lang="sr-Latn-RS" sz="2000">
                <a:solidFill>
                  <a:schemeClr val="tx1"/>
                </a:solidFill>
              </a:rPr>
              <a:t>VPC </a:t>
            </a:r>
            <a:r>
              <a:rPr lang="sr-Latn-RS" sz="2000" err="1">
                <a:solidFill>
                  <a:schemeClr val="tx1"/>
                </a:solidFill>
              </a:rPr>
              <a:t>endpoint</a:t>
            </a:r>
            <a:r>
              <a:rPr lang="sr-Latn-RS" sz="2000">
                <a:solidFill>
                  <a:schemeClr val="tx1"/>
                </a:solidFill>
              </a:rPr>
              <a:t> – omogućava kreiranje privatne konekcije između našeg VPC-a i AWS resursa.</a:t>
            </a:r>
          </a:p>
          <a:p>
            <a:pPr marL="457200" indent="-457200">
              <a:buFontTx/>
              <a:buChar char="-"/>
            </a:pPr>
            <a:r>
              <a:rPr lang="sr-Latn-RS" sz="2000" err="1">
                <a:solidFill>
                  <a:schemeClr val="tx1"/>
                </a:solidFill>
              </a:rPr>
              <a:t>Interface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Endpoints</a:t>
            </a:r>
            <a:r>
              <a:rPr lang="sr-Latn-RS" sz="2000">
                <a:solidFill>
                  <a:schemeClr val="tx1"/>
                </a:solidFill>
              </a:rPr>
              <a:t> – </a:t>
            </a:r>
            <a:r>
              <a:rPr lang="sr-Latn-RS" sz="2000" err="1">
                <a:solidFill>
                  <a:schemeClr val="tx1"/>
                </a:solidFill>
              </a:rPr>
              <a:t>Elastic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Network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Interface</a:t>
            </a:r>
            <a:r>
              <a:rPr lang="sr-Latn-RS" sz="2000">
                <a:solidFill>
                  <a:schemeClr val="tx1"/>
                </a:solidFill>
              </a:rPr>
              <a:t> sa privatnom IP adresom. Namenjen za podržane AWS servise. </a:t>
            </a:r>
          </a:p>
          <a:p>
            <a:pPr marL="457200" indent="-457200">
              <a:buFontTx/>
              <a:buChar char="-"/>
            </a:pPr>
            <a:r>
              <a:rPr lang="sr-Latn-RS" sz="2000" err="1">
                <a:solidFill>
                  <a:schemeClr val="tx1"/>
                </a:solidFill>
              </a:rPr>
              <a:t>Gateway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Endpoints</a:t>
            </a:r>
            <a:r>
              <a:rPr lang="sr-Latn-RS" sz="2000">
                <a:solidFill>
                  <a:schemeClr val="tx1"/>
                </a:solidFill>
              </a:rPr>
              <a:t> – </a:t>
            </a:r>
            <a:r>
              <a:rPr lang="sr-Latn-RS" sz="2000" err="1">
                <a:solidFill>
                  <a:schemeClr val="tx1"/>
                </a:solidFill>
              </a:rPr>
              <a:t>Gateway</a:t>
            </a:r>
            <a:r>
              <a:rPr lang="sr-Latn-RS" sz="2000">
                <a:solidFill>
                  <a:schemeClr val="tx1"/>
                </a:solidFill>
              </a:rPr>
              <a:t> sa Target-om za rutu u našem </a:t>
            </a:r>
            <a:r>
              <a:rPr lang="sr-Latn-RS" sz="2000" err="1">
                <a:solidFill>
                  <a:schemeClr val="tx1"/>
                </a:solidFill>
              </a:rPr>
              <a:t>Route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Tabel</a:t>
            </a:r>
            <a:r>
              <a:rPr lang="sr-Latn-RS" sz="2000">
                <a:solidFill>
                  <a:schemeClr val="tx1"/>
                </a:solidFill>
              </a:rPr>
              <a:t>-u za saobraćaj namenjen za podržane AWS servise.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4EC640-068B-5A9E-3AAD-55873889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Private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54B66-8020-603C-095E-009F72A62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14981-70C1-F677-0642-54AB770E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96" y="3595781"/>
            <a:ext cx="6939329" cy="32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67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11409B-FD96-E8D4-C1A7-4065511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Gateway endpoint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F79C-25C8-4727-3405-67E6E46C0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A6F44-B6C7-5034-E531-D8334326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0" y="1484749"/>
            <a:ext cx="6250776" cy="3967916"/>
          </a:xfrm>
          <a:prstGeom prst="rect">
            <a:avLst/>
          </a:prstGeom>
        </p:spPr>
      </p:pic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25CA8A3A-BCA2-59E9-D710-7698C231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703" y="1744739"/>
            <a:ext cx="5241851" cy="34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43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95712-8EE2-0F87-AEAA-D0AF608C6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950D9AB-F6A4-E039-6419-35230282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NL"/>
              <a:t>Interface endpoint</a:t>
            </a:r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B4993863-46F7-5EBA-3F07-7A1623AD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35" y="1317448"/>
            <a:ext cx="8484780" cy="53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13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537" y="2340284"/>
            <a:ext cx="4970463" cy="1840326"/>
          </a:xfrm>
        </p:spPr>
        <p:txBody>
          <a:bodyPr/>
          <a:lstStyle/>
          <a:p>
            <a:pPr>
              <a:lnSpc>
                <a:spcPts val="5700"/>
              </a:lnSpc>
              <a:spcAft>
                <a:spcPts val="2400"/>
              </a:spcAft>
            </a:pPr>
            <a:r>
              <a:rPr lang="sr-Latn-RS" dirty="0"/>
              <a:t>Hvala na pažnji 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C92A1-8DD7-46F8-9CD5-A04C83162C15}"/>
              </a:ext>
            </a:extLst>
          </p:cNvPr>
          <p:cNvSpPr/>
          <p:nvPr/>
        </p:nvSpPr>
        <p:spPr>
          <a:xfrm>
            <a:off x="546845" y="5924939"/>
            <a:ext cx="1505890" cy="46653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8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C46CF-038C-52EE-6DA3-7F50C23D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7" name="Picture 10" descr="Timeline&#10;&#10;Description automatically generated">
            <a:extLst>
              <a:ext uri="{FF2B5EF4-FFF2-40B4-BE49-F238E27FC236}">
                <a16:creationId xmlns:a16="http://schemas.microsoft.com/office/drawing/2014/main" id="{9B982464-1851-812E-6441-806309D5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1" y="-27879"/>
            <a:ext cx="11661741" cy="62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4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F4B42B-C16F-6B4A-15F3-157A2397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64025-68BB-7E47-0A1A-57708A46C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D1EEE9A-5B11-A576-93C7-189B9E8800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1361250"/>
            <a:ext cx="7274225" cy="1415557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sr-Latn-RS" sz="2000" dirty="0" err="1">
                <a:solidFill>
                  <a:schemeClr val="tx1"/>
                </a:solidFill>
                <a:ea typeface="+mj-lt"/>
                <a:cs typeface="+mj-lt"/>
              </a:rPr>
              <a:t>Dynamic</a:t>
            </a:r>
            <a:r>
              <a:rPr lang="sr-Latn-RS" sz="2000" dirty="0">
                <a:solidFill>
                  <a:schemeClr val="tx1"/>
                </a:solidFill>
                <a:ea typeface="+mj-lt"/>
                <a:cs typeface="+mj-lt"/>
              </a:rPr>
              <a:t> Host </a:t>
            </a:r>
            <a:r>
              <a:rPr lang="sr-Latn-RS" sz="2000" dirty="0" err="1">
                <a:solidFill>
                  <a:schemeClr val="tx1"/>
                </a:solidFill>
                <a:ea typeface="+mj-lt"/>
                <a:cs typeface="+mj-lt"/>
              </a:rPr>
              <a:t>Configuration</a:t>
            </a:r>
            <a:r>
              <a:rPr lang="sr-Latn-RS" sz="20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sr-Latn-RS" sz="2000" dirty="0" err="1">
                <a:solidFill>
                  <a:schemeClr val="tx1"/>
                </a:solidFill>
                <a:ea typeface="+mj-lt"/>
                <a:cs typeface="+mj-lt"/>
              </a:rPr>
              <a:t>Protocol</a:t>
            </a:r>
            <a:r>
              <a:rPr lang="sr-Latn-RS" sz="2000" dirty="0">
                <a:solidFill>
                  <a:schemeClr val="tx1"/>
                </a:solidFill>
                <a:ea typeface="+mj-lt"/>
                <a:cs typeface="+mj-lt"/>
              </a:rPr>
              <a:t> (DHCP) je klijent/server protokol koji automatski daje hostu Internet protokola (IP) njegovu IP adresu i druge povezane informacije o konfiguraciji kao što su maska </a:t>
            </a:r>
            <a:r>
              <a:rPr lang="sr-Latn-RS" sz="2000" dirty="0" err="1">
                <a:solidFill>
                  <a:schemeClr val="tx1"/>
                </a:solidFill>
                <a:ea typeface="+mj-lt"/>
                <a:cs typeface="+mj-lt"/>
              </a:rPr>
              <a:t>podmreže</a:t>
            </a:r>
            <a:r>
              <a:rPr lang="sr-Latn-RS" sz="2000" dirty="0">
                <a:solidFill>
                  <a:schemeClr val="tx1"/>
                </a:solidFill>
                <a:ea typeface="+mj-lt"/>
                <a:cs typeface="+mj-lt"/>
              </a:rPr>
              <a:t> i zadati </a:t>
            </a:r>
            <a:r>
              <a:rPr lang="sr-Latn-RS" sz="2000" dirty="0" err="1">
                <a:solidFill>
                  <a:schemeClr val="tx1"/>
                </a:solidFill>
                <a:ea typeface="+mj-lt"/>
                <a:cs typeface="+mj-lt"/>
              </a:rPr>
              <a:t>gateway</a:t>
            </a:r>
            <a:r>
              <a:rPr lang="sr-Latn-RS" sz="2000" dirty="0">
                <a:solidFill>
                  <a:schemeClr val="tx1"/>
                </a:solidFill>
                <a:ea typeface="+mj-lt"/>
                <a:cs typeface="+mj-lt"/>
              </a:rPr>
              <a:t>.</a:t>
            </a:r>
            <a:endParaRPr lang="sr-Latn-R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BEBE0F9-F6E9-8263-5918-F049754BF605}"/>
              </a:ext>
            </a:extLst>
          </p:cNvPr>
          <p:cNvSpPr txBox="1">
            <a:spLocks/>
          </p:cNvSpPr>
          <p:nvPr/>
        </p:nvSpPr>
        <p:spPr bwMode="auto">
          <a:xfrm>
            <a:off x="664008" y="2781051"/>
            <a:ext cx="896620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US" dirty="0" err="1"/>
              <a:t>Dns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E72842-A88F-A5EA-5C77-2DF93876BF41}"/>
              </a:ext>
            </a:extLst>
          </p:cNvPr>
          <p:cNvSpPr txBox="1">
            <a:spLocks/>
          </p:cNvSpPr>
          <p:nvPr/>
        </p:nvSpPr>
        <p:spPr bwMode="auto">
          <a:xfrm>
            <a:off x="655349" y="3635127"/>
            <a:ext cx="7274225" cy="23507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sr-Latn-RS" sz="2000" dirty="0" err="1">
                <a:solidFill>
                  <a:schemeClr val="tx1"/>
                </a:solidFill>
                <a:latin typeface="+mn-lt"/>
              </a:rPr>
              <a:t>Domain</a:t>
            </a:r>
            <a:r>
              <a:rPr lang="sr-Latn-RS" sz="20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sr-Latn-RS" sz="2000" dirty="0" err="1">
                <a:solidFill>
                  <a:schemeClr val="tx1"/>
                </a:solidFill>
                <a:ea typeface="+mj-lt"/>
                <a:cs typeface="+mj-lt"/>
              </a:rPr>
              <a:t>Name</a:t>
            </a:r>
            <a:r>
              <a:rPr lang="sr-Latn-RS" sz="20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sr-Latn-RS" sz="2000" dirty="0" err="1">
                <a:solidFill>
                  <a:schemeClr val="tx1"/>
                </a:solidFill>
                <a:ea typeface="+mj-lt"/>
                <a:cs typeface="+mj-lt"/>
              </a:rPr>
              <a:t>System</a:t>
            </a:r>
            <a:r>
              <a:rPr lang="sr-Latn-RS" sz="2000" dirty="0">
                <a:solidFill>
                  <a:schemeClr val="tx1"/>
                </a:solidFill>
                <a:ea typeface="+mj-lt"/>
                <a:cs typeface="+mj-lt"/>
              </a:rPr>
              <a:t> (DNS) je hijerarhijski i distribuirani sistem imenovanja koji se koristi za identifikaciju računara dostupnih preko Interneta ili drugih mreža Internet protokola (IP). Zapisi resursa sadržani u DNS-u povezuju imena domena s drugim oblicima informacija, odnosno prevode imena u odgovarajuće IP adrese.</a:t>
            </a:r>
            <a:endParaRPr lang="sr-Latn-R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80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06DEDA-0E88-485D-9C70-020F7A76D8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1369909"/>
            <a:ext cx="7274225" cy="461076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sr-Latn-RS" sz="2000">
                <a:solidFill>
                  <a:schemeClr val="tx1"/>
                </a:solidFill>
              </a:rPr>
              <a:t>VPC nam omogućava da pokrenemo AWS resurse unutar virtualne mreže koju smo mi definisali.</a:t>
            </a:r>
          </a:p>
          <a:p>
            <a:r>
              <a:rPr lang="sr-Latn-RS" sz="2000">
                <a:solidFill>
                  <a:schemeClr val="tx1"/>
                </a:solidFill>
              </a:rPr>
              <a:t>VPC se nalazi u Regionu i obuhvata vise </a:t>
            </a:r>
            <a:r>
              <a:rPr lang="sr-Latn-RS" sz="2000" err="1">
                <a:solidFill>
                  <a:schemeClr val="tx1"/>
                </a:solidFill>
              </a:rPr>
              <a:t>Availability</a:t>
            </a:r>
            <a:r>
              <a:rPr lang="sr-Latn-RS" sz="2000">
                <a:solidFill>
                  <a:schemeClr val="tx1"/>
                </a:solidFill>
              </a:rPr>
              <a:t> Zona.</a:t>
            </a:r>
          </a:p>
          <a:p>
            <a:r>
              <a:rPr lang="sr-Latn-RS" sz="2000">
                <a:solidFill>
                  <a:schemeClr val="tx1"/>
                </a:solidFill>
                <a:latin typeface="+mn-lt"/>
              </a:rPr>
              <a:t>U svakom regionu možemo imati vise VPC-</a:t>
            </a:r>
            <a:r>
              <a:rPr lang="sr-Latn-RS" sz="2000" err="1">
                <a:solidFill>
                  <a:schemeClr val="tx1"/>
                </a:solidFill>
                <a:latin typeface="+mn-lt"/>
              </a:rPr>
              <a:t>jeva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ali samo jedan može biti </a:t>
            </a:r>
            <a:r>
              <a:rPr lang="sr-Latn-RS" sz="2000" err="1">
                <a:solidFill>
                  <a:schemeClr val="tx1"/>
                </a:solidFill>
                <a:latin typeface="+mn-lt"/>
              </a:rPr>
              <a:t>default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VPC. </a:t>
            </a:r>
          </a:p>
          <a:p>
            <a:endParaRPr lang="sr-Latn-RS" sz="2000">
              <a:solidFill>
                <a:schemeClr val="tx1"/>
              </a:solidFill>
              <a:latin typeface="+mn-lt"/>
            </a:endParaRPr>
          </a:p>
          <a:p>
            <a:r>
              <a:rPr lang="sr-Latn-RS" sz="2000">
                <a:solidFill>
                  <a:schemeClr val="tx1"/>
                </a:solidFill>
                <a:latin typeface="+mn-lt"/>
              </a:rPr>
              <a:t>Svaki AWS nalog sadrži </a:t>
            </a:r>
            <a:r>
              <a:rPr lang="sr-Latn-RS" sz="2000" err="1">
                <a:solidFill>
                  <a:schemeClr val="tx1"/>
                </a:solidFill>
                <a:latin typeface="+mn-lt"/>
              </a:rPr>
              <a:t>default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VPC u svakom regionu. </a:t>
            </a:r>
          </a:p>
          <a:p>
            <a:r>
              <a:rPr lang="sr-Latn-RS" sz="2000" err="1">
                <a:solidFill>
                  <a:schemeClr val="tx1"/>
                </a:solidFill>
                <a:latin typeface="+mn-lt"/>
              </a:rPr>
              <a:t>Default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VPC ima:</a:t>
            </a:r>
          </a:p>
          <a:p>
            <a:pPr marL="342900" indent="-342900">
              <a:buFontTx/>
              <a:buChar char="-"/>
            </a:pPr>
            <a:r>
              <a:rPr lang="sr-Latn-RS" sz="2000" err="1">
                <a:solidFill>
                  <a:schemeClr val="tx1"/>
                </a:solidFill>
                <a:latin typeface="+mn-lt"/>
              </a:rPr>
              <a:t>Public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</a:t>
            </a:r>
            <a:r>
              <a:rPr lang="sr-Latn-RS" sz="2000" err="1">
                <a:solidFill>
                  <a:schemeClr val="tx1"/>
                </a:solidFill>
                <a:latin typeface="+mn-lt"/>
              </a:rPr>
              <a:t>Default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</a:t>
            </a:r>
            <a:r>
              <a:rPr lang="sr-Latn-RS" sz="2000" err="1">
                <a:solidFill>
                  <a:schemeClr val="tx1"/>
                </a:solidFill>
                <a:latin typeface="+mn-lt"/>
              </a:rPr>
              <a:t>Subnet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u svakoj </a:t>
            </a:r>
            <a:r>
              <a:rPr lang="sr-Latn-RS" sz="2000" err="1">
                <a:solidFill>
                  <a:schemeClr val="tx1"/>
                </a:solidFill>
                <a:latin typeface="+mn-lt"/>
              </a:rPr>
              <a:t>Availability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Zoni</a:t>
            </a:r>
          </a:p>
          <a:p>
            <a:pPr marL="342900" indent="-342900">
              <a:buFontTx/>
              <a:buChar char="-"/>
            </a:pPr>
            <a:r>
              <a:rPr lang="sr-Latn-RS" sz="2000">
                <a:solidFill>
                  <a:schemeClr val="tx1"/>
                </a:solidFill>
                <a:latin typeface="+mn-lt"/>
              </a:rPr>
              <a:t>Internet </a:t>
            </a:r>
            <a:r>
              <a:rPr lang="sr-Latn-RS" sz="2000" err="1">
                <a:solidFill>
                  <a:schemeClr val="tx1"/>
                </a:solidFill>
                <a:latin typeface="+mn-lt"/>
              </a:rPr>
              <a:t>Gateway</a:t>
            </a:r>
            <a:endParaRPr lang="sr-Latn-RS" sz="200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sr-Latn-RS" sz="2000" err="1">
                <a:solidFill>
                  <a:schemeClr val="tx1"/>
                </a:solidFill>
                <a:latin typeface="+mn-lt"/>
              </a:rPr>
              <a:t>Main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</a:t>
            </a:r>
            <a:r>
              <a:rPr lang="sr-Latn-RS" sz="2000" err="1">
                <a:solidFill>
                  <a:schemeClr val="tx1"/>
                </a:solidFill>
                <a:latin typeface="+mn-lt"/>
              </a:rPr>
              <a:t>Route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Table sa rutom koja propusta sav saobraćaj ka internetu</a:t>
            </a:r>
          </a:p>
          <a:p>
            <a:pPr marL="342900" indent="-342900">
              <a:buFontTx/>
              <a:buChar char="-"/>
            </a:pPr>
            <a:r>
              <a:rPr lang="sr-Latn-RS" sz="2000" err="1">
                <a:solidFill>
                  <a:schemeClr val="tx1"/>
                </a:solidFill>
                <a:latin typeface="+mn-lt"/>
              </a:rPr>
              <a:t>Default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</a:t>
            </a:r>
            <a:r>
              <a:rPr lang="sr-Latn-RS" sz="2000" err="1">
                <a:solidFill>
                  <a:schemeClr val="tx1"/>
                </a:solidFill>
                <a:latin typeface="+mn-lt"/>
              </a:rPr>
              <a:t>Security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</a:t>
            </a:r>
            <a:r>
              <a:rPr lang="sr-Latn-RS" sz="2000" err="1">
                <a:solidFill>
                  <a:schemeClr val="tx1"/>
                </a:solidFill>
                <a:latin typeface="+mn-lt"/>
              </a:rPr>
              <a:t>Group</a:t>
            </a:r>
            <a:endParaRPr lang="sr-Latn-RS" sz="200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sr-Latn-RS" sz="2000" err="1">
                <a:solidFill>
                  <a:schemeClr val="tx1"/>
                </a:solidFill>
                <a:latin typeface="+mn-lt"/>
              </a:rPr>
              <a:t>Default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ACL – </a:t>
            </a:r>
            <a:r>
              <a:rPr lang="sr-Latn-RS" sz="2000" err="1">
                <a:solidFill>
                  <a:schemeClr val="tx1"/>
                </a:solidFill>
                <a:latin typeface="+mn-lt"/>
              </a:rPr>
              <a:t>access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</a:t>
            </a:r>
            <a:r>
              <a:rPr lang="sr-Latn-RS" sz="2000" err="1">
                <a:solidFill>
                  <a:schemeClr val="tx1"/>
                </a:solidFill>
                <a:latin typeface="+mn-lt"/>
              </a:rPr>
              <a:t>control</a:t>
            </a:r>
            <a:r>
              <a:rPr lang="sr-Latn-RS" sz="2000">
                <a:solidFill>
                  <a:schemeClr val="tx1"/>
                </a:solidFill>
                <a:latin typeface="+mn-lt"/>
              </a:rPr>
              <a:t> list</a:t>
            </a:r>
          </a:p>
          <a:p>
            <a:pPr marL="342900" indent="-342900">
              <a:buFontTx/>
              <a:buChar char="-"/>
            </a:pPr>
            <a:endParaRPr lang="sr-Latn-RS" sz="2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98D926-D2E0-4B60-B7B0-DB29D149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VPC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E42FB-5267-57BD-4362-46C7A28E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249" y="515832"/>
            <a:ext cx="3784600" cy="5664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B5380-D0F2-CA93-013D-5A6DA218A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1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542F71-E9CA-1E31-D4D9-6888CDA061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6980477" cy="399118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 je opseg IP adresa u VPC-u.</a:t>
            </a:r>
          </a:p>
          <a:p>
            <a:pPr marL="457200" indent="-457200">
              <a:buFontTx/>
              <a:buChar char="-"/>
            </a:pPr>
            <a:r>
              <a:rPr lang="sr-Latn-RS" sz="2000">
                <a:solidFill>
                  <a:schemeClr val="tx1"/>
                </a:solidFill>
              </a:rPr>
              <a:t>Mora se nalaziti u jednoj </a:t>
            </a:r>
            <a:r>
              <a:rPr lang="sr-Latn-RS" sz="2000" err="1">
                <a:solidFill>
                  <a:schemeClr val="tx1"/>
                </a:solidFill>
              </a:rPr>
              <a:t>Availability</a:t>
            </a:r>
            <a:r>
              <a:rPr lang="sr-Latn-RS" sz="2000">
                <a:solidFill>
                  <a:schemeClr val="tx1"/>
                </a:solidFill>
              </a:rPr>
              <a:t> Zoni.</a:t>
            </a:r>
          </a:p>
          <a:p>
            <a:pPr marL="457200" indent="-457200">
              <a:buFontTx/>
              <a:buChar char="-"/>
            </a:pPr>
            <a:r>
              <a:rPr lang="sr-Latn-RS" sz="2000">
                <a:solidFill>
                  <a:schemeClr val="tx1"/>
                </a:solidFill>
              </a:rPr>
              <a:t>Nakon sto dodamo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 možemo </a:t>
            </a:r>
            <a:r>
              <a:rPr lang="sr-Latn-RS" sz="2000" err="1">
                <a:solidFill>
                  <a:schemeClr val="tx1"/>
                </a:solidFill>
              </a:rPr>
              <a:t>deploy-ovati</a:t>
            </a:r>
            <a:r>
              <a:rPr lang="sr-Latn-RS" sz="2000">
                <a:solidFill>
                  <a:schemeClr val="tx1"/>
                </a:solidFill>
              </a:rPr>
              <a:t> neki AWS resurs unutar njega.</a:t>
            </a:r>
          </a:p>
          <a:p>
            <a:pPr marL="457200" indent="-457200">
              <a:buFontTx/>
              <a:buChar char="-"/>
            </a:pPr>
            <a:r>
              <a:rPr lang="sr-Latn-RS" sz="2000">
                <a:solidFill>
                  <a:schemeClr val="tx1"/>
                </a:solidFill>
              </a:rPr>
              <a:t>Možemo mu dodeliti IPv4 i IPv6 adrese</a:t>
            </a:r>
          </a:p>
          <a:p>
            <a:pPr marL="457200" indent="-457200">
              <a:buFontTx/>
              <a:buChar char="-"/>
            </a:pPr>
            <a:r>
              <a:rPr lang="sr-Latn-RS" sz="2000">
                <a:solidFill>
                  <a:schemeClr val="tx1"/>
                </a:solidFill>
              </a:rPr>
              <a:t>Možemo ga konektovati sa internetom, drugim VPC-</a:t>
            </a:r>
            <a:r>
              <a:rPr lang="sr-Latn-RS" sz="2000" err="1">
                <a:solidFill>
                  <a:schemeClr val="tx1"/>
                </a:solidFill>
              </a:rPr>
              <a:t>vima</a:t>
            </a:r>
            <a:r>
              <a:rPr lang="sr-Latn-RS" sz="2000">
                <a:solidFill>
                  <a:schemeClr val="tx1"/>
                </a:solidFill>
              </a:rPr>
              <a:t> ili našim on-</a:t>
            </a:r>
            <a:r>
              <a:rPr lang="sr-Latn-RS" sz="2000" err="1">
                <a:solidFill>
                  <a:schemeClr val="tx1"/>
                </a:solidFill>
              </a:rPr>
              <a:t>premises</a:t>
            </a:r>
            <a:r>
              <a:rPr lang="sr-Latn-RS" sz="2000">
                <a:solidFill>
                  <a:schemeClr val="tx1"/>
                </a:solidFill>
              </a:rPr>
              <a:t> centrom.</a:t>
            </a:r>
          </a:p>
          <a:p>
            <a:pPr marL="457200" indent="-457200">
              <a:buFontTx/>
              <a:buChar char="-"/>
            </a:pPr>
            <a:r>
              <a:rPr lang="sr-Latn-RS" sz="2000" err="1">
                <a:solidFill>
                  <a:schemeClr val="tx1"/>
                </a:solidFill>
              </a:rPr>
              <a:t>Default</a:t>
            </a:r>
            <a:r>
              <a:rPr lang="sr-Latn-RS" sz="2000">
                <a:solidFill>
                  <a:schemeClr val="tx1"/>
                </a:solidFill>
              </a:rPr>
              <a:t> VPC ima </a:t>
            </a:r>
            <a:r>
              <a:rPr lang="sr-Latn-RS" sz="2000" err="1">
                <a:solidFill>
                  <a:schemeClr val="tx1"/>
                </a:solidFill>
              </a:rPr>
              <a:t>default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 u svakoj AZ.</a:t>
            </a:r>
          </a:p>
          <a:p>
            <a:pPr marL="457200" indent="-457200">
              <a:buFontTx/>
              <a:buChar char="-"/>
            </a:pPr>
            <a:r>
              <a:rPr lang="sr-Latn-RS" sz="2000">
                <a:solidFill>
                  <a:schemeClr val="tx1"/>
                </a:solidFill>
              </a:rPr>
              <a:t>Svaki </a:t>
            </a:r>
            <a:r>
              <a:rPr lang="sr-Latn-RS" sz="2000" err="1">
                <a:solidFill>
                  <a:schemeClr val="tx1"/>
                </a:solidFill>
              </a:rPr>
              <a:t>default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 je </a:t>
            </a:r>
            <a:r>
              <a:rPr lang="sr-Latn-RS" sz="2000" err="1">
                <a:solidFill>
                  <a:schemeClr val="tx1"/>
                </a:solidFill>
              </a:rPr>
              <a:t>public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sr-Latn-RS" sz="2000">
                <a:solidFill>
                  <a:schemeClr val="tx1"/>
                </a:solidFill>
              </a:rPr>
              <a:t>Možemo imati vise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-ova u jednoj AZ ali samo jedan može biti </a:t>
            </a:r>
            <a:r>
              <a:rPr lang="sr-Latn-RS" sz="2000" err="1">
                <a:solidFill>
                  <a:schemeClr val="tx1"/>
                </a:solidFill>
              </a:rPr>
              <a:t>default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endParaRPr lang="sr-Latn-RS" sz="200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sr-Latn-RS" sz="2000" err="1">
                <a:solidFill>
                  <a:schemeClr val="tx1"/>
                </a:solidFill>
              </a:rPr>
              <a:t>Default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 može da postoji samo unutar </a:t>
            </a:r>
            <a:r>
              <a:rPr lang="sr-Latn-RS" sz="2000" err="1">
                <a:solidFill>
                  <a:schemeClr val="tx1"/>
                </a:solidFill>
              </a:rPr>
              <a:t>default</a:t>
            </a:r>
            <a:r>
              <a:rPr lang="sr-Latn-RS" sz="2000">
                <a:solidFill>
                  <a:schemeClr val="tx1"/>
                </a:solidFill>
              </a:rPr>
              <a:t> VPC-a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1F4988-EEFE-9465-1387-83F18312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Subnet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071E8-6896-8618-1D74-C6EE3162E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21FD-8B90-3DD3-1257-0E7B1CE62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2746" y="5744759"/>
            <a:ext cx="7435203" cy="815589"/>
          </a:xfrm>
        </p:spPr>
        <p:txBody>
          <a:bodyPr/>
          <a:lstStyle/>
          <a:p>
            <a:r>
              <a:rPr lang="sr-Latn-RS" sz="2000"/>
              <a:t>Možemo ga povezati sa specifičnim </a:t>
            </a:r>
            <a:r>
              <a:rPr lang="sr-Latn-RS" sz="2000" err="1"/>
              <a:t>Route</a:t>
            </a:r>
            <a:r>
              <a:rPr lang="sr-Latn-RS" sz="2000"/>
              <a:t> Table-om, ukoliko to ne uradimo po </a:t>
            </a:r>
            <a:r>
              <a:rPr lang="sr-Latn-RS" sz="2000" err="1"/>
              <a:t>default</a:t>
            </a:r>
            <a:r>
              <a:rPr lang="sr-Latn-RS" sz="2000"/>
              <a:t>-u će biti povezan sa </a:t>
            </a:r>
            <a:r>
              <a:rPr lang="sr-Latn-RS" sz="2000" err="1"/>
              <a:t>Main</a:t>
            </a:r>
            <a:r>
              <a:rPr lang="sr-Latn-RS" sz="2000"/>
              <a:t> </a:t>
            </a:r>
            <a:r>
              <a:rPr lang="sr-Latn-RS" sz="2000" err="1"/>
              <a:t>Route</a:t>
            </a:r>
            <a:r>
              <a:rPr lang="sr-Latn-RS" sz="2000"/>
              <a:t> Table-om.</a:t>
            </a:r>
          </a:p>
          <a:p>
            <a:endParaRPr lang="sr-Latn-RS" sz="2000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E3FB5-21FB-B6DC-6BC9-7B329A660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966" y="56553"/>
            <a:ext cx="3784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7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710AB-8264-A44E-624F-6782F64B8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20BC7-2666-B3E8-51C9-703CF685D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03" t="21638" r="41803" b="-1546"/>
          <a:stretch/>
        </p:blipFill>
        <p:spPr>
          <a:xfrm>
            <a:off x="5415545" y="357543"/>
            <a:ext cx="6259087" cy="591343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3BCA64-7C5E-C5CC-5D34-E980AC1D01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8733" y="916738"/>
            <a:ext cx="4445621" cy="479504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sr-Latn-RS" sz="2000">
                <a:solidFill>
                  <a:schemeClr val="tx1"/>
                </a:solidFill>
              </a:rPr>
              <a:t>Primer </a:t>
            </a:r>
            <a:r>
              <a:rPr lang="sr-Latn-RS" sz="2000" err="1">
                <a:solidFill>
                  <a:schemeClr val="tx1"/>
                </a:solidFill>
              </a:rPr>
              <a:t>Default</a:t>
            </a:r>
            <a:r>
              <a:rPr lang="sr-Latn-RS" sz="2000">
                <a:solidFill>
                  <a:schemeClr val="tx1"/>
                </a:solidFill>
              </a:rPr>
              <a:t> VPC-a sa </a:t>
            </a:r>
            <a:r>
              <a:rPr lang="sr-Latn-RS" sz="2000" err="1">
                <a:solidFill>
                  <a:schemeClr val="tx1"/>
                </a:solidFill>
              </a:rPr>
              <a:t>default-nim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-ima.</a:t>
            </a:r>
          </a:p>
          <a:p>
            <a:pPr marL="457200" indent="-457200">
              <a:buFontTx/>
              <a:buChar char="-"/>
            </a:pPr>
            <a:r>
              <a:rPr lang="sr-Latn-RS" sz="2000">
                <a:solidFill>
                  <a:schemeClr val="tx1"/>
                </a:solidFill>
              </a:rPr>
              <a:t>/16 CIDR </a:t>
            </a:r>
            <a:r>
              <a:rPr lang="sr-Latn-RS" sz="2000" err="1">
                <a:solidFill>
                  <a:schemeClr val="tx1"/>
                </a:solidFill>
              </a:rPr>
              <a:t>block</a:t>
            </a:r>
            <a:r>
              <a:rPr lang="sr-Latn-RS" sz="2000">
                <a:solidFill>
                  <a:schemeClr val="tx1"/>
                </a:solidFill>
              </a:rPr>
              <a:t> – 65.536 IPv4 adresa</a:t>
            </a:r>
          </a:p>
          <a:p>
            <a:pPr marL="457200" indent="-457200">
              <a:buFontTx/>
              <a:buChar char="-"/>
            </a:pPr>
            <a:r>
              <a:rPr lang="sr-Latn-RS" sz="2000">
                <a:solidFill>
                  <a:schemeClr val="tx1"/>
                </a:solidFill>
              </a:rPr>
              <a:t>/20 </a:t>
            </a:r>
            <a:r>
              <a:rPr lang="sr-Latn-RS" sz="2000" err="1">
                <a:solidFill>
                  <a:schemeClr val="tx1"/>
                </a:solidFill>
              </a:rPr>
              <a:t>deafult</a:t>
            </a:r>
            <a:r>
              <a:rPr lang="sr-Latn-RS" sz="2000">
                <a:solidFill>
                  <a:schemeClr val="tx1"/>
                </a:solidFill>
              </a:rPr>
              <a:t>-ni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 u svakoj AZ</a:t>
            </a:r>
          </a:p>
          <a:p>
            <a:pPr marL="457200" indent="-457200">
              <a:buFontTx/>
              <a:buChar char="-"/>
            </a:pPr>
            <a:r>
              <a:rPr lang="sr-Latn-RS" sz="2000">
                <a:solidFill>
                  <a:schemeClr val="tx1"/>
                </a:solidFill>
              </a:rPr>
              <a:t>IG konekcija</a:t>
            </a:r>
          </a:p>
          <a:p>
            <a:pPr marL="457200" indent="-457200">
              <a:buFontTx/>
              <a:buChar char="-"/>
            </a:pPr>
            <a:r>
              <a:rPr lang="sr-Latn-RS" sz="2000" err="1">
                <a:solidFill>
                  <a:schemeClr val="tx1"/>
                </a:solidFill>
              </a:rPr>
              <a:t>Main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Route</a:t>
            </a:r>
            <a:r>
              <a:rPr lang="sr-Latn-RS" sz="2000">
                <a:solidFill>
                  <a:schemeClr val="tx1"/>
                </a:solidFill>
              </a:rPr>
              <a:t> Table koji sav saobraćaj usmerava (0.0.0.0/0) ka IG</a:t>
            </a:r>
          </a:p>
          <a:p>
            <a:pPr marL="457200" indent="-457200">
              <a:buFontTx/>
              <a:buChar char="-"/>
            </a:pPr>
            <a:r>
              <a:rPr lang="sr-Latn-RS" sz="2000" err="1">
                <a:solidFill>
                  <a:schemeClr val="tx1"/>
                </a:solidFill>
              </a:rPr>
              <a:t>Default</a:t>
            </a:r>
            <a:r>
              <a:rPr lang="sr-Latn-RS" sz="2000">
                <a:solidFill>
                  <a:schemeClr val="tx1"/>
                </a:solidFill>
              </a:rPr>
              <a:t> SG</a:t>
            </a:r>
          </a:p>
          <a:p>
            <a:pPr marL="457200" indent="-457200">
              <a:buFontTx/>
              <a:buChar char="-"/>
            </a:pPr>
            <a:r>
              <a:rPr lang="sr-Latn-RS" sz="2000" err="1">
                <a:solidFill>
                  <a:schemeClr val="tx1"/>
                </a:solidFill>
              </a:rPr>
              <a:t>Default</a:t>
            </a:r>
            <a:r>
              <a:rPr lang="sr-Latn-RS" sz="2000">
                <a:solidFill>
                  <a:schemeClr val="tx1"/>
                </a:solidFill>
              </a:rPr>
              <a:t> ACL</a:t>
            </a:r>
          </a:p>
          <a:p>
            <a:endParaRPr lang="sr-Latn-R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8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9D832-AC91-1918-4616-484E9376E6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360813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sr-Latn-RS" sz="2000">
                <a:solidFill>
                  <a:schemeClr val="tx1"/>
                </a:solidFill>
              </a:rPr>
              <a:t>Sadrži skup pravila, koja se zovu rute, koja određuju kuda se usmerava mrežni saobraćaj iz našeg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-a ili </a:t>
            </a:r>
            <a:r>
              <a:rPr lang="sr-Latn-RS" sz="2000" err="1">
                <a:solidFill>
                  <a:schemeClr val="tx1"/>
                </a:solidFill>
              </a:rPr>
              <a:t>Gateway</a:t>
            </a:r>
            <a:r>
              <a:rPr lang="sr-Latn-RS" sz="2000">
                <a:solidFill>
                  <a:schemeClr val="tx1"/>
                </a:solidFill>
              </a:rPr>
              <a:t>-a.</a:t>
            </a:r>
          </a:p>
          <a:p>
            <a:endParaRPr lang="sr-Latn-RS" sz="2000">
              <a:solidFill>
                <a:schemeClr val="tx1"/>
              </a:solidFill>
            </a:endParaRPr>
          </a:p>
          <a:p>
            <a:r>
              <a:rPr lang="sr-Latn-RS" sz="2000" err="1">
                <a:solidFill>
                  <a:schemeClr val="tx1"/>
                </a:solidFill>
              </a:rPr>
              <a:t>Main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Route</a:t>
            </a:r>
            <a:r>
              <a:rPr lang="sr-Latn-RS" sz="2000">
                <a:solidFill>
                  <a:schemeClr val="tx1"/>
                </a:solidFill>
              </a:rPr>
              <a:t> Table – dolazi sa našim VPC, kontroliše </a:t>
            </a:r>
            <a:r>
              <a:rPr lang="sr-Latn-RS" sz="2000" err="1">
                <a:solidFill>
                  <a:schemeClr val="tx1"/>
                </a:solidFill>
              </a:rPr>
              <a:t>rutiranje</a:t>
            </a:r>
            <a:r>
              <a:rPr lang="sr-Latn-RS" sz="2000">
                <a:solidFill>
                  <a:schemeClr val="tx1"/>
                </a:solidFill>
              </a:rPr>
              <a:t> za sve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-ove koji nisu eksplicitno povezani sa bilo kojim drugim </a:t>
            </a:r>
            <a:r>
              <a:rPr lang="sr-Latn-RS" sz="2000" err="1">
                <a:solidFill>
                  <a:schemeClr val="tx1"/>
                </a:solidFill>
              </a:rPr>
              <a:t>Route</a:t>
            </a:r>
            <a:r>
              <a:rPr lang="sr-Latn-RS" sz="2000">
                <a:solidFill>
                  <a:schemeClr val="tx1"/>
                </a:solidFill>
              </a:rPr>
              <a:t> Table.</a:t>
            </a:r>
          </a:p>
          <a:p>
            <a:endParaRPr lang="sr-Latn-RS" sz="2000">
              <a:solidFill>
                <a:schemeClr val="tx1"/>
              </a:solidFill>
            </a:endParaRPr>
          </a:p>
          <a:p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Route</a:t>
            </a:r>
            <a:r>
              <a:rPr lang="sr-Latn-RS" sz="2000">
                <a:solidFill>
                  <a:schemeClr val="tx1"/>
                </a:solidFill>
              </a:rPr>
              <a:t> Table može biti povezan sa vise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-ova. Jedan </a:t>
            </a:r>
            <a:r>
              <a:rPr lang="sr-Latn-RS" sz="2000" err="1">
                <a:solidFill>
                  <a:schemeClr val="tx1"/>
                </a:solidFill>
              </a:rPr>
              <a:t>Subnet</a:t>
            </a:r>
            <a:r>
              <a:rPr lang="sr-Latn-RS" sz="2000">
                <a:solidFill>
                  <a:schemeClr val="tx1"/>
                </a:solidFill>
              </a:rPr>
              <a:t> može imati samo jedan </a:t>
            </a:r>
            <a:r>
              <a:rPr lang="sr-Latn-RS" sz="2000" err="1">
                <a:solidFill>
                  <a:schemeClr val="tx1"/>
                </a:solidFill>
              </a:rPr>
              <a:t>Route</a:t>
            </a:r>
            <a:r>
              <a:rPr lang="sr-Latn-RS" sz="2000">
                <a:solidFill>
                  <a:schemeClr val="tx1"/>
                </a:solidFill>
              </a:rPr>
              <a:t> Table.</a:t>
            </a:r>
          </a:p>
          <a:p>
            <a:r>
              <a:rPr lang="sr-Latn-RS" sz="2000">
                <a:solidFill>
                  <a:schemeClr val="tx1"/>
                </a:solidFill>
              </a:rPr>
              <a:t>Svaka ruta ima </a:t>
            </a:r>
            <a:r>
              <a:rPr lang="sr-Latn-RS" sz="2000" err="1">
                <a:solidFill>
                  <a:schemeClr val="tx1"/>
                </a:solidFill>
              </a:rPr>
              <a:t>destination</a:t>
            </a:r>
            <a:r>
              <a:rPr lang="sr-Latn-RS" sz="2000">
                <a:solidFill>
                  <a:schemeClr val="tx1"/>
                </a:solidFill>
              </a:rPr>
              <a:t> i target.</a:t>
            </a:r>
          </a:p>
          <a:p>
            <a:r>
              <a:rPr lang="sr-Latn-RS" sz="2000">
                <a:solidFill>
                  <a:schemeClr val="tx1"/>
                </a:solidFill>
              </a:rPr>
              <a:t>Svaki </a:t>
            </a:r>
            <a:r>
              <a:rPr lang="sr-Latn-RS" sz="2000" err="1">
                <a:solidFill>
                  <a:schemeClr val="tx1"/>
                </a:solidFill>
              </a:rPr>
              <a:t>Route</a:t>
            </a:r>
            <a:r>
              <a:rPr lang="sr-Latn-RS" sz="2000">
                <a:solidFill>
                  <a:schemeClr val="tx1"/>
                </a:solidFill>
              </a:rPr>
              <a:t> Table ima </a:t>
            </a:r>
            <a:r>
              <a:rPr lang="sr-Latn-RS" sz="2000" err="1">
                <a:solidFill>
                  <a:schemeClr val="tx1"/>
                </a:solidFill>
              </a:rPr>
              <a:t>local</a:t>
            </a:r>
            <a:r>
              <a:rPr lang="sr-Latn-RS" sz="2000">
                <a:solidFill>
                  <a:schemeClr val="tx1"/>
                </a:solidFill>
              </a:rPr>
              <a:t> </a:t>
            </a:r>
            <a:r>
              <a:rPr lang="sr-Latn-RS" sz="2000" err="1">
                <a:solidFill>
                  <a:schemeClr val="tx1"/>
                </a:solidFill>
              </a:rPr>
              <a:t>route</a:t>
            </a:r>
            <a:r>
              <a:rPr lang="sr-Latn-RS" sz="2000">
                <a:solidFill>
                  <a:schemeClr val="tx1"/>
                </a:solidFill>
              </a:rPr>
              <a:t> za komuniciranje sa VPC.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A6DB62-5A21-A479-3EFA-12C1F6EA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Route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8DFDA-7430-781E-443D-90DA07AA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401D-BB64-DF4B-FCE6-F41ACD16B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8813" y="5060472"/>
            <a:ext cx="8912269" cy="959328"/>
          </a:xfrm>
        </p:spPr>
        <p:txBody>
          <a:bodyPr/>
          <a:lstStyle/>
          <a:p>
            <a:r>
              <a:rPr lang="sr-Latn-RS" sz="2000" err="1"/>
              <a:t>Destination</a:t>
            </a:r>
            <a:r>
              <a:rPr lang="sr-Latn-RS" sz="2000"/>
              <a:t> – opseg IP adresa na koje želimo da ide saobraćaj</a:t>
            </a:r>
          </a:p>
          <a:p>
            <a:r>
              <a:rPr lang="sr-Latn-RS" sz="2000" noProof="0"/>
              <a:t>Target – </a:t>
            </a:r>
            <a:r>
              <a:rPr lang="sr-Latn-RS" sz="2000" noProof="0" err="1"/>
              <a:t>Gateway</a:t>
            </a:r>
            <a:r>
              <a:rPr lang="sr-Latn-RS" sz="2000" noProof="0"/>
              <a:t>, </a:t>
            </a:r>
            <a:r>
              <a:rPr lang="sr-Latn-RS" sz="2000" noProof="0" err="1"/>
              <a:t>Network</a:t>
            </a:r>
            <a:r>
              <a:rPr lang="sr-Latn-RS" sz="2000" noProof="0"/>
              <a:t> </a:t>
            </a:r>
            <a:r>
              <a:rPr lang="sr-Latn-RS" sz="2000" noProof="0" err="1"/>
              <a:t>Interface</a:t>
            </a:r>
            <a:r>
              <a:rPr lang="sr-Latn-RS" sz="2000" noProof="0"/>
              <a:t>, ili konekcija kroz koju </a:t>
            </a:r>
            <a:r>
              <a:rPr lang="sr-Latn-RS" sz="2000"/>
              <a:t>želimo</a:t>
            </a:r>
            <a:r>
              <a:rPr lang="sr-Latn-RS" sz="2000" noProof="0"/>
              <a:t> da </a:t>
            </a:r>
            <a:r>
              <a:rPr lang="sr-Latn-RS" sz="2000"/>
              <a:t>pošaljemo</a:t>
            </a:r>
            <a:r>
              <a:rPr lang="sr-Latn-RS" sz="2000" noProof="0"/>
              <a:t> </a:t>
            </a:r>
            <a:r>
              <a:rPr lang="sr-Latn-RS" sz="2000"/>
              <a:t>saobraćaj</a:t>
            </a:r>
            <a:r>
              <a:rPr lang="sr-Latn-RS" sz="2000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639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24f63f4c78bde871e2d87b1fb16017e4933c2"/>
</p:tagLst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 9_2017_PPT [16x9 Reference] 20170614.potx" id="{AD4E6C48-9686-406B-A617-6E8FE8518958}" vid="{D35E2A69-8CDE-4DAC-AC20-67534287BF67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A3C37BA214DC4380A459D38977814C" ma:contentTypeVersion="37" ma:contentTypeDescription="Create a new document." ma:contentTypeScope="" ma:versionID="4d660b23f29aed9ef6ca398dee18f17e">
  <xsd:schema xmlns:xsd="http://www.w3.org/2001/XMLSchema" xmlns:xs="http://www.w3.org/2001/XMLSchema" xmlns:p="http://schemas.microsoft.com/office/2006/metadata/properties" xmlns:ns2="7f5bb83c-ac7c-44d6-9b4d-4f214e7b220c" xmlns:ns3="8c60a7be-dd0b-42f4-b07d-b842c813a214" targetNamespace="http://schemas.microsoft.com/office/2006/metadata/properties" ma:root="true" ma:fieldsID="80ee7a1aa680763850a5487b6bfebd92" ns2:_="" ns3:_="">
    <xsd:import namespace="7f5bb83c-ac7c-44d6-9b4d-4f214e7b220c"/>
    <xsd:import namespace="8c60a7be-dd0b-42f4-b07d-b842c813a2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5bb83c-ac7c-44d6-9b4d-4f214e7b22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7" nillable="true" ma:displayName="Taxonomy Catch All Column" ma:hidden="true" ma:list="{2488ff09-724c-43d9-addb-d7de58f5d88f}" ma:internalName="TaxCatchAll" ma:showField="CatchAllData" ma:web="7f5bb83c-ac7c-44d6-9b4d-4f214e7b2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0a7be-dd0b-42f4-b07d-b842c813a2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38ff460-ddca-4848-84cc-b22d57d4d8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f5bb83c-ac7c-44d6-9b4d-4f214e7b220c" xsi:nil="true"/>
    <lcf76f155ced4ddcb4097134ff3c332f xmlns="8c60a7be-dd0b-42f4-b07d-b842c813a21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2628F8-E7C6-4A25-8CFC-33C3A991E7D3}">
  <ds:schemaRefs>
    <ds:schemaRef ds:uri="7f5bb83c-ac7c-44d6-9b4d-4f214e7b220c"/>
    <ds:schemaRef ds:uri="8c60a7be-dd0b-42f4-b07d-b842c813a2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83FE637-87BA-4D19-A008-9CC966029ADC}">
  <ds:schemaRefs>
    <ds:schemaRef ds:uri="7f5bb83c-ac7c-44d6-9b4d-4f214e7b220c"/>
    <ds:schemaRef ds:uri="8c60a7be-dd0b-42f4-b07d-b842c813a214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7F9D6E-035B-494C-88E8-45A8427C6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 9_2017_PPT [16x9 Template] 20170614</Template>
  <Application>Microsoft Office PowerPoint</Application>
  <PresentationFormat>Widescreen</PresentationFormat>
  <Slides>35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Levi9_PP_Template_16x9_2017</vt:lpstr>
      <vt:lpstr>VPC – virtual private Cloud</vt:lpstr>
      <vt:lpstr>Agenda</vt:lpstr>
      <vt:lpstr>VPC &amp; subnet</vt:lpstr>
      <vt:lpstr>PowerPoint Presentation</vt:lpstr>
      <vt:lpstr>DHCP</vt:lpstr>
      <vt:lpstr>VPC</vt:lpstr>
      <vt:lpstr>Subnet</vt:lpstr>
      <vt:lpstr>PowerPoint Presentation</vt:lpstr>
      <vt:lpstr>Route Table</vt:lpstr>
      <vt:lpstr>PowerPoint Presentation</vt:lpstr>
      <vt:lpstr>ACL – access control list</vt:lpstr>
      <vt:lpstr>Security group</vt:lpstr>
      <vt:lpstr>PowerPoint Presentation</vt:lpstr>
      <vt:lpstr>Internet Gateway</vt:lpstr>
      <vt:lpstr>Internet gateway</vt:lpstr>
      <vt:lpstr>PowerPoint Presentation</vt:lpstr>
      <vt:lpstr>Elastic IP</vt:lpstr>
      <vt:lpstr>NAT Gateway</vt:lpstr>
      <vt:lpstr>NAT gateway</vt:lpstr>
      <vt:lpstr>PowerPoint Presentation</vt:lpstr>
      <vt:lpstr>NAT INstance</vt:lpstr>
      <vt:lpstr>PowerPoint Presentation</vt:lpstr>
      <vt:lpstr>VPC peering</vt:lpstr>
      <vt:lpstr>VPC Peering</vt:lpstr>
      <vt:lpstr>PowerPoint Presentation</vt:lpstr>
      <vt:lpstr>Transit Gateway</vt:lpstr>
      <vt:lpstr>Transit Gateway</vt:lpstr>
      <vt:lpstr>VPN</vt:lpstr>
      <vt:lpstr>Virtual Private Network</vt:lpstr>
      <vt:lpstr>PowerPoint Presentation</vt:lpstr>
      <vt:lpstr>Private LINk</vt:lpstr>
      <vt:lpstr>Private LINk</vt:lpstr>
      <vt:lpstr>Gateway endpoint</vt:lpstr>
      <vt:lpstr>Interface endpoint</vt:lpstr>
      <vt:lpstr>Hvala na pažnji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IAM Servis</dc:title>
  <dc:creator>Blagoje Stankovic</dc:creator>
  <cp:keywords>Levi 9 2017 PPT [16x9 Reference]</cp:keywords>
  <cp:revision>147</cp:revision>
  <dcterms:created xsi:type="dcterms:W3CDTF">2022-10-15T09:51:46Z</dcterms:created>
  <dcterms:modified xsi:type="dcterms:W3CDTF">2022-11-09T07:58:32Z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0x01010013A3C37BA214DC4380A459D38977814C</vt:lpwstr>
  </property>
  <property fmtid="{D5CDD505-2E9C-101B-9397-08002B2CF9AE}" pid="3" name="Order">
    <vt:r8>41500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