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6" r:id="rId5"/>
    <p:sldId id="262" r:id="rId6"/>
    <p:sldId id="459" r:id="rId7"/>
    <p:sldId id="264" r:id="rId8"/>
    <p:sldId id="267" r:id="rId9"/>
    <p:sldId id="457" r:id="rId10"/>
    <p:sldId id="271" r:id="rId11"/>
    <p:sldId id="263" r:id="rId12"/>
    <p:sldId id="260" r:id="rId13"/>
    <p:sldId id="265" r:id="rId14"/>
    <p:sldId id="268" r:id="rId15"/>
    <p:sldId id="270" r:id="rId16"/>
    <p:sldId id="269" r:id="rId17"/>
    <p:sldId id="261" r:id="rId18"/>
    <p:sldId id="273" r:id="rId19"/>
    <p:sldId id="272" r:id="rId20"/>
    <p:sldId id="275" r:id="rId21"/>
    <p:sldId id="276" r:id="rId22"/>
    <p:sldId id="274" r:id="rId23"/>
    <p:sldId id="277" r:id="rId24"/>
    <p:sldId id="278" r:id="rId25"/>
    <p:sldId id="279" r:id="rId26"/>
    <p:sldId id="455" r:id="rId27"/>
    <p:sldId id="456" r:id="rId28"/>
    <p:sldId id="460" r:id="rId29"/>
    <p:sldId id="458" r:id="rId30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86382"/>
  </p:normalViewPr>
  <p:slideViewPr>
    <p:cSldViewPr snapToGrid="0" snapToObjects="1">
      <p:cViewPr>
        <p:scale>
          <a:sx n="99" d="100"/>
          <a:sy n="99" d="100"/>
        </p:scale>
        <p:origin x="696" y="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4139-27B0-2146-BEAD-236B86CB8ADF}" type="datetimeFigureOut">
              <a:rPr lang="en-RS" smtClean="0"/>
              <a:t>11/24/22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A2673-C082-9049-B1DB-34F9BCA69C77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3605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A2673-C082-9049-B1DB-34F9BCA69C77}" type="slidenum">
              <a:rPr lang="en-RS" smtClean="0"/>
              <a:t>4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96195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57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9297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110951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87152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254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213281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48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930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59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1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35605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28287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82682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83733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88493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5849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52949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70224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0129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99443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146883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62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457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379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167689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90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696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351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46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840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59828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79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817660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8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150063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5060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795787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035395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8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73396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97525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07216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10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erless/examples/tree/v3/aws-node-rest-api" TargetMode="External"/><Relationship Id="rId2" Type="http://schemas.openxmlformats.org/officeDocument/2006/relationships/hyperlink" Target="https://github.com/serverless/examples/tree/v3/aws-node-http-ap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serverless/examples.g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uq5SPbN4K4FjGt8-KGyt7NVP5u-wVml/view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index.html#browseAPI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gettingstarted-limits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329637"/>
            <a:ext cx="9013826" cy="1274902"/>
          </a:xfrm>
        </p:spPr>
        <p:txBody>
          <a:bodyPr/>
          <a:lstStyle/>
          <a:p>
            <a:r>
              <a:rPr lang="en-US" dirty="0"/>
              <a:t>Lambda &amp; </a:t>
            </a:r>
            <a:r>
              <a:rPr lang="en-US" dirty="0" err="1"/>
              <a:t>Cloudwatch</a:t>
            </a:r>
            <a:r>
              <a:rPr lang="en-US" dirty="0"/>
              <a:t> &amp; Step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Beograd, 22.11.2022.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7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20467D-6136-2242-82F1-6B2363A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Asinhrona invokacija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153C1-272B-0549-B9A0-420A0D049DCB}"/>
              </a:ext>
            </a:extLst>
          </p:cNvPr>
          <p:cNvSpPr txBox="1"/>
          <p:nvPr/>
        </p:nvSpPr>
        <p:spPr>
          <a:xfrm>
            <a:off x="2978331" y="67926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RS" sz="1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7AB82-C643-B34C-A232-2C61881D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87" y="1369908"/>
            <a:ext cx="5499100" cy="455930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BA95711-847D-BB49-9E52-D4326BB2FF08}"/>
              </a:ext>
            </a:extLst>
          </p:cNvPr>
          <p:cNvSpPr txBox="1">
            <a:spLocks/>
          </p:cNvSpPr>
          <p:nvPr/>
        </p:nvSpPr>
        <p:spPr bwMode="auto">
          <a:xfrm>
            <a:off x="811214" y="1336557"/>
            <a:ext cx="4565073" cy="4475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SNS, S3, CloudWatch Events…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Lambda </a:t>
            </a:r>
            <a:r>
              <a:rPr lang="en-US" dirty="0" err="1"/>
              <a:t>čita</a:t>
            </a:r>
            <a:r>
              <a:rPr lang="en-US" dirty="0"/>
              <a:t> </a:t>
            </a:r>
            <a:r>
              <a:rPr lang="en-US" dirty="0" err="1"/>
              <a:t>događaje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pokušava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2 puta  da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 one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vratili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(1 min </a:t>
            </a:r>
            <a:r>
              <a:rPr lang="en-US" dirty="0" err="1"/>
              <a:t>pauze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, 2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pauze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pokušaja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5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sr-Latn-RS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 </a:t>
            </a:r>
            <a:r>
              <a:rPr lang="sr-Latn-RS" b="0" i="0" u="sng" strike="noStrike" dirty="0">
                <a:solidFill>
                  <a:srgbClr val="0563C1"/>
                </a:solidFill>
                <a:effectLst/>
                <a:latin typeface="+mn-lt"/>
                <a:hlinkClick r:id="rId3"/>
              </a:rPr>
              <a:t>https://github.com/serverless/examples/tree/v3/aws-node-rest-api</a:t>
            </a:r>
            <a:endParaRPr lang="sr-Latn-RS" b="0" i="0" u="sng" strike="noStrike" dirty="0">
              <a:solidFill>
                <a:srgbClr val="0563C1"/>
              </a:solidFill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sr-Latn-RS" b="0" i="0" dirty="0">
              <a:solidFill>
                <a:srgbClr val="706F6F"/>
              </a:solidFill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sr-Latn-RS" b="0" i="0" u="none" strike="noStrike" dirty="0">
                <a:solidFill>
                  <a:srgbClr val="004F9F"/>
                </a:solidFill>
                <a:effectLst/>
                <a:latin typeface="+mn-lt"/>
              </a:rPr>
              <a:t> git </a:t>
            </a:r>
            <a:r>
              <a:rPr lang="sr-Latn-RS" b="0" i="0" u="none" strike="noStrike" dirty="0" err="1">
                <a:solidFill>
                  <a:srgbClr val="004F9F"/>
                </a:solidFill>
                <a:effectLst/>
                <a:latin typeface="+mn-lt"/>
              </a:rPr>
              <a:t>clone</a:t>
            </a:r>
            <a:r>
              <a:rPr lang="sr-Latn-RS" b="0" i="0" u="none" strike="noStrike" dirty="0">
                <a:solidFill>
                  <a:srgbClr val="004F9F"/>
                </a:solidFill>
                <a:effectLst/>
                <a:latin typeface="+mn-lt"/>
              </a:rPr>
              <a:t> </a:t>
            </a:r>
            <a:r>
              <a:rPr lang="sr-Latn-RS" b="0" i="0" u="sng" strike="noStrike" dirty="0">
                <a:solidFill>
                  <a:srgbClr val="0563C1"/>
                </a:solidFill>
                <a:effectLst/>
                <a:latin typeface="+mn-lt"/>
                <a:hlinkClick r:id="rId4"/>
              </a:rPr>
              <a:t>https://github.com/serverless/examples.git</a:t>
            </a:r>
            <a:r>
              <a:rPr lang="sr-Latn-RS" b="0" i="0" dirty="0">
                <a:solidFill>
                  <a:srgbClr val="706F6F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sr-Latn-RS" b="0" i="0" dirty="0">
              <a:solidFill>
                <a:srgbClr val="706F6F"/>
              </a:solidFill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sr-Latn-RS" b="0" i="0" u="none" strike="noStrike" dirty="0">
                <a:solidFill>
                  <a:srgbClr val="004F9F"/>
                </a:solidFill>
                <a:effectLst/>
                <a:latin typeface="+mn-lt"/>
              </a:rPr>
              <a:t> cd </a:t>
            </a:r>
            <a:r>
              <a:rPr lang="sr-Latn-RS" b="0" i="0" u="none" strike="noStrike" dirty="0" err="1">
                <a:solidFill>
                  <a:srgbClr val="004F9F"/>
                </a:solidFill>
                <a:effectLst/>
                <a:latin typeface="+mn-lt"/>
              </a:rPr>
              <a:t>examples</a:t>
            </a:r>
            <a:r>
              <a:rPr lang="sr-Latn-RS" b="0" i="0" u="none" strike="noStrike" dirty="0">
                <a:solidFill>
                  <a:srgbClr val="004F9F"/>
                </a:solidFill>
                <a:effectLst/>
                <a:latin typeface="+mn-lt"/>
              </a:rPr>
              <a:t>/</a:t>
            </a:r>
            <a:r>
              <a:rPr lang="sr-Latn-RS" b="0" i="0" u="none" strike="noStrike" dirty="0" err="1">
                <a:solidFill>
                  <a:srgbClr val="004F9F"/>
                </a:solidFill>
                <a:effectLst/>
                <a:latin typeface="+mn-lt"/>
              </a:rPr>
              <a:t>aws-node-rest-api</a:t>
            </a:r>
            <a:endParaRPr lang="sr-Latn-RS" b="0" i="0" u="none" strike="noStrike" dirty="0">
              <a:solidFill>
                <a:srgbClr val="004F9F"/>
              </a:solidFill>
              <a:effectLst/>
              <a:latin typeface="+mn-lt"/>
            </a:endParaRPr>
          </a:p>
          <a:p>
            <a:pPr algn="l" rtl="0" fontAlgn="base"/>
            <a:endParaRPr lang="sr-Latn-RS" b="0" i="0" dirty="0">
              <a:solidFill>
                <a:srgbClr val="706F6F"/>
              </a:solidFill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F9F"/>
                </a:solidFill>
                <a:effectLst/>
                <a:latin typeface="+mn-lt"/>
              </a:rPr>
              <a:t> </a:t>
            </a:r>
            <a:r>
              <a:rPr lang="en-US" b="0" i="0" u="none" strike="noStrike" dirty="0" err="1">
                <a:solidFill>
                  <a:srgbClr val="004F9F"/>
                </a:solidFill>
                <a:effectLst/>
                <a:latin typeface="+mn-lt"/>
              </a:rPr>
              <a:t>npm</a:t>
            </a:r>
            <a:r>
              <a:rPr lang="en-US" b="0" i="0" u="none" strike="noStrike" dirty="0">
                <a:solidFill>
                  <a:srgbClr val="004F9F"/>
                </a:solidFill>
                <a:effectLst/>
                <a:latin typeface="+mn-lt"/>
              </a:rPr>
              <a:t> install</a:t>
            </a:r>
            <a:r>
              <a:rPr lang="sr-Latn-RS" b="0" i="0" dirty="0">
                <a:solidFill>
                  <a:srgbClr val="706F6F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sr-Latn-RS" b="0" i="0" dirty="0">
              <a:solidFill>
                <a:srgbClr val="706F6F"/>
              </a:solidFill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F9F"/>
                </a:solidFill>
                <a:effectLst/>
                <a:latin typeface="+mn-lt"/>
              </a:rPr>
              <a:t> </a:t>
            </a:r>
            <a:r>
              <a:rPr lang="en-US" b="0" i="0" u="none" strike="noStrike" dirty="0" err="1">
                <a:solidFill>
                  <a:srgbClr val="004F9F"/>
                </a:solidFill>
                <a:effectLst/>
                <a:latin typeface="+mn-lt"/>
              </a:rPr>
              <a:t>sls</a:t>
            </a:r>
            <a:r>
              <a:rPr lang="en-US" b="0" i="0" u="none" strike="noStrike" dirty="0">
                <a:solidFill>
                  <a:srgbClr val="004F9F"/>
                </a:solidFill>
                <a:effectLst/>
                <a:latin typeface="+mn-lt"/>
              </a:rPr>
              <a:t> deploy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4F9F"/>
              </a:solidFill>
              <a:latin typeface="+mn-lt"/>
            </a:endParaRPr>
          </a:p>
          <a:p>
            <a:pPr algn="l" rtl="0" fontAlgn="base"/>
            <a:endParaRPr lang="sr-Latn-RS" b="0" i="0" dirty="0">
              <a:solidFill>
                <a:srgbClr val="706F6F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20467D-6136-2242-82F1-6B2363A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Lambda serverless framEwork primeri</a:t>
            </a:r>
          </a:p>
        </p:txBody>
      </p:sp>
    </p:spTree>
    <p:extLst>
      <p:ext uri="{BB962C8B-B14F-4D97-AF65-F5344CB8AC3E}">
        <p14:creationId xmlns:p14="http://schemas.microsoft.com/office/powerpoint/2010/main" val="56733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38B41-D4FF-DF44-ABAD-8499E494E3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S" dirty="0"/>
              <a:t>Servis za:</a:t>
            </a:r>
          </a:p>
          <a:p>
            <a:r>
              <a:rPr lang="en-RS" dirty="0"/>
              <a:t> </a:t>
            </a:r>
            <a:r>
              <a:rPr lang="en-US" dirty="0"/>
              <a:t>        * </a:t>
            </a:r>
            <a:r>
              <a:rPr lang="en-US" dirty="0" err="1"/>
              <a:t>Metrike</a:t>
            </a:r>
            <a:r>
              <a:rPr lang="en-US" dirty="0"/>
              <a:t> – </a:t>
            </a:r>
            <a:r>
              <a:rPr lang="en-US" dirty="0" err="1"/>
              <a:t>promenljiva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nadgledati</a:t>
            </a:r>
            <a:r>
              <a:rPr lang="en-US" dirty="0"/>
              <a:t> (</a:t>
            </a:r>
            <a:r>
              <a:rPr lang="en-US" dirty="0" err="1"/>
              <a:t>CPUUtilization</a:t>
            </a:r>
            <a:r>
              <a:rPr lang="en-US" dirty="0"/>
              <a:t>)</a:t>
            </a:r>
          </a:p>
          <a:p>
            <a:r>
              <a:rPr lang="en-US" dirty="0"/>
              <a:t>         * </a:t>
            </a:r>
            <a:r>
              <a:rPr lang="en-US" dirty="0" err="1"/>
              <a:t>Logove</a:t>
            </a:r>
            <a:endParaRPr lang="en-US" dirty="0"/>
          </a:p>
          <a:p>
            <a:r>
              <a:rPr lang="en-US" dirty="0"/>
              <a:t>         * </a:t>
            </a:r>
            <a:r>
              <a:rPr lang="en-US" dirty="0" err="1"/>
              <a:t>Događaje</a:t>
            </a:r>
            <a:r>
              <a:rPr lang="en-US" dirty="0"/>
              <a:t> – </a:t>
            </a:r>
            <a:r>
              <a:rPr lang="en-US" dirty="0" err="1"/>
              <a:t>pošalji</a:t>
            </a:r>
            <a:r>
              <a:rPr lang="en-US" dirty="0"/>
              <a:t> </a:t>
            </a:r>
            <a:r>
              <a:rPr lang="en-US" dirty="0" err="1"/>
              <a:t>notifikaciju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događaj</a:t>
            </a:r>
            <a:endParaRPr lang="en-US" dirty="0"/>
          </a:p>
          <a:p>
            <a:r>
              <a:rPr lang="en-US" dirty="0"/>
              <a:t>         * </a:t>
            </a:r>
            <a:r>
              <a:rPr lang="en-US" dirty="0" err="1"/>
              <a:t>Alarme</a:t>
            </a:r>
            <a:r>
              <a:rPr lang="en-US" dirty="0"/>
              <a:t> – </a:t>
            </a:r>
            <a:r>
              <a:rPr lang="en-US" dirty="0" err="1"/>
              <a:t>reaguj</a:t>
            </a:r>
            <a:r>
              <a:rPr lang="en-US" dirty="0"/>
              <a:t>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događaje</a:t>
            </a:r>
            <a:r>
              <a:rPr lang="en-US" dirty="0"/>
              <a:t>, </a:t>
            </a:r>
            <a:r>
              <a:rPr lang="en-US" dirty="0" err="1"/>
              <a:t>pošalji</a:t>
            </a:r>
            <a:r>
              <a:rPr lang="en-US" dirty="0"/>
              <a:t> </a:t>
            </a:r>
            <a:r>
              <a:rPr lang="en-US" dirty="0" err="1"/>
              <a:t>notifikaciju</a:t>
            </a:r>
            <a:r>
              <a:rPr lang="en-US" dirty="0"/>
              <a:t> u SNS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AutoScaling</a:t>
            </a:r>
            <a:r>
              <a:rPr lang="en-US" dirty="0"/>
              <a:t> policy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 za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servise</a:t>
            </a:r>
            <a:r>
              <a:rPr lang="en-US" dirty="0"/>
              <a:t> u 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Većina</a:t>
            </a:r>
            <a:r>
              <a:rPr lang="en-US" dirty="0"/>
              <a:t> je </a:t>
            </a:r>
            <a:r>
              <a:rPr lang="en-US" dirty="0" err="1"/>
              <a:t>besplatna</a:t>
            </a:r>
            <a:r>
              <a:rPr lang="en-US" dirty="0"/>
              <a:t>, a </a:t>
            </a:r>
            <a:r>
              <a:rPr lang="en-US" dirty="0" err="1"/>
              <a:t>detaljnije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doplatiti</a:t>
            </a:r>
            <a:r>
              <a:rPr lang="en-US" dirty="0"/>
              <a:t> (za EC2)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C6F8C-F999-F84D-8BDC-629217F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CLOudwatch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10DF-0C61-954E-8C1A-86035744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765-4CF7-8A42-986F-65216B7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B1D68-B362-B64A-93EA-22942356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15" y="436348"/>
            <a:ext cx="806400" cy="8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38B41-D4FF-DF44-ABAD-8499E494E3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Namespaces: </a:t>
            </a:r>
            <a:r>
              <a:rPr lang="en-US" dirty="0" err="1"/>
              <a:t>kontejner</a:t>
            </a:r>
            <a:r>
              <a:rPr lang="en-US" dirty="0"/>
              <a:t> za </a:t>
            </a:r>
            <a:r>
              <a:rPr lang="en-US" dirty="0" err="1"/>
              <a:t>metrike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Dimenzija</a:t>
            </a:r>
            <a:r>
              <a:rPr lang="en-US" dirty="0"/>
              <a:t>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, do 30 </a:t>
            </a:r>
            <a:r>
              <a:rPr lang="en-US" dirty="0" err="1"/>
              <a:t>dimenzija</a:t>
            </a:r>
            <a:r>
              <a:rPr lang="en-US" dirty="0"/>
              <a:t> za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metriku</a:t>
            </a:r>
            <a:r>
              <a:rPr lang="en-US" dirty="0"/>
              <a:t> (</a:t>
            </a:r>
            <a:r>
              <a:rPr lang="en-US" dirty="0" err="1"/>
              <a:t>InstanceId</a:t>
            </a:r>
            <a:r>
              <a:rPr lang="en-US" dirty="0"/>
              <a:t>, environment…)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Rezolucija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: </a:t>
            </a:r>
            <a:r>
              <a:rPr lang="en-US" dirty="0" err="1"/>
              <a:t>standardna</a:t>
            </a:r>
            <a:r>
              <a:rPr lang="en-US" dirty="0"/>
              <a:t> (1 </a:t>
            </a:r>
            <a:r>
              <a:rPr lang="en-US" dirty="0" err="1"/>
              <a:t>minut</a:t>
            </a:r>
            <a:r>
              <a:rPr lang="en-US" dirty="0"/>
              <a:t>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rezolucija</a:t>
            </a:r>
            <a:r>
              <a:rPr lang="en-US" dirty="0"/>
              <a:t> (1 </a:t>
            </a:r>
            <a:r>
              <a:rPr lang="en-US" dirty="0" err="1"/>
              <a:t>sekunda</a:t>
            </a:r>
            <a:r>
              <a:rPr lang="en-US" dirty="0"/>
              <a:t> - </a:t>
            </a:r>
            <a:r>
              <a:rPr lang="en-US" dirty="0" err="1"/>
              <a:t>skuplje</a:t>
            </a:r>
            <a:r>
              <a:rPr lang="en-US" dirty="0"/>
              <a:t>). </a:t>
            </a:r>
            <a:r>
              <a:rPr lang="en-US" dirty="0" err="1"/>
              <a:t>Metrike</a:t>
            </a:r>
            <a:r>
              <a:rPr lang="en-US" dirty="0"/>
              <a:t> </a:t>
            </a:r>
            <a:r>
              <a:rPr lang="en-US" dirty="0" err="1"/>
              <a:t>obezbeđene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AWS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predefinisane</a:t>
            </a:r>
            <a:r>
              <a:rPr lang="en-US" dirty="0"/>
              <a:t> </a:t>
            </a:r>
            <a:r>
              <a:rPr lang="en-US" dirty="0" err="1"/>
              <a:t>standardne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</a:t>
            </a:r>
            <a:r>
              <a:rPr lang="en-US" dirty="0" err="1"/>
              <a:t>metrike</a:t>
            </a:r>
            <a:r>
              <a:rPr lang="en-US" dirty="0"/>
              <a:t>: </a:t>
            </a:r>
            <a:r>
              <a:rPr lang="en-US" dirty="0" err="1"/>
              <a:t>metrike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definisali</a:t>
            </a:r>
            <a:r>
              <a:rPr lang="en-US" dirty="0"/>
              <a:t>, API </a:t>
            </a:r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dirty="0" err="1"/>
              <a:t>PutMetricData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C6F8C-F999-F84D-8BDC-629217F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Metrike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10DF-0C61-954E-8C1A-86035744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765-4CF7-8A42-986F-65216B7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13513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38B41-D4FF-DF44-ABAD-8499E494E3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</a:t>
            </a:r>
            <a:r>
              <a:rPr lang="en-US" dirty="0" err="1"/>
              <a:t>grupe</a:t>
            </a:r>
            <a:r>
              <a:rPr lang="en-US" dirty="0"/>
              <a:t>: </a:t>
            </a:r>
            <a:r>
              <a:rPr lang="en-US" dirty="0" err="1"/>
              <a:t>nasumično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aplikaciju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streams: instance </a:t>
            </a:r>
            <a:r>
              <a:rPr lang="en-US" dirty="0" err="1"/>
              <a:t>unutar</a:t>
            </a:r>
            <a:r>
              <a:rPr lang="en-US" dirty="0"/>
              <a:t> log </a:t>
            </a:r>
            <a:r>
              <a:rPr lang="en-US" dirty="0" err="1"/>
              <a:t>grupe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Policy za </a:t>
            </a:r>
            <a:r>
              <a:rPr lang="en-US" dirty="0" err="1"/>
              <a:t>isticanje</a:t>
            </a:r>
            <a:r>
              <a:rPr lang="en-US" dirty="0"/>
              <a:t> </a:t>
            </a:r>
            <a:r>
              <a:rPr lang="en-US" dirty="0" err="1"/>
              <a:t>loga</a:t>
            </a:r>
            <a:r>
              <a:rPr lang="en-US" dirty="0"/>
              <a:t>: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podesiti</a:t>
            </a:r>
            <a:r>
              <a:rPr lang="en-US" dirty="0"/>
              <a:t> da log </a:t>
            </a:r>
            <a:r>
              <a:rPr lang="en-US" dirty="0" err="1"/>
              <a:t>nikad</a:t>
            </a:r>
            <a:r>
              <a:rPr lang="en-US" dirty="0"/>
              <a:t> ne </a:t>
            </a:r>
            <a:r>
              <a:rPr lang="en-US" dirty="0" err="1"/>
              <a:t>ističe</a:t>
            </a:r>
            <a:r>
              <a:rPr lang="en-US" dirty="0"/>
              <a:t>, da </a:t>
            </a:r>
            <a:r>
              <a:rPr lang="en-US" dirty="0" err="1"/>
              <a:t>ističe</a:t>
            </a:r>
            <a:r>
              <a:rPr lang="en-US" dirty="0"/>
              <a:t> za 30 dana, </a:t>
            </a:r>
            <a:r>
              <a:rPr lang="en-US" dirty="0" err="1"/>
              <a:t>itd</a:t>
            </a:r>
            <a:r>
              <a:rPr lang="en-US" dirty="0"/>
              <a:t>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Filter expressions: za </a:t>
            </a:r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logova</a:t>
            </a:r>
            <a:r>
              <a:rPr lang="en-US" dirty="0"/>
              <a:t> po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ERROR.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metrike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izazovu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alarma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CloudWatch Logs Insights: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logovima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S3 export: export log </a:t>
            </a:r>
            <a:r>
              <a:rPr lang="en-US" dirty="0" err="1"/>
              <a:t>grupe</a:t>
            </a:r>
            <a:r>
              <a:rPr lang="en-US" dirty="0"/>
              <a:t> u S3 bucket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Logs Subscriptions: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, </a:t>
            </a:r>
            <a:r>
              <a:rPr lang="en-US" dirty="0" err="1"/>
              <a:t>postavi</a:t>
            </a:r>
            <a:r>
              <a:rPr lang="en-US" dirty="0"/>
              <a:t> se subscription filter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logovi</a:t>
            </a:r>
            <a:r>
              <a:rPr lang="en-US" dirty="0"/>
              <a:t> se </a:t>
            </a:r>
            <a:r>
              <a:rPr lang="en-US" dirty="0" err="1"/>
              <a:t>šalju</a:t>
            </a:r>
            <a:r>
              <a:rPr lang="en-US" dirty="0"/>
              <a:t> ka </a:t>
            </a:r>
            <a:r>
              <a:rPr lang="en-US" dirty="0" err="1"/>
              <a:t>željenom</a:t>
            </a:r>
            <a:r>
              <a:rPr lang="en-US" dirty="0"/>
              <a:t> </a:t>
            </a:r>
            <a:r>
              <a:rPr lang="en-US" dirty="0" err="1"/>
              <a:t>servisu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C6F8C-F999-F84D-8BDC-629217F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Logovi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10DF-0C61-954E-8C1A-86035744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765-4CF7-8A42-986F-65216B7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11804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38B41-D4FF-DF44-ABAD-8499E494E3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Služe</a:t>
            </a:r>
            <a:r>
              <a:rPr lang="en-US" dirty="0"/>
              <a:t> za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notifikacija</a:t>
            </a:r>
            <a:r>
              <a:rPr lang="en-US" dirty="0"/>
              <a:t> za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metriku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alarma</a:t>
            </a:r>
            <a:r>
              <a:rPr lang="en-US" dirty="0"/>
              <a:t>:</a:t>
            </a:r>
          </a:p>
          <a:p>
            <a:r>
              <a:rPr lang="en-US" dirty="0"/>
              <a:t>	* OK</a:t>
            </a:r>
          </a:p>
          <a:p>
            <a:r>
              <a:rPr lang="en-US" dirty="0"/>
              <a:t>         * INSUFFICIENT_DATA</a:t>
            </a:r>
          </a:p>
          <a:p>
            <a:r>
              <a:rPr lang="en-US" dirty="0"/>
              <a:t>	* ALARM</a:t>
            </a: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targeta</a:t>
            </a:r>
            <a:r>
              <a:rPr lang="en-US" dirty="0"/>
              <a:t> za </a:t>
            </a:r>
            <a:r>
              <a:rPr lang="en-US" dirty="0" err="1"/>
              <a:t>alarme</a:t>
            </a:r>
            <a:r>
              <a:rPr lang="en-US" dirty="0"/>
              <a:t>:</a:t>
            </a:r>
          </a:p>
          <a:p>
            <a:r>
              <a:rPr lang="en-US" dirty="0"/>
              <a:t>	* EC2 instance</a:t>
            </a:r>
          </a:p>
          <a:p>
            <a:r>
              <a:rPr lang="en-US" dirty="0"/>
              <a:t>	* EC2 </a:t>
            </a:r>
            <a:r>
              <a:rPr lang="en-US" dirty="0" err="1"/>
              <a:t>AutoScaling</a:t>
            </a:r>
            <a:endParaRPr lang="en-US" dirty="0"/>
          </a:p>
          <a:p>
            <a:r>
              <a:rPr lang="en-US" dirty="0"/>
              <a:t>	* SNS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C6F8C-F999-F84D-8BDC-629217F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Alarmi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10DF-0C61-954E-8C1A-86035744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765-4CF7-8A42-986F-65216B7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42533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38B41-D4FF-DF44-ABAD-8499E494E3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369908"/>
            <a:ext cx="8966200" cy="464989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Amazon </a:t>
            </a:r>
            <a:r>
              <a:rPr lang="en-US" dirty="0" err="1"/>
              <a:t>EventBridge</a:t>
            </a:r>
            <a:r>
              <a:rPr lang="en-US" dirty="0"/>
              <a:t> je </a:t>
            </a:r>
            <a:r>
              <a:rPr lang="en-US" dirty="0" err="1"/>
              <a:t>poboljšana</a:t>
            </a:r>
            <a:r>
              <a:rPr lang="en-US" dirty="0"/>
              <a:t> </a:t>
            </a:r>
            <a:r>
              <a:rPr lang="en-US" dirty="0" err="1"/>
              <a:t>verzija</a:t>
            </a:r>
            <a:r>
              <a:rPr lang="en-US" dirty="0"/>
              <a:t> CloudWatch Events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Presretanje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AWS </a:t>
            </a:r>
            <a:r>
              <a:rPr lang="en-US" dirty="0" err="1"/>
              <a:t>servisa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Primeri</a:t>
            </a:r>
            <a:r>
              <a:rPr lang="en-US" dirty="0"/>
              <a:t>: </a:t>
            </a:r>
          </a:p>
          <a:p>
            <a:r>
              <a:rPr lang="en-US" dirty="0"/>
              <a:t>	* </a:t>
            </a:r>
            <a:r>
              <a:rPr lang="en-US" dirty="0" err="1"/>
              <a:t>Pokretanje</a:t>
            </a:r>
            <a:r>
              <a:rPr lang="en-US" dirty="0"/>
              <a:t> EC2 instance</a:t>
            </a:r>
          </a:p>
          <a:p>
            <a:r>
              <a:rPr lang="en-US" dirty="0"/>
              <a:t>         * Upload </a:t>
            </a:r>
            <a:r>
              <a:rPr lang="en-US" dirty="0" err="1"/>
              <a:t>objekta</a:t>
            </a:r>
            <a:r>
              <a:rPr lang="en-US" dirty="0"/>
              <a:t> u S3 bucket</a:t>
            </a:r>
          </a:p>
          <a:p>
            <a:r>
              <a:rPr lang="en-US" dirty="0"/>
              <a:t>	* CRON – </a:t>
            </a:r>
            <a:r>
              <a:rPr lang="en-US" dirty="0" err="1"/>
              <a:t>zakazivanje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dnevno</a:t>
            </a:r>
            <a:r>
              <a:rPr lang="en-US" dirty="0"/>
              <a:t>). </a:t>
            </a:r>
            <a:r>
              <a:rPr lang="en-US" dirty="0" err="1"/>
              <a:t>Često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Lambdom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nadgledaju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tip </a:t>
            </a:r>
            <a:r>
              <a:rPr lang="en-US" dirty="0" err="1"/>
              <a:t>događaja</a:t>
            </a:r>
            <a:r>
              <a:rPr lang="en-US" dirty="0"/>
              <a:t> (</a:t>
            </a:r>
            <a:r>
              <a:rPr lang="en-US" i="1" dirty="0"/>
              <a:t>event source</a:t>
            </a:r>
            <a:r>
              <a:rPr lang="en-US" dirty="0"/>
              <a:t>) koji se </a:t>
            </a:r>
            <a:r>
              <a:rPr lang="en-US" dirty="0" err="1"/>
              <a:t>prosleđuje</a:t>
            </a:r>
            <a:r>
              <a:rPr lang="en-US" dirty="0"/>
              <a:t> </a:t>
            </a:r>
            <a:r>
              <a:rPr lang="en-US" dirty="0" err="1"/>
              <a:t>meti</a:t>
            </a:r>
            <a:r>
              <a:rPr lang="en-US" dirty="0"/>
              <a:t> (</a:t>
            </a:r>
            <a:r>
              <a:rPr lang="en-US" i="1" dirty="0"/>
              <a:t>target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C6F8C-F999-F84D-8BDC-629217F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DogađAji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10DF-0C61-954E-8C1A-86035744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F765-4CF7-8A42-986F-65216B7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3B1AA-31DB-5B42-8523-4458ECA8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65" y="1417583"/>
            <a:ext cx="80640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S</a:t>
            </a:r>
            <a:r>
              <a:rPr lang="en-GB" dirty="0"/>
              <a:t>t</a:t>
            </a:r>
            <a:r>
              <a:rPr lang="en-RS" dirty="0"/>
              <a:t>ep funkcije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369908"/>
            <a:ext cx="8966200" cy="447516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 </a:t>
            </a:r>
            <a:r>
              <a:rPr lang="en-US" dirty="0" err="1"/>
              <a:t>servis</a:t>
            </a:r>
            <a:r>
              <a:rPr lang="en-US" dirty="0"/>
              <a:t> za </a:t>
            </a:r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mašine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. </a:t>
            </a:r>
            <a:r>
              <a:rPr lang="en-US" dirty="0" err="1"/>
              <a:t>Zadatak</a:t>
            </a:r>
            <a:r>
              <a:rPr lang="en-US" dirty="0"/>
              <a:t> je </a:t>
            </a:r>
            <a:r>
              <a:rPr lang="en-US" dirty="0" err="1"/>
              <a:t>jedinica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AWS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izvršava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Mašina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se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i="1" dirty="0"/>
              <a:t>Amazon States </a:t>
            </a:r>
            <a:r>
              <a:rPr lang="en-US" i="1" dirty="0" err="1"/>
              <a:t>jezika</a:t>
            </a:r>
            <a:r>
              <a:rPr lang="en-US" i="1" dirty="0"/>
              <a:t> </a:t>
            </a:r>
            <a:r>
              <a:rPr lang="en-US" dirty="0"/>
              <a:t>koji je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JSON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Grafička</a:t>
            </a:r>
            <a:r>
              <a:rPr lang="en-US" dirty="0"/>
              <a:t> </a:t>
            </a:r>
            <a:r>
              <a:rPr lang="en-US" dirty="0" err="1"/>
              <a:t>konzola</a:t>
            </a:r>
            <a:r>
              <a:rPr lang="en-US" dirty="0"/>
              <a:t> AWS step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vizuelizuje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mašine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. </a:t>
            </a:r>
            <a:r>
              <a:rPr lang="en-US" dirty="0" err="1"/>
              <a:t>Vidljiva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istorija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:</a:t>
            </a:r>
          </a:p>
          <a:p>
            <a:r>
              <a:rPr lang="en-US" dirty="0"/>
              <a:t>	* </a:t>
            </a:r>
            <a:r>
              <a:rPr lang="en-US" i="1" dirty="0" err="1"/>
              <a:t>Standardni</a:t>
            </a:r>
            <a:r>
              <a:rPr lang="en-US" dirty="0"/>
              <a:t> - max </a:t>
            </a:r>
            <a:r>
              <a:rPr lang="en-US" dirty="0" err="1"/>
              <a:t>trajanje</a:t>
            </a:r>
            <a:r>
              <a:rPr lang="en-US" dirty="0"/>
              <a:t> do </a:t>
            </a:r>
            <a:r>
              <a:rPr lang="en-US" dirty="0" err="1"/>
              <a:t>godinu</a:t>
            </a:r>
            <a:r>
              <a:rPr lang="en-US" dirty="0"/>
              <a:t> dana</a:t>
            </a:r>
          </a:p>
          <a:p>
            <a:r>
              <a:rPr lang="en-US" dirty="0"/>
              <a:t>         	* </a:t>
            </a:r>
            <a:r>
              <a:rPr lang="en-US" i="1" dirty="0" err="1"/>
              <a:t>Ekspresni</a:t>
            </a:r>
            <a:r>
              <a:rPr lang="en-US" dirty="0"/>
              <a:t> - max </a:t>
            </a:r>
            <a:r>
              <a:rPr lang="en-US" dirty="0" err="1"/>
              <a:t>trajanje</a:t>
            </a:r>
            <a:r>
              <a:rPr lang="en-US" dirty="0"/>
              <a:t> 5 </a:t>
            </a:r>
            <a:r>
              <a:rPr lang="en-US" dirty="0" err="1"/>
              <a:t>minuta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DFA4F-CEC6-7148-84C5-6754A6B4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13" y="435000"/>
            <a:ext cx="80640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9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Grafički prikaz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902A7-07CA-E644-90BE-B6C41D51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096028"/>
            <a:ext cx="3479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STANJA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Task</a:t>
            </a:r>
            <a:r>
              <a:rPr lang="en-US" dirty="0"/>
              <a:t> – </a:t>
            </a:r>
            <a:r>
              <a:rPr lang="en-US" dirty="0" err="1"/>
              <a:t>jedinica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(</a:t>
            </a:r>
            <a:r>
              <a:rPr lang="en-US" dirty="0" err="1"/>
              <a:t>pozivanje</a:t>
            </a:r>
            <a:r>
              <a:rPr lang="en-US" dirty="0"/>
              <a:t> </a:t>
            </a:r>
            <a:r>
              <a:rPr lang="en-US" dirty="0" err="1"/>
              <a:t>Lambde</a:t>
            </a:r>
            <a:r>
              <a:rPr lang="en-US" dirty="0"/>
              <a:t>,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step </a:t>
            </a:r>
            <a:r>
              <a:rPr lang="en-US" dirty="0" err="1"/>
              <a:t>funkcije</a:t>
            </a:r>
            <a:r>
              <a:rPr lang="en-US" dirty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Choice</a:t>
            </a:r>
            <a:r>
              <a:rPr lang="en-US" dirty="0"/>
              <a:t> -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grana </a:t>
            </a:r>
            <a:r>
              <a:rPr lang="en-US" dirty="0" err="1"/>
              <a:t>izvršavanja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Fail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i="1" dirty="0"/>
              <a:t>Succeed – </a:t>
            </a:r>
            <a:r>
              <a:rPr lang="en-US" dirty="0" err="1"/>
              <a:t>zaustavi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neuspešno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uspešno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Pass – </a:t>
            </a:r>
            <a:r>
              <a:rPr lang="en-US" dirty="0" err="1"/>
              <a:t>prosledi</a:t>
            </a:r>
            <a:r>
              <a:rPr lang="en-US" dirty="0"/>
              <a:t> input tog </a:t>
            </a:r>
            <a:r>
              <a:rPr lang="en-US" dirty="0" err="1"/>
              <a:t>stanja</a:t>
            </a:r>
            <a:r>
              <a:rPr lang="en-US" dirty="0"/>
              <a:t> u output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ubaci</a:t>
            </a:r>
            <a:r>
              <a:rPr lang="en-US" dirty="0"/>
              <a:t> </a:t>
            </a:r>
            <a:r>
              <a:rPr lang="en-US" dirty="0" err="1"/>
              <a:t>fiksnu</a:t>
            </a:r>
            <a:r>
              <a:rPr lang="en-US" dirty="0"/>
              <a:t> </a:t>
            </a:r>
            <a:r>
              <a:rPr lang="en-US" dirty="0" err="1"/>
              <a:t>vrednost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Wait – </a:t>
            </a:r>
            <a:r>
              <a:rPr lang="en-US" dirty="0" err="1"/>
              <a:t>odložiti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određeno</a:t>
            </a:r>
            <a:r>
              <a:rPr lang="en-US" dirty="0"/>
              <a:t> </a:t>
            </a:r>
            <a:r>
              <a:rPr lang="en-US" dirty="0" err="1"/>
              <a:t>vreme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Parallel – </a:t>
            </a:r>
            <a:r>
              <a:rPr lang="en-US" dirty="0" err="1"/>
              <a:t>paralelizovanje</a:t>
            </a:r>
            <a:r>
              <a:rPr lang="en-US" dirty="0"/>
              <a:t> grana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Map –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inputa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199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54572" y="1147189"/>
            <a:ext cx="1150937" cy="957261"/>
          </a:xfrm>
        </p:spPr>
        <p:txBody>
          <a:bodyPr/>
          <a:lstStyle/>
          <a:p>
            <a:r>
              <a:rPr lang="en-GB" sz="5400" dirty="0"/>
              <a:t>01</a:t>
            </a:r>
            <a:endParaRPr lang="nl-NL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32203" y="1626522"/>
            <a:ext cx="6485151" cy="5278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154571" y="1830731"/>
            <a:ext cx="1082082" cy="1361212"/>
          </a:xfrm>
        </p:spPr>
        <p:txBody>
          <a:bodyPr/>
          <a:lstStyle/>
          <a:p>
            <a:r>
              <a:rPr lang="en-GB" sz="5400" dirty="0"/>
              <a:t>02</a:t>
            </a:r>
            <a:endParaRPr lang="nl-NL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32203" y="2281112"/>
            <a:ext cx="9046665" cy="4564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CLOUDWATCH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54571" y="2509682"/>
            <a:ext cx="1164708" cy="957261"/>
          </a:xfrm>
        </p:spPr>
        <p:txBody>
          <a:bodyPr/>
          <a:lstStyle/>
          <a:p>
            <a:r>
              <a:rPr lang="en-GB" sz="5400" dirty="0"/>
              <a:t>03</a:t>
            </a:r>
            <a:endParaRPr lang="nl-NL" sz="5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132203" y="2986195"/>
            <a:ext cx="4684990" cy="5074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j-lt"/>
                <a:cs typeface="+mj-lt"/>
              </a:rPr>
              <a:t>STEP FUNCKIJE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8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5820E-D58F-DE4B-B68B-D772BA06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3429000"/>
            <a:ext cx="30480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6DB16-7C0F-6847-88DC-479D4EAE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3" y="1474385"/>
            <a:ext cx="9258300" cy="179070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AB6B099-9436-3C4C-AB83-FD172B8DA4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87629" y="2089688"/>
            <a:ext cx="750931" cy="4575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Task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B8A2799-20E4-4C45-A209-73FDF700DA71}"/>
              </a:ext>
            </a:extLst>
          </p:cNvPr>
          <p:cNvSpPr txBox="1">
            <a:spLocks/>
          </p:cNvSpPr>
          <p:nvPr/>
        </p:nvSpPr>
        <p:spPr bwMode="auto">
          <a:xfrm>
            <a:off x="4390982" y="4131509"/>
            <a:ext cx="750931" cy="457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43589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AB6B099-9436-3C4C-AB83-FD172B8DA4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1027" y="946195"/>
            <a:ext cx="750931" cy="4575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Input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7BED6D-20C1-3D4E-90DE-E5558477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4279900" cy="2997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E42EE-8B3F-774E-ABFC-05AD0B72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90" y="539980"/>
            <a:ext cx="2971800" cy="1270000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0FE08B4-FF6C-CF40-B864-7D4523BAE473}"/>
              </a:ext>
            </a:extLst>
          </p:cNvPr>
          <p:cNvSpPr txBox="1">
            <a:spLocks/>
          </p:cNvSpPr>
          <p:nvPr/>
        </p:nvSpPr>
        <p:spPr bwMode="auto">
          <a:xfrm>
            <a:off x="10814211" y="3200215"/>
            <a:ext cx="750931" cy="457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Pass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259F21-3708-824C-816C-A64FA988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9" y="3576825"/>
            <a:ext cx="3833433" cy="2183895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95A164E9-0C50-FB44-AC5E-ECF064018CCC}"/>
              </a:ext>
            </a:extLst>
          </p:cNvPr>
          <p:cNvSpPr txBox="1">
            <a:spLocks/>
          </p:cNvSpPr>
          <p:nvPr/>
        </p:nvSpPr>
        <p:spPr bwMode="auto">
          <a:xfrm>
            <a:off x="4601958" y="4487891"/>
            <a:ext cx="1055731" cy="457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521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Result</a:t>
            </a:r>
            <a:r>
              <a:rPr lang="sr-Latn-RS" dirty="0"/>
              <a:t> </a:t>
            </a:r>
            <a:r>
              <a:rPr lang="sr-Latn-RS" dirty="0" err="1"/>
              <a:t>Path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:</a:t>
            </a:r>
          </a:p>
          <a:p>
            <a:r>
              <a:rPr lang="en-US" dirty="0"/>
              <a:t>	*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inputa</a:t>
            </a:r>
            <a:endParaRPr lang="en-US" dirty="0"/>
          </a:p>
          <a:p>
            <a:r>
              <a:rPr lang="en-US" dirty="0"/>
              <a:t>         	* </a:t>
            </a:r>
            <a:r>
              <a:rPr lang="en-US" dirty="0" err="1"/>
              <a:t>Rezultat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Lambda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Task u step </a:t>
            </a:r>
            <a:r>
              <a:rPr lang="en-US" dirty="0" err="1"/>
              <a:t>funkciji</a:t>
            </a:r>
            <a:r>
              <a:rPr lang="en-US" dirty="0"/>
              <a:t>) - default</a:t>
            </a:r>
          </a:p>
          <a:p>
            <a:r>
              <a:rPr lang="en-US" dirty="0"/>
              <a:t>	* </a:t>
            </a: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inputa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rezultata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 path </a:t>
            </a:r>
            <a:r>
              <a:rPr lang="en-US" dirty="0" err="1"/>
              <a:t>određuje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prosleđeno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output </a:t>
            </a:r>
            <a:r>
              <a:rPr lang="en-US" dirty="0" err="1"/>
              <a:t>stanja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91459-3A79-3F42-AD23-695657B2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0" y="901337"/>
            <a:ext cx="5426420" cy="41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234850-2084-BA45-AC77-33667174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26" y="901337"/>
            <a:ext cx="5079063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4A1B28EF-00E3-234C-B873-6C5191441261}"/>
              </a:ext>
            </a:extLst>
          </p:cNvPr>
          <p:cNvSpPr/>
          <p:nvPr/>
        </p:nvSpPr>
        <p:spPr>
          <a:xfrm>
            <a:off x="2939143" y="5486399"/>
            <a:ext cx="2351314" cy="684000"/>
          </a:xfrm>
          <a:prstGeom prst="fram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R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4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A1B28EF-00E3-234C-B873-6C5191441261}"/>
              </a:ext>
            </a:extLst>
          </p:cNvPr>
          <p:cNvSpPr/>
          <p:nvPr/>
        </p:nvSpPr>
        <p:spPr>
          <a:xfrm>
            <a:off x="2939143" y="5486399"/>
            <a:ext cx="2351314" cy="684000"/>
          </a:xfrm>
          <a:prstGeom prst="fram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RS" sz="1600" dirty="0" err="1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D958B0-4D24-F24E-8ED4-420FA5C0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06" y="412444"/>
            <a:ext cx="7277689" cy="54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4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Error</a:t>
            </a:r>
            <a:r>
              <a:rPr lang="sr-Latn-RS" dirty="0"/>
              <a:t> </a:t>
            </a:r>
            <a:r>
              <a:rPr lang="sr-Latn-RS" dirty="0" err="1"/>
              <a:t>Handling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4357323" cy="447516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Retry –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neuspešnog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Catch – </a:t>
            </a:r>
            <a:r>
              <a:rPr lang="en-US" dirty="0" err="1"/>
              <a:t>prevazilaženje</a:t>
            </a:r>
            <a:r>
              <a:rPr lang="en-US" dirty="0"/>
              <a:t> </a:t>
            </a:r>
            <a:r>
              <a:rPr lang="en-US" dirty="0" err="1"/>
              <a:t>neuspešnog</a:t>
            </a:r>
            <a:r>
              <a:rPr lang="en-US" dirty="0"/>
              <a:t> </a:t>
            </a:r>
            <a:r>
              <a:rPr lang="en-US" dirty="0" err="1"/>
              <a:t>stanja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mašine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, a ne </a:t>
            </a:r>
            <a:r>
              <a:rPr lang="en-US" dirty="0" err="1"/>
              <a:t>koda</a:t>
            </a:r>
            <a:r>
              <a:rPr lang="en-US" dirty="0"/>
              <a:t>, 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greškama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E9A55-86CE-464B-A5F3-DAF7E704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50" y="798266"/>
            <a:ext cx="6208736" cy="52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2EC1-5176-F7A3-1DF1-9E551D82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86A3F4-5CB8-75BA-D6E2-DFDE82935165}"/>
              </a:ext>
            </a:extLst>
          </p:cNvPr>
          <p:cNvSpPr>
            <a:spLocks noGrp="1"/>
          </p:cNvSpPr>
          <p:nvPr/>
        </p:nvSpPr>
        <p:spPr bwMode="gray">
          <a:xfrm>
            <a:off x="995305" y="2650952"/>
            <a:ext cx="4848284" cy="122757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err="1"/>
              <a:t>Pitanja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DE4A94-DDFA-A69C-020E-B4D9F88E651C}"/>
              </a:ext>
            </a:extLst>
          </p:cNvPr>
          <p:cNvSpPr>
            <a:spLocks noGrp="1"/>
          </p:cNvSpPr>
          <p:nvPr/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9482B6C-566C-61BB-F633-84316E3C69AB}"/>
              </a:ext>
            </a:extLst>
          </p:cNvPr>
          <p:cNvSpPr txBox="1"/>
          <p:nvPr/>
        </p:nvSpPr>
        <p:spPr>
          <a:xfrm>
            <a:off x="781290" y="5150734"/>
            <a:ext cx="2377946" cy="719034"/>
          </a:xfrm>
          <a:prstGeom prst="rect">
            <a:avLst/>
          </a:prstGeom>
          <a:noFill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n.ilic@levi9.com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m.hasanovic@levi9.com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3531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Virtuelna </a:t>
            </a:r>
            <a:r>
              <a:rPr lang="sr-Latn-RS" dirty="0" err="1"/>
              <a:t>MAšina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9908"/>
            <a:ext cx="10685047" cy="464989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drive.google.com</a:t>
            </a:r>
            <a:r>
              <a:rPr lang="en-US" dirty="0">
                <a:hlinkClick r:id="rId2"/>
              </a:rPr>
              <a:t>/file/d/1Duq5SPbN4K4FjGt8-KGyt7NVP5u-wVml/view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4F9F"/>
                </a:solidFill>
                <a:latin typeface="+mn-lt"/>
              </a:rPr>
              <a:t>PUTANJA DO VIRTUELNE MASINE NA MATF: </a:t>
            </a:r>
            <a:r>
              <a:rPr lang="en-GB" dirty="0" err="1">
                <a:effectLst/>
                <a:latin typeface="+mn-lt"/>
              </a:rPr>
              <a:t>vmasine</a:t>
            </a:r>
            <a:r>
              <a:rPr lang="en-GB" dirty="0">
                <a:effectLst/>
                <a:latin typeface="+mn-lt"/>
              </a:rPr>
              <a:t>/</a:t>
            </a:r>
            <a:r>
              <a:rPr lang="en-GB" dirty="0" err="1">
                <a:effectLst/>
                <a:latin typeface="+mn-lt"/>
              </a:rPr>
              <a:t>VBox</a:t>
            </a:r>
            <a:r>
              <a:rPr lang="en-GB" dirty="0">
                <a:effectLst/>
                <a:latin typeface="+mn-lt"/>
              </a:rPr>
              <a:t>/Ubuntu_22_04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1C7395C-DF4C-7E4F-88AE-63215E09813C}"/>
              </a:ext>
            </a:extLst>
          </p:cNvPr>
          <p:cNvSpPr txBox="1">
            <a:spLocks/>
          </p:cNvSpPr>
          <p:nvPr/>
        </p:nvSpPr>
        <p:spPr bwMode="auto">
          <a:xfrm>
            <a:off x="658814" y="1544638"/>
            <a:ext cx="10181464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F074B2A-AA0D-074A-A873-DA952AC381F2}"/>
              </a:ext>
            </a:extLst>
          </p:cNvPr>
          <p:cNvSpPr txBox="1">
            <a:spLocks/>
          </p:cNvSpPr>
          <p:nvPr/>
        </p:nvSpPr>
        <p:spPr bwMode="auto">
          <a:xfrm>
            <a:off x="672066" y="1369908"/>
            <a:ext cx="10274230" cy="4649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72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11A36-47D1-5A4D-B1CA-9F721A6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Ispitni zadatak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9908"/>
            <a:ext cx="10685047" cy="464989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1C7395C-DF4C-7E4F-88AE-63215E09813C}"/>
              </a:ext>
            </a:extLst>
          </p:cNvPr>
          <p:cNvSpPr txBox="1">
            <a:spLocks/>
          </p:cNvSpPr>
          <p:nvPr/>
        </p:nvSpPr>
        <p:spPr bwMode="auto">
          <a:xfrm>
            <a:off x="658814" y="1544638"/>
            <a:ext cx="10181464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F074B2A-AA0D-074A-A873-DA952AC381F2}"/>
              </a:ext>
            </a:extLst>
          </p:cNvPr>
          <p:cNvSpPr txBox="1">
            <a:spLocks/>
          </p:cNvSpPr>
          <p:nvPr/>
        </p:nvSpPr>
        <p:spPr bwMode="auto">
          <a:xfrm>
            <a:off x="672066" y="1369908"/>
            <a:ext cx="10274230" cy="4649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GB" sz="2400" dirty="0" err="1">
                <a:effectLst/>
                <a:latin typeface="+mn-lt"/>
              </a:rPr>
              <a:t>Upotrebom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>
                <a:effectLst/>
                <a:latin typeface="+mn-lt"/>
              </a:rPr>
              <a:t>NASA Open API-</a:t>
            </a:r>
            <a:r>
              <a:rPr lang="en-GB" sz="2400" b="1" dirty="0" err="1">
                <a:effectLst/>
                <a:latin typeface="+mn-lt"/>
              </a:rPr>
              <a:t>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potrebno</a:t>
            </a:r>
            <a:r>
              <a:rPr lang="en-GB" sz="2400" dirty="0">
                <a:effectLst/>
                <a:latin typeface="+mn-lt"/>
              </a:rPr>
              <a:t> je </a:t>
            </a:r>
            <a:r>
              <a:rPr lang="en-GB" sz="2400" dirty="0" err="1">
                <a:effectLst/>
                <a:latin typeface="+mn-lt"/>
              </a:rPr>
              <a:t>napraviti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zahtev</a:t>
            </a:r>
            <a:r>
              <a:rPr lang="en-GB" sz="2400" dirty="0">
                <a:effectLst/>
                <a:latin typeface="+mn-lt"/>
              </a:rPr>
              <a:t> za NASA </a:t>
            </a:r>
            <a:r>
              <a:rPr lang="en-GB" sz="2400" dirty="0" err="1">
                <a:effectLst/>
                <a:latin typeface="+mn-lt"/>
              </a:rPr>
              <a:t>sliku</a:t>
            </a:r>
            <a:r>
              <a:rPr lang="en-GB" sz="2400" dirty="0">
                <a:effectLst/>
                <a:latin typeface="+mn-lt"/>
              </a:rPr>
              <a:t> dana (</a:t>
            </a:r>
            <a:r>
              <a:rPr lang="en-GB" sz="2400" dirty="0">
                <a:solidFill>
                  <a:srgbClr val="DCA10D"/>
                </a:solidFill>
                <a:effectLst/>
                <a:latin typeface="+mn-lt"/>
                <a:hlinkClick r:id="rId2"/>
              </a:rPr>
              <a:t>https://api.nasa.gov/index.html#browseAPI</a:t>
            </a:r>
            <a:r>
              <a:rPr lang="en-GB" sz="2400" dirty="0">
                <a:effectLst/>
                <a:latin typeface="+mn-lt"/>
              </a:rPr>
              <a:t> APOD endpoint).</a:t>
            </a:r>
          </a:p>
          <a:p>
            <a:pPr marL="457200" indent="-457200">
              <a:buAutoNum type="arabicPeriod"/>
            </a:pPr>
            <a:r>
              <a:rPr lang="en-GB" sz="2400" b="1" dirty="0">
                <a:effectLst/>
                <a:latin typeface="+mn-lt"/>
              </a:rPr>
              <a:t>Lambda </a:t>
            </a:r>
            <a:r>
              <a:rPr lang="en-GB" sz="2400" b="1" dirty="0" err="1">
                <a:effectLst/>
                <a:latin typeface="+mn-lt"/>
              </a:rPr>
              <a:t>funkcija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koja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pravi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ovaj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zahtev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treba</a:t>
            </a:r>
            <a:r>
              <a:rPr lang="en-GB" sz="2400" dirty="0">
                <a:effectLst/>
                <a:latin typeface="+mn-lt"/>
              </a:rPr>
              <a:t> da se </a:t>
            </a:r>
            <a:r>
              <a:rPr lang="en-GB" sz="2400" dirty="0" err="1">
                <a:effectLst/>
                <a:latin typeface="+mn-lt"/>
              </a:rPr>
              <a:t>pokrene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svakog</a:t>
            </a:r>
            <a:r>
              <a:rPr lang="en-GB" sz="2400" dirty="0">
                <a:effectLst/>
                <a:latin typeface="+mn-lt"/>
              </a:rPr>
              <a:t> dana u </a:t>
            </a:r>
            <a:r>
              <a:rPr lang="en-GB" sz="2400" dirty="0" err="1">
                <a:effectLst/>
                <a:latin typeface="+mn-lt"/>
              </a:rPr>
              <a:t>podne</a:t>
            </a:r>
            <a:r>
              <a:rPr lang="en-GB" sz="2400" dirty="0">
                <a:effectLst/>
                <a:latin typeface="+mn-lt"/>
              </a:rPr>
              <a:t>. Lambda </a:t>
            </a:r>
            <a:r>
              <a:rPr lang="en-GB" sz="2400" dirty="0" err="1">
                <a:effectLst/>
                <a:latin typeface="+mn-lt"/>
              </a:rPr>
              <a:t>treba</a:t>
            </a:r>
            <a:r>
              <a:rPr lang="en-GB" sz="2400" dirty="0">
                <a:effectLst/>
                <a:latin typeface="+mn-lt"/>
              </a:rPr>
              <a:t> da </a:t>
            </a:r>
            <a:r>
              <a:rPr lang="en-GB" sz="2400" dirty="0" err="1">
                <a:effectLst/>
                <a:latin typeface="+mn-lt"/>
              </a:rPr>
              <a:t>prihvati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odgovor</a:t>
            </a:r>
            <a:r>
              <a:rPr lang="en-GB" sz="2400" dirty="0">
                <a:effectLst/>
                <a:latin typeface="+mn-lt"/>
              </a:rPr>
              <a:t> od </a:t>
            </a:r>
            <a:r>
              <a:rPr lang="en-GB" sz="2400" dirty="0" err="1">
                <a:effectLst/>
                <a:latin typeface="+mn-lt"/>
              </a:rPr>
              <a:t>servera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</a:t>
            </a:r>
            <a:r>
              <a:rPr lang="en-GB" sz="2400" dirty="0">
                <a:effectLst/>
                <a:latin typeface="+mn-lt"/>
              </a:rPr>
              <a:t> da </a:t>
            </a:r>
            <a:r>
              <a:rPr lang="en-GB" sz="2400" dirty="0" err="1">
                <a:effectLst/>
                <a:latin typeface="+mn-lt"/>
              </a:rPr>
              <a:t>podatke</a:t>
            </a:r>
            <a:r>
              <a:rPr lang="en-GB" sz="2400" dirty="0">
                <a:effectLst/>
                <a:latin typeface="+mn-lt"/>
              </a:rPr>
              <a:t> o </a:t>
            </a:r>
            <a:r>
              <a:rPr lang="en-GB" sz="2400" dirty="0" err="1">
                <a:effectLst/>
                <a:latin typeface="+mn-lt"/>
              </a:rPr>
              <a:t>slici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snimi</a:t>
            </a:r>
            <a:r>
              <a:rPr lang="en-GB" sz="2400" b="1" dirty="0">
                <a:effectLst/>
                <a:latin typeface="+mn-lt"/>
              </a:rPr>
              <a:t> u DynamoDB </a:t>
            </a:r>
            <a:r>
              <a:rPr lang="en-GB" sz="2400" b="1" dirty="0" err="1">
                <a:effectLst/>
                <a:latin typeface="+mn-lt"/>
              </a:rPr>
              <a:t>tabelu</a:t>
            </a:r>
            <a:r>
              <a:rPr lang="en-GB" sz="2400" dirty="0">
                <a:effectLst/>
                <a:latin typeface="+mn-lt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en-GB" sz="2400" dirty="0" err="1">
                <a:effectLst/>
                <a:latin typeface="+mn-lt"/>
              </a:rPr>
              <a:t>Nakon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što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podaci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snimljeni</a:t>
            </a:r>
            <a:r>
              <a:rPr lang="en-GB" sz="2400" dirty="0">
                <a:effectLst/>
                <a:latin typeface="+mn-lt"/>
              </a:rPr>
              <a:t> u DynamoDB, </a:t>
            </a:r>
            <a:r>
              <a:rPr lang="en-GB" sz="2400" b="1" dirty="0" err="1">
                <a:effectLst/>
                <a:latin typeface="+mn-lt"/>
              </a:rPr>
              <a:t>korišćenjem</a:t>
            </a:r>
            <a:r>
              <a:rPr lang="en-GB" sz="2400" b="1" dirty="0">
                <a:effectLst/>
                <a:latin typeface="+mn-lt"/>
              </a:rPr>
              <a:t> DynamoDB stream-ova</a:t>
            </a:r>
            <a:r>
              <a:rPr lang="en-GB" sz="2400" dirty="0">
                <a:effectLst/>
                <a:latin typeface="+mn-lt"/>
              </a:rPr>
              <a:t>, </a:t>
            </a:r>
            <a:r>
              <a:rPr lang="en-GB" sz="2400" dirty="0" err="1">
                <a:effectLst/>
                <a:latin typeface="+mn-lt"/>
              </a:rPr>
              <a:t>potrebno</a:t>
            </a:r>
            <a:r>
              <a:rPr lang="en-GB" sz="2400" dirty="0">
                <a:effectLst/>
                <a:latin typeface="+mn-lt"/>
              </a:rPr>
              <a:t> je </a:t>
            </a:r>
            <a:r>
              <a:rPr lang="en-GB" sz="2400" dirty="0" err="1">
                <a:effectLst/>
                <a:latin typeface="+mn-lt"/>
              </a:rPr>
              <a:t>pokrenuti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novu</a:t>
            </a:r>
            <a:r>
              <a:rPr lang="en-GB" sz="2400" b="1" dirty="0">
                <a:effectLst/>
                <a:latin typeface="+mn-lt"/>
              </a:rPr>
              <a:t> Lambda </a:t>
            </a:r>
            <a:r>
              <a:rPr lang="en-GB" sz="2400" b="1" dirty="0" err="1">
                <a:effectLst/>
                <a:latin typeface="+mn-lt"/>
              </a:rPr>
              <a:t>funkciju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koja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ce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sliku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njene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originalne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adrese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preuzeti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snimiti</a:t>
            </a:r>
            <a:r>
              <a:rPr lang="en-GB" sz="2400" b="1" dirty="0">
                <a:effectLst/>
                <a:latin typeface="+mn-lt"/>
              </a:rPr>
              <a:t> je u S3 bucket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istim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nazivom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fajla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koristeći</a:t>
            </a:r>
            <a:r>
              <a:rPr lang="en-GB" sz="2400" dirty="0">
                <a:effectLst/>
                <a:latin typeface="+mn-lt"/>
              </a:rPr>
              <a:t> S3 </a:t>
            </a:r>
            <a:r>
              <a:rPr lang="en-GB" sz="2400" dirty="0" err="1">
                <a:effectLst/>
                <a:latin typeface="+mn-lt"/>
              </a:rPr>
              <a:t>presigned</a:t>
            </a:r>
            <a:r>
              <a:rPr lang="en-GB" sz="2400" dirty="0">
                <a:effectLst/>
                <a:latin typeface="+mn-lt"/>
              </a:rPr>
              <a:t> URL. </a:t>
            </a:r>
          </a:p>
          <a:p>
            <a:pPr marL="457200" indent="-457200">
              <a:buAutoNum type="arabicPeriod" startAt="3"/>
            </a:pPr>
            <a:r>
              <a:rPr lang="en-GB" sz="2400" dirty="0" err="1">
                <a:effectLst/>
                <a:latin typeface="+mn-lt"/>
              </a:rPr>
              <a:t>Kada</a:t>
            </a:r>
            <a:r>
              <a:rPr lang="en-GB" sz="2400" dirty="0">
                <a:effectLst/>
                <a:latin typeface="+mn-lt"/>
              </a:rPr>
              <a:t> se </a:t>
            </a:r>
            <a:r>
              <a:rPr lang="en-GB" sz="2400" dirty="0" err="1">
                <a:effectLst/>
                <a:latin typeface="+mn-lt"/>
              </a:rPr>
              <a:t>slika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snimi</a:t>
            </a:r>
            <a:r>
              <a:rPr lang="en-GB" sz="2400" dirty="0">
                <a:effectLst/>
                <a:latin typeface="+mn-lt"/>
              </a:rPr>
              <a:t> u S3 bucket, </a:t>
            </a:r>
            <a:r>
              <a:rPr lang="en-GB" sz="2400" dirty="0" err="1">
                <a:effectLst/>
                <a:latin typeface="+mn-lt"/>
              </a:rPr>
              <a:t>potrebno</a:t>
            </a:r>
            <a:r>
              <a:rPr lang="en-GB" sz="2400" dirty="0">
                <a:effectLst/>
                <a:latin typeface="+mn-lt"/>
              </a:rPr>
              <a:t> je </a:t>
            </a:r>
            <a:r>
              <a:rPr lang="en-GB" sz="2400" dirty="0" err="1">
                <a:effectLst/>
                <a:latin typeface="+mn-lt"/>
              </a:rPr>
              <a:t>na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osnovu</a:t>
            </a:r>
            <a:r>
              <a:rPr lang="en-GB" sz="2400" dirty="0">
                <a:effectLst/>
                <a:latin typeface="+mn-lt"/>
              </a:rPr>
              <a:t> „create object“ </a:t>
            </a:r>
            <a:r>
              <a:rPr lang="en-GB" sz="2400" dirty="0" err="1">
                <a:effectLst/>
                <a:latin typeface="+mn-lt"/>
              </a:rPr>
              <a:t>događaja</a:t>
            </a:r>
            <a:r>
              <a:rPr lang="en-GB" sz="2400" dirty="0">
                <a:effectLst/>
                <a:latin typeface="+mn-lt"/>
              </a:rPr>
              <a:t> u S3, </a:t>
            </a:r>
            <a:r>
              <a:rPr lang="en-GB" sz="2400" dirty="0" err="1">
                <a:effectLst/>
                <a:latin typeface="+mn-lt"/>
              </a:rPr>
              <a:t>pokrenuti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novu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latin typeface="+mn-lt"/>
              </a:rPr>
              <a:t>L</a:t>
            </a:r>
            <a:r>
              <a:rPr lang="en-GB" sz="2400" b="1" dirty="0" err="1">
                <a:effectLst/>
                <a:latin typeface="+mn-lt"/>
              </a:rPr>
              <a:t>ambdu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koja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latin typeface="+mn-lt"/>
              </a:rPr>
              <a:t>ć</a:t>
            </a:r>
            <a:r>
              <a:rPr lang="en-GB" sz="2400" b="1" dirty="0" err="1">
                <a:effectLst/>
                <a:latin typeface="+mn-lt"/>
              </a:rPr>
              <a:t>e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ažurirati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podatke</a:t>
            </a:r>
            <a:r>
              <a:rPr lang="en-GB" sz="2400" b="1" dirty="0">
                <a:effectLst/>
                <a:latin typeface="+mn-lt"/>
              </a:rPr>
              <a:t> u DynamoDB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tabeli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</a:t>
            </a:r>
            <a:r>
              <a:rPr lang="en-GB" sz="2400" dirty="0">
                <a:effectLst/>
                <a:latin typeface="+mn-lt"/>
              </a:rPr>
              <a:t> pored </a:t>
            </a:r>
            <a:r>
              <a:rPr lang="en-GB" sz="2400" dirty="0" err="1">
                <a:effectLst/>
                <a:latin typeface="+mn-lt"/>
              </a:rPr>
              <a:t>već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postojećih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podataka</a:t>
            </a:r>
            <a:r>
              <a:rPr lang="en-GB" sz="2400" dirty="0">
                <a:effectLst/>
                <a:latin typeface="+mn-lt"/>
              </a:rPr>
              <a:t>, </a:t>
            </a:r>
            <a:r>
              <a:rPr lang="en-GB" sz="2400" dirty="0" err="1">
                <a:effectLst/>
                <a:latin typeface="+mn-lt"/>
              </a:rPr>
              <a:t>dodati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kolonu</a:t>
            </a:r>
            <a:r>
              <a:rPr lang="en-GB" sz="2400" dirty="0">
                <a:effectLst/>
                <a:latin typeface="+mn-lt"/>
              </a:rPr>
              <a:t> „</a:t>
            </a:r>
            <a:r>
              <a:rPr lang="en-GB" sz="2400" dirty="0" err="1">
                <a:effectLst/>
                <a:latin typeface="+mn-lt"/>
              </a:rPr>
              <a:t>internal_url</a:t>
            </a:r>
            <a:r>
              <a:rPr lang="en-GB" sz="2400" dirty="0">
                <a:effectLst/>
                <a:latin typeface="+mn-lt"/>
              </a:rPr>
              <a:t>“ </a:t>
            </a:r>
            <a:r>
              <a:rPr lang="en-GB" sz="2400" dirty="0" err="1">
                <a:effectLst/>
                <a:latin typeface="+mn-lt"/>
              </a:rPr>
              <a:t>gde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ć</a:t>
            </a:r>
            <a:r>
              <a:rPr lang="en-GB" sz="2400" dirty="0" err="1">
                <a:effectLst/>
                <a:latin typeface="+mn-lt"/>
              </a:rPr>
              <a:t>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biti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smeštena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adresa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kojoj</a:t>
            </a:r>
            <a:r>
              <a:rPr lang="en-GB" sz="2400" dirty="0">
                <a:effectLst/>
                <a:latin typeface="+mn-lt"/>
              </a:rPr>
              <a:t> se </a:t>
            </a:r>
            <a:r>
              <a:rPr lang="en-GB" sz="2400" dirty="0" err="1">
                <a:effectLst/>
                <a:latin typeface="+mn-lt"/>
              </a:rPr>
              <a:t>slika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nalazi</a:t>
            </a:r>
            <a:r>
              <a:rPr lang="en-GB" sz="2400" dirty="0">
                <a:effectLst/>
                <a:latin typeface="+mn-lt"/>
              </a:rPr>
              <a:t> u S3 bucket-u.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98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681B-1CA1-244B-948A-645111BD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7FB7-19D3-914D-B5CF-41F894AE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847CCB3-FA85-D543-93DF-FBBE5440F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9908"/>
            <a:ext cx="10685047" cy="4649892"/>
          </a:xfrm>
        </p:spPr>
        <p:txBody>
          <a:bodyPr/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1C7395C-DF4C-7E4F-88AE-63215E09813C}"/>
              </a:ext>
            </a:extLst>
          </p:cNvPr>
          <p:cNvSpPr txBox="1">
            <a:spLocks/>
          </p:cNvSpPr>
          <p:nvPr/>
        </p:nvSpPr>
        <p:spPr bwMode="auto">
          <a:xfrm>
            <a:off x="658814" y="1544638"/>
            <a:ext cx="10181464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F074B2A-AA0D-074A-A873-DA952AC381F2}"/>
              </a:ext>
            </a:extLst>
          </p:cNvPr>
          <p:cNvSpPr txBox="1">
            <a:spLocks/>
          </p:cNvSpPr>
          <p:nvPr/>
        </p:nvSpPr>
        <p:spPr bwMode="auto">
          <a:xfrm>
            <a:off x="658814" y="1139687"/>
            <a:ext cx="8966200" cy="4880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5"/>
            </a:pPr>
            <a:r>
              <a:rPr lang="en-GB" sz="2400" dirty="0">
                <a:effectLst/>
                <a:latin typeface="+mn-lt"/>
              </a:rPr>
              <a:t>Na </a:t>
            </a:r>
            <a:r>
              <a:rPr lang="en-GB" sz="2400" dirty="0" err="1">
                <a:effectLst/>
                <a:latin typeface="+mn-lt"/>
              </a:rPr>
              <a:t>osnovu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>
                <a:effectLst/>
                <a:latin typeface="+mn-lt"/>
              </a:rPr>
              <a:t>DynamoDB stream-ova</a:t>
            </a:r>
            <a:r>
              <a:rPr lang="en-GB" sz="2400" dirty="0">
                <a:effectLst/>
                <a:latin typeface="+mn-lt"/>
              </a:rPr>
              <a:t>, </a:t>
            </a:r>
            <a:r>
              <a:rPr lang="en-GB" sz="2400" dirty="0" err="1">
                <a:effectLst/>
                <a:latin typeface="+mn-lt"/>
              </a:rPr>
              <a:t>potrebno</a:t>
            </a:r>
            <a:r>
              <a:rPr lang="en-GB" sz="2400" dirty="0">
                <a:effectLst/>
                <a:latin typeface="+mn-lt"/>
              </a:rPr>
              <a:t> je </a:t>
            </a:r>
            <a:r>
              <a:rPr lang="en-GB" sz="2400" dirty="0" err="1">
                <a:effectLst/>
                <a:latin typeface="+mn-lt"/>
              </a:rPr>
              <a:t>potom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pokrenuti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novu</a:t>
            </a:r>
            <a:r>
              <a:rPr lang="en-GB" sz="2400" b="1" dirty="0">
                <a:effectLst/>
                <a:latin typeface="+mn-lt"/>
              </a:rPr>
              <a:t> Lambda </a:t>
            </a:r>
            <a:r>
              <a:rPr lang="en-GB" sz="2400" b="1" dirty="0" err="1">
                <a:effectLst/>
                <a:latin typeface="+mn-lt"/>
              </a:rPr>
              <a:t>funkciju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koja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ć</a:t>
            </a:r>
            <a:r>
              <a:rPr lang="en-GB" sz="2400" dirty="0" err="1">
                <a:effectLst/>
                <a:latin typeface="+mn-lt"/>
              </a:rPr>
              <a:t>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poslati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poruku</a:t>
            </a:r>
            <a:r>
              <a:rPr lang="en-GB" sz="2400" dirty="0">
                <a:effectLst/>
                <a:latin typeface="+mn-lt"/>
              </a:rPr>
              <a:t> u </a:t>
            </a:r>
            <a:r>
              <a:rPr lang="en-GB" sz="2400" b="1" dirty="0">
                <a:effectLst/>
                <a:latin typeface="+mn-lt"/>
              </a:rPr>
              <a:t>SQS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svim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potrebnim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podacima</a:t>
            </a:r>
            <a:r>
              <a:rPr lang="en-GB" sz="2400" dirty="0">
                <a:effectLst/>
                <a:latin typeface="+mn-lt"/>
              </a:rPr>
              <a:t> za </a:t>
            </a:r>
            <a:r>
              <a:rPr lang="en-GB" sz="2400" dirty="0" err="1">
                <a:effectLst/>
                <a:latin typeface="+mn-lt"/>
              </a:rPr>
              <a:t>formiranje</a:t>
            </a:r>
            <a:r>
              <a:rPr lang="en-GB" sz="2400" dirty="0">
                <a:effectLst/>
                <a:latin typeface="+mn-lt"/>
              </a:rPr>
              <a:t> email </a:t>
            </a:r>
            <a:r>
              <a:rPr lang="en-GB" sz="2400" dirty="0" err="1">
                <a:effectLst/>
                <a:latin typeface="+mn-lt"/>
              </a:rPr>
              <a:t>poruke</a:t>
            </a:r>
            <a:r>
              <a:rPr lang="en-GB" sz="2400" dirty="0">
                <a:effectLst/>
                <a:latin typeface="+mn-lt"/>
              </a:rPr>
              <a:t>.</a:t>
            </a:r>
          </a:p>
          <a:p>
            <a:pPr marL="457200" indent="-457200">
              <a:buAutoNum type="arabicPeriod" startAt="6"/>
            </a:pPr>
            <a:r>
              <a:rPr lang="en-GB" sz="2400" dirty="0">
                <a:effectLst/>
                <a:latin typeface="+mn-lt"/>
              </a:rPr>
              <a:t>Sa </a:t>
            </a:r>
            <a:r>
              <a:rPr lang="en-GB" sz="2400" dirty="0" err="1">
                <a:effectLst/>
                <a:latin typeface="+mn-lt"/>
              </a:rPr>
              <a:t>druge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strane</a:t>
            </a:r>
            <a:r>
              <a:rPr lang="en-GB" sz="2400" dirty="0">
                <a:effectLst/>
                <a:latin typeface="+mn-lt"/>
              </a:rPr>
              <a:t>, </a:t>
            </a:r>
            <a:r>
              <a:rPr lang="en-GB" sz="2400" dirty="0" err="1">
                <a:effectLst/>
                <a:latin typeface="+mn-lt"/>
              </a:rPr>
              <a:t>potrebno</a:t>
            </a:r>
            <a:r>
              <a:rPr lang="en-GB" sz="2400" dirty="0">
                <a:effectLst/>
                <a:latin typeface="+mn-lt"/>
              </a:rPr>
              <a:t> je </a:t>
            </a:r>
            <a:r>
              <a:rPr lang="en-GB" sz="2400" dirty="0" err="1">
                <a:effectLst/>
                <a:latin typeface="+mn-lt"/>
              </a:rPr>
              <a:t>napraviti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>
                <a:effectLst/>
                <a:latin typeface="+mn-lt"/>
              </a:rPr>
              <a:t>Lambda </a:t>
            </a:r>
            <a:r>
              <a:rPr lang="en-GB" sz="2400" b="1" dirty="0" err="1">
                <a:effectLst/>
                <a:latin typeface="+mn-lt"/>
              </a:rPr>
              <a:t>funkciju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koja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ce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preuzeti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poruku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iz</a:t>
            </a:r>
            <a:r>
              <a:rPr lang="en-GB" sz="2400" b="1" dirty="0">
                <a:effectLst/>
                <a:latin typeface="+mn-lt"/>
              </a:rPr>
              <a:t> SQS-a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upotrebom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>
                <a:effectLst/>
                <a:latin typeface="+mn-lt"/>
              </a:rPr>
              <a:t>Simple Email Service-a </a:t>
            </a:r>
            <a:r>
              <a:rPr lang="en-GB" sz="2400" dirty="0">
                <a:effectLst/>
                <a:latin typeface="+mn-lt"/>
              </a:rPr>
              <a:t>(</a:t>
            </a:r>
            <a:r>
              <a:rPr lang="en-GB" sz="2400" dirty="0" err="1">
                <a:effectLst/>
                <a:latin typeface="+mn-lt"/>
              </a:rPr>
              <a:t>ili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nekog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drugog</a:t>
            </a:r>
            <a:r>
              <a:rPr lang="en-GB" sz="2400" dirty="0">
                <a:effectLst/>
                <a:latin typeface="+mn-lt"/>
              </a:rPr>
              <a:t> email </a:t>
            </a:r>
            <a:r>
              <a:rPr lang="en-GB" sz="2400" dirty="0" err="1">
                <a:effectLst/>
                <a:latin typeface="+mn-lt"/>
              </a:rPr>
              <a:t>servisa</a:t>
            </a:r>
            <a:r>
              <a:rPr lang="en-GB" sz="2400" dirty="0">
                <a:effectLst/>
                <a:latin typeface="+mn-lt"/>
              </a:rPr>
              <a:t>) da </a:t>
            </a:r>
            <a:r>
              <a:rPr lang="en-GB" sz="2400" dirty="0" err="1">
                <a:effectLst/>
                <a:latin typeface="+mn-lt"/>
              </a:rPr>
              <a:t>pošalje</a:t>
            </a:r>
            <a:r>
              <a:rPr lang="en-GB" sz="2400" dirty="0">
                <a:effectLst/>
                <a:latin typeface="+mn-lt"/>
              </a:rPr>
              <a:t> email </a:t>
            </a:r>
            <a:r>
              <a:rPr lang="en-GB" sz="2400" dirty="0" err="1">
                <a:effectLst/>
                <a:latin typeface="+mn-lt"/>
              </a:rPr>
              <a:t>notifikaciju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developeru</a:t>
            </a:r>
            <a:r>
              <a:rPr lang="en-GB" sz="2400" dirty="0">
                <a:effectLst/>
                <a:latin typeface="+mn-lt"/>
              </a:rPr>
              <a:t> da je </a:t>
            </a:r>
            <a:r>
              <a:rPr lang="en-GB" sz="2400" dirty="0" err="1">
                <a:effectLst/>
                <a:latin typeface="+mn-lt"/>
              </a:rPr>
              <a:t>slika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uspešno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snimljena</a:t>
            </a:r>
            <a:r>
              <a:rPr lang="en-GB" sz="2400" dirty="0">
                <a:effectLst/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GB" sz="2400" dirty="0">
                <a:effectLst/>
                <a:latin typeface="+mn-lt"/>
              </a:rPr>
              <a:t>Pored toga, </a:t>
            </a:r>
            <a:r>
              <a:rPr lang="en-GB" sz="2400" dirty="0" err="1">
                <a:effectLst/>
                <a:latin typeface="+mn-lt"/>
              </a:rPr>
              <a:t>treba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kreirati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b="1" dirty="0" err="1">
                <a:latin typeface="+mn-lt"/>
              </a:rPr>
              <a:t>L</a:t>
            </a:r>
            <a:r>
              <a:rPr lang="en-GB" sz="2400" b="1" dirty="0" err="1">
                <a:effectLst/>
                <a:latin typeface="+mn-lt"/>
              </a:rPr>
              <a:t>ambdu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koja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latin typeface="+mn-lt"/>
              </a:rPr>
              <a:t>ć</a:t>
            </a:r>
            <a:r>
              <a:rPr lang="en-GB" sz="2400" b="1" dirty="0" err="1">
                <a:effectLst/>
                <a:latin typeface="+mn-lt"/>
              </a:rPr>
              <a:t>e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omoguciti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pristup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ovim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podacima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putem</a:t>
            </a:r>
            <a:r>
              <a:rPr lang="en-GB" sz="2400" b="1" dirty="0">
                <a:effectLst/>
                <a:latin typeface="+mn-lt"/>
              </a:rPr>
              <a:t> </a:t>
            </a:r>
            <a:r>
              <a:rPr lang="en-GB" sz="2400" b="1" dirty="0" err="1">
                <a:effectLst/>
                <a:latin typeface="+mn-lt"/>
              </a:rPr>
              <a:t>javnog</a:t>
            </a:r>
            <a:r>
              <a:rPr lang="en-GB" sz="2400" b="1" dirty="0">
                <a:effectLst/>
                <a:latin typeface="+mn-lt"/>
              </a:rPr>
              <a:t> HTTP </a:t>
            </a:r>
            <a:r>
              <a:rPr lang="en-GB" sz="2400" b="1" dirty="0" err="1">
                <a:effectLst/>
                <a:latin typeface="+mn-lt"/>
              </a:rPr>
              <a:t>endpointa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gde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ć</a:t>
            </a:r>
            <a:r>
              <a:rPr lang="en-GB" sz="2400" dirty="0" err="1">
                <a:effectLst/>
                <a:latin typeface="+mn-lt"/>
              </a:rPr>
              <a:t>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biti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izlistane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sve</a:t>
            </a:r>
            <a:r>
              <a:rPr lang="en-GB" sz="2400" dirty="0">
                <a:effectLst/>
                <a:latin typeface="+mn-lt"/>
              </a:rPr>
              <a:t> </a:t>
            </a:r>
            <a:r>
              <a:rPr lang="en-GB" sz="2400" dirty="0" err="1">
                <a:effectLst/>
                <a:latin typeface="+mn-lt"/>
              </a:rPr>
              <a:t>slike</a:t>
            </a:r>
            <a:r>
              <a:rPr lang="en-GB" sz="2400" dirty="0">
                <a:effectLst/>
                <a:latin typeface="+mn-lt"/>
              </a:rPr>
              <a:t> dana za </a:t>
            </a:r>
            <a:r>
              <a:rPr lang="en-GB" sz="2400" dirty="0" err="1">
                <a:effectLst/>
                <a:latin typeface="+mn-lt"/>
              </a:rPr>
              <a:t>prethodnih</a:t>
            </a:r>
            <a:r>
              <a:rPr lang="en-GB" sz="2400" dirty="0">
                <a:effectLst/>
                <a:latin typeface="+mn-lt"/>
              </a:rPr>
              <a:t> 7 dana.</a:t>
            </a:r>
          </a:p>
          <a:p>
            <a:pPr marL="457200" indent="-457200">
              <a:buAutoNum type="arabicPeriod" startAt="6"/>
            </a:pPr>
            <a:endParaRPr lang="en-GB" sz="2400" dirty="0">
              <a:effectLst/>
              <a:latin typeface="+mn-lt"/>
            </a:endParaRPr>
          </a:p>
          <a:p>
            <a:pPr marL="457200" indent="-457200">
              <a:buAutoNum type="arabicPeriod" startAt="6"/>
            </a:pPr>
            <a:endParaRPr lang="en-GB" sz="2400" dirty="0">
              <a:effectLst/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72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758" y="1191418"/>
            <a:ext cx="9921968" cy="481749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</a:rPr>
              <a:t>Lambda je u </a:t>
            </a:r>
            <a:r>
              <a:rPr lang="en-US" dirty="0" err="1">
                <a:ea typeface="+mj-lt"/>
                <a:cs typeface="+mj-lt"/>
              </a:rPr>
              <a:t>potpunosti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i="1" dirty="0">
                <a:ea typeface="+mj-lt"/>
                <a:cs typeface="+mj-lt"/>
              </a:rPr>
              <a:t>serverless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servis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i="1" dirty="0" err="1">
                <a:ea typeface="+mj-lt"/>
                <a:cs typeface="+mj-lt"/>
              </a:rPr>
              <a:t>FaaS</a:t>
            </a:r>
            <a:r>
              <a:rPr lang="en-US" i="1" dirty="0">
                <a:ea typeface="+mj-lt"/>
                <a:cs typeface="+mj-lt"/>
              </a:rPr>
              <a:t> - Function as a </a:t>
            </a:r>
            <a:r>
              <a:rPr lang="en-US" i="1" dirty="0" err="1">
                <a:ea typeface="+mj-lt"/>
                <a:cs typeface="+mj-lt"/>
              </a:rPr>
              <a:t>servise</a:t>
            </a:r>
            <a:r>
              <a:rPr lang="en-US" dirty="0">
                <a:ea typeface="+mj-lt"/>
                <a:cs typeface="+mj-lt"/>
              </a:rPr>
              <a:t>), </a:t>
            </a:r>
            <a:r>
              <a:rPr lang="en-US" dirty="0" err="1">
                <a:ea typeface="+mj-lt"/>
                <a:cs typeface="+mj-lt"/>
              </a:rPr>
              <a:t>virtuelna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funkcija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koja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reaguje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događaje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i="1" dirty="0">
                <a:ea typeface="+mj-lt"/>
                <a:cs typeface="+mj-lt"/>
              </a:rPr>
              <a:t>events</a:t>
            </a:r>
            <a:r>
              <a:rPr lang="en-US" dirty="0">
                <a:ea typeface="+mj-lt"/>
                <a:cs typeface="+mj-lt"/>
              </a:rPr>
              <a:t>)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izvršava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kod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Plaća</a:t>
            </a:r>
            <a:r>
              <a:rPr lang="en-US" dirty="0">
                <a:ea typeface="+mj-lt"/>
                <a:cs typeface="+mj-lt"/>
              </a:rPr>
              <a:t> se </a:t>
            </a:r>
            <a:r>
              <a:rPr lang="en-US" dirty="0" err="1">
                <a:ea typeface="+mj-lt"/>
                <a:cs typeface="+mj-lt"/>
              </a:rPr>
              <a:t>samo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kada</a:t>
            </a:r>
            <a:r>
              <a:rPr lang="en-US" dirty="0">
                <a:ea typeface="+mj-lt"/>
                <a:cs typeface="+mj-lt"/>
              </a:rPr>
              <a:t> se </a:t>
            </a:r>
            <a:r>
              <a:rPr lang="en-US" dirty="0" err="1">
                <a:ea typeface="+mj-lt"/>
                <a:cs typeface="+mj-lt"/>
              </a:rPr>
              <a:t>korisiti</a:t>
            </a:r>
            <a:r>
              <a:rPr lang="en-US" dirty="0">
                <a:ea typeface="+mj-lt"/>
                <a:cs typeface="+mj-lt"/>
              </a:rPr>
              <a:t> - po </a:t>
            </a:r>
            <a:r>
              <a:rPr lang="en-US" dirty="0" err="1">
                <a:ea typeface="+mj-lt"/>
                <a:cs typeface="+mj-lt"/>
              </a:rPr>
              <a:t>zahtevu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vremenu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izvršavanja</a:t>
            </a:r>
            <a:r>
              <a:rPr lang="en-US" dirty="0">
                <a:ea typeface="+mj-lt"/>
                <a:cs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Automatsko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skaliranje</a:t>
            </a:r>
            <a:r>
              <a:rPr lang="en-US" dirty="0">
                <a:ea typeface="+mj-lt"/>
                <a:cs typeface="+mj-lt"/>
              </a:rPr>
              <a:t> – </a:t>
            </a:r>
            <a:r>
              <a:rPr lang="en-US" dirty="0" err="1">
                <a:ea typeface="+mj-lt"/>
                <a:cs typeface="+mj-lt"/>
              </a:rPr>
              <a:t>diže</a:t>
            </a:r>
            <a:r>
              <a:rPr lang="en-US" dirty="0">
                <a:ea typeface="+mj-lt"/>
                <a:cs typeface="+mj-lt"/>
              </a:rPr>
              <a:t> se </a:t>
            </a:r>
            <a:r>
              <a:rPr lang="en-US" dirty="0" err="1">
                <a:ea typeface="+mj-lt"/>
                <a:cs typeface="+mj-lt"/>
              </a:rPr>
              <a:t>onoliko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instanci</a:t>
            </a:r>
            <a:r>
              <a:rPr lang="en-US" dirty="0">
                <a:ea typeface="+mj-lt"/>
                <a:cs typeface="+mj-lt"/>
              </a:rPr>
              <a:t> Lambda </a:t>
            </a:r>
            <a:r>
              <a:rPr lang="en-US" dirty="0" err="1">
                <a:ea typeface="+mj-lt"/>
                <a:cs typeface="+mj-lt"/>
              </a:rPr>
              <a:t>funkcije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koliko</a:t>
            </a:r>
            <a:r>
              <a:rPr lang="en-US" dirty="0">
                <a:ea typeface="+mj-lt"/>
                <a:cs typeface="+mj-lt"/>
              </a:rPr>
              <a:t> je </a:t>
            </a:r>
            <a:r>
              <a:rPr lang="en-US" dirty="0" err="1">
                <a:ea typeface="+mj-lt"/>
                <a:cs typeface="+mj-lt"/>
              </a:rPr>
              <a:t>potrebno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Integrisana</a:t>
            </a:r>
            <a:r>
              <a:rPr lang="en-US" dirty="0">
                <a:ea typeface="+mj-lt"/>
                <a:cs typeface="+mj-lt"/>
              </a:rPr>
              <a:t> je </a:t>
            </a:r>
            <a:r>
              <a:rPr lang="en-US" dirty="0" err="1">
                <a:ea typeface="+mj-lt"/>
                <a:cs typeface="+mj-lt"/>
              </a:rPr>
              <a:t>sa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većinom</a:t>
            </a:r>
            <a:r>
              <a:rPr lang="en-US" dirty="0">
                <a:ea typeface="+mj-lt"/>
                <a:cs typeface="+mj-lt"/>
              </a:rPr>
              <a:t> AWS </a:t>
            </a:r>
            <a:r>
              <a:rPr lang="en-US" dirty="0" err="1">
                <a:ea typeface="+mj-lt"/>
                <a:cs typeface="+mj-lt"/>
              </a:rPr>
              <a:t>servisa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dirty="0" err="1">
                <a:ea typeface="+mj-lt"/>
                <a:cs typeface="+mj-lt"/>
              </a:rPr>
              <a:t>preko</a:t>
            </a:r>
            <a:r>
              <a:rPr lang="en-US" dirty="0">
                <a:ea typeface="+mj-lt"/>
                <a:cs typeface="+mj-lt"/>
              </a:rPr>
              <a:t> 200 </a:t>
            </a:r>
            <a:r>
              <a:rPr lang="en-US" dirty="0" err="1">
                <a:ea typeface="+mj-lt"/>
                <a:cs typeface="+mj-lt"/>
              </a:rPr>
              <a:t>servisa</a:t>
            </a:r>
            <a:r>
              <a:rPr lang="en-US" dirty="0">
                <a:ea typeface="+mj-lt"/>
                <a:cs typeface="+mj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Događaji</a:t>
            </a:r>
            <a:r>
              <a:rPr lang="en-US" dirty="0">
                <a:ea typeface="+mj-lt"/>
                <a:cs typeface="+mj-lt"/>
              </a:rPr>
              <a:t>:</a:t>
            </a:r>
          </a:p>
          <a:p>
            <a:r>
              <a:rPr lang="en-US" dirty="0"/>
              <a:t>         * API Gateway (HTTP </a:t>
            </a:r>
            <a:r>
              <a:rPr lang="en-US" dirty="0" err="1"/>
              <a:t>zahtevi</a:t>
            </a:r>
            <a:r>
              <a:rPr lang="en-US" dirty="0"/>
              <a:t>)</a:t>
            </a:r>
          </a:p>
          <a:p>
            <a:r>
              <a:rPr lang="en-US" dirty="0"/>
              <a:t>         * S3 (</a:t>
            </a:r>
            <a:r>
              <a:rPr lang="en-US" dirty="0" err="1"/>
              <a:t>modifikacija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)</a:t>
            </a:r>
          </a:p>
          <a:p>
            <a:r>
              <a:rPr lang="en-US" dirty="0"/>
              <a:t>	* DynamoDB (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)</a:t>
            </a:r>
          </a:p>
          <a:p>
            <a:r>
              <a:rPr lang="en-US" dirty="0"/>
              <a:t>	* Step Functions (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)</a:t>
            </a:r>
          </a:p>
          <a:p>
            <a:r>
              <a:rPr lang="en-US" dirty="0"/>
              <a:t>	* SNS, SQS, Kinesis, CloudWatch, </a:t>
            </a:r>
            <a:r>
              <a:rPr lang="en-US" dirty="0" err="1"/>
              <a:t>EventBridge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F2B31-3D4F-32DE-2A67-756DFE0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6" y="370283"/>
            <a:ext cx="8949078" cy="99962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AWS Lambda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Title of this presentation (Footer Text)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3BA74-BD9E-9E4F-A048-F410B718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34" y="205484"/>
            <a:ext cx="805070" cy="8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0D0D7-C75F-6246-9E4F-22CE9297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F56B-F842-BD4E-ADB4-175ABF79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01025-11EE-0F49-83CA-8C08C93A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16" y="491333"/>
            <a:ext cx="9423968" cy="2735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89024-3996-E247-B1B8-A1464592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71" y="3429000"/>
            <a:ext cx="11568373" cy="27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10797312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Maksimalno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vreme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izvršavanja</a:t>
            </a:r>
            <a:r>
              <a:rPr lang="en-US" dirty="0">
                <a:ea typeface="+mj-lt"/>
                <a:cs typeface="+mj-lt"/>
              </a:rPr>
              <a:t>: 15 min</a:t>
            </a:r>
          </a:p>
          <a:p>
            <a:r>
              <a:rPr lang="en-US" dirty="0">
                <a:ea typeface="+mj-lt"/>
                <a:cs typeface="+mj-lt"/>
              </a:rPr>
              <a:t> </a:t>
            </a: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Ako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želimo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više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resursa</a:t>
            </a:r>
            <a:r>
              <a:rPr lang="en-US" dirty="0">
                <a:ea typeface="+mj-lt"/>
                <a:cs typeface="+mj-lt"/>
              </a:rPr>
              <a:t> po </a:t>
            </a:r>
            <a:r>
              <a:rPr lang="en-US" dirty="0" err="1">
                <a:ea typeface="+mj-lt"/>
                <a:cs typeface="+mj-lt"/>
              </a:rPr>
              <a:t>funkciji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možemo</a:t>
            </a:r>
            <a:r>
              <a:rPr lang="en-US" dirty="0">
                <a:ea typeface="+mj-lt"/>
                <a:cs typeface="+mj-lt"/>
              </a:rPr>
              <a:t> da </a:t>
            </a:r>
            <a:r>
              <a:rPr lang="en-US" dirty="0" err="1">
                <a:ea typeface="+mj-lt"/>
                <a:cs typeface="+mj-lt"/>
              </a:rPr>
              <a:t>zatražimo</a:t>
            </a:r>
            <a:r>
              <a:rPr lang="en-US" dirty="0">
                <a:ea typeface="+mj-lt"/>
                <a:cs typeface="+mj-lt"/>
              </a:rPr>
              <a:t> od AWS do 10GB RAM (</a:t>
            </a:r>
            <a:r>
              <a:rPr lang="en-US" dirty="0" err="1">
                <a:ea typeface="+mj-lt"/>
                <a:cs typeface="+mj-lt"/>
              </a:rPr>
              <a:t>povećanjem</a:t>
            </a:r>
            <a:r>
              <a:rPr lang="en-US" dirty="0">
                <a:ea typeface="+mj-lt"/>
                <a:cs typeface="+mj-lt"/>
              </a:rPr>
              <a:t> RAM </a:t>
            </a:r>
            <a:r>
              <a:rPr lang="en-US" dirty="0" err="1">
                <a:ea typeface="+mj-lt"/>
                <a:cs typeface="+mj-lt"/>
              </a:rPr>
              <a:t>povećavamo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performanse</a:t>
            </a:r>
            <a:r>
              <a:rPr lang="en-US" dirty="0">
                <a:ea typeface="+mj-lt"/>
                <a:cs typeface="+mj-lt"/>
              </a:rPr>
              <a:t> CPU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mreže</a:t>
            </a:r>
            <a:r>
              <a:rPr lang="en-US" dirty="0">
                <a:ea typeface="+mj-lt"/>
                <a:cs typeface="+mj-lt"/>
              </a:rPr>
              <a:t>)</a:t>
            </a: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a typeface="+mj-lt"/>
                <a:cs typeface="+mj-lt"/>
              </a:rPr>
              <a:t>Jezici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koje</a:t>
            </a:r>
            <a:r>
              <a:rPr lang="en-US" dirty="0">
                <a:ea typeface="+mj-lt"/>
                <a:cs typeface="+mj-lt"/>
              </a:rPr>
              <a:t> Lambda </a:t>
            </a:r>
            <a:r>
              <a:rPr lang="en-US" dirty="0" err="1">
                <a:ea typeface="+mj-lt"/>
                <a:cs typeface="+mj-lt"/>
              </a:rPr>
              <a:t>podržava</a:t>
            </a:r>
            <a:r>
              <a:rPr lang="en-US" dirty="0">
                <a:ea typeface="+mj-lt"/>
                <a:cs typeface="+mj-lt"/>
              </a:rPr>
              <a:t>:</a:t>
            </a:r>
            <a:r>
              <a:rPr lang="en-US" dirty="0">
                <a:cs typeface="+mj-lt"/>
              </a:rPr>
              <a:t> Java, Node.js, Python, C#, Go, Ruby, PowerShell, custom runtime API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</a:rPr>
              <a:t>Free tier: </a:t>
            </a:r>
            <a:r>
              <a:rPr lang="en-US" dirty="0" err="1">
                <a:ea typeface="+mj-lt"/>
                <a:cs typeface="+mj-lt"/>
              </a:rPr>
              <a:t>mesečno</a:t>
            </a:r>
            <a:r>
              <a:rPr lang="en-US" dirty="0">
                <a:ea typeface="+mj-lt"/>
                <a:cs typeface="+mj-lt"/>
              </a:rPr>
              <a:t> 1,000,000 Lambda </a:t>
            </a:r>
            <a:r>
              <a:rPr lang="en-US" dirty="0" err="1">
                <a:ea typeface="+mj-lt"/>
                <a:cs typeface="+mj-lt"/>
              </a:rPr>
              <a:t>zahteva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400,000 GBs </a:t>
            </a:r>
            <a:r>
              <a:rPr lang="en-US" dirty="0" err="1">
                <a:ea typeface="+mj-lt"/>
                <a:cs typeface="+mj-lt"/>
              </a:rPr>
              <a:t>vremena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izvršavanja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20467D-6136-2242-82F1-6B2363A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L</a:t>
            </a:r>
            <a:r>
              <a:rPr lang="en-GB" dirty="0"/>
              <a:t>a</a:t>
            </a:r>
            <a:r>
              <a:rPr lang="en-RS" dirty="0"/>
              <a:t>mbda Limiti </a:t>
            </a:r>
          </a:p>
        </p:txBody>
      </p:sp>
    </p:spTree>
    <p:extLst>
      <p:ext uri="{BB962C8B-B14F-4D97-AF65-F5344CB8AC3E}">
        <p14:creationId xmlns:p14="http://schemas.microsoft.com/office/powerpoint/2010/main" val="371150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3690" y="1191419"/>
            <a:ext cx="10797312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diska</a:t>
            </a:r>
            <a:r>
              <a:rPr lang="en-US" dirty="0"/>
              <a:t>: 512 MB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Podrazumevana</a:t>
            </a:r>
            <a:r>
              <a:rPr lang="en-US" dirty="0"/>
              <a:t> 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: 50MB (</a:t>
            </a:r>
            <a:r>
              <a:rPr lang="en-US" dirty="0" err="1"/>
              <a:t>zipovano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funckije</a:t>
            </a:r>
            <a:r>
              <a:rPr lang="en-US" dirty="0"/>
              <a:t>: 4KB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Payload </a:t>
            </a:r>
            <a:r>
              <a:rPr lang="en-US" dirty="0" err="1"/>
              <a:t>invokacija</a:t>
            </a:r>
            <a:r>
              <a:rPr lang="en-US" dirty="0"/>
              <a:t>: </a:t>
            </a:r>
          </a:p>
          <a:p>
            <a:r>
              <a:rPr lang="en-US" dirty="0"/>
              <a:t>	* </a:t>
            </a:r>
            <a:r>
              <a:rPr lang="en-US" dirty="0" err="1"/>
              <a:t>Sinhrona</a:t>
            </a:r>
            <a:r>
              <a:rPr lang="en-US" dirty="0"/>
              <a:t> - 6MB po </a:t>
            </a:r>
            <a:r>
              <a:rPr lang="en-US" dirty="0" err="1"/>
              <a:t>zahtevu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odgovoru</a:t>
            </a:r>
            <a:endParaRPr lang="en-US" dirty="0"/>
          </a:p>
          <a:p>
            <a:r>
              <a:rPr lang="en-US" dirty="0"/>
              <a:t>         * </a:t>
            </a:r>
            <a:r>
              <a:rPr lang="en-US" dirty="0" err="1"/>
              <a:t>Asinhrona</a:t>
            </a:r>
            <a:r>
              <a:rPr lang="en-US" dirty="0"/>
              <a:t> – 256KB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https://docs.aws.amazon.com/lambda/latest/dg/gettingstarted-limits.html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91835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20467D-6136-2242-82F1-6B2363A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K</a:t>
            </a:r>
            <a:r>
              <a:rPr lang="en-GB" dirty="0"/>
              <a:t>o</a:t>
            </a:r>
            <a:r>
              <a:rPr lang="en-RS" dirty="0"/>
              <a:t>nfiguracija u serverless okruženju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C73ADB8-EA04-B347-B355-CE93B3A240D8}"/>
              </a:ext>
            </a:extLst>
          </p:cNvPr>
          <p:cNvSpPr txBox="1">
            <a:spLocks/>
          </p:cNvSpPr>
          <p:nvPr/>
        </p:nvSpPr>
        <p:spPr bwMode="auto">
          <a:xfrm>
            <a:off x="811214" y="1697038"/>
            <a:ext cx="8966200" cy="4475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4548E-43F8-1E4E-97A6-64691AA1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1686719"/>
            <a:ext cx="4587333" cy="2138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F106B-014F-4C43-A355-686DDE46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90" y="4461671"/>
            <a:ext cx="4587332" cy="1155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1A17BE-5F9B-4448-AAB2-9BEE5CC8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4" y="2582140"/>
            <a:ext cx="4089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1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130852"/>
            <a:ext cx="8966200" cy="488894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Deployments: .zip u S3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containter</a:t>
            </a:r>
            <a:r>
              <a:rPr lang="en-US" dirty="0"/>
              <a:t> image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Lambda Layers: .zip koji </a:t>
            </a:r>
            <a:r>
              <a:rPr lang="en-US" dirty="0" err="1"/>
              <a:t>omogućavanja</a:t>
            </a:r>
            <a:r>
              <a:rPr lang="en-US" dirty="0"/>
              <a:t> </a:t>
            </a:r>
            <a:r>
              <a:rPr lang="en-US" dirty="0" err="1"/>
              <a:t>pakovanje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koji se </a:t>
            </a:r>
            <a:r>
              <a:rPr lang="en-US" dirty="0" err="1"/>
              <a:t>koriste</a:t>
            </a:r>
            <a:r>
              <a:rPr lang="en-US" dirty="0"/>
              <a:t> u </a:t>
            </a:r>
            <a:r>
              <a:rPr lang="en-US" dirty="0" err="1"/>
              <a:t>Lambdi</a:t>
            </a:r>
            <a:r>
              <a:rPr lang="en-US" dirty="0"/>
              <a:t>, </a:t>
            </a:r>
            <a:r>
              <a:rPr lang="en-US" dirty="0" err="1"/>
              <a:t>smanjuje</a:t>
            </a:r>
            <a:r>
              <a:rPr lang="en-US" dirty="0"/>
              <a:t> se 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ubrzava</a:t>
            </a:r>
            <a:r>
              <a:rPr lang="en-US" dirty="0"/>
              <a:t> deploy. Do 5 </a:t>
            </a:r>
            <a:r>
              <a:rPr lang="en-US" dirty="0" err="1"/>
              <a:t>layera</a:t>
            </a:r>
            <a:r>
              <a:rPr lang="en-US" dirty="0"/>
              <a:t> po </a:t>
            </a:r>
            <a:r>
              <a:rPr lang="en-US" dirty="0" err="1"/>
              <a:t>funkciji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uključi</a:t>
            </a:r>
            <a:r>
              <a:rPr lang="en-US" dirty="0"/>
              <a:t> layer u </a:t>
            </a:r>
            <a:r>
              <a:rPr lang="en-US" dirty="0" err="1"/>
              <a:t>funkciji</a:t>
            </a:r>
            <a:r>
              <a:rPr lang="en-US" dirty="0"/>
              <a:t>, </a:t>
            </a:r>
            <a:r>
              <a:rPr lang="en-US" dirty="0" err="1"/>
              <a:t>sadržaj</a:t>
            </a:r>
            <a:r>
              <a:rPr lang="en-US" dirty="0"/>
              <a:t> se </a:t>
            </a:r>
            <a:r>
              <a:rPr lang="en-US" dirty="0" err="1"/>
              <a:t>ubacuje</a:t>
            </a:r>
            <a:r>
              <a:rPr lang="en-US" dirty="0"/>
              <a:t> u /opt </a:t>
            </a:r>
            <a:r>
              <a:rPr lang="en-US" dirty="0" err="1"/>
              <a:t>direktorijum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 source mapping: Kinesis Data Streams, SQS </a:t>
            </a:r>
            <a:r>
              <a:rPr lang="en-US" dirty="0" err="1"/>
              <a:t>i</a:t>
            </a:r>
            <a:r>
              <a:rPr lang="en-US" dirty="0"/>
              <a:t> SQS FIFO </a:t>
            </a:r>
            <a:r>
              <a:rPr lang="en-US" dirty="0" err="1"/>
              <a:t>redove</a:t>
            </a:r>
            <a:r>
              <a:rPr lang="en-US" dirty="0"/>
              <a:t>, DynamoDB streams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Invokacija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:</a:t>
            </a:r>
          </a:p>
          <a:p>
            <a:r>
              <a:rPr lang="en-US" dirty="0"/>
              <a:t>         * </a:t>
            </a:r>
            <a:r>
              <a:rPr lang="en-US" dirty="0" err="1"/>
              <a:t>Sinhrona</a:t>
            </a:r>
            <a:r>
              <a:rPr lang="en-US" dirty="0"/>
              <a:t> – </a:t>
            </a:r>
            <a:r>
              <a:rPr lang="en-US" dirty="0" err="1"/>
              <a:t>sačeka</a:t>
            </a:r>
            <a:r>
              <a:rPr lang="en-US" dirty="0"/>
              <a:t> se </a:t>
            </a:r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se </a:t>
            </a:r>
            <a:r>
              <a:rPr lang="en-US" dirty="0" err="1"/>
              <a:t>odgovor</a:t>
            </a:r>
            <a:endParaRPr lang="en-US" dirty="0"/>
          </a:p>
          <a:p>
            <a:r>
              <a:rPr lang="en-US" dirty="0"/>
              <a:t>         * </a:t>
            </a:r>
            <a:r>
              <a:rPr lang="en-US" dirty="0" err="1"/>
              <a:t>Asinhrona</a:t>
            </a:r>
            <a:r>
              <a:rPr lang="en-US" dirty="0"/>
              <a:t> – </a:t>
            </a:r>
            <a:r>
              <a:rPr lang="en-US" dirty="0" err="1"/>
              <a:t>događaj</a:t>
            </a:r>
            <a:r>
              <a:rPr lang="en-US" dirty="0"/>
              <a:t> se </a:t>
            </a:r>
            <a:r>
              <a:rPr lang="en-US" dirty="0" err="1"/>
              <a:t>ubacuje</a:t>
            </a:r>
            <a:r>
              <a:rPr lang="en-US" dirty="0"/>
              <a:t> u red (Lambda queue), a </a:t>
            </a:r>
            <a:r>
              <a:rPr lang="en-US" dirty="0" err="1"/>
              <a:t>odgovor</a:t>
            </a:r>
            <a:r>
              <a:rPr lang="en-US" dirty="0"/>
              <a:t> se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odmah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20467D-6136-2242-82F1-6B2363A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Ostali koncepti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153C1-272B-0549-B9A0-420A0D049DCB}"/>
              </a:ext>
            </a:extLst>
          </p:cNvPr>
          <p:cNvSpPr txBox="1"/>
          <p:nvPr/>
        </p:nvSpPr>
        <p:spPr>
          <a:xfrm>
            <a:off x="2978331" y="67926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RS" sz="1400" dirty="0" err="1"/>
          </a:p>
        </p:txBody>
      </p:sp>
    </p:spTree>
    <p:extLst>
      <p:ext uri="{BB962C8B-B14F-4D97-AF65-F5344CB8AC3E}">
        <p14:creationId xmlns:p14="http://schemas.microsoft.com/office/powerpoint/2010/main" val="21749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EAE66-6568-E149-12A2-E28D892E6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499" y="1284651"/>
            <a:ext cx="11253927" cy="205900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Lambda@Edge</a:t>
            </a:r>
            <a:r>
              <a:rPr lang="en-US" dirty="0"/>
              <a:t>: </a:t>
            </a:r>
            <a:r>
              <a:rPr lang="en-US" dirty="0" err="1"/>
              <a:t>objavljivanje</a:t>
            </a:r>
            <a:r>
              <a:rPr lang="en-US" dirty="0"/>
              <a:t> Lambda </a:t>
            </a:r>
            <a:r>
              <a:rPr lang="en-US" dirty="0" err="1"/>
              <a:t>funkcija</a:t>
            </a:r>
            <a:r>
              <a:rPr lang="en-US" dirty="0"/>
              <a:t> u </a:t>
            </a:r>
            <a:r>
              <a:rPr lang="en-US" dirty="0" err="1"/>
              <a:t>svakoj</a:t>
            </a:r>
            <a:r>
              <a:rPr lang="en-US" dirty="0"/>
              <a:t> </a:t>
            </a:r>
            <a:r>
              <a:rPr lang="en-US" dirty="0" err="1"/>
              <a:t>regiji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CloudFront CDN (</a:t>
            </a:r>
            <a:r>
              <a:rPr lang="en-US" i="1" dirty="0"/>
              <a:t>Content Delivery Network</a:t>
            </a:r>
            <a:r>
              <a:rPr lang="en-US" dirty="0"/>
              <a:t>)</a:t>
            </a:r>
          </a:p>
          <a:p>
            <a:r>
              <a:rPr lang="en-US" dirty="0"/>
              <a:t>	*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responzivnijih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         </a:t>
            </a:r>
          </a:p>
          <a:p>
            <a:r>
              <a:rPr lang="en-US" dirty="0"/>
              <a:t>	* Ne </a:t>
            </a:r>
            <a:r>
              <a:rPr lang="en-US" dirty="0" err="1"/>
              <a:t>upravlja</a:t>
            </a:r>
            <a:r>
              <a:rPr lang="en-US" dirty="0"/>
              <a:t> se </a:t>
            </a:r>
            <a:r>
              <a:rPr lang="en-US" dirty="0" err="1"/>
              <a:t>serverima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je Lambda </a:t>
            </a:r>
            <a:r>
              <a:rPr lang="en-US" dirty="0" err="1"/>
              <a:t>objavljenja</a:t>
            </a:r>
            <a:r>
              <a:rPr lang="en-US" dirty="0"/>
              <a:t> </a:t>
            </a:r>
            <a:r>
              <a:rPr lang="en-US" dirty="0" err="1"/>
              <a:t>globalno</a:t>
            </a:r>
            <a:endParaRPr lang="en-US" dirty="0"/>
          </a:p>
          <a:p>
            <a:r>
              <a:rPr lang="en-US" dirty="0"/>
              <a:t>	* Lambda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promeni</a:t>
            </a:r>
            <a:r>
              <a:rPr lang="en-US" dirty="0"/>
              <a:t> CloudFront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A80-131D-D875-E214-F7D99456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9DED-E66C-3662-C3E7-6A28305B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153C1-272B-0549-B9A0-420A0D049DCB}"/>
              </a:ext>
            </a:extLst>
          </p:cNvPr>
          <p:cNvSpPr txBox="1"/>
          <p:nvPr/>
        </p:nvSpPr>
        <p:spPr>
          <a:xfrm>
            <a:off x="2978331" y="67926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RS" sz="1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D0518E-8FA0-4D48-A7E1-D0A9C16E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360546"/>
            <a:ext cx="10096500" cy="2654150"/>
          </a:xfrm>
          <a:prstGeom prst="rect">
            <a:avLst/>
          </a:prstGeom>
        </p:spPr>
      </p:pic>
      <p:sp>
        <p:nvSpPr>
          <p:cNvPr id="13" name="Title 6">
            <a:extLst>
              <a:ext uri="{FF2B5EF4-FFF2-40B4-BE49-F238E27FC236}">
                <a16:creationId xmlns:a16="http://schemas.microsoft.com/office/drawing/2014/main" id="{D8AAE137-9F96-C742-ABBB-9CEB7C9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RS" dirty="0"/>
              <a:t>Lambda@EDGE</a:t>
            </a:r>
          </a:p>
        </p:txBody>
      </p:sp>
    </p:spTree>
    <p:extLst>
      <p:ext uri="{BB962C8B-B14F-4D97-AF65-F5344CB8AC3E}">
        <p14:creationId xmlns:p14="http://schemas.microsoft.com/office/powerpoint/2010/main" val="1133046680"/>
      </p:ext>
    </p:extLst>
  </p:cSld>
  <p:clrMapOvr>
    <a:masterClrMapping/>
  </p:clrMapOvr>
</p:sld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1589</Words>
  <Application>Microsoft Macintosh PowerPoint</Application>
  <PresentationFormat>Widescreen</PresentationFormat>
  <Paragraphs>280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Franklin Gothic Book</vt:lpstr>
      <vt:lpstr>Tw Cen MT</vt:lpstr>
      <vt:lpstr>Levi9_PP_Template_16x9_2017</vt:lpstr>
      <vt:lpstr>Lambda &amp; Cloudwatch &amp; Step Funkcije</vt:lpstr>
      <vt:lpstr>Agenda</vt:lpstr>
      <vt:lpstr>AWS Lambda </vt:lpstr>
      <vt:lpstr>PowerPoint Presentation</vt:lpstr>
      <vt:lpstr>Lambda Limiti </vt:lpstr>
      <vt:lpstr>PowerPoint Presentation</vt:lpstr>
      <vt:lpstr>Konfiguracija u serverless okruženju</vt:lpstr>
      <vt:lpstr>Ostali koncepti</vt:lpstr>
      <vt:lpstr>Lambda@EDGE</vt:lpstr>
      <vt:lpstr>Asinhrona invokacija</vt:lpstr>
      <vt:lpstr>Lambda serverless framEwork primeri</vt:lpstr>
      <vt:lpstr>CLOudwatch</vt:lpstr>
      <vt:lpstr>Metrike</vt:lpstr>
      <vt:lpstr>Logovi</vt:lpstr>
      <vt:lpstr>Alarmi</vt:lpstr>
      <vt:lpstr>DogađAji</vt:lpstr>
      <vt:lpstr>Step funkcije</vt:lpstr>
      <vt:lpstr>Grafički prikaz</vt:lpstr>
      <vt:lpstr>STANJA</vt:lpstr>
      <vt:lpstr>JSON</vt:lpstr>
      <vt:lpstr>PowerPoint Presentation</vt:lpstr>
      <vt:lpstr>Result Path</vt:lpstr>
      <vt:lpstr>PowerPoint Presentation</vt:lpstr>
      <vt:lpstr>PowerPoint Presentation</vt:lpstr>
      <vt:lpstr>Error Handling</vt:lpstr>
      <vt:lpstr>PowerPoint Presentation</vt:lpstr>
      <vt:lpstr>Virtuelna MAšina</vt:lpstr>
      <vt:lpstr>Ispitni zadatak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&amp; Cloudwatch &amp; Step Funkcije</dc:title>
  <dc:creator>Mina Hasanovic</dc:creator>
  <cp:lastModifiedBy>Mina Hasanovic</cp:lastModifiedBy>
  <cp:revision>15</cp:revision>
  <dcterms:created xsi:type="dcterms:W3CDTF">2022-11-01T12:44:23Z</dcterms:created>
  <dcterms:modified xsi:type="dcterms:W3CDTF">2022-11-24T10:13:46Z</dcterms:modified>
</cp:coreProperties>
</file>