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35"/>
  </p:notesMasterIdLst>
  <p:handoutMasterIdLst>
    <p:handoutMasterId r:id="rId36"/>
  </p:handoutMasterIdLst>
  <p:sldIdLst>
    <p:sldId id="258" r:id="rId5"/>
    <p:sldId id="276" r:id="rId6"/>
    <p:sldId id="357" r:id="rId7"/>
    <p:sldId id="384" r:id="rId8"/>
    <p:sldId id="381" r:id="rId9"/>
    <p:sldId id="379" r:id="rId10"/>
    <p:sldId id="383" r:id="rId11"/>
    <p:sldId id="359" r:id="rId12"/>
    <p:sldId id="378" r:id="rId13"/>
    <p:sldId id="368" r:id="rId14"/>
    <p:sldId id="358" r:id="rId15"/>
    <p:sldId id="366" r:id="rId16"/>
    <p:sldId id="367" r:id="rId17"/>
    <p:sldId id="380" r:id="rId18"/>
    <p:sldId id="369" r:id="rId19"/>
    <p:sldId id="371" r:id="rId20"/>
    <p:sldId id="370" r:id="rId21"/>
    <p:sldId id="372" r:id="rId22"/>
    <p:sldId id="361" r:id="rId23"/>
    <p:sldId id="360" r:id="rId24"/>
    <p:sldId id="362" r:id="rId25"/>
    <p:sldId id="373" r:id="rId26"/>
    <p:sldId id="374" r:id="rId27"/>
    <p:sldId id="363" r:id="rId28"/>
    <p:sldId id="382" r:id="rId29"/>
    <p:sldId id="364" r:id="rId30"/>
    <p:sldId id="375" r:id="rId31"/>
    <p:sldId id="376" r:id="rId32"/>
    <p:sldId id="377" r:id="rId33"/>
    <p:sldId id="356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6669-FA54-8309-7D90-A7458A46526D}" v="497" dt="2022-12-05T13:37:20.791"/>
    <p1510:client id="{0D9D5BC3-5956-09F7-DB44-284E2CE41D05}" v="15" dt="2022-12-01T13:37:38.252"/>
    <p1510:client id="{0F5F393B-5DB5-4473-BA74-70C7D00D8FBD}" v="3" dt="2021-08-25T08:20:04.971"/>
    <p1510:client id="{13841DB5-E9E9-4BCD-EBE6-F479DE8737F6}" v="9" dt="2022-12-04T09:15:21.968"/>
    <p1510:client id="{14F4D579-9588-1364-509B-33622850B442}" v="233" dt="2022-12-03T14:39:35.213"/>
    <p1510:client id="{1FBD98F3-10E8-B436-5AA7-98420421988D}" v="2" dt="2022-12-05T10:58:44.446"/>
    <p1510:client id="{2AD522AF-98CA-753D-DBD7-9ACFCCCBAA53}" v="551" dt="2022-12-05T13:29:55.144"/>
    <p1510:client id="{2DE23426-875A-E3F1-C538-025CD97FE4F3}" v="7" dt="2022-07-03T22:29:34.403"/>
    <p1510:client id="{3E739DAF-73CD-DE2C-C164-1DB953522EF1}" v="53" dt="2022-08-15T07:10:34.163"/>
    <p1510:client id="{570C82BE-316D-F1C5-4F4C-2AF4D5164E41}" v="284" dt="2022-12-02T12:07:10.174"/>
    <p1510:client id="{596AFD43-2F2E-8AC1-C023-B63AE1D7937E}" v="29" dt="2022-12-01T07:48:26.527"/>
    <p1510:client id="{669D980A-BCF6-CF44-EB49-F07D1034FB54}" v="2" dt="2022-12-05T10:59:05.798"/>
    <p1510:client id="{70453C11-CBE1-DEA4-738F-1FD3EF9A052D}" v="232" dt="2022-12-01T08:22:44.477"/>
    <p1510:client id="{73C16E1F-285E-A89D-068C-E4A994E37F57}" v="139" dt="2022-08-21T14:11:38.462"/>
    <p1510:client id="{7DAEA21A-9CA7-F947-ADE6-4668A148E748}" v="2" dt="2022-12-06T07:42:05.235"/>
    <p1510:client id="{8DDCC9F6-5BA8-ECBC-E7AC-7FF65515E7AE}" v="141" dt="2022-12-03T15:24:17.362"/>
    <p1510:client id="{912D9BA8-867B-DD85-B356-24B39FA6192F}" v="99" dt="2022-11-24T12:09:43.122"/>
    <p1510:client id="{9161416D-DBEA-22FD-0B90-D4FA05477492}" v="256" dt="2022-07-03T22:27:58.693"/>
    <p1510:client id="{9D42EE14-5EC2-8415-B6B0-7179505754B7}" v="3" dt="2022-12-02T12:32:14.362"/>
    <p1510:client id="{B8956459-1AD6-BA7F-36A2-18574E7131FA}" v="12" dt="2022-12-05T11:04:03.836"/>
    <p1510:client id="{BB95C8A0-29A4-E271-2416-0885BA82F590}" v="1161" dt="2022-12-06T07:15:06.239"/>
    <p1510:client id="{C1D3E21A-169A-4668-3997-0C90C54D9E9D}" v="5" dt="2022-12-05T13:37:50.301"/>
    <p1510:client id="{C595F146-9313-C6A6-7FC8-932F084DA770}" v="1" dt="2022-12-05T12:32:24.181"/>
    <p1510:client id="{C77413C7-0B42-84C6-C3E3-B186B4F1C4B4}" v="208" dt="2022-12-02T21:57:07.666"/>
    <p1510:client id="{D65685E0-A550-F1F0-032A-4980D995F757}" v="247" dt="2022-12-06T14:14:57.034"/>
    <p1510:client id="{D8B3E8D4-0BCC-1F2D-201B-72BE77D456B1}" v="212" dt="2022-07-03T19:29:49.363"/>
    <p1510:client id="{E60DA0E1-E33E-416A-81C6-48262BF56E99}" v="166" dt="2022-08-14T12:43:56.387"/>
    <p1510:client id="{E8A75F6C-B1A0-F009-BD3C-F46B526308F6}" v="446" dt="2022-08-14T13:57:26.96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07/12/2022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cognito-integrate-app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multi-tenant-application-best-practices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security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what-is-amazon-cognito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cognito-user-identity-pool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gnito/latest/developerguide/cognito-identity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gvVxKf2CFc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gnito-idp.[region].amazonaws.com/%5buserPoolId%5d/.well-known/openid-configur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https://www.youtube.com/watch?v=tAUmz94O2Qo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https://docs.aws.amazon.com/cognito/latest/developerguide/cognito-integrate-apps.html</a:t>
            </a:r>
            <a:endParaRPr lang="en-US"/>
          </a:p>
          <a:p>
            <a:r>
              <a:rPr lang="en-US" err="1"/>
              <a:t>Sdk</a:t>
            </a:r>
            <a:r>
              <a:rPr lang="en-US"/>
              <a:t> I </a:t>
            </a:r>
            <a:r>
              <a:rPr lang="en-US" err="1"/>
              <a:t>kako</a:t>
            </a:r>
            <a:r>
              <a:rPr lang="en-US"/>
              <a:t> </a:t>
            </a:r>
            <a:r>
              <a:rPr lang="en-US" err="1"/>
              <a:t>nam</a:t>
            </a:r>
            <a:r>
              <a:rPr lang="en-US"/>
              <a:t> AWS </a:t>
            </a:r>
            <a:r>
              <a:rPr lang="en-US" err="1"/>
              <a:t>olakšava</a:t>
            </a:r>
            <a:r>
              <a:rPr lang="en-US"/>
              <a:t> </a:t>
            </a:r>
            <a:r>
              <a:rPr lang="en-US" err="1"/>
              <a:t>posao</a:t>
            </a:r>
            <a:r>
              <a:rPr lang="en-US"/>
              <a:t>, </a:t>
            </a:r>
            <a:r>
              <a:rPr lang="en-US" err="1"/>
              <a:t>poređenje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tim</a:t>
            </a:r>
            <a:r>
              <a:rPr lang="en-US"/>
              <a:t> </a:t>
            </a:r>
            <a:r>
              <a:rPr lang="en-US" err="1"/>
              <a:t>kada</a:t>
            </a:r>
            <a:r>
              <a:rPr lang="en-US"/>
              <a:t> </a:t>
            </a:r>
            <a:r>
              <a:rPr lang="en-US" err="1"/>
              <a:t>bismo</a:t>
            </a:r>
            <a:r>
              <a:rPr lang="en-US"/>
              <a:t> </a:t>
            </a:r>
            <a:r>
              <a:rPr lang="en-US" err="1"/>
              <a:t>morali</a:t>
            </a:r>
            <a:r>
              <a:rPr lang="en-US"/>
              <a:t> da </a:t>
            </a:r>
            <a:r>
              <a:rPr lang="en-US" err="1"/>
              <a:t>pravimo</a:t>
            </a:r>
            <a:r>
              <a:rPr lang="en-US"/>
              <a:t> self-managed </a:t>
            </a:r>
            <a:r>
              <a:rPr lang="en-US" err="1"/>
              <a:t>servis</a:t>
            </a:r>
            <a:r>
              <a:rPr lang="en-US"/>
              <a:t> za </a:t>
            </a:r>
            <a:r>
              <a:rPr lang="en-US" err="1"/>
              <a:t>autentikaciju</a:t>
            </a:r>
            <a:r>
              <a:rPr lang="en-US"/>
              <a:t>/</a:t>
            </a:r>
            <a:r>
              <a:rPr lang="en-US" err="1"/>
              <a:t>autorizaciju</a:t>
            </a:r>
          </a:p>
          <a:p>
            <a:r>
              <a:rPr lang="en-US" err="1"/>
              <a:t>Polako</a:t>
            </a:r>
            <a:r>
              <a:rPr lang="en-US"/>
              <a:t> I </a:t>
            </a:r>
            <a:r>
              <a:rPr lang="en-US" err="1"/>
              <a:t>pomalo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86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https://docs.aws.amazon.com/cognito/latest/developerguide/multi-tenant-application-best-practices.html</a:t>
            </a:r>
            <a:endParaRPr lang="en-US"/>
          </a:p>
          <a:p>
            <a:r>
              <a:rPr lang="en-US" err="1"/>
              <a:t>Kratko</a:t>
            </a:r>
            <a:r>
              <a:rPr lang="en-US"/>
              <a:t> </a:t>
            </a:r>
            <a:r>
              <a:rPr lang="en-US" err="1"/>
              <a:t>šta</a:t>
            </a:r>
            <a:r>
              <a:rPr lang="en-US"/>
              <a:t> </a:t>
            </a:r>
            <a:r>
              <a:rPr lang="en-US" err="1"/>
              <a:t>znači</a:t>
            </a:r>
            <a:r>
              <a:rPr lang="en-US"/>
              <a:t>, </a:t>
            </a:r>
            <a:r>
              <a:rPr lang="en-US" err="1"/>
              <a:t>kako</a:t>
            </a:r>
            <a:r>
              <a:rPr lang="en-US"/>
              <a:t> </a:t>
            </a:r>
            <a:r>
              <a:rPr lang="en-US" err="1"/>
              <a:t>može</a:t>
            </a:r>
            <a:r>
              <a:rPr lang="en-US"/>
              <a:t> da se </a:t>
            </a:r>
            <a:r>
              <a:rPr lang="en-US" err="1"/>
              <a:t>implementira</a:t>
            </a:r>
            <a:r>
              <a:rPr lang="en-US"/>
              <a:t> I </a:t>
            </a:r>
            <a:r>
              <a:rPr lang="en-US" err="1"/>
              <a:t>neki</a:t>
            </a:r>
            <a:r>
              <a:rPr lang="en-US"/>
              <a:t> primer </a:t>
            </a:r>
            <a:r>
              <a:rPr lang="en-US" err="1"/>
              <a:t>upotrebe</a:t>
            </a:r>
            <a:endParaRPr lang="en-US"/>
          </a:p>
          <a:p>
            <a:r>
              <a:rPr lang="en-US"/>
              <a:t>Ne </a:t>
            </a:r>
            <a:r>
              <a:rPr lang="en-US" err="1"/>
              <a:t>Ići</a:t>
            </a:r>
            <a:r>
              <a:rPr lang="en-US"/>
              <a:t> preširoko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18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https://docs.aws.amazon.com/cognito/latest/developerguide/security.html</a:t>
            </a:r>
            <a:endParaRPr lang="en-US"/>
          </a:p>
          <a:p>
            <a:r>
              <a:rPr lang="en-US" err="1"/>
              <a:t>Bezbednost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otpornost</a:t>
            </a:r>
            <a:r>
              <a:rPr lang="en-US"/>
              <a:t> </a:t>
            </a:r>
            <a:r>
              <a:rPr lang="en-US" err="1"/>
              <a:t>podataka</a:t>
            </a:r>
            <a:r>
              <a:rPr lang="en-US"/>
              <a:t>, </a:t>
            </a:r>
            <a:r>
              <a:rPr lang="en-US" err="1"/>
              <a:t>šta</a:t>
            </a:r>
            <a:r>
              <a:rPr lang="en-US"/>
              <a:t> AWS </a:t>
            </a:r>
            <a:r>
              <a:rPr lang="en-US" err="1"/>
              <a:t>garantuje</a:t>
            </a:r>
            <a:r>
              <a:rPr lang="en-US"/>
              <a:t>,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2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https://docs.aws.amazon.com/cognito/latest/developerguide/what-is-amazon-cognito.html</a:t>
            </a:r>
            <a:endParaRPr lang="en-US"/>
          </a:p>
          <a:p>
            <a:r>
              <a:rPr lang="en-US" err="1"/>
              <a:t>Čemu</a:t>
            </a:r>
            <a:r>
              <a:rPr lang="en-US"/>
              <a:t> </a:t>
            </a:r>
            <a:r>
              <a:rPr lang="en-US" err="1"/>
              <a:t>služi</a:t>
            </a:r>
            <a:r>
              <a:rPr lang="en-US"/>
              <a:t>, </a:t>
            </a:r>
            <a:r>
              <a:rPr lang="en-US" err="1"/>
              <a:t>kako</a:t>
            </a:r>
            <a:r>
              <a:rPr lang="en-US"/>
              <a:t> se </a:t>
            </a:r>
            <a:r>
              <a:rPr lang="en-US" err="1"/>
              <a:t>koristi</a:t>
            </a:r>
            <a:r>
              <a:rPr lang="en-US"/>
              <a:t>, dobro se </a:t>
            </a:r>
            <a:r>
              <a:rPr lang="en-US" err="1"/>
              <a:t>integriše</a:t>
            </a:r>
            <a:r>
              <a:rPr lang="en-US"/>
              <a:t> s </a:t>
            </a:r>
            <a:r>
              <a:rPr lang="en-US" err="1"/>
              <a:t>drugim</a:t>
            </a:r>
            <a:r>
              <a:rPr lang="en-US"/>
              <a:t> </a:t>
            </a:r>
            <a:r>
              <a:rPr lang="en-US" err="1"/>
              <a:t>servisima</a:t>
            </a:r>
            <a:r>
              <a:rPr lang="en-US"/>
              <a:t>, </a:t>
            </a:r>
            <a:r>
              <a:rPr lang="en-US" err="1"/>
              <a:t>primeri</a:t>
            </a:r>
            <a:r>
              <a:rPr lang="en-US"/>
              <a:t> </a:t>
            </a:r>
            <a:r>
              <a:rPr lang="en-US" err="1"/>
              <a:t>korišćenja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00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Identiteti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kredencijali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poput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lozinki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biometrijski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podaci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tokeni</a:t>
            </a:r>
          </a:p>
          <a:p>
            <a:r>
              <a:rPr lang="en-US" err="1">
                <a:latin typeface="Calibri"/>
                <a:cs typeface="Calibri"/>
              </a:rPr>
              <a:t>Izdvojili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su</a:t>
            </a:r>
            <a:r>
              <a:rPr lang="en-US">
                <a:latin typeface="Calibri"/>
                <a:cs typeface="Calibri"/>
              </a:rPr>
              <a:t> se </a:t>
            </a:r>
            <a:r>
              <a:rPr lang="en-US" err="1">
                <a:latin typeface="Calibri"/>
                <a:cs typeface="Calibri"/>
              </a:rPr>
              <a:t>kao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posebni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servisi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kako</a:t>
            </a:r>
            <a:r>
              <a:rPr lang="en-US">
                <a:latin typeface="Calibri"/>
                <a:cs typeface="Calibri"/>
              </a:rPr>
              <a:t> bi </a:t>
            </a:r>
            <a:r>
              <a:rPr lang="en-US" err="1">
                <a:latin typeface="Calibri"/>
                <a:cs typeface="Calibri"/>
              </a:rPr>
              <a:t>aplikacije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mogle</a:t>
            </a:r>
            <a:r>
              <a:rPr lang="en-US">
                <a:latin typeface="Calibri"/>
                <a:cs typeface="Calibri"/>
              </a:rPr>
              <a:t> da se </a:t>
            </a:r>
            <a:r>
              <a:rPr lang="en-US" err="1">
                <a:latin typeface="Calibri"/>
                <a:cs typeface="Calibri"/>
              </a:rPr>
              <a:t>integrisu</a:t>
            </a:r>
            <a:r>
              <a:rPr lang="en-US">
                <a:latin typeface="Calibri"/>
                <a:cs typeface="Calibri"/>
              </a:rPr>
              <a:t> I da </a:t>
            </a:r>
            <a:r>
              <a:rPr lang="en-US" err="1">
                <a:latin typeface="Calibri"/>
                <a:cs typeface="Calibri"/>
              </a:rPr>
              <a:t>koriste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standardne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funkcionalnosti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umesto</a:t>
            </a:r>
            <a:r>
              <a:rPr lang="en-US">
                <a:latin typeface="Calibri"/>
                <a:cs typeface="Calibri"/>
              </a:rPr>
              <a:t> da </a:t>
            </a:r>
            <a:r>
              <a:rPr lang="en-US" err="1">
                <a:latin typeface="Calibri"/>
                <a:cs typeface="Calibri"/>
              </a:rPr>
              <a:t>svako</a:t>
            </a:r>
            <a:r>
              <a:rPr lang="en-US">
                <a:latin typeface="Calibri"/>
                <a:cs typeface="Calibri"/>
              </a:rPr>
              <a:t> za </a:t>
            </a:r>
            <a:r>
              <a:rPr lang="en-US" err="1">
                <a:latin typeface="Calibri"/>
                <a:cs typeface="Calibri"/>
              </a:rPr>
              <a:t>sebe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razvija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istu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stvar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svaki</a:t>
            </a:r>
            <a:r>
              <a:rPr lang="en-US">
                <a:latin typeface="Calibri"/>
                <a:cs typeface="Calibri"/>
              </a:rPr>
              <a:t> put</a:t>
            </a:r>
          </a:p>
          <a:p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nema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svako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domacinstvo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svoju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bastu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nego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kupuje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pijace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piljare</a:t>
            </a:r>
            <a:r>
              <a:rPr lang="en-US">
                <a:latin typeface="Calibri"/>
                <a:cs typeface="Calibri"/>
              </a:rPr>
              <a:t> od </a:t>
            </a:r>
            <a:r>
              <a:rPr lang="en-US" err="1">
                <a:latin typeface="Calibri"/>
                <a:cs typeface="Calibri"/>
              </a:rPr>
              <a:t>proizvodjaca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specijalizovanih</a:t>
            </a:r>
            <a:r>
              <a:rPr lang="en-US">
                <a:latin typeface="Calibri"/>
                <a:cs typeface="Calibri"/>
              </a:rPr>
              <a:t> za </a:t>
            </a:r>
            <a:r>
              <a:rPr lang="en-US" err="1">
                <a:latin typeface="Calibri"/>
                <a:cs typeface="Calibri"/>
              </a:rPr>
              <a:t>proizvodnju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hrane</a:t>
            </a:r>
            <a:r>
              <a:rPr lang="en-US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8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Role – </a:t>
            </a:r>
            <a:r>
              <a:rPr lang="en-US" err="1">
                <a:latin typeface="Calibri"/>
                <a:cs typeface="Calibri"/>
              </a:rPr>
              <a:t>na</a:t>
            </a:r>
            <a:r>
              <a:rPr lang="en-US">
                <a:latin typeface="Calibri"/>
                <a:cs typeface="Calibri"/>
              </a:rPr>
              <a:t> primer u </a:t>
            </a:r>
            <a:r>
              <a:rPr lang="en-US" err="1">
                <a:latin typeface="Calibri"/>
                <a:cs typeface="Calibri"/>
              </a:rPr>
              <a:t>Whatsapp</a:t>
            </a:r>
            <a:r>
              <a:rPr lang="en-US">
                <a:latin typeface="Calibri"/>
                <a:cs typeface="Calibri"/>
              </a:rPr>
              <a:t>, Facebook </a:t>
            </a:r>
            <a:r>
              <a:rPr lang="en-US" err="1">
                <a:latin typeface="Calibri"/>
                <a:cs typeface="Calibri"/>
              </a:rPr>
              <a:t>grupama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admini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obicni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korisnici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Permisija</a:t>
            </a:r>
            <a:r>
              <a:rPr lang="en-US">
                <a:latin typeface="Calibri"/>
                <a:cs typeface="Calibri"/>
              </a:rPr>
              <a:t> – </a:t>
            </a:r>
            <a:r>
              <a:rPr lang="en-US" err="1">
                <a:latin typeface="Calibri"/>
                <a:cs typeface="Calibri"/>
              </a:rPr>
              <a:t>na</a:t>
            </a:r>
            <a:r>
              <a:rPr lang="en-US">
                <a:latin typeface="Calibri"/>
                <a:cs typeface="Calibri"/>
              </a:rPr>
              <a:t> Google drive-u edit, view </a:t>
            </a:r>
            <a:r>
              <a:rPr lang="en-US" err="1">
                <a:latin typeface="Calibri"/>
                <a:cs typeface="Calibri"/>
              </a:rPr>
              <a:t>dozvole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nad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fajlovima</a:t>
            </a:r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Atributi</a:t>
            </a:r>
            <a:r>
              <a:rPr lang="en-US">
                <a:latin typeface="Calibri"/>
                <a:cs typeface="Calibri"/>
              </a:rPr>
              <a:t> – </a:t>
            </a:r>
            <a:r>
              <a:rPr lang="en-US" err="1">
                <a:latin typeface="Calibri"/>
                <a:cs typeface="Calibri"/>
              </a:rPr>
              <a:t>Youtube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kad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zabrani</a:t>
            </a:r>
            <a:r>
              <a:rPr lang="en-US">
                <a:latin typeface="Calibri"/>
                <a:cs typeface="Calibri"/>
              </a:rPr>
              <a:t> video </a:t>
            </a:r>
            <a:r>
              <a:rPr lang="en-US" err="1">
                <a:latin typeface="Calibri"/>
                <a:cs typeface="Calibri"/>
              </a:rPr>
              <a:t>na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osnovu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lokacije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8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Identiteti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kredencijali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poput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lozinki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biometrijski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podaci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tokeni</a:t>
            </a:r>
          </a:p>
          <a:p>
            <a:r>
              <a:rPr lang="en-US" err="1">
                <a:latin typeface="Calibri"/>
                <a:cs typeface="Calibri"/>
              </a:rPr>
              <a:t>Izdvojili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su</a:t>
            </a:r>
            <a:r>
              <a:rPr lang="en-US">
                <a:latin typeface="Calibri"/>
                <a:cs typeface="Calibri"/>
              </a:rPr>
              <a:t> se </a:t>
            </a:r>
            <a:r>
              <a:rPr lang="en-US" err="1">
                <a:latin typeface="Calibri"/>
                <a:cs typeface="Calibri"/>
              </a:rPr>
              <a:t>kao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posebni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servisi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kako</a:t>
            </a:r>
            <a:r>
              <a:rPr lang="en-US">
                <a:latin typeface="Calibri"/>
                <a:cs typeface="Calibri"/>
              </a:rPr>
              <a:t> bi </a:t>
            </a:r>
            <a:r>
              <a:rPr lang="en-US" err="1">
                <a:latin typeface="Calibri"/>
                <a:cs typeface="Calibri"/>
              </a:rPr>
              <a:t>aplikacije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mogle</a:t>
            </a:r>
            <a:r>
              <a:rPr lang="en-US">
                <a:latin typeface="Calibri"/>
                <a:cs typeface="Calibri"/>
              </a:rPr>
              <a:t> da se </a:t>
            </a:r>
            <a:r>
              <a:rPr lang="en-US" err="1">
                <a:latin typeface="Calibri"/>
                <a:cs typeface="Calibri"/>
              </a:rPr>
              <a:t>integrisu</a:t>
            </a:r>
            <a:r>
              <a:rPr lang="en-US">
                <a:latin typeface="Calibri"/>
                <a:cs typeface="Calibri"/>
              </a:rPr>
              <a:t> I da </a:t>
            </a:r>
            <a:r>
              <a:rPr lang="en-US" err="1">
                <a:latin typeface="Calibri"/>
                <a:cs typeface="Calibri"/>
              </a:rPr>
              <a:t>koriste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standardne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funkcionalnosti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umesto</a:t>
            </a:r>
            <a:r>
              <a:rPr lang="en-US">
                <a:latin typeface="Calibri"/>
                <a:cs typeface="Calibri"/>
              </a:rPr>
              <a:t> da </a:t>
            </a:r>
            <a:r>
              <a:rPr lang="en-US" err="1">
                <a:latin typeface="Calibri"/>
                <a:cs typeface="Calibri"/>
              </a:rPr>
              <a:t>svako</a:t>
            </a:r>
            <a:r>
              <a:rPr lang="en-US">
                <a:latin typeface="Calibri"/>
                <a:cs typeface="Calibri"/>
              </a:rPr>
              <a:t> za </a:t>
            </a:r>
            <a:r>
              <a:rPr lang="en-US" err="1">
                <a:latin typeface="Calibri"/>
                <a:cs typeface="Calibri"/>
              </a:rPr>
              <a:t>sebe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razvija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istu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stvar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svaki</a:t>
            </a:r>
            <a:r>
              <a:rPr lang="en-US">
                <a:latin typeface="Calibri"/>
                <a:cs typeface="Calibri"/>
              </a:rPr>
              <a:t> put</a:t>
            </a:r>
          </a:p>
          <a:p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nema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svako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domacinstvo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svoju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bastu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nego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kupuje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pijace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piljare</a:t>
            </a:r>
            <a:r>
              <a:rPr lang="en-US">
                <a:latin typeface="Calibri"/>
                <a:cs typeface="Calibri"/>
              </a:rPr>
              <a:t> od </a:t>
            </a:r>
            <a:r>
              <a:rPr lang="en-US" err="1">
                <a:latin typeface="Calibri"/>
                <a:cs typeface="Calibri"/>
              </a:rPr>
              <a:t>proizvodjaca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specijalizovanih</a:t>
            </a:r>
            <a:r>
              <a:rPr lang="en-US">
                <a:latin typeface="Calibri"/>
                <a:cs typeface="Calibri"/>
              </a:rPr>
              <a:t> za </a:t>
            </a:r>
            <a:r>
              <a:rPr lang="en-US" err="1">
                <a:latin typeface="Calibri"/>
                <a:cs typeface="Calibri"/>
              </a:rPr>
              <a:t>proizvodnju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hrane</a:t>
            </a:r>
            <a:r>
              <a:rPr lang="en-US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8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Identiteti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kredencijali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poput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lozinki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biometrijski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podaci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tokeni</a:t>
            </a:r>
          </a:p>
          <a:p>
            <a:r>
              <a:rPr lang="en-US" err="1">
                <a:latin typeface="Calibri"/>
                <a:cs typeface="Calibri"/>
              </a:rPr>
              <a:t>Izdvojili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su</a:t>
            </a:r>
            <a:r>
              <a:rPr lang="en-US">
                <a:latin typeface="Calibri"/>
                <a:cs typeface="Calibri"/>
              </a:rPr>
              <a:t> se </a:t>
            </a:r>
            <a:r>
              <a:rPr lang="en-US" err="1">
                <a:latin typeface="Calibri"/>
                <a:cs typeface="Calibri"/>
              </a:rPr>
              <a:t>kao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posebni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servisi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kako</a:t>
            </a:r>
            <a:r>
              <a:rPr lang="en-US">
                <a:latin typeface="Calibri"/>
                <a:cs typeface="Calibri"/>
              </a:rPr>
              <a:t> bi </a:t>
            </a:r>
            <a:r>
              <a:rPr lang="en-US" err="1">
                <a:latin typeface="Calibri"/>
                <a:cs typeface="Calibri"/>
              </a:rPr>
              <a:t>aplikacije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mogle</a:t>
            </a:r>
            <a:r>
              <a:rPr lang="en-US">
                <a:latin typeface="Calibri"/>
                <a:cs typeface="Calibri"/>
              </a:rPr>
              <a:t> da se </a:t>
            </a:r>
            <a:r>
              <a:rPr lang="en-US" err="1">
                <a:latin typeface="Calibri"/>
                <a:cs typeface="Calibri"/>
              </a:rPr>
              <a:t>integrisu</a:t>
            </a:r>
            <a:r>
              <a:rPr lang="en-US">
                <a:latin typeface="Calibri"/>
                <a:cs typeface="Calibri"/>
              </a:rPr>
              <a:t> I da </a:t>
            </a:r>
            <a:r>
              <a:rPr lang="en-US" err="1">
                <a:latin typeface="Calibri"/>
                <a:cs typeface="Calibri"/>
              </a:rPr>
              <a:t>koriste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standardne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funkcionalnosti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umesto</a:t>
            </a:r>
            <a:r>
              <a:rPr lang="en-US">
                <a:latin typeface="Calibri"/>
                <a:cs typeface="Calibri"/>
              </a:rPr>
              <a:t> da </a:t>
            </a:r>
            <a:r>
              <a:rPr lang="en-US" err="1">
                <a:latin typeface="Calibri"/>
                <a:cs typeface="Calibri"/>
              </a:rPr>
              <a:t>svako</a:t>
            </a:r>
            <a:r>
              <a:rPr lang="en-US">
                <a:latin typeface="Calibri"/>
                <a:cs typeface="Calibri"/>
              </a:rPr>
              <a:t> za </a:t>
            </a:r>
            <a:r>
              <a:rPr lang="en-US" err="1">
                <a:latin typeface="Calibri"/>
                <a:cs typeface="Calibri"/>
              </a:rPr>
              <a:t>sebe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razvija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istu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stvar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svaki</a:t>
            </a:r>
            <a:r>
              <a:rPr lang="en-US">
                <a:latin typeface="Calibri"/>
                <a:cs typeface="Calibri"/>
              </a:rPr>
              <a:t> put</a:t>
            </a:r>
          </a:p>
          <a:p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nema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svako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domacinstvo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svoju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bastu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nego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kupuje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pijace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piljare</a:t>
            </a:r>
            <a:r>
              <a:rPr lang="en-US">
                <a:latin typeface="Calibri"/>
                <a:cs typeface="Calibri"/>
              </a:rPr>
              <a:t> od </a:t>
            </a:r>
            <a:r>
              <a:rPr lang="en-US" err="1">
                <a:latin typeface="Calibri"/>
                <a:cs typeface="Calibri"/>
              </a:rPr>
              <a:t>proizvodjaca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specijalizovanih</a:t>
            </a:r>
            <a:r>
              <a:rPr lang="en-US">
                <a:latin typeface="Calibri"/>
                <a:cs typeface="Calibri"/>
              </a:rPr>
              <a:t> za </a:t>
            </a:r>
            <a:r>
              <a:rPr lang="en-US" err="1">
                <a:latin typeface="Calibri"/>
                <a:cs typeface="Calibri"/>
              </a:rPr>
              <a:t>proizvodnju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hrane</a:t>
            </a:r>
            <a:r>
              <a:rPr lang="en-US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4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https://docs.aws.amazon.com/cognito/latest/developerguide/cognito-user-identity-pools.html</a:t>
            </a:r>
            <a:endParaRPr lang="en-US"/>
          </a:p>
          <a:p>
            <a:r>
              <a:rPr lang="en-US" err="1"/>
              <a:t>Osnovno</a:t>
            </a:r>
            <a:r>
              <a:rPr lang="en-US"/>
              <a:t>, </a:t>
            </a:r>
            <a:r>
              <a:rPr lang="en-US" err="1"/>
              <a:t>dijagrami</a:t>
            </a:r>
            <a:r>
              <a:rPr lang="en-US"/>
              <a:t>, </a:t>
            </a:r>
            <a:r>
              <a:rPr lang="en-US" err="1"/>
              <a:t>čemu</a:t>
            </a:r>
            <a:r>
              <a:rPr lang="en-US"/>
              <a:t> </a:t>
            </a:r>
            <a:r>
              <a:rPr lang="en-US" err="1"/>
              <a:t>služe</a:t>
            </a:r>
            <a:r>
              <a:rPr lang="en-US"/>
              <a:t>, </a:t>
            </a:r>
            <a:r>
              <a:rPr lang="en-US" err="1"/>
              <a:t>primeri</a:t>
            </a:r>
            <a:r>
              <a:rPr lang="en-US"/>
              <a:t> </a:t>
            </a:r>
            <a:r>
              <a:rPr lang="en-US" err="1"/>
              <a:t>aplikacija</a:t>
            </a:r>
            <a:r>
              <a:rPr lang="en-US"/>
              <a:t> </a:t>
            </a:r>
            <a:r>
              <a:rPr lang="en-US" err="1"/>
              <a:t>koje</a:t>
            </a:r>
            <a:r>
              <a:rPr lang="en-US"/>
              <a:t> </a:t>
            </a:r>
            <a:r>
              <a:rPr lang="en-US" err="1"/>
              <a:t>već</a:t>
            </a:r>
            <a:r>
              <a:rPr lang="en-US"/>
              <a:t> </a:t>
            </a:r>
            <a:r>
              <a:rPr lang="en-US" err="1"/>
              <a:t>koriste</a:t>
            </a:r>
            <a:r>
              <a:rPr lang="en-US"/>
              <a:t> (</a:t>
            </a:r>
            <a:r>
              <a:rPr lang="en-US" err="1"/>
              <a:t>insta</a:t>
            </a:r>
            <a:r>
              <a:rPr lang="en-US"/>
              <a:t>, </a:t>
            </a:r>
            <a:r>
              <a:rPr lang="en-US" err="1"/>
              <a:t>fejs</a:t>
            </a:r>
            <a:r>
              <a:rPr lang="en-US"/>
              <a:t>, </a:t>
            </a:r>
            <a:r>
              <a:rPr lang="en-US" err="1"/>
              <a:t>wolt</a:t>
            </a:r>
            <a:r>
              <a:rPr lang="en-US"/>
              <a:t>, </a:t>
            </a:r>
            <a:r>
              <a:rPr lang="en-US" err="1"/>
              <a:t>glovo</a:t>
            </a:r>
            <a:r>
              <a:rPr lang="en-US"/>
              <a:t> </a:t>
            </a:r>
            <a:r>
              <a:rPr lang="en-US" err="1"/>
              <a:t>itd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8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https://docs.aws.amazon.com/cognito/latest/developerguide/cognito-identity.html</a:t>
            </a:r>
            <a:endParaRPr lang="en-US"/>
          </a:p>
          <a:p>
            <a:r>
              <a:rPr lang="en-US" err="1"/>
              <a:t>Osnovno</a:t>
            </a:r>
            <a:r>
              <a:rPr lang="en-US"/>
              <a:t>, </a:t>
            </a:r>
            <a:r>
              <a:rPr lang="en-US" err="1"/>
              <a:t>dijagrami</a:t>
            </a:r>
            <a:r>
              <a:rPr lang="en-US"/>
              <a:t>, </a:t>
            </a:r>
            <a:r>
              <a:rPr lang="en-US" err="1"/>
              <a:t>čemu</a:t>
            </a:r>
            <a:r>
              <a:rPr lang="en-US"/>
              <a:t> </a:t>
            </a:r>
            <a:r>
              <a:rPr lang="en-US" err="1"/>
              <a:t>služe</a:t>
            </a:r>
            <a:r>
              <a:rPr lang="en-US"/>
              <a:t>, </a:t>
            </a:r>
            <a:r>
              <a:rPr lang="en-US" err="1"/>
              <a:t>primeri</a:t>
            </a:r>
            <a:r>
              <a:rPr lang="en-US"/>
              <a:t> </a:t>
            </a:r>
            <a:r>
              <a:rPr lang="en-US" err="1"/>
              <a:t>aplikacija</a:t>
            </a:r>
            <a:r>
              <a:rPr lang="en-US"/>
              <a:t> </a:t>
            </a:r>
            <a:r>
              <a:rPr lang="en-US" err="1"/>
              <a:t>koje</a:t>
            </a:r>
            <a:r>
              <a:rPr lang="en-US"/>
              <a:t> </a:t>
            </a:r>
            <a:r>
              <a:rPr lang="en-US" err="1"/>
              <a:t>već</a:t>
            </a:r>
            <a:r>
              <a:rPr lang="en-US"/>
              <a:t> </a:t>
            </a:r>
            <a:r>
              <a:rPr lang="en-US" err="1"/>
              <a:t>koriste</a:t>
            </a:r>
            <a:r>
              <a:rPr lang="en-US"/>
              <a:t> (</a:t>
            </a:r>
            <a:r>
              <a:rPr lang="en-US" err="1"/>
              <a:t>netflix</a:t>
            </a:r>
            <a:r>
              <a:rPr lang="en-US"/>
              <a:t>, </a:t>
            </a:r>
            <a:r>
              <a:rPr lang="en-US" err="1"/>
              <a:t>scribd</a:t>
            </a:r>
            <a:r>
              <a:rPr lang="en-US"/>
              <a:t>, </a:t>
            </a:r>
            <a:r>
              <a:rPr lang="en-US" err="1"/>
              <a:t>neki</a:t>
            </a:r>
            <a:r>
              <a:rPr lang="en-US"/>
              <a:t> </a:t>
            </a:r>
            <a:r>
              <a:rPr lang="en-US" err="1"/>
              <a:t>sajt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kog</a:t>
            </a:r>
            <a:r>
              <a:rPr lang="en-US"/>
              <a:t> </a:t>
            </a:r>
            <a:r>
              <a:rPr lang="en-US" err="1"/>
              <a:t>možda</a:t>
            </a:r>
            <a:r>
              <a:rPr lang="en-US"/>
              <a:t> od </a:t>
            </a:r>
            <a:r>
              <a:rPr lang="en-US" err="1"/>
              <a:t>privatnih</a:t>
            </a:r>
            <a:r>
              <a:rPr lang="en-US"/>
              <a:t> </a:t>
            </a:r>
            <a:r>
              <a:rPr lang="en-US" err="1"/>
              <a:t>lica</a:t>
            </a:r>
            <a:r>
              <a:rPr lang="en-US"/>
              <a:t> </a:t>
            </a:r>
            <a:r>
              <a:rPr lang="en-US" err="1"/>
              <a:t>kupuju</a:t>
            </a:r>
            <a:r>
              <a:rPr lang="en-US"/>
              <a:t> </a:t>
            </a:r>
            <a:r>
              <a:rPr lang="en-US" err="1"/>
              <a:t>skripte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https://www.youtube.com/watch?v=WgvVxKf2CFc</a:t>
            </a:r>
            <a:endParaRPr lang="en-US"/>
          </a:p>
          <a:p>
            <a:r>
              <a:rPr lang="en-US" err="1"/>
              <a:t>Sviđa</a:t>
            </a:r>
            <a:r>
              <a:rPr lang="en-US"/>
              <a:t> mi se </a:t>
            </a:r>
            <a:r>
              <a:rPr lang="en-US" err="1"/>
              <a:t>kako</a:t>
            </a:r>
            <a:r>
              <a:rPr lang="en-US"/>
              <a:t> je </a:t>
            </a:r>
            <a:r>
              <a:rPr lang="en-US" err="1"/>
              <a:t>ovaj</a:t>
            </a:r>
            <a:r>
              <a:rPr lang="en-US"/>
              <a:t> </a:t>
            </a:r>
            <a:r>
              <a:rPr lang="en-US" err="1"/>
              <a:t>uradio</a:t>
            </a:r>
            <a:r>
              <a:rPr lang="en-US"/>
              <a:t>, </a:t>
            </a:r>
            <a:r>
              <a:rPr lang="en-US" err="1"/>
              <a:t>koristi</a:t>
            </a:r>
            <a:r>
              <a:rPr lang="en-US"/>
              <a:t> Postman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radi</a:t>
            </a:r>
            <a:r>
              <a:rPr lang="en-US"/>
              <a:t> </a:t>
            </a:r>
            <a:r>
              <a:rPr lang="en-US" err="1"/>
              <a:t>postupno</a:t>
            </a:r>
          </a:p>
          <a:p>
            <a:endParaRPr lang="en-US"/>
          </a:p>
          <a:p>
            <a:r>
              <a:rPr lang="en-US"/>
              <a:t>Format of a well-know URL for a specific AWS Cognito </a:t>
            </a:r>
            <a:r>
              <a:rPr lang="en-US" err="1"/>
              <a:t>Userpool</a:t>
            </a:r>
            <a:r>
              <a:rPr lang="en-US"/>
              <a:t> is as follows: </a:t>
            </a:r>
          </a:p>
          <a:p>
            <a:r>
              <a:rPr lang="en-US" i="1">
                <a:hlinkClick r:id="rId4"/>
              </a:rPr>
              <a:t>https://cognito-idp.[region].amazonaws.com/[userPoolId]/.well-known/openid-configuration</a:t>
            </a:r>
            <a:endParaRPr lang="en-US"/>
          </a:p>
          <a:p>
            <a:endParaRPr lang="en-US" i="1"/>
          </a:p>
          <a:p>
            <a:r>
              <a:rPr lang="en-US" i="1"/>
              <a:t>Auth grant type (PKCE "pixy" - Proof Key for Code Exchange)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6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84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ools.ietf.org/html/rfc674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AWS Cognito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Beograd, 6-12-2022</a:t>
            </a:r>
            <a:endParaRPr lang="nl-NL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Jelena Milev, Aleksa Cvijić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A68D1-7A37-DC26-E252-453E8A8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autentifikacija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resursa</a:t>
            </a:r>
            <a:r>
              <a:rPr lang="en-US">
                <a:ea typeface="+mj-lt"/>
                <a:cs typeface="+mj-lt"/>
              </a:rPr>
              <a:t> – user pool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1F85E-8A42-496D-9D9E-B6D9B1ABC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3" name="Picture 10" descr="Diagram&#10;&#10;Description automatically generated">
            <a:extLst>
              <a:ext uri="{FF2B5EF4-FFF2-40B4-BE49-F238E27FC236}">
                <a16:creationId xmlns:a16="http://schemas.microsoft.com/office/drawing/2014/main" id="{C482B566-F84F-3E55-FDE9-C4121C6B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4" y="1987472"/>
            <a:ext cx="4559595" cy="3627106"/>
          </a:xfrm>
          <a:prstGeom prst="rect">
            <a:avLst/>
          </a:prstGeom>
        </p:spPr>
      </p:pic>
      <p:pic>
        <p:nvPicPr>
          <p:cNvPr id="14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7C35480E-28EC-6D1C-F7E3-39AD11CD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17" y="1759364"/>
            <a:ext cx="5206409" cy="36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A0FDC-BBCB-0BB2-6FC5-1F7AA126D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IDENTITY </a:t>
            </a:r>
            <a:r>
              <a:rPr lang="en-US" err="1"/>
              <a:t>pOOLS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3A28D67-AE97-35E6-0BD4-D1857497DF9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8480" r="8480"/>
          <a:stretch/>
        </p:blipFill>
        <p:spPr/>
      </p:pic>
    </p:spTree>
    <p:extLst>
      <p:ext uri="{BB962C8B-B14F-4D97-AF65-F5344CB8AC3E}">
        <p14:creationId xmlns:p14="http://schemas.microsoft.com/office/powerpoint/2010/main" val="305048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C61B0-1FF5-10AD-7AA7-992917A951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latin typeface="+mj-lt"/>
                <a:ea typeface="+mj-lt"/>
                <a:cs typeface="+mj-lt"/>
              </a:rPr>
              <a:t>Omogućava kreiranje jedinstvenih identiteta za vaše korisnike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latin typeface="+mj-lt"/>
                <a:ea typeface="+mj-lt"/>
                <a:cs typeface="+mj-lt"/>
              </a:rPr>
              <a:t>Identiteti omogućavaju privremeni i ograničeni pristup resursima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C2B48-F495-25EA-68D4-0C49CC2A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pools / Federated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512D5-9466-888D-9D9C-F8B451F32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6A49804-A7CA-490F-FEE4-F5FE17F6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69" y="2268712"/>
            <a:ext cx="6971369" cy="39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32C217-63BA-3A4A-E880-3BAEDFAE224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1">
                <a:ea typeface="+mj-lt"/>
                <a:cs typeface="+mj-lt"/>
              </a:rPr>
              <a:t>Enhanced (simplified) </a:t>
            </a:r>
            <a:r>
              <a:rPr lang="en-US" b="1" err="1">
                <a:ea typeface="+mj-lt"/>
                <a:cs typeface="+mj-lt"/>
              </a:rPr>
              <a:t>authflow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8EAE-7214-3463-3DF1-1E927B92A4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1">
                <a:ea typeface="+mj-lt"/>
                <a:cs typeface="+mj-lt"/>
              </a:rPr>
              <a:t>Basic (classic) </a:t>
            </a:r>
            <a:r>
              <a:rPr lang="en-US" b="1" err="1">
                <a:ea typeface="+mj-lt"/>
                <a:cs typeface="+mj-lt"/>
              </a:rPr>
              <a:t>authflow</a:t>
            </a:r>
            <a:endParaRPr lang="en-US" err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DB56C-66D3-C4F6-8D66-E039BAC3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 </a:t>
            </a:r>
            <a:r>
              <a:rPr lang="en-US" err="1"/>
              <a:t>autentifikacije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Eksternim</a:t>
            </a:r>
            <a:r>
              <a:rPr lang="en-US"/>
              <a:t> IDP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F353B-696E-AB8B-5D78-014D61711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457BDFA-34D9-9338-0823-3828EC04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20" y="1891014"/>
            <a:ext cx="5177882" cy="3308288"/>
          </a:xfrm>
          <a:prstGeom prst="rect">
            <a:avLst/>
          </a:prstGeom>
        </p:spPr>
      </p:pic>
      <p:pic>
        <p:nvPicPr>
          <p:cNvPr id="8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EC71C60-BB4C-0B11-5F37-8A5A1C5B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7" y="1892362"/>
            <a:ext cx="5856248" cy="31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6BA7AA-7103-9D77-B396-7B0D3B2508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1">
                <a:ea typeface="+mj-lt"/>
                <a:cs typeface="+mj-lt"/>
              </a:rPr>
              <a:t>Enhanced (simplified) </a:t>
            </a:r>
            <a:r>
              <a:rPr lang="en-US" b="1" err="1">
                <a:ea typeface="+mj-lt"/>
                <a:cs typeface="+mj-lt"/>
              </a:rPr>
              <a:t>authflow</a:t>
            </a:r>
            <a:endParaRPr lang="en-US" err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87D7-CDEF-0D67-5F5B-E6B684F71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b="1">
                <a:ea typeface="+mj-lt"/>
                <a:cs typeface="+mj-lt"/>
              </a:rPr>
              <a:t>Basic (classic) </a:t>
            </a:r>
            <a:r>
              <a:rPr lang="en-US" b="1" err="1">
                <a:ea typeface="+mj-lt"/>
                <a:cs typeface="+mj-lt"/>
              </a:rPr>
              <a:t>authflow</a:t>
            </a:r>
            <a:endParaRPr lang="en-US" err="1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2A68D1-7A37-DC26-E252-453E8A8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Tok </a:t>
            </a:r>
            <a:r>
              <a:rPr lang="en-US" err="1">
                <a:ea typeface="+mj-lt"/>
                <a:cs typeface="+mj-lt"/>
              </a:rPr>
              <a:t>autentifikacije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sa</a:t>
            </a:r>
            <a:r>
              <a:rPr lang="en-US">
                <a:ea typeface="+mj-lt"/>
                <a:cs typeface="+mj-lt"/>
              </a:rPr>
              <a:t> DEV IDP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1F85E-8A42-496D-9D9E-B6D9B1ABC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80814B7-679D-52C0-9396-D87F9463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59" y="1844117"/>
            <a:ext cx="6095380" cy="2837087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04BB19D2-76A2-91D0-F547-6BD2F16E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0" y="1849197"/>
            <a:ext cx="5684334" cy="28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59961-DF72-D729-FD2D-9BDC13BA9B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50855" cy="4475162"/>
          </a:xfrm>
        </p:spPr>
        <p:txBody>
          <a:bodyPr vert="horz" lIns="0" tIns="0" rIns="0" bIns="0" rtlCol="0" anchor="t">
            <a:no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sr-Latn-RS" dirty="0">
                <a:ea typeface="+mn-lt"/>
                <a:cs typeface="+mn-lt"/>
              </a:rPr>
              <a:t>Kada se korisnik prijavi u aplikaciju, Amazon </a:t>
            </a:r>
            <a:r>
              <a:rPr lang="sr-Latn-RS" dirty="0" err="1">
                <a:ea typeface="+mn-lt"/>
                <a:cs typeface="+mn-lt"/>
              </a:rPr>
              <a:t>Cognito</a:t>
            </a:r>
            <a:r>
              <a:rPr lang="sr-Latn-RS" dirty="0">
                <a:ea typeface="+mn-lt"/>
                <a:cs typeface="+mn-lt"/>
              </a:rPr>
              <a:t> generiše privremene AWS </a:t>
            </a:r>
            <a:r>
              <a:rPr lang="sr-Latn-RS" dirty="0" err="1">
                <a:ea typeface="+mn-lt"/>
                <a:cs typeface="+mn-lt"/>
              </a:rPr>
              <a:t>kredencijale</a:t>
            </a:r>
            <a:r>
              <a:rPr lang="sr-Latn-RS" dirty="0">
                <a:ea typeface="+mn-lt"/>
                <a:cs typeface="+mn-lt"/>
              </a:rPr>
              <a:t> za korisnika. Ovi privremeni </a:t>
            </a:r>
            <a:r>
              <a:rPr lang="sr-Latn-RS" dirty="0" err="1">
                <a:ea typeface="+mn-lt"/>
                <a:cs typeface="+mn-lt"/>
              </a:rPr>
              <a:t>kredencijali</a:t>
            </a:r>
            <a:r>
              <a:rPr lang="sr-Latn-RS" dirty="0">
                <a:ea typeface="+mn-lt"/>
                <a:cs typeface="+mn-lt"/>
              </a:rPr>
              <a:t> su povezani sa određenom IAM rolom. Sa IAM rolom, može se definisati skup privilegija za pristup vašim AWS resursima.</a:t>
            </a:r>
            <a:endParaRPr lang="en-US" dirty="0">
              <a:ea typeface="+mn-lt"/>
              <a:cs typeface="+mn-lt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sr-Latn-RS" dirty="0">
                <a:ea typeface="+mn-lt"/>
                <a:cs typeface="+mn-lt"/>
              </a:rPr>
              <a:t>Mogu se navesti podrazumevane IAM role za</a:t>
            </a:r>
            <a:br>
              <a:rPr lang="sr-Latn-RS" dirty="0">
                <a:ea typeface="+mn-lt"/>
                <a:cs typeface="+mn-lt"/>
              </a:rPr>
            </a:br>
            <a:r>
              <a:rPr lang="sr-Latn-RS" dirty="0">
                <a:ea typeface="+mn-lt"/>
                <a:cs typeface="+mn-lt"/>
              </a:rPr>
              <a:t> ne-/</a:t>
            </a:r>
            <a:r>
              <a:rPr lang="sr-Latn-RS" dirty="0" err="1">
                <a:ea typeface="+mn-lt"/>
                <a:cs typeface="+mn-lt"/>
              </a:rPr>
              <a:t>autentifikovane</a:t>
            </a:r>
            <a:r>
              <a:rPr lang="sr-Latn-RS" dirty="0">
                <a:ea typeface="+mn-lt"/>
                <a:cs typeface="+mn-lt"/>
              </a:rPr>
              <a:t> korisnike. </a:t>
            </a:r>
          </a:p>
          <a:p>
            <a:pPr marL="342900" lvl="2" indent="-342900">
              <a:lnSpc>
                <a:spcPct val="150000"/>
              </a:lnSpc>
            </a:pPr>
            <a:r>
              <a:rPr lang="sr-Latn-RS" dirty="0">
                <a:ea typeface="+mn-lt"/>
                <a:cs typeface="+mn-lt"/>
              </a:rPr>
              <a:t>Pored toga, mogu se definisati pravila za odabir uloge za svakog korisnika na osnovu zahteva u ID </a:t>
            </a:r>
            <a:r>
              <a:rPr lang="sr-Latn-RS" dirty="0" err="1">
                <a:ea typeface="+mn-lt"/>
                <a:cs typeface="+mn-lt"/>
              </a:rPr>
              <a:t>tokenu</a:t>
            </a:r>
            <a:r>
              <a:rPr lang="sr-Latn-RS" dirty="0">
                <a:ea typeface="+mn-lt"/>
                <a:cs typeface="+mn-lt"/>
              </a:rPr>
              <a:t> korisnika.</a:t>
            </a:r>
            <a:endParaRPr lang="sr-Latn-RS"/>
          </a:p>
          <a:p>
            <a:pPr marL="342900" indent="-342900"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8A6CE-8AE5-EAC8-0B8D-1312848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IAM Roles - permissions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C0F66-77B6-86B2-B93D-A05FA0A7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911E854-360D-1663-9F85-84C367FF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44" y="1079906"/>
            <a:ext cx="5303875" cy="28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6D07D-AA6A-B0A2-7CD0-7A9C88ED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IAM Roles - trust policy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152B2-4285-FCD0-C098-651D6FCDE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FCDF295-12D3-5644-9D78-6151410E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99" y="1373068"/>
            <a:ext cx="8475920" cy="496938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8FC96DB-73B0-BACC-410C-2EFAEE07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85" y="1394805"/>
            <a:ext cx="8435248" cy="49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C713-1765-C510-8FF0-F07711B9C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6171" y="1544638"/>
            <a:ext cx="1085701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sr-Latn-RS" dirty="0">
                <a:ea typeface="+mn-lt"/>
                <a:cs typeface="+mn-lt"/>
              </a:rPr>
              <a:t>Mogu se koristiti IAM polise za kontrolu pristupa AWS resursima preko Amazon </a:t>
            </a:r>
            <a:r>
              <a:rPr lang="sr-Latn-RS" dirty="0" err="1">
                <a:ea typeface="+mn-lt"/>
                <a:cs typeface="+mn-lt"/>
              </a:rPr>
              <a:t>Cognito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Identity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Pool</a:t>
            </a:r>
            <a:r>
              <a:rPr lang="sr-Latn-RS" dirty="0">
                <a:ea typeface="+mn-lt"/>
                <a:cs typeface="+mn-lt"/>
              </a:rPr>
              <a:t>-ova na osnovu korisničkih atributa. Ovi atributi se mogu </a:t>
            </a:r>
            <a:r>
              <a:rPr lang="sr-Latn-RS" dirty="0" err="1">
                <a:ea typeface="+mn-lt"/>
                <a:cs typeface="+mn-lt"/>
              </a:rPr>
              <a:t>izvući</a:t>
            </a:r>
            <a:r>
              <a:rPr lang="sr-Latn-RS" dirty="0">
                <a:ea typeface="+mn-lt"/>
                <a:cs typeface="+mn-lt"/>
              </a:rPr>
              <a:t> od provajdera društvenog i korporativnog identiteta.</a:t>
            </a:r>
          </a:p>
          <a:p>
            <a:pPr marL="342900" lvl="2" indent="-342900">
              <a:lnSpc>
                <a:spcPct val="150000"/>
              </a:lnSpc>
            </a:pPr>
            <a:endParaRPr lang="sr-Latn-RS">
              <a:ea typeface="+mn-lt"/>
              <a:cs typeface="+mn-lt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sr-Latn-RS" dirty="0">
                <a:ea typeface="+mn-lt"/>
                <a:cs typeface="+mn-lt"/>
              </a:rPr>
              <a:t>Na primer, recimo da posedujete medija platformu sa besplatnim i </a:t>
            </a:r>
            <a:r>
              <a:rPr lang="sr-Latn-RS" dirty="0" err="1">
                <a:ea typeface="+mn-lt"/>
                <a:cs typeface="+mn-lt"/>
              </a:rPr>
              <a:t>plaćenim</a:t>
            </a:r>
            <a:r>
              <a:rPr lang="sr-Latn-RS" dirty="0">
                <a:ea typeface="+mn-lt"/>
                <a:cs typeface="+mn-lt"/>
              </a:rPr>
              <a:t> članstvom. Čuvate medijske datoteke u Amazon S3 i označavate ih besplatnim ili </a:t>
            </a:r>
            <a:r>
              <a:rPr lang="sr-Latn-RS" dirty="0" err="1">
                <a:ea typeface="+mn-lt"/>
                <a:cs typeface="+mn-lt"/>
              </a:rPr>
              <a:t>premium</a:t>
            </a:r>
            <a:r>
              <a:rPr lang="sr-Latn-RS" dirty="0">
                <a:ea typeface="+mn-lt"/>
                <a:cs typeface="+mn-lt"/>
              </a:rPr>
              <a:t> oznakama. Mogu se koristiti atributi za kontrolu pristupa da bi se </a:t>
            </a:r>
            <a:r>
              <a:rPr lang="sr-Latn-RS" dirty="0" err="1">
                <a:ea typeface="+mn-lt"/>
                <a:cs typeface="+mn-lt"/>
              </a:rPr>
              <a:t>omogućio</a:t>
            </a:r>
            <a:r>
              <a:rPr lang="sr-Latn-RS" dirty="0">
                <a:ea typeface="+mn-lt"/>
                <a:cs typeface="+mn-lt"/>
              </a:rPr>
              <a:t> pristup besplatnom i </a:t>
            </a:r>
            <a:r>
              <a:rPr lang="sr-Latn-RS" dirty="0" err="1">
                <a:ea typeface="+mn-lt"/>
                <a:cs typeface="+mn-lt"/>
              </a:rPr>
              <a:t>plaćenom</a:t>
            </a:r>
            <a:r>
              <a:rPr lang="sr-Latn-RS" dirty="0">
                <a:ea typeface="+mn-lt"/>
                <a:cs typeface="+mn-lt"/>
              </a:rPr>
              <a:t> sadržaju na osnovu nivoa članstva korisnika, koji je deo korisničkog profila.</a:t>
            </a:r>
          </a:p>
          <a:p>
            <a:pPr marL="342900" lvl="2" indent="-342900">
              <a:lnSpc>
                <a:spcPct val="150000"/>
              </a:lnSpc>
            </a:pPr>
            <a:endParaRPr lang="sr-Latn-RS">
              <a:ea typeface="+mn-lt"/>
              <a:cs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F5012-180B-5F29-6C83-4F18D65C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Kontrola</a:t>
            </a:r>
            <a:r>
              <a:rPr lang="en-US"/>
              <a:t> </a:t>
            </a:r>
            <a:r>
              <a:rPr lang="en-US" err="1"/>
              <a:t>pristupa</a:t>
            </a:r>
            <a:r>
              <a:rPr lang="en-US"/>
              <a:t> </a:t>
            </a:r>
            <a:r>
              <a:rPr lang="en-US" err="1"/>
              <a:t>preko</a:t>
            </a:r>
            <a:r>
              <a:rPr lang="en-US"/>
              <a:t> </a:t>
            </a:r>
            <a:r>
              <a:rPr lang="en-US" err="1"/>
              <a:t>atributa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3C6-0913-D176-94EA-74C95CD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58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1649F05-79DF-3247-EA69-DCA0C152697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13739" y="1206482"/>
            <a:ext cx="5036510" cy="254649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165845-0C00-11E4-21CE-9A64A681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Kontrola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pristupa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preko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atributa</a:t>
            </a:r>
            <a:r>
              <a:rPr lang="en-US">
                <a:ea typeface="+mj-lt"/>
                <a:cs typeface="+mj-lt"/>
              </a:rPr>
              <a:t> - primer</a:t>
            </a:r>
            <a:endParaRPr lang="en-US" b="0" err="1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B0304-7F48-8482-0A6B-D7BAC1184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D8C07B4-BC74-DBCB-7595-3FE77C46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49" y="1204409"/>
            <a:ext cx="6305106" cy="41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F0919-4F01-0017-B50A-1DBCF09CB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362" y="3329637"/>
            <a:ext cx="6142037" cy="1227573"/>
          </a:xfrm>
        </p:spPr>
        <p:txBody>
          <a:bodyPr/>
          <a:lstStyle/>
          <a:p>
            <a:r>
              <a:rPr lang="en-US"/>
              <a:t>User </a:t>
            </a:r>
            <a:r>
              <a:rPr lang="en-US" err="1"/>
              <a:t>pOOLS</a:t>
            </a:r>
            <a:r>
              <a:rPr lang="en-US"/>
              <a:t> - primer 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496682-20CE-BC40-5A3C-84CE327B70F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14449" r="14449"/>
          <a:stretch/>
        </p:blipFill>
        <p:spPr/>
      </p:pic>
    </p:spTree>
    <p:extLst>
      <p:ext uri="{BB962C8B-B14F-4D97-AF65-F5344CB8AC3E}">
        <p14:creationId xmlns:p14="http://schemas.microsoft.com/office/powerpoint/2010/main" val="91373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64285"/>
            <a:ext cx="2069268" cy="65666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Uvod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User pools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Identity pools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User pools - primer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05</a:t>
            </a:r>
            <a:endParaRPr lang="nl-NL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Identity pools - primer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06</a:t>
            </a:r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err="1"/>
              <a:t>Integracije</a:t>
            </a:r>
            <a:r>
              <a:rPr lang="en-GB"/>
              <a:t> </a:t>
            </a:r>
            <a:r>
              <a:rPr lang="en-GB" err="1"/>
              <a:t>sa</a:t>
            </a:r>
            <a:r>
              <a:rPr lang="en-GB"/>
              <a:t> </a:t>
            </a:r>
            <a:r>
              <a:rPr lang="en-GB" err="1"/>
              <a:t>aplikacijama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9F1679C9-477E-6D01-A57B-85421B01BF12}"/>
              </a:ext>
            </a:extLst>
          </p:cNvPr>
          <p:cNvSpPr txBox="1">
            <a:spLocks/>
          </p:cNvSpPr>
          <p:nvPr/>
        </p:nvSpPr>
        <p:spPr bwMode="auto">
          <a:xfrm>
            <a:off x="6501857" y="3724408"/>
            <a:ext cx="1150937" cy="9572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07</a:t>
            </a:r>
            <a:endParaRPr lang="nl-NL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B02CA93E-5631-33F5-1B84-8DFA999AE515}"/>
              </a:ext>
            </a:extLst>
          </p:cNvPr>
          <p:cNvSpPr txBox="1">
            <a:spLocks/>
          </p:cNvSpPr>
          <p:nvPr/>
        </p:nvSpPr>
        <p:spPr bwMode="auto">
          <a:xfrm>
            <a:off x="7077324" y="4146417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ea typeface="+mj-lt"/>
                <a:cs typeface="+mj-lt"/>
              </a:rPr>
              <a:t>Multi-tenancy</a:t>
            </a:r>
            <a:endParaRPr lang="en-US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B3A64118-75F6-7F3A-6F63-D1FBEE96D4E4}"/>
              </a:ext>
            </a:extLst>
          </p:cNvPr>
          <p:cNvSpPr txBox="1">
            <a:spLocks/>
          </p:cNvSpPr>
          <p:nvPr/>
        </p:nvSpPr>
        <p:spPr bwMode="auto">
          <a:xfrm>
            <a:off x="6501856" y="4892148"/>
            <a:ext cx="1150937" cy="9572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08</a:t>
            </a:r>
            <a:endParaRPr lang="nl-NL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C7C61AEC-C00F-BF2E-CD0A-9D4E5236D495}"/>
              </a:ext>
            </a:extLst>
          </p:cNvPr>
          <p:cNvSpPr txBox="1">
            <a:spLocks/>
          </p:cNvSpPr>
          <p:nvPr/>
        </p:nvSpPr>
        <p:spPr bwMode="auto">
          <a:xfrm>
            <a:off x="7077323" y="5383430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err="1"/>
              <a:t>Bezbednost</a:t>
            </a:r>
            <a:r>
              <a:rPr lang="nl-NL"/>
              <a:t> </a:t>
            </a:r>
            <a:r>
              <a:rPr lang="nl-NL" err="1"/>
              <a:t>podataka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AAC9D-33D3-5322-78C5-5E838A2527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A0FDC-BBCB-0BB2-6FC5-1F7AA126D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IDENTITY </a:t>
            </a:r>
            <a:r>
              <a:rPr lang="en-US" err="1"/>
              <a:t>pOOLS</a:t>
            </a:r>
            <a:r>
              <a:rPr lang="en-US"/>
              <a:t> - primer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5D10-2279-1771-7323-882F7FAA7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9E6A20-8672-68F0-1957-2DEF187137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EA0A1-19FD-6E26-87EF-B7A626FF71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81E48F-EAC4-9429-E512-4E7168292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Integracije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aplikacijama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3D58143-8E24-D183-1DD7-861E3FC9993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74580" t="448" b="-673"/>
          <a:stretch/>
        </p:blipFill>
        <p:spPr>
          <a:xfrm>
            <a:off x="7454900" y="333375"/>
            <a:ext cx="4406593" cy="6205137"/>
          </a:xfrm>
        </p:spPr>
      </p:pic>
    </p:spTree>
    <p:extLst>
      <p:ext uri="{BB962C8B-B14F-4D97-AF65-F5344CB8AC3E}">
        <p14:creationId xmlns:p14="http://schemas.microsoft.com/office/powerpoint/2010/main" val="12928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0AC34E90-35BD-5C3B-A4DD-29B46D4B551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205267" y="1414823"/>
            <a:ext cx="2857500" cy="2857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E6BE58-E5B8-B2C7-2200-C404BEA8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Opcije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A845-4950-FA7A-7035-579E94A4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64D4F-606E-F8D0-C174-607407913F0E}"/>
              </a:ext>
            </a:extLst>
          </p:cNvPr>
          <p:cNvSpPr txBox="1"/>
          <p:nvPr/>
        </p:nvSpPr>
        <p:spPr>
          <a:xfrm>
            <a:off x="2060410" y="4390571"/>
            <a:ext cx="3139248" cy="688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cap="all">
                <a:solidFill>
                  <a:schemeClr val="tx2"/>
                </a:solidFill>
                <a:latin typeface="+mj-lt"/>
                <a:ea typeface="+mj-ea"/>
              </a:rPr>
              <a:t>AWS Amplify</a:t>
            </a:r>
            <a:endParaRPr lang="en-US" sz="4000" b="1" cap="all" err="1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2452C-DB81-3E67-0CE1-F91B13629DEE}"/>
              </a:ext>
            </a:extLst>
          </p:cNvPr>
          <p:cNvSpPr txBox="1"/>
          <p:nvPr/>
        </p:nvSpPr>
        <p:spPr>
          <a:xfrm>
            <a:off x="5817808" y="2939143"/>
            <a:ext cx="558414" cy="527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000" b="1" cap="all">
                <a:solidFill>
                  <a:schemeClr val="tx2"/>
                </a:solidFill>
                <a:latin typeface="+mj-lt"/>
                <a:ea typeface="+mj-ea"/>
              </a:rPr>
              <a:t>ILI</a:t>
            </a:r>
            <a:endParaRPr lang="en-US" sz="4000" b="1" cap="all" err="1">
              <a:solidFill>
                <a:schemeClr val="tx2"/>
              </a:solidFill>
              <a:latin typeface="+mj-lt"/>
              <a:ea typeface="+mj-ea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32248EB-C9F3-ECC6-ECD8-F9D78E5D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53" y="1357966"/>
            <a:ext cx="4351866" cy="32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0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66925-2927-7523-C1F1-A70EFC69B9F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err="1"/>
              <a:t>Self-managed</a:t>
            </a:r>
          </a:p>
          <a:p>
            <a:endParaRPr lang="sr-Latn-RS"/>
          </a:p>
          <a:p>
            <a:r>
              <a:rPr lang="sr-Latn-RS" sz="2000">
                <a:ea typeface="+mj-lt"/>
                <a:cs typeface="+mj-lt"/>
              </a:rPr>
              <a:t>😕</a:t>
            </a:r>
            <a:r>
              <a:rPr lang="sr-Latn-RS" sz="2000">
                <a:solidFill>
                  <a:srgbClr val="1434A0"/>
                </a:solidFill>
                <a:latin typeface="+mn-lt"/>
                <a:ea typeface="+mn-lt"/>
                <a:cs typeface="+mn-lt"/>
              </a:rPr>
              <a:t> </a:t>
            </a:r>
            <a:r>
              <a:rPr lang="sr-Latn-R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Self-hosted</a:t>
            </a:r>
            <a:endParaRPr lang="sr-Latn-RS" err="1">
              <a:solidFill>
                <a:schemeClr val="tx1"/>
              </a:solidFill>
            </a:endParaRPr>
          </a:p>
          <a:p>
            <a:r>
              <a:rPr lang="sr-Latn-RS" sz="2000">
                <a:ea typeface="+mj-lt"/>
                <a:cs typeface="+mj-lt"/>
              </a:rPr>
              <a:t>🙁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  <a:r>
              <a:rPr lang="sr-Latn-R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Self-maintained</a:t>
            </a:r>
            <a:endParaRPr lang="sr-Latn-RS" err="1">
              <a:solidFill>
                <a:schemeClr val="tx1"/>
              </a:solidFill>
            </a:endParaRPr>
          </a:p>
          <a:p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...</a:t>
            </a:r>
          </a:p>
          <a:p>
            <a:r>
              <a:rPr lang="sr-Latn-RS" sz="2000">
                <a:ea typeface="+mj-lt"/>
                <a:cs typeface="+mj-lt"/>
              </a:rPr>
              <a:t>☹️</a:t>
            </a:r>
            <a:r>
              <a:rPr lang="sr-Latn-RS" sz="2000">
                <a:solidFill>
                  <a:srgbClr val="1434A0"/>
                </a:solidFill>
                <a:latin typeface="+mn-lt"/>
                <a:ea typeface="+mn-lt"/>
                <a:cs typeface="+mn-lt"/>
              </a:rPr>
              <a:t> 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Trud</a:t>
            </a:r>
            <a:endParaRPr lang="sr-Latn-RS">
              <a:solidFill>
                <a:schemeClr val="tx1"/>
              </a:solidFill>
            </a:endParaRPr>
          </a:p>
          <a:p>
            <a:r>
              <a:rPr lang="sr-Latn-RS" sz="2000">
                <a:ea typeface="+mj-lt"/>
                <a:cs typeface="+mj-lt"/>
              </a:rPr>
              <a:t>😑</a:t>
            </a:r>
            <a:r>
              <a:rPr lang="sr-Latn-RS" sz="2000">
                <a:solidFill>
                  <a:srgbClr val="1434A0"/>
                </a:solidFill>
                <a:latin typeface="+mn-lt"/>
                <a:ea typeface="+mn-lt"/>
                <a:cs typeface="+mn-lt"/>
              </a:rPr>
              <a:t> 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Vreme</a:t>
            </a:r>
            <a:endParaRPr lang="sr-Latn-RS">
              <a:solidFill>
                <a:schemeClr val="tx1"/>
              </a:solidFill>
            </a:endParaRPr>
          </a:p>
          <a:p>
            <a:r>
              <a:rPr lang="sr-Latn-RS" sz="2000">
                <a:ea typeface="+mj-lt"/>
                <a:cs typeface="+mj-lt"/>
              </a:rPr>
              <a:t>👍</a:t>
            </a:r>
            <a:r>
              <a:rPr lang="sr-Latn-RS" sz="2000">
                <a:solidFill>
                  <a:srgbClr val="1434A0"/>
                </a:solidFill>
                <a:latin typeface="+mn-lt"/>
                <a:ea typeface="+mn-lt"/>
                <a:cs typeface="+mn-lt"/>
              </a:rPr>
              <a:t> 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Više kontrole</a:t>
            </a:r>
            <a:endParaRPr lang="sr-Latn-R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41267-4937-F44B-86CC-6202E730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Prednosti</a:t>
            </a:r>
            <a:r>
              <a:rPr lang="en-US"/>
              <a:t> I Mane, Cognito vs </a:t>
            </a:r>
            <a:r>
              <a:rPr lang="en-US" err="1"/>
              <a:t>samostalno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6DFA-875B-6BDF-D679-789177C2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2A612E-2EAF-E9B2-02DA-2D79D58EBC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r-Latn-RS" err="1"/>
              <a:t>Cognito</a:t>
            </a:r>
          </a:p>
          <a:p>
            <a:endParaRPr lang="sr-Latn-RS"/>
          </a:p>
          <a:p>
            <a:r>
              <a:rPr lang="sr-Latn-RS" sz="2000">
                <a:ea typeface="+mj-lt"/>
                <a:cs typeface="+mj-lt"/>
              </a:rPr>
              <a:t>🙂 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AWS-</a:t>
            </a:r>
            <a:r>
              <a:rPr lang="sr-Latn-R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hosted</a:t>
            </a:r>
            <a:endParaRPr lang="sr-Latn-RS" err="1">
              <a:solidFill>
                <a:schemeClr val="tx1"/>
              </a:solidFill>
            </a:endParaRPr>
          </a:p>
          <a:p>
            <a:r>
              <a:rPr lang="sr-Latn-RS" sz="2000">
                <a:ea typeface="+mj-lt"/>
                <a:cs typeface="+mj-lt"/>
              </a:rPr>
              <a:t>😃 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AWS-</a:t>
            </a:r>
            <a:r>
              <a:rPr lang="sr-Latn-R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managed</a:t>
            </a:r>
            <a:endParaRPr lang="sr-Latn-RS" err="1">
              <a:solidFill>
                <a:schemeClr val="tx1"/>
              </a:solidFill>
            </a:endParaRPr>
          </a:p>
          <a:p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…</a:t>
            </a:r>
          </a:p>
          <a:p>
            <a:r>
              <a:rPr lang="sr-Latn-RS" sz="2000">
                <a:ea typeface="+mj-lt"/>
                <a:cs typeface="+mj-lt"/>
              </a:rPr>
              <a:t>😕 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Manje kontrole</a:t>
            </a:r>
            <a:endParaRPr lang="sr-Latn-RS">
              <a:solidFill>
                <a:schemeClr val="tx1"/>
              </a:solidFill>
            </a:endParaRPr>
          </a:p>
          <a:p>
            <a:r>
              <a:rPr lang="sr-Latn-RS" sz="2000">
                <a:ea typeface="+mj-lt"/>
                <a:cs typeface="+mj-lt"/>
              </a:rPr>
              <a:t>😍 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 dalje, mnogo opcija</a:t>
            </a:r>
            <a:endParaRPr lang="sr-Lat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7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54B43A-3409-C50C-5E7C-C4F43671C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81301-A7A7-9D07-AC66-8EF32E615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Multy</a:t>
            </a:r>
            <a:r>
              <a:rPr lang="en-US"/>
              <a:t>-tenancy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F5B89-7D30-DC8F-BDFF-BB42DBA08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3DF04E-B184-8060-3D07-C4DDA18B08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23D7AD-42F5-3146-3478-5B33966DD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hape&#10;&#10;Description automatically generated">
            <a:extLst>
              <a:ext uri="{FF2B5EF4-FFF2-40B4-BE49-F238E27FC236}">
                <a16:creationId xmlns:a16="http://schemas.microsoft.com/office/drawing/2014/main" id="{AEC1950F-E249-9974-A62A-E78D858986E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044299" y="3210703"/>
            <a:ext cx="5184775" cy="248168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241267-4937-F44B-86CC-6202E730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User-pool-based multi-tenancy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6DFA-875B-6BDF-D679-789177C2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8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2476B9-A497-33D9-090B-8E609D1EC5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40573" y="3194244"/>
            <a:ext cx="3067050" cy="2514600"/>
          </a:xfr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C822CC3-E7E3-E811-7978-FC9FCBA2D973}"/>
              </a:ext>
            </a:extLst>
          </p:cNvPr>
          <p:cNvSpPr txBox="1">
            <a:spLocks/>
          </p:cNvSpPr>
          <p:nvPr/>
        </p:nvSpPr>
        <p:spPr bwMode="auto">
          <a:xfrm>
            <a:off x="658451" y="1328395"/>
            <a:ext cx="10462847" cy="1571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    Moguće je kreirati </a:t>
            </a:r>
            <a:r>
              <a:rPr lang="sr-Latn-RS" err="1">
                <a:ea typeface="+mn-lt"/>
                <a:cs typeface="+mn-lt"/>
              </a:rPr>
              <a:t>user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pool</a:t>
            </a:r>
            <a:r>
              <a:rPr lang="sr-Latn-RS">
                <a:ea typeface="+mn-lt"/>
                <a:cs typeface="+mn-lt"/>
              </a:rPr>
              <a:t> za svakog </a:t>
            </a:r>
            <a:r>
              <a:rPr lang="sr-Latn-RS" err="1">
                <a:ea typeface="+mn-lt"/>
                <a:cs typeface="+mn-lt"/>
              </a:rPr>
              <a:t>tenanta</a:t>
            </a:r>
            <a:r>
              <a:rPr lang="sr-Latn-RS">
                <a:ea typeface="+mn-lt"/>
                <a:cs typeface="+mn-lt"/>
              </a:rPr>
              <a:t> pojedinačno </a:t>
            </a:r>
            <a:endParaRPr lang="en-US">
              <a:ea typeface="+mn-lt"/>
              <a:cs typeface="+mn-lt"/>
            </a:endParaRP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    Maksimalna izolacija za </a:t>
            </a:r>
            <a:r>
              <a:rPr lang="sr-Latn-RS" err="1">
                <a:ea typeface="+mn-lt"/>
                <a:cs typeface="+mn-lt"/>
              </a:rPr>
              <a:t>tenante</a:t>
            </a:r>
            <a:r>
              <a:rPr lang="sr-Latn-RS">
                <a:ea typeface="+mn-lt"/>
                <a:cs typeface="+mn-lt"/>
              </a:rPr>
              <a:t> 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    Specifična konfiguracija za svaki </a:t>
            </a:r>
            <a:r>
              <a:rPr lang="sr-Latn-RS" err="1">
                <a:ea typeface="+mn-lt"/>
                <a:cs typeface="+mn-lt"/>
              </a:rPr>
              <a:t>tenant</a:t>
            </a:r>
            <a:r>
              <a:rPr lang="sr-Latn-RS">
                <a:ea typeface="+mn-lt"/>
                <a:cs typeface="+mn-lt"/>
              </a:rPr>
              <a:t> – prilagoditi </a:t>
            </a:r>
            <a:r>
              <a:rPr lang="sr-Latn-RS" err="1">
                <a:ea typeface="+mn-lt"/>
                <a:cs typeface="+mn-lt"/>
              </a:rPr>
              <a:t>hosted</a:t>
            </a:r>
            <a:r>
              <a:rPr lang="sr-Latn-RS">
                <a:ea typeface="+mn-lt"/>
                <a:cs typeface="+mn-lt"/>
              </a:rPr>
              <a:t> UI stranicu svakom </a:t>
            </a:r>
            <a:r>
              <a:rPr lang="sr-Latn-RS" err="1">
                <a:ea typeface="+mn-lt"/>
                <a:cs typeface="+mn-lt"/>
              </a:rPr>
              <a:t>tenantu</a:t>
            </a:r>
            <a:r>
              <a:rPr lang="sr-Latn-RS">
                <a:ea typeface="+mn-lt"/>
                <a:cs typeface="+mn-lt"/>
              </a:rPr>
              <a:t> i nakon prijavljivanja preusmeriti korisnika na specifičnoj instanci aplikacije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000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1997CD-23F9-FD4D-162A-97FF826E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Bezbednost</a:t>
            </a:r>
            <a:r>
              <a:rPr lang="en-US"/>
              <a:t> </a:t>
            </a:r>
            <a:r>
              <a:rPr lang="en-US" err="1"/>
              <a:t>podataka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C3602EC-B857-7810-201D-6F5CD12AEF2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8480" r="8480"/>
          <a:stretch/>
        </p:blipFill>
        <p:spPr/>
      </p:pic>
    </p:spTree>
    <p:extLst>
      <p:ext uri="{BB962C8B-B14F-4D97-AF65-F5344CB8AC3E}">
        <p14:creationId xmlns:p14="http://schemas.microsoft.com/office/powerpoint/2010/main" val="2561788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306955A-CC8A-6BE8-336F-8E2088DB72C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30511" y="1175679"/>
            <a:ext cx="9730619" cy="53324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B5923B-E8BE-469A-E3B1-754AC057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Podeljena</a:t>
            </a:r>
            <a:r>
              <a:rPr lang="en-US"/>
              <a:t> </a:t>
            </a:r>
            <a:r>
              <a:rPr lang="en-US" err="1"/>
              <a:t>odgovornost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4F0C-FFEF-1353-D051-15E99030C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26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AA549-B539-F4C2-FE81-94150B8E25C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AWS je odgovoran za zaštitu globalne infrastrukture koja </a:t>
            </a:r>
            <a:r>
              <a:rPr lang="sr-Latn-RS" err="1">
                <a:ea typeface="+mn-lt"/>
                <a:cs typeface="+mn-lt"/>
              </a:rPr>
              <a:t>pokreće</a:t>
            </a:r>
            <a:r>
              <a:rPr lang="sr-Latn-RS">
                <a:ea typeface="+mn-lt"/>
                <a:cs typeface="+mn-lt"/>
              </a:rPr>
              <a:t> ceo AWS </a:t>
            </a:r>
            <a:r>
              <a:rPr lang="sr-Latn-RS" err="1">
                <a:ea typeface="+mn-lt"/>
                <a:cs typeface="+mn-lt"/>
              </a:rPr>
              <a:t>Cloud</a:t>
            </a:r>
            <a:r>
              <a:rPr lang="sr-Latn-RS">
                <a:ea typeface="+mn-lt"/>
                <a:cs typeface="+mn-lt"/>
              </a:rPr>
              <a:t>. </a:t>
            </a:r>
            <a:endParaRPr lang="en-U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Vi ste odgovorni za održavanje kontrole nad svojim sadržajem koji se nalazi na ovoj infrastrukturi.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IAM nalozi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MFA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SSL/TLS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Logovanje aktivnosti sa </a:t>
            </a:r>
            <a:r>
              <a:rPr lang="sr-Latn-RS" err="1">
                <a:ea typeface="+mn-lt"/>
                <a:cs typeface="+mn-lt"/>
              </a:rPr>
              <a:t>CloudTrail</a:t>
            </a:r>
            <a:r>
              <a:rPr lang="sr-Latn-RS">
                <a:ea typeface="+mn-lt"/>
                <a:cs typeface="+mn-lt"/>
              </a:rPr>
              <a:t>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CloudWatch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Metrics</a:t>
            </a:r>
            <a:r>
              <a:rPr lang="sr-Latn-RS">
                <a:ea typeface="+mn-lt"/>
                <a:cs typeface="+mn-lt"/>
              </a:rPr>
              <a:t> &amp; </a:t>
            </a:r>
            <a:r>
              <a:rPr lang="sr-Latn-RS" err="1">
                <a:ea typeface="+mn-lt"/>
                <a:cs typeface="+mn-lt"/>
              </a:rPr>
              <a:t>CloudWatch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Logs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Insights</a:t>
            </a:r>
            <a:r>
              <a:rPr lang="sr-Latn-RS">
                <a:ea typeface="+mn-lt"/>
                <a:cs typeface="+mn-lt"/>
              </a:rPr>
              <a:t>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r>
              <a:rPr lang="sr-Latn-RS" err="1">
                <a:ea typeface="+mn-lt"/>
                <a:cs typeface="+mn-lt"/>
              </a:rPr>
              <a:t>Enkripcija</a:t>
            </a:r>
            <a:r>
              <a:rPr lang="sr-Latn-RS">
                <a:ea typeface="+mn-lt"/>
                <a:cs typeface="+mn-lt"/>
              </a:rPr>
              <a:t> (at </a:t>
            </a:r>
            <a:r>
              <a:rPr lang="sr-Latn-RS" err="1">
                <a:ea typeface="+mn-lt"/>
                <a:cs typeface="+mn-lt"/>
              </a:rPr>
              <a:t>rest</a:t>
            </a:r>
            <a:r>
              <a:rPr lang="sr-Latn-RS">
                <a:ea typeface="+mn-lt"/>
                <a:cs typeface="+mn-lt"/>
              </a:rPr>
              <a:t> &amp; in </a:t>
            </a:r>
            <a:r>
              <a:rPr lang="sr-Latn-RS" err="1">
                <a:ea typeface="+mn-lt"/>
                <a:cs typeface="+mn-lt"/>
              </a:rPr>
              <a:t>transit</a:t>
            </a:r>
            <a:r>
              <a:rPr lang="sr-Latn-RS"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F786E-9A82-A800-4CED-3E5B18C0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Sigurnost</a:t>
            </a:r>
            <a:r>
              <a:rPr lang="en-US"/>
              <a:t> I </a:t>
            </a:r>
            <a:r>
              <a:rPr lang="en-US" err="1"/>
              <a:t>preporuke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4EF39-FFE1-7A55-3D58-05B21344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2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240AB9-4B0D-24F8-464E-6FBF0F6FFEE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774331" y="293807"/>
            <a:ext cx="5877882" cy="64017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784FF3-D715-2C85-6C13-5224FD5E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Cognito &amp; IAM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E951-366E-87BE-D606-E29C54325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33B3-B377-B116-FD74-F520D990C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42410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14A27-61C1-AA88-BDDB-4C78A99451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96C571-B538-5D39-6F0F-A24E7664F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Uvod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CDF7-08CF-B10B-34FE-A0D1D0036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D167D4CE-1D3C-47DD-B697-A207CE4CFA3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8480" r="848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36D1B-48DC-75D4-152A-B0BD57EC4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Hvala!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/>
              <a:t>Levi9 Global </a:t>
            </a:r>
            <a:r>
              <a:rPr lang="nl-NL" err="1"/>
              <a:t>Sourcing</a:t>
            </a:r>
            <a:r>
              <a:rPr lang="nl-NL"/>
              <a:t> Balkan </a:t>
            </a:r>
            <a:r>
              <a:rPr lang="nl-NL" err="1"/>
              <a:t>d.o.o</a:t>
            </a:r>
            <a:r>
              <a:rPr lang="nl-NL"/>
              <a:t>.</a:t>
            </a:r>
          </a:p>
          <a:p>
            <a:r>
              <a:rPr lang="nl-NL"/>
              <a:t>Belgrade Offices</a:t>
            </a:r>
          </a:p>
          <a:p>
            <a:r>
              <a:rPr lang="nl-NL" err="1"/>
              <a:t>Bulevar</a:t>
            </a:r>
            <a:r>
              <a:rPr lang="nl-NL"/>
              <a:t> </a:t>
            </a:r>
            <a:r>
              <a:rPr lang="nl-NL" err="1"/>
              <a:t>Vojvode</a:t>
            </a:r>
            <a:r>
              <a:rPr lang="nl-NL"/>
              <a:t> </a:t>
            </a:r>
            <a:r>
              <a:rPr lang="nl-NL" err="1"/>
              <a:t>Bojovića</a:t>
            </a:r>
            <a:r>
              <a:rPr lang="nl-NL"/>
              <a:t> 4g</a:t>
            </a:r>
          </a:p>
          <a:p>
            <a:r>
              <a:rPr lang="nl-NL"/>
              <a:t>11000 Belgrade, </a:t>
            </a:r>
            <a:r>
              <a:rPr lang="nl-NL" err="1"/>
              <a:t>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/>
              <a:t>Serbia / BELGRADE</a:t>
            </a:r>
          </a:p>
        </p:txBody>
      </p:sp>
    </p:spTree>
    <p:extLst>
      <p:ext uri="{BB962C8B-B14F-4D97-AF65-F5344CB8AC3E}">
        <p14:creationId xmlns:p14="http://schemas.microsoft.com/office/powerpoint/2010/main" val="15183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0F5012-180B-5F29-6C83-4F18D65C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"Kome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3C6-0913-D176-94EA-74C95CD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766572-BCCF-085A-7F8D-EE180A51895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15622" y="1827601"/>
            <a:ext cx="5715000" cy="3200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9A3F53-9B50-4E97-431A-78B1C856022F}"/>
              </a:ext>
            </a:extLst>
          </p:cNvPr>
          <p:cNvSpPr txBox="1"/>
          <p:nvPr/>
        </p:nvSpPr>
        <p:spPr>
          <a:xfrm>
            <a:off x="6964326" y="2348024"/>
            <a:ext cx="3758721" cy="2247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2" indent="-342900">
              <a:spcAft>
                <a:spcPts val="100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dirty="0"/>
              <a:t>Public/Private</a:t>
            </a:r>
          </a:p>
          <a:p>
            <a:pPr marL="342900" lvl="2" indent="-342900">
              <a:spcAft>
                <a:spcPts val="100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dirty="0"/>
              <a:t>Session</a:t>
            </a:r>
          </a:p>
          <a:p>
            <a:pPr marL="342900" lvl="2" indent="-342900">
              <a:spcAft>
                <a:spcPts val="100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dirty="0"/>
              <a:t>Cookies</a:t>
            </a:r>
            <a:endParaRPr lang="en-US" dirty="0"/>
          </a:p>
          <a:p>
            <a:pPr marL="342900" lvl="2" indent="-342900">
              <a:spcAft>
                <a:spcPts val="100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US" sz="2000" dirty="0"/>
              <a:t>JWT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76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C713-1765-C510-8FF0-F07711B9C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3393" y="1608903"/>
            <a:ext cx="5331204" cy="4480302"/>
          </a:xfrm>
        </p:spPr>
        <p:txBody>
          <a:bodyPr vert="horz" lIns="0" tIns="0" rIns="0" bIns="0" rtlCol="0" anchor="t">
            <a:noAutofit/>
          </a:bodyPr>
          <a:lstStyle/>
          <a:p>
            <a:pPr marL="342900" lvl="2" indent="-342900"/>
            <a:r>
              <a:rPr lang="sr-Latn-RS" err="1"/>
              <a:t>Autentifikacija</a:t>
            </a:r>
            <a:r>
              <a:rPr lang="sr-Latn-RS"/>
              <a:t>: Provera i potvrda identiteta korisnika na osnovu unetih </a:t>
            </a:r>
            <a:r>
              <a:rPr lang="sr-Latn-RS" err="1"/>
              <a:t>kredencijala</a:t>
            </a:r>
            <a:endParaRPr lang="sr-Latn-RS"/>
          </a:p>
          <a:p>
            <a:pPr marL="0" lvl="2" indent="0">
              <a:buNone/>
            </a:pPr>
            <a:endParaRPr lang="sr-Latn-RS">
              <a:ea typeface="+mn-lt"/>
              <a:cs typeface="+mn-lt"/>
            </a:endParaRPr>
          </a:p>
          <a:p>
            <a:pPr marL="342900" lvl="2" indent="-342900"/>
            <a:r>
              <a:rPr lang="sr-Latn-RS">
                <a:ea typeface="+mn-lt"/>
                <a:cs typeface="+mn-lt"/>
              </a:rPr>
              <a:t>Autorizacija: Provera prava pristupa resursima </a:t>
            </a:r>
            <a:r>
              <a:rPr lang="sr-Latn-RS" err="1">
                <a:ea typeface="+mn-lt"/>
                <a:cs typeface="+mn-lt"/>
              </a:rPr>
              <a:t>autentifikovanog</a:t>
            </a:r>
            <a:r>
              <a:rPr lang="sr-Latn-RS">
                <a:ea typeface="+mn-lt"/>
                <a:cs typeface="+mn-lt"/>
              </a:rPr>
              <a:t> korisnika, na osnovu rola (RBAC), </a:t>
            </a:r>
            <a:r>
              <a:rPr lang="sr-Latn-RS" err="1">
                <a:ea typeface="+mn-lt"/>
                <a:cs typeface="+mn-lt"/>
              </a:rPr>
              <a:t>permsija</a:t>
            </a:r>
            <a:r>
              <a:rPr lang="sr-Latn-RS">
                <a:ea typeface="+mn-lt"/>
                <a:cs typeface="+mn-lt"/>
              </a:rPr>
              <a:t> (PBAC), atributa (ABAC)</a:t>
            </a:r>
          </a:p>
          <a:p>
            <a:pPr marL="0" lvl="2" indent="0">
              <a:buClr>
                <a:srgbClr val="004F9F"/>
              </a:buClr>
              <a:buSzPct val="80000"/>
              <a:buNone/>
            </a:pPr>
            <a:endParaRPr lang="sr-Latn-RS">
              <a:ea typeface="+mn-lt"/>
              <a:cs typeface="+mn-lt"/>
            </a:endParaRPr>
          </a:p>
          <a:p>
            <a:pPr marL="361950" indent="-180975">
              <a:buClr>
                <a:srgbClr val="0069B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Role – u </a:t>
            </a:r>
            <a:r>
              <a:rPr lang="sr-Latn-R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Whatsapp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ili Facebook grupama </a:t>
            </a:r>
            <a:r>
              <a:rPr lang="sr-Latn-R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admini</a:t>
            </a:r>
            <a:r>
              <a:rPr lang="sr-Latn-R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 regularni korisnici</a:t>
            </a:r>
          </a:p>
          <a:p>
            <a:pPr lvl="3">
              <a:buClr>
                <a:srgbClr val="0069B4"/>
              </a:buClr>
            </a:pPr>
            <a:r>
              <a:rPr lang="sr-Latn-RS" err="1">
                <a:ea typeface="+mn-lt"/>
                <a:cs typeface="+mn-lt"/>
              </a:rPr>
              <a:t>Permisije</a:t>
            </a:r>
            <a:r>
              <a:rPr lang="sr-Latn-RS">
                <a:ea typeface="+mn-lt"/>
                <a:cs typeface="+mn-lt"/>
              </a:rPr>
              <a:t> – na Google </a:t>
            </a:r>
            <a:r>
              <a:rPr lang="sr-Latn-RS" err="1">
                <a:ea typeface="+mn-lt"/>
                <a:cs typeface="+mn-lt"/>
              </a:rPr>
              <a:t>drive</a:t>
            </a:r>
            <a:r>
              <a:rPr lang="sr-Latn-RS">
                <a:ea typeface="+mn-lt"/>
                <a:cs typeface="+mn-lt"/>
              </a:rPr>
              <a:t>-u </a:t>
            </a:r>
            <a:r>
              <a:rPr lang="sr-Latn-RS" err="1">
                <a:ea typeface="+mn-lt"/>
                <a:cs typeface="+mn-lt"/>
              </a:rPr>
              <a:t>view</a:t>
            </a:r>
            <a:r>
              <a:rPr lang="sr-Latn-RS">
                <a:ea typeface="+mn-lt"/>
                <a:cs typeface="+mn-lt"/>
              </a:rPr>
              <a:t>, </a:t>
            </a:r>
            <a:r>
              <a:rPr lang="sr-Latn-RS" err="1">
                <a:ea typeface="+mn-lt"/>
                <a:cs typeface="+mn-lt"/>
              </a:rPr>
              <a:t>edit</a:t>
            </a:r>
            <a:r>
              <a:rPr lang="sr-Latn-RS">
                <a:ea typeface="+mn-lt"/>
                <a:cs typeface="+mn-lt"/>
              </a:rPr>
              <a:t>, </a:t>
            </a:r>
            <a:r>
              <a:rPr lang="sr-Latn-RS" err="1">
                <a:ea typeface="+mn-lt"/>
                <a:cs typeface="+mn-lt"/>
              </a:rPr>
              <a:t>comment</a:t>
            </a:r>
            <a:r>
              <a:rPr lang="sr-Latn-RS">
                <a:ea typeface="+mn-lt"/>
                <a:cs typeface="+mn-lt"/>
              </a:rPr>
              <a:t> dozvole nad fajlovima</a:t>
            </a:r>
            <a:endParaRPr lang="en-US">
              <a:ea typeface="+mn-lt"/>
              <a:cs typeface="+mn-lt"/>
            </a:endParaRPr>
          </a:p>
          <a:p>
            <a:pPr lvl="3">
              <a:buClr>
                <a:srgbClr val="0069B4"/>
              </a:buClr>
            </a:pPr>
            <a:r>
              <a:rPr lang="sr-Latn-RS">
                <a:ea typeface="+mn-lt"/>
                <a:cs typeface="+mn-lt"/>
              </a:rPr>
              <a:t>Atributi – </a:t>
            </a:r>
            <a:r>
              <a:rPr lang="sr-Latn-RS" err="1">
                <a:ea typeface="+mn-lt"/>
                <a:cs typeface="+mn-lt"/>
              </a:rPr>
              <a:t>YouTube</a:t>
            </a:r>
            <a:r>
              <a:rPr lang="sr-Latn-RS">
                <a:ea typeface="+mn-lt"/>
                <a:cs typeface="+mn-lt"/>
              </a:rPr>
              <a:t> zabranjeni video </a:t>
            </a:r>
            <a:r>
              <a:rPr lang="sr-Latn-RS" err="1">
                <a:ea typeface="+mn-lt"/>
                <a:cs typeface="+mn-lt"/>
              </a:rPr>
              <a:t>sadžaj</a:t>
            </a:r>
            <a:r>
              <a:rPr lang="sr-Latn-RS">
                <a:ea typeface="+mn-lt"/>
                <a:cs typeface="+mn-lt"/>
              </a:rPr>
              <a:t> na osnovu lokacije</a:t>
            </a:r>
          </a:p>
          <a:p>
            <a:pPr marL="0" lvl="2" indent="0">
              <a:buNone/>
            </a:pPr>
            <a:endParaRPr lang="sr-Latn-RS"/>
          </a:p>
          <a:p>
            <a:pPr marL="0" lvl="2" indent="0">
              <a:buNone/>
            </a:pPr>
            <a:endParaRPr lang="sr-Latn-RS"/>
          </a:p>
          <a:p>
            <a:pPr marL="0" lvl="2" indent="0"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F5012-180B-5F29-6C83-4F18D65C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Autentifikacija</a:t>
            </a:r>
            <a:r>
              <a:rPr lang="en-US"/>
              <a:t> I </a:t>
            </a:r>
            <a:r>
              <a:rPr lang="en-US" err="1"/>
              <a:t>autorizacija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3C6-0913-D176-94EA-74C95CD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3E39DE-AAF4-DDA5-4CAA-8B51682B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5" b="12933"/>
          <a:stretch/>
        </p:blipFill>
        <p:spPr>
          <a:xfrm>
            <a:off x="5539070" y="1604535"/>
            <a:ext cx="6346292" cy="34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8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C713-1765-C510-8FF0-F07711B9C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6171" y="1544638"/>
            <a:ext cx="1085701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342900" lvl="2" indent="-342900">
              <a:lnSpc>
                <a:spcPct val="100000"/>
              </a:lnSpc>
              <a:spcAft>
                <a:spcPts val="1000"/>
              </a:spcAft>
            </a:pPr>
            <a:r>
              <a:rPr lang="sr-Latn-RS" err="1">
                <a:ea typeface="+mn-lt"/>
                <a:cs typeface="+mn-lt"/>
              </a:rPr>
              <a:t>Identity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providers</a:t>
            </a:r>
            <a:r>
              <a:rPr lang="sr-Latn-RS">
                <a:ea typeface="+mn-lt"/>
                <a:cs typeface="+mn-lt"/>
              </a:rPr>
              <a:t> (</a:t>
            </a:r>
            <a:r>
              <a:rPr lang="sr-Latn-RS" err="1">
                <a:ea typeface="+mn-lt"/>
                <a:cs typeface="+mn-lt"/>
              </a:rPr>
              <a:t>IdP</a:t>
            </a:r>
            <a:r>
              <a:rPr lang="sr-Latn-RS">
                <a:ea typeface="+mn-lt"/>
                <a:cs typeface="+mn-lt"/>
              </a:rPr>
              <a:t>) - aplikacije koje čuvaju i upravljaju informacijama o digitalnim identitetima korisnika</a:t>
            </a:r>
            <a:endParaRPr lang="en-US"/>
          </a:p>
          <a:p>
            <a:pPr marL="342900" lvl="2" indent="-342900">
              <a:lnSpc>
                <a:spcPct val="100000"/>
              </a:lnSpc>
              <a:spcAft>
                <a:spcPts val="1000"/>
              </a:spcAft>
            </a:pPr>
            <a:r>
              <a:rPr lang="sr-Latn-RS">
                <a:ea typeface="+mn-lt"/>
                <a:cs typeface="+mn-lt"/>
              </a:rPr>
              <a:t>Omogućavaju </a:t>
            </a:r>
            <a:r>
              <a:rPr lang="sr-Latn-RS" err="1">
                <a:ea typeface="+mn-lt"/>
                <a:cs typeface="+mn-lt"/>
              </a:rPr>
              <a:t>autentifikaciju</a:t>
            </a:r>
            <a:r>
              <a:rPr lang="sr-Latn-RS">
                <a:ea typeface="+mn-lt"/>
                <a:cs typeface="+mn-lt"/>
              </a:rPr>
              <a:t> i autorizaciju korisnika</a:t>
            </a:r>
          </a:p>
          <a:p>
            <a:pPr marL="342900" lvl="2" indent="-342900">
              <a:lnSpc>
                <a:spcPct val="100000"/>
              </a:lnSpc>
              <a:spcAft>
                <a:spcPts val="1000"/>
              </a:spcAft>
            </a:pPr>
            <a:r>
              <a:rPr lang="sr-Latn-RS">
                <a:ea typeface="+mn-lt"/>
                <a:cs typeface="+mn-lt"/>
              </a:rPr>
              <a:t>Informacije o identitetima korisnika se čuvaju u takozvanim direktorijumima (</a:t>
            </a:r>
            <a:r>
              <a:rPr lang="sr-Latn-RS" err="1">
                <a:ea typeface="+mn-lt"/>
                <a:cs typeface="+mn-lt"/>
              </a:rPr>
              <a:t>user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directories</a:t>
            </a:r>
            <a:r>
              <a:rPr lang="sr-Latn-RS">
                <a:ea typeface="+mn-lt"/>
                <a:cs typeface="+mn-lt"/>
              </a:rPr>
              <a:t>)</a:t>
            </a:r>
          </a:p>
          <a:p>
            <a:pPr marL="342900" lvl="2" indent="-342900">
              <a:lnSpc>
                <a:spcPct val="100000"/>
              </a:lnSpc>
              <a:spcAft>
                <a:spcPts val="1000"/>
              </a:spcAft>
            </a:pPr>
            <a:r>
              <a:rPr lang="sr-Latn-RS">
                <a:ea typeface="+mn-lt"/>
                <a:cs typeface="+mn-lt"/>
              </a:rPr>
              <a:t>Izdvojili se kao posebni servisi kako bi aplikacije mogle da se integrišu i da koriste standardne funkcionalnosti, umesto da se stalno razvijaju iste funkcionalnosti</a:t>
            </a:r>
          </a:p>
          <a:p>
            <a:pPr marL="342900" lvl="2" indent="-342900">
              <a:lnSpc>
                <a:spcPct val="150000"/>
              </a:lnSpc>
            </a:pPr>
            <a:r>
              <a:rPr lang="sr-Latn-RS"/>
              <a:t>Često korišćeni </a:t>
            </a:r>
            <a:r>
              <a:rPr lang="sr-Latn-RS" err="1"/>
              <a:t>identity</a:t>
            </a:r>
            <a:r>
              <a:rPr lang="sr-Latn-RS"/>
              <a:t> </a:t>
            </a:r>
            <a:r>
              <a:rPr lang="sr-Latn-RS" err="1"/>
              <a:t>provideri</a:t>
            </a:r>
            <a:r>
              <a:rPr lang="sr-Latn-RS"/>
              <a:t>:</a:t>
            </a:r>
          </a:p>
          <a:p>
            <a:pPr lvl="3">
              <a:lnSpc>
                <a:spcPct val="100000"/>
              </a:lnSpc>
            </a:pPr>
            <a:r>
              <a:rPr lang="sr-Latn-RS" err="1">
                <a:ea typeface="+mn-lt"/>
                <a:cs typeface="+mn-lt"/>
              </a:rPr>
              <a:t>Okta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Identity</a:t>
            </a:r>
            <a:r>
              <a:rPr lang="sr-Latn-RS">
                <a:ea typeface="+mn-lt"/>
                <a:cs typeface="+mn-lt"/>
              </a:rPr>
              <a:t> Management</a:t>
            </a:r>
            <a:endParaRPr lang="sr-Latn-RS"/>
          </a:p>
          <a:p>
            <a:pPr lvl="3">
              <a:lnSpc>
                <a:spcPct val="100000"/>
              </a:lnSpc>
              <a:buClr>
                <a:srgbClr val="0069B4"/>
              </a:buClr>
            </a:pPr>
            <a:r>
              <a:rPr lang="sr-Latn-RS" err="1"/>
              <a:t>Keycloak</a:t>
            </a:r>
            <a:endParaRPr lang="sr-Latn-RS"/>
          </a:p>
          <a:p>
            <a:pPr lvl="3">
              <a:lnSpc>
                <a:spcPct val="100000"/>
              </a:lnSpc>
              <a:buClr>
                <a:srgbClr val="0069B4"/>
              </a:buClr>
            </a:pPr>
            <a:r>
              <a:rPr lang="sr-Latn-RS" err="1"/>
              <a:t>Cognito</a:t>
            </a:r>
            <a:endParaRPr lang="sr-Latn-RS"/>
          </a:p>
          <a:p>
            <a:pPr lvl="3">
              <a:lnSpc>
                <a:spcPct val="100000"/>
              </a:lnSpc>
              <a:buClr>
                <a:srgbClr val="0069B4"/>
              </a:buClr>
            </a:pPr>
            <a:r>
              <a:rPr lang="sr-Latn-RS">
                <a:ea typeface="+mn-lt"/>
                <a:cs typeface="+mn-lt"/>
              </a:rPr>
              <a:t>Ping </a:t>
            </a:r>
            <a:r>
              <a:rPr lang="sr-Latn-RS" err="1">
                <a:ea typeface="+mn-lt"/>
                <a:cs typeface="+mn-lt"/>
              </a:rPr>
              <a:t>Identity</a:t>
            </a:r>
            <a:endParaRPr lang="sr-Latn-RS"/>
          </a:p>
          <a:p>
            <a:pPr lvl="3">
              <a:buClr>
                <a:srgbClr val="0069B4"/>
              </a:buClr>
            </a:pPr>
            <a:endParaRPr lang="sr-Latn-RS"/>
          </a:p>
          <a:p>
            <a:pPr marL="0" lvl="2" indent="0">
              <a:buNone/>
            </a:pPr>
            <a:endParaRPr lang="sr-Latn-RS"/>
          </a:p>
          <a:p>
            <a:pPr marL="0" lvl="2" indent="0">
              <a:buNone/>
            </a:pPr>
            <a:endParaRPr lang="sr-Latn-RS"/>
          </a:p>
          <a:p>
            <a:pPr marL="0" lvl="2" indent="0"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F5012-180B-5F29-6C83-4F18D65C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PROVIDERS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3C6-0913-D176-94EA-74C95CD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C713-1765-C510-8FF0-F07711B9C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6171" y="1544638"/>
            <a:ext cx="10857019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">
                <a:ea typeface="+mn-lt"/>
                <a:cs typeface="+mn-lt"/>
              </a:rPr>
              <a:t>OAuth je standardni protokol za autentifikaciju korisnika</a:t>
            </a:r>
            <a:endParaRPr lang="en"/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" err="1"/>
              <a:t>Identifikacija</a:t>
            </a:r>
            <a:r>
              <a:rPr lang="en"/>
              <a:t> </a:t>
            </a:r>
            <a:r>
              <a:rPr lang="en" err="1"/>
              <a:t>korisnika</a:t>
            </a:r>
            <a:r>
              <a:rPr lang="en"/>
              <a:t> </a:t>
            </a:r>
            <a:r>
              <a:rPr lang="en" err="1"/>
              <a:t>korišćenjem</a:t>
            </a:r>
            <a:r>
              <a:rPr lang="en"/>
              <a:t> </a:t>
            </a:r>
            <a:r>
              <a:rPr lang="en" err="1"/>
              <a:t>tokena</a:t>
            </a:r>
            <a:r>
              <a:rPr lang="en"/>
              <a:t> (id token, access token)</a:t>
            </a:r>
            <a:endParaRPr lang="en-US"/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"/>
              <a:t>Ne </a:t>
            </a:r>
            <a:r>
              <a:rPr lang="en" err="1"/>
              <a:t>dolazi</a:t>
            </a:r>
            <a:r>
              <a:rPr lang="en"/>
              <a:t> do </a:t>
            </a:r>
            <a:r>
              <a:rPr lang="en" err="1"/>
              <a:t>razmene</a:t>
            </a:r>
            <a:r>
              <a:rPr lang="en"/>
              <a:t> </a:t>
            </a:r>
            <a:r>
              <a:rPr lang="en" err="1"/>
              <a:t>kredencijala</a:t>
            </a:r>
            <a:r>
              <a:rPr lang="en"/>
              <a:t> </a:t>
            </a:r>
            <a:r>
              <a:rPr lang="en" err="1"/>
              <a:t>između</a:t>
            </a:r>
            <a:r>
              <a:rPr lang="en"/>
              <a:t> </a:t>
            </a:r>
            <a:r>
              <a:rPr lang="en" err="1"/>
              <a:t>aplikacija</a:t>
            </a:r>
            <a:r>
              <a:rPr lang="en"/>
              <a:t> (</a:t>
            </a:r>
            <a:r>
              <a:rPr lang="en" err="1"/>
              <a:t>cosumer</a:t>
            </a:r>
            <a:r>
              <a:rPr lang="en"/>
              <a:t> </a:t>
            </a:r>
            <a:r>
              <a:rPr lang="en" err="1"/>
              <a:t>i</a:t>
            </a:r>
            <a:r>
              <a:rPr lang="en"/>
              <a:t> service provider)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">
                <a:ea typeface="+mn-lt"/>
                <a:cs typeface="+mn-lt"/>
                <a:hlinkClick r:id="rId3"/>
              </a:rPr>
              <a:t>OAuth 1.0</a:t>
            </a:r>
            <a:r>
              <a:rPr lang="en">
                <a:ea typeface="+mn-lt"/>
                <a:cs typeface="+mn-lt"/>
              </a:rPr>
              <a:t> i </a:t>
            </a:r>
            <a:r>
              <a:rPr lang="en">
                <a:ea typeface="+mn-lt"/>
                <a:cs typeface="+mn-lt"/>
                <a:hlinkClick r:id="rId4"/>
              </a:rPr>
              <a:t>OAuth 2.0</a:t>
            </a:r>
            <a:endParaRPr lang="en"/>
          </a:p>
          <a:p>
            <a:pPr lvl="2">
              <a:lnSpc>
                <a:spcPct val="100000"/>
              </a:lnSpc>
              <a:spcAft>
                <a:spcPts val="1000"/>
              </a:spcAft>
            </a:pPr>
            <a:endParaRPr lang="en"/>
          </a:p>
          <a:p>
            <a:pPr lvl="2">
              <a:lnSpc>
                <a:spcPct val="100000"/>
              </a:lnSpc>
              <a:spcAft>
                <a:spcPts val="1000"/>
              </a:spcAft>
              <a:buClr>
                <a:srgbClr val="004F9F"/>
              </a:buClr>
            </a:pPr>
            <a:endParaRPr lang="en"/>
          </a:p>
          <a:p>
            <a:pPr marL="342900" lvl="2" indent="-342900">
              <a:lnSpc>
                <a:spcPct val="100000"/>
              </a:lnSpc>
              <a:spcAft>
                <a:spcPts val="1000"/>
              </a:spcAft>
              <a:buClr>
                <a:srgbClr val="004F9F"/>
              </a:buClr>
            </a:pPr>
            <a:endParaRPr lang="sr-Latn-RS"/>
          </a:p>
          <a:p>
            <a:pPr lvl="3">
              <a:buClr>
                <a:srgbClr val="0069B4"/>
              </a:buClr>
            </a:pPr>
            <a:endParaRPr lang="sr-Latn-RS"/>
          </a:p>
          <a:p>
            <a:pPr marL="0" lvl="2" indent="0">
              <a:buNone/>
            </a:pPr>
            <a:endParaRPr lang="sr-Latn-RS"/>
          </a:p>
          <a:p>
            <a:pPr marL="0" lvl="2" indent="0">
              <a:buNone/>
            </a:pPr>
            <a:endParaRPr lang="sr-Latn-RS"/>
          </a:p>
          <a:p>
            <a:pPr marL="0" lvl="2" indent="0"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F5012-180B-5F29-6C83-4F18D65C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OAuth protokol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3C6-0913-D176-94EA-74C95CD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1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3D8F3-8127-D1BD-0CB9-16CB48F4A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F0919-4F01-0017-B50A-1DBCF09CB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</a:t>
            </a:r>
            <a:r>
              <a:rPr lang="en-US" err="1"/>
              <a:t>pOOLS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9E3B-D70B-0681-DA27-45BDDC4ADA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0496682-20CE-BC40-5A3C-84CE327B70F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14449" r="1444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2155D1-3CAD-CDA8-A50C-682754A166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C713-1765-C510-8FF0-F07711B9C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6171" y="1544638"/>
            <a:ext cx="1085701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sr-Latn-RS" dirty="0" err="1">
                <a:ea typeface="+mn-lt"/>
                <a:cs typeface="+mn-lt"/>
              </a:rPr>
              <a:t>User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pool</a:t>
            </a:r>
            <a:r>
              <a:rPr lang="sr-Latn-RS" dirty="0">
                <a:ea typeface="+mn-lt"/>
                <a:cs typeface="+mn-lt"/>
              </a:rPr>
              <a:t> je </a:t>
            </a:r>
            <a:r>
              <a:rPr lang="sr-Latn-RS" dirty="0" err="1">
                <a:ea typeface="+mn-lt"/>
                <a:cs typeface="+mn-lt"/>
              </a:rPr>
              <a:t>user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directory</a:t>
            </a:r>
            <a:r>
              <a:rPr lang="sr-Latn-RS" dirty="0">
                <a:ea typeface="+mn-lt"/>
                <a:cs typeface="+mn-lt"/>
              </a:rPr>
              <a:t> Amazon </a:t>
            </a:r>
            <a:r>
              <a:rPr lang="sr-Latn-RS" dirty="0" err="1">
                <a:ea typeface="+mn-lt"/>
                <a:cs typeface="+mn-lt"/>
              </a:rPr>
              <a:t>Cognito</a:t>
            </a:r>
            <a:r>
              <a:rPr lang="sr-Latn-RS" dirty="0">
                <a:ea typeface="+mn-lt"/>
                <a:cs typeface="+mn-lt"/>
              </a:rPr>
              <a:t> servisa i jedna od 2 osnovne komponente servisa</a:t>
            </a:r>
            <a:endParaRPr lang="en-US" dirty="0" err="1">
              <a:ea typeface="+mn-lt"/>
              <a:cs typeface="+mn-lt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sr-Latn-RS" dirty="0"/>
              <a:t>Podaci o identitetima korisnika se čuvaju u okviru </a:t>
            </a:r>
            <a:r>
              <a:rPr lang="sr-Latn-RS" dirty="0" err="1"/>
              <a:t>user</a:t>
            </a:r>
            <a:r>
              <a:rPr lang="sr-Latn-RS" dirty="0"/>
              <a:t> </a:t>
            </a:r>
            <a:r>
              <a:rPr lang="sr-Latn-RS" dirty="0" err="1"/>
              <a:t>pool</a:t>
            </a:r>
            <a:r>
              <a:rPr lang="sr-Latn-RS" dirty="0"/>
              <a:t>-a</a:t>
            </a:r>
          </a:p>
          <a:p>
            <a:pPr marL="342900" lvl="2" indent="-342900">
              <a:lnSpc>
                <a:spcPct val="150000"/>
              </a:lnSpc>
            </a:pPr>
            <a:r>
              <a:rPr lang="sr-Latn-RS" dirty="0"/>
              <a:t>Funkcionalnosti </a:t>
            </a:r>
            <a:r>
              <a:rPr lang="sr-Latn-RS" dirty="0" err="1"/>
              <a:t>user</a:t>
            </a:r>
            <a:r>
              <a:rPr lang="sr-Latn-RS" dirty="0"/>
              <a:t> </a:t>
            </a:r>
            <a:r>
              <a:rPr lang="sr-Latn-RS" dirty="0" err="1"/>
              <a:t>pool</a:t>
            </a:r>
            <a:r>
              <a:rPr lang="sr-Latn-RS" dirty="0"/>
              <a:t>-a (koje se mogu koristiti putem SDK)</a:t>
            </a:r>
          </a:p>
          <a:p>
            <a:pPr lvl="3">
              <a:lnSpc>
                <a:spcPct val="150000"/>
              </a:lnSpc>
            </a:pP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Registracija i prijavljivanje korišćenjem 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kredencijala</a:t>
            </a:r>
            <a:endParaRPr lang="sr-Latn-RS" dirty="0">
              <a:solidFill>
                <a:srgbClr val="706F6F"/>
              </a:solidFill>
              <a:ea typeface="+mn-lt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sr-Latn-RS" dirty="0"/>
              <a:t>Predefinisan UI za prihvatanje </a:t>
            </a:r>
            <a:r>
              <a:rPr lang="sr-Latn-RS" dirty="0" err="1"/>
              <a:t>kredencijala</a:t>
            </a:r>
            <a:r>
              <a:rPr lang="sr-Latn-RS" dirty="0"/>
              <a:t> korisnika i komunikaciju sa servisom (</a:t>
            </a:r>
            <a:r>
              <a:rPr lang="sr-Latn-RS" dirty="0" err="1"/>
              <a:t>enkripcija</a:t>
            </a:r>
            <a:r>
              <a:rPr lang="sr-Latn-RS" dirty="0"/>
              <a:t>)</a:t>
            </a:r>
          </a:p>
          <a:p>
            <a:pPr lvl="3">
              <a:lnSpc>
                <a:spcPct val="150000"/>
              </a:lnSpc>
              <a:buClr>
                <a:srgbClr val="0069B4"/>
              </a:buClr>
            </a:pPr>
            <a:r>
              <a:rPr lang="sr-Latn-RS" dirty="0"/>
              <a:t>Prijavljivanje korišćenjem </a:t>
            </a:r>
            <a:r>
              <a:rPr lang="sr-Latn-RS" dirty="0" err="1">
                <a:ea typeface="+mn-lt"/>
                <a:cs typeface="+mn-lt"/>
              </a:rPr>
              <a:t>third-party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identity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provider</a:t>
            </a:r>
            <a:r>
              <a:rPr lang="sr-Latn-RS" dirty="0">
                <a:ea typeface="+mn-lt"/>
                <a:cs typeface="+mn-lt"/>
              </a:rPr>
              <a:t> (Facebook, Google, Apple </a:t>
            </a:r>
            <a:r>
              <a:rPr lang="sr-Latn-RS" dirty="0" err="1">
                <a:ea typeface="+mn-lt"/>
                <a:cs typeface="+mn-lt"/>
              </a:rPr>
              <a:t>itd</a:t>
            </a:r>
            <a:r>
              <a:rPr lang="sr-Latn-RS" dirty="0">
                <a:ea typeface="+mn-lt"/>
                <a:cs typeface="+mn-lt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sr-Latn-RS" dirty="0"/>
              <a:t>Upravljanje profilima korisnika (npr. čuvanje atributa za </a:t>
            </a:r>
            <a:r>
              <a:rPr lang="sr-Latn-RS" dirty="0" err="1">
                <a:ea typeface="+mn-lt"/>
                <a:cs typeface="+mn-lt"/>
              </a:rPr>
              <a:t>Attribute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Based</a:t>
            </a:r>
            <a:r>
              <a:rPr lang="sr-Latn-RS" dirty="0">
                <a:ea typeface="+mn-lt"/>
                <a:cs typeface="+mn-lt"/>
              </a:rPr>
              <a:t> Access </a:t>
            </a:r>
            <a:r>
              <a:rPr lang="sr-Latn-RS" dirty="0" err="1">
                <a:ea typeface="+mn-lt"/>
                <a:cs typeface="+mn-lt"/>
              </a:rPr>
              <a:t>Control</a:t>
            </a:r>
            <a:r>
              <a:rPr lang="sr-Latn-RS" dirty="0"/>
              <a:t>)</a:t>
            </a:r>
          </a:p>
          <a:p>
            <a:pPr lvl="3">
              <a:lnSpc>
                <a:spcPct val="150000"/>
              </a:lnSpc>
              <a:buClr>
                <a:srgbClr val="0069B4"/>
              </a:buClr>
            </a:pPr>
            <a:r>
              <a:rPr lang="sr-Latn-RS" dirty="0">
                <a:ea typeface="+mn-lt"/>
                <a:cs typeface="+mn-lt"/>
              </a:rPr>
              <a:t>MFA, verifikacija email i broja telefona</a:t>
            </a:r>
          </a:p>
          <a:p>
            <a:pPr lvl="3">
              <a:buClr>
                <a:srgbClr val="0069B4"/>
              </a:buClr>
            </a:pPr>
            <a:endParaRPr lang="sr-Latn-RS"/>
          </a:p>
          <a:p>
            <a:pPr lvl="3">
              <a:buClr>
                <a:srgbClr val="0069B4"/>
              </a:buClr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F5012-180B-5F29-6C83-4F18D65C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POOLs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3C6-0913-D176-94EA-74C95CD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7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Reference] 20170614.potx" id="{AD4E6C48-9686-406B-A617-6E8FE8518958}" vid="{D35E2A69-8CDE-4DAC-AC20-67534287BF67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275B52F45B848AC55A761C8270318" ma:contentTypeVersion="40" ma:contentTypeDescription="Create a new document." ma:contentTypeScope="" ma:versionID="e2a7777c2ba00a0b15ffd6746dbe366e">
  <xsd:schema xmlns:xsd="http://www.w3.org/2001/XMLSchema" xmlns:xs="http://www.w3.org/2001/XMLSchema" xmlns:p="http://schemas.microsoft.com/office/2006/metadata/properties" xmlns:ns2="434af53a-1025-4c8c-9acf-b5fb1b4a7bd1" xmlns:ns3="88031489-7444-46d8-8f6b-40f85aac60c6" targetNamespace="http://schemas.microsoft.com/office/2006/metadata/properties" ma:root="true" ma:fieldsID="58bf47ed289e00d976ac03cf52d43e66" ns2:_="" ns3:_="">
    <xsd:import namespace="434af53a-1025-4c8c-9acf-b5fb1b4a7bd1"/>
    <xsd:import namespace="88031489-7444-46d8-8f6b-40f85aac60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af53a-1025-4c8c-9acf-b5fb1b4a7b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31489-7444-46d8-8f6b-40f85aac60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34af53a-1025-4c8c-9acf-b5fb1b4a7bd1">
      <UserInfo>
        <DisplayName>Bojan Curcic</DisplayName>
        <AccountId>45</AccountId>
        <AccountType/>
      </UserInfo>
      <UserInfo>
        <DisplayName>Nikola Samardzija</DisplayName>
        <AccountId>2324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93D77E5-90B9-4C90-87FE-F634B2FFE8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C13FF-2473-4D42-9489-411352E6FD90}">
  <ds:schemaRefs>
    <ds:schemaRef ds:uri="434af53a-1025-4c8c-9acf-b5fb1b4a7bd1"/>
    <ds:schemaRef ds:uri="88031489-7444-46d8-8f6b-40f85aac60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A2D292-7AE3-49DC-9297-29CA881D9CB9}">
  <ds:schemaRefs>
    <ds:schemaRef ds:uri="434af53a-1025-4c8c-9acf-b5fb1b4a7bd1"/>
    <ds:schemaRef ds:uri="88031489-7444-46d8-8f6b-40f85aac60c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 20170614</Template>
  <Application>Microsoft Office PowerPoint</Application>
  <PresentationFormat>Widescreen</PresentationFormat>
  <Slides>30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Levi9_PP_Template_16x9_2017</vt:lpstr>
      <vt:lpstr>AWS Cognito</vt:lpstr>
      <vt:lpstr>Agenda</vt:lpstr>
      <vt:lpstr>Uvod</vt:lpstr>
      <vt:lpstr>"Kome su potrebni ovi podaci?"</vt:lpstr>
      <vt:lpstr>Autentifikacija I autorizacija</vt:lpstr>
      <vt:lpstr>IDENTITY PROVIDERS</vt:lpstr>
      <vt:lpstr>OAuth protokol</vt:lpstr>
      <vt:lpstr>User pOOLS</vt:lpstr>
      <vt:lpstr>USER POOLs</vt:lpstr>
      <vt:lpstr>autentifikacija resursa – user pool</vt:lpstr>
      <vt:lpstr>IDENTITY pOOLS</vt:lpstr>
      <vt:lpstr>Identity pools / Federated identities</vt:lpstr>
      <vt:lpstr>Tok autentifikacije sa Eksternim IDP</vt:lpstr>
      <vt:lpstr>Tok autentifikacije sa DEV IDP</vt:lpstr>
      <vt:lpstr>IAM Roles - permissions</vt:lpstr>
      <vt:lpstr>IAM Roles - trust policy</vt:lpstr>
      <vt:lpstr>Kontrola pristupa preko atributa</vt:lpstr>
      <vt:lpstr>Kontrola pristupa preko atributa - primer</vt:lpstr>
      <vt:lpstr>User pOOLS - primer </vt:lpstr>
      <vt:lpstr>IDENTITY pOOLS - primer</vt:lpstr>
      <vt:lpstr>Integracije sa aplikacijama</vt:lpstr>
      <vt:lpstr>Opcije</vt:lpstr>
      <vt:lpstr>Prednosti I Mane, Cognito vs samostalno</vt:lpstr>
      <vt:lpstr>Multy-tenancy</vt:lpstr>
      <vt:lpstr>User-pool-based multi-tenancy</vt:lpstr>
      <vt:lpstr>Bezbednost podataka</vt:lpstr>
      <vt:lpstr>Podeljena odgovornost</vt:lpstr>
      <vt:lpstr>Sigurnost I preporuke</vt:lpstr>
      <vt:lpstr>Cognito &amp; IAM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presentation</dc:title>
  <dc:creator>Yulia Kenigson</dc:creator>
  <cp:keywords>Levi 9 2017 PPT [16x9 Reference]</cp:keywords>
  <cp:revision>85</cp:revision>
  <dcterms:created xsi:type="dcterms:W3CDTF">2017-06-20T10:00:20Z</dcterms:created>
  <dcterms:modified xsi:type="dcterms:W3CDTF">2022-12-07T09:18:31Z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0x010100B44275B52F45B848AC55A761C8270318</vt:lpwstr>
  </property>
</Properties>
</file>