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480" autoAdjust="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037CE-F964-4F73-B155-72BBA78AF90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89724-7483-44C7-ABCD-600CA290C9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89724-7483-44C7-ABCD-600CA290C96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3683C8-04C4-462C-93BC-237614355BF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4C4F60-6484-4FCD-B5C8-D2D7E9C3B9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PREDIKCIJA DOBITNIKA FILMSKE NAGRADE OSKAR UPOTREBOM MA</a:t>
            </a:r>
            <a:r>
              <a:rPr lang="sr-Latn-RS" dirty="0" smtClean="0"/>
              <a:t>ŠINSKOG UČENJA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4626864"/>
          </a:xfrm>
        </p:spPr>
        <p:txBody>
          <a:bodyPr/>
          <a:lstStyle/>
          <a:p>
            <a:r>
              <a:rPr lang="sr-Latn-RS" dirty="0" smtClean="0"/>
              <a:t>EDA za skup podataka nominovanih glumaca</a:t>
            </a:r>
          </a:p>
          <a:p>
            <a:endParaRPr lang="en-US" dirty="0"/>
          </a:p>
        </p:txBody>
      </p:sp>
      <p:pic>
        <p:nvPicPr>
          <p:cNvPr id="4" name="Picture 3" descr="Screenshot (41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3581400" cy="2103995"/>
          </a:xfrm>
          <a:prstGeom prst="rect">
            <a:avLst/>
          </a:prstGeom>
        </p:spPr>
      </p:pic>
      <p:pic>
        <p:nvPicPr>
          <p:cNvPr id="11" name="Picture 10" descr="Screenshot (41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742950"/>
            <a:ext cx="3810000" cy="2000250"/>
          </a:xfrm>
          <a:prstGeom prst="rect">
            <a:avLst/>
          </a:prstGeom>
        </p:spPr>
      </p:pic>
      <p:pic>
        <p:nvPicPr>
          <p:cNvPr id="14" name="Picture 13" descr="Screenshot (435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29" y="2841484"/>
            <a:ext cx="2425771" cy="2244866"/>
          </a:xfrm>
          <a:prstGeom prst="rect">
            <a:avLst/>
          </a:prstGeom>
        </p:spPr>
      </p:pic>
      <p:pic>
        <p:nvPicPr>
          <p:cNvPr id="15" name="Picture 14" descr="Screenshot (436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2876550"/>
            <a:ext cx="2362200" cy="2044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55000"/>
              <a:buFont typeface="Wingdings" pitchFamily="2" charset="2"/>
              <a:buChar char=""/>
            </a:pPr>
            <a:r>
              <a:rPr lang="en-US" sz="2400" b="1" dirty="0" smtClean="0"/>
              <a:t> </a:t>
            </a:r>
            <a:r>
              <a:rPr lang="sr-Latn-RS" sz="2400" b="1" dirty="0" smtClean="0"/>
              <a:t>Logistička regresija</a:t>
            </a:r>
            <a:endParaRPr lang="en-US" sz="2400" b="1" dirty="0"/>
          </a:p>
        </p:txBody>
      </p:sp>
      <p:pic>
        <p:nvPicPr>
          <p:cNvPr id="7" name="Content Placeholder 6" descr="Screenshot (437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" y="2000250"/>
            <a:ext cx="3505200" cy="2247900"/>
          </a:xfrm>
        </p:spPr>
      </p:pic>
      <p:pic>
        <p:nvPicPr>
          <p:cNvPr id="8" name="Content Placeholder 7" descr="Screenshot (438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19600" y="2057401"/>
            <a:ext cx="3505200" cy="97154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10-ostruka unakrsna validacija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Preciznost, tačnost, odziv, F1 mera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55000"/>
              <a:buFont typeface="Wingdings" pitchFamily="2" charset="2"/>
              <a:buChar char=""/>
            </a:pPr>
            <a:r>
              <a:rPr lang="sr-Latn-RS" sz="2400" b="1" dirty="0" smtClean="0"/>
              <a:t> Support Vector Machine (SVM)</a:t>
            </a:r>
            <a:endParaRPr lang="en-US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10-ostruka unakrsna validacija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Preciznost, tačnost, odziv, F1 mera</a:t>
            </a:r>
            <a:endParaRPr lang="en-US" sz="1800" dirty="0"/>
          </a:p>
        </p:txBody>
      </p:sp>
      <p:pic>
        <p:nvPicPr>
          <p:cNvPr id="11" name="Content Placeholder 10" descr="Screenshot (439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3429000" cy="2266950"/>
          </a:xfrm>
        </p:spPr>
      </p:pic>
      <p:pic>
        <p:nvPicPr>
          <p:cNvPr id="12" name="Content Placeholder 11" descr="Screenshot (440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95800" y="2057400"/>
            <a:ext cx="3429000" cy="971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55000"/>
              <a:buFont typeface="Wingdings" pitchFamily="2" charset="2"/>
              <a:buChar char=""/>
            </a:pPr>
            <a:r>
              <a:rPr lang="sr-Latn-RS" sz="2400" b="1" dirty="0" smtClean="0"/>
              <a:t> Random Forest</a:t>
            </a:r>
            <a:endParaRPr lang="en-US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10-ostruka unakrsna validacija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Preciznost, tačnost, odziv, F1 mera</a:t>
            </a:r>
            <a:endParaRPr lang="en-US" sz="1800" dirty="0"/>
          </a:p>
        </p:txBody>
      </p:sp>
      <p:pic>
        <p:nvPicPr>
          <p:cNvPr id="9" name="Content Placeholder 8" descr="Screenshot (441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3505200" cy="2266950"/>
          </a:xfrm>
        </p:spPr>
      </p:pic>
      <p:pic>
        <p:nvPicPr>
          <p:cNvPr id="10" name="Content Placeholder 9" descr="Screenshot (442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95800" y="2038350"/>
            <a:ext cx="3352800" cy="99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55000"/>
              <a:buFont typeface="Wingdings" pitchFamily="2" charset="2"/>
              <a:buChar char=""/>
            </a:pPr>
            <a:r>
              <a:rPr lang="sr-Latn-RS" sz="2400" b="1" dirty="0" smtClean="0"/>
              <a:t> Random Forest sa Bagging-om</a:t>
            </a:r>
            <a:endParaRPr lang="en-US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10-ostruka unakrsna validacija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Preciznost, tačnost, odziv, F1 mera</a:t>
            </a:r>
            <a:endParaRPr lang="en-US" sz="1800" dirty="0"/>
          </a:p>
        </p:txBody>
      </p:sp>
      <p:pic>
        <p:nvPicPr>
          <p:cNvPr id="9" name="Content Placeholder 8" descr="Screenshot (441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1" y="2057400"/>
            <a:ext cx="3429000" cy="2190750"/>
          </a:xfrm>
        </p:spPr>
      </p:pic>
      <p:pic>
        <p:nvPicPr>
          <p:cNvPr id="10" name="Content Placeholder 9" descr="Screenshot (442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0" y="2057400"/>
            <a:ext cx="3352800" cy="1123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55000"/>
              <a:buFont typeface="Wingdings" pitchFamily="2" charset="2"/>
              <a:buChar char=""/>
            </a:pPr>
            <a:r>
              <a:rPr lang="sr-Latn-RS" sz="2400" b="1" dirty="0" smtClean="0"/>
              <a:t> XGBoost</a:t>
            </a:r>
            <a:endParaRPr lang="en-US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10-ostruka unakrsna validacija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Preciznost, tačnost, odziv, F1 mera</a:t>
            </a:r>
            <a:endParaRPr lang="en-US" sz="1800" dirty="0"/>
          </a:p>
        </p:txBody>
      </p:sp>
      <p:pic>
        <p:nvPicPr>
          <p:cNvPr id="9" name="Content Placeholder 8" descr="Screenshot (441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3400" y="2057400"/>
            <a:ext cx="3352800" cy="2266950"/>
          </a:xfrm>
        </p:spPr>
      </p:pic>
      <p:pic>
        <p:nvPicPr>
          <p:cNvPr id="10" name="Content Placeholder 9" descr="Screenshot (442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72000" y="2057400"/>
            <a:ext cx="3276600" cy="895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55000"/>
              <a:buFont typeface="Wingdings" pitchFamily="2" charset="2"/>
              <a:buChar char=""/>
            </a:pPr>
            <a:r>
              <a:rPr lang="sr-Latn-RS" sz="2400" b="1" dirty="0" smtClean="0"/>
              <a:t> Neuronska mreža</a:t>
            </a:r>
            <a:endParaRPr lang="en-US" sz="2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10-ostruka unakrsna validacija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556260"/>
          </a:xfrm>
        </p:spPr>
        <p:txBody>
          <a:bodyPr/>
          <a:lstStyle/>
          <a:p>
            <a:r>
              <a:rPr lang="sr-Latn-RS" sz="1800" dirty="0" smtClean="0"/>
              <a:t>Preciznost, tačnost, odziv, F1 mera</a:t>
            </a:r>
            <a:endParaRPr lang="en-US" sz="1800" dirty="0"/>
          </a:p>
        </p:txBody>
      </p:sp>
      <p:pic>
        <p:nvPicPr>
          <p:cNvPr id="9" name="Content Placeholder 8" descr="Screenshot (441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9600" y="2038350"/>
            <a:ext cx="3352800" cy="2190749"/>
          </a:xfrm>
        </p:spPr>
      </p:pic>
      <p:pic>
        <p:nvPicPr>
          <p:cNvPr id="10" name="Content Placeholder 9" descr="Screenshot (442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2063770"/>
            <a:ext cx="3276600" cy="8889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b="1" dirty="0" smtClean="0"/>
              <a:t>Rezultati svih modela</a:t>
            </a:r>
            <a:endParaRPr lang="en-US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651510"/>
          </a:xfrm>
        </p:spPr>
        <p:txBody>
          <a:bodyPr/>
          <a:lstStyle/>
          <a:p>
            <a:r>
              <a:rPr lang="sr-Latn-RS" sz="1800" dirty="0" smtClean="0"/>
              <a:t>Modeli koji vrše predikciju za najbolji film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651510"/>
          </a:xfrm>
        </p:spPr>
        <p:txBody>
          <a:bodyPr/>
          <a:lstStyle/>
          <a:p>
            <a:r>
              <a:rPr lang="sr-Latn-RS" sz="1800" dirty="0" smtClean="0"/>
              <a:t>Modeli koji vrše predikciju za glumu</a:t>
            </a:r>
            <a:endParaRPr lang="en-US" sz="1800" dirty="0"/>
          </a:p>
        </p:txBody>
      </p:sp>
      <p:pic>
        <p:nvPicPr>
          <p:cNvPr id="11" name="Content Placeholder 10" descr="Screenshot (449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172197"/>
            <a:ext cx="3657600" cy="1542553"/>
          </a:xfrm>
        </p:spPr>
      </p:pic>
      <p:pic>
        <p:nvPicPr>
          <p:cNvPr id="12" name="Content Placeholder 11" descr="Screenshot (450)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71975" y="2190750"/>
            <a:ext cx="3657600" cy="1525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536972"/>
          </a:xfrm>
        </p:spPr>
        <p:txBody>
          <a:bodyPr>
            <a:normAutofit/>
          </a:bodyPr>
          <a:lstStyle/>
          <a:p>
            <a:r>
              <a:rPr lang="sr-Latn-RS" sz="2800" b="1" dirty="0" smtClean="0"/>
              <a:t>Diskusija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00100"/>
            <a:ext cx="7467600" cy="4055364"/>
          </a:xfrm>
        </p:spPr>
        <p:txBody>
          <a:bodyPr>
            <a:normAutofit/>
          </a:bodyPr>
          <a:lstStyle/>
          <a:p>
            <a:r>
              <a:rPr lang="sr-Latn-RS" sz="1400" dirty="0" smtClean="0"/>
              <a:t>N</a:t>
            </a:r>
            <a:r>
              <a:rPr lang="vi-VN" sz="1400" dirty="0" smtClean="0"/>
              <a:t>ajbolje </a:t>
            </a:r>
            <a:r>
              <a:rPr lang="vi-VN" sz="1400" dirty="0" smtClean="0"/>
              <a:t>performanse za predikciju za najbolji film imaju Random Forest i Random Forest sa Bagging-om, takođe i Logistička regresija, a najgore SVM model</a:t>
            </a:r>
            <a:r>
              <a:rPr lang="vi-VN" sz="1400" dirty="0" smtClean="0"/>
              <a:t>.</a:t>
            </a:r>
            <a:endParaRPr lang="sr-Latn-RS" sz="1400" dirty="0" smtClean="0"/>
          </a:p>
          <a:p>
            <a:r>
              <a:rPr lang="sr-Latn-RS" sz="1400" dirty="0" err="1" smtClean="0"/>
              <a:t>F</a:t>
            </a:r>
            <a:r>
              <a:rPr lang="en-US" sz="1400" dirty="0" err="1" smtClean="0"/>
              <a:t>ilmovi</a:t>
            </a:r>
            <a:r>
              <a:rPr lang="en-US" sz="1400" dirty="0" smtClean="0"/>
              <a:t> </a:t>
            </a:r>
            <a:r>
              <a:rPr lang="en-US" sz="1400" dirty="0" err="1" smtClean="0"/>
              <a:t>koji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osvojili</a:t>
            </a:r>
            <a:r>
              <a:rPr lang="en-US" sz="1400" dirty="0" smtClean="0"/>
              <a:t> </a:t>
            </a:r>
            <a:r>
              <a:rPr lang="en-US" sz="1400" dirty="0" err="1" smtClean="0"/>
              <a:t>Oskara</a:t>
            </a:r>
            <a:r>
              <a:rPr lang="en-US" sz="1400" dirty="0" smtClean="0"/>
              <a:t> </a:t>
            </a:r>
            <a:r>
              <a:rPr lang="en-US" sz="1400" dirty="0" err="1" smtClean="0"/>
              <a:t>često</a:t>
            </a:r>
            <a:r>
              <a:rPr lang="en-US" sz="1400" dirty="0" smtClean="0"/>
              <a:t> </a:t>
            </a:r>
            <a:r>
              <a:rPr lang="en-US" sz="1400" dirty="0" err="1" smtClean="0"/>
              <a:t>imaju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nominaciju</a:t>
            </a:r>
            <a:r>
              <a:rPr lang="en-US" sz="1400" dirty="0" smtClean="0"/>
              <a:t> </a:t>
            </a:r>
            <a:r>
              <a:rPr lang="en-US" sz="1400" dirty="0" err="1" smtClean="0"/>
              <a:t>za</a:t>
            </a:r>
            <a:r>
              <a:rPr lang="en-US" sz="1400" dirty="0" smtClean="0"/>
              <a:t> </a:t>
            </a:r>
            <a:r>
              <a:rPr lang="en-US" sz="1400" dirty="0" err="1" smtClean="0"/>
              <a:t>najboljeg</a:t>
            </a:r>
            <a:r>
              <a:rPr lang="en-US" sz="1400" dirty="0" smtClean="0"/>
              <a:t> </a:t>
            </a:r>
            <a:r>
              <a:rPr lang="en-US" sz="1400" dirty="0" err="1" smtClean="0"/>
              <a:t>režisera</a:t>
            </a:r>
            <a:r>
              <a:rPr lang="sr-Latn-RS" sz="1400" dirty="0" smtClean="0"/>
              <a:t>.</a:t>
            </a:r>
          </a:p>
          <a:p>
            <a:r>
              <a:rPr lang="sr-Latn-RS" sz="1400" dirty="0" err="1" smtClean="0"/>
              <a:t>N</a:t>
            </a:r>
            <a:r>
              <a:rPr lang="en-US" sz="1400" dirty="0" err="1" smtClean="0"/>
              <a:t>ajviše</a:t>
            </a:r>
            <a:r>
              <a:rPr lang="en-US" sz="1400" dirty="0" smtClean="0"/>
              <a:t> </a:t>
            </a:r>
            <a:r>
              <a:rPr lang="en-US" sz="1400" dirty="0" err="1" smtClean="0"/>
              <a:t>nominovanih</a:t>
            </a:r>
            <a:r>
              <a:rPr lang="en-US" sz="1400" dirty="0" smtClean="0"/>
              <a:t> </a:t>
            </a:r>
            <a:r>
              <a:rPr lang="en-US" sz="1400" dirty="0" err="1" smtClean="0"/>
              <a:t>filmova</a:t>
            </a:r>
            <a:r>
              <a:rPr lang="en-US" sz="1400" dirty="0" smtClean="0"/>
              <a:t> </a:t>
            </a:r>
            <a:r>
              <a:rPr lang="en-US" sz="1400" dirty="0" err="1" smtClean="0"/>
              <a:t>za</a:t>
            </a:r>
            <a:r>
              <a:rPr lang="en-US" sz="1400" dirty="0" smtClean="0"/>
              <a:t> </a:t>
            </a:r>
            <a:r>
              <a:rPr lang="en-US" sz="1400" dirty="0" err="1" smtClean="0"/>
              <a:t>nagradu</a:t>
            </a:r>
            <a:r>
              <a:rPr lang="en-US" sz="1400" dirty="0" smtClean="0"/>
              <a:t> Oskar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onih</a:t>
            </a:r>
            <a:r>
              <a:rPr lang="en-US" sz="1400" dirty="0" smtClean="0"/>
              <a:t> </a:t>
            </a:r>
            <a:r>
              <a:rPr lang="en-US" sz="1400" dirty="0" err="1" smtClean="0"/>
              <a:t>koji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osvojili</a:t>
            </a:r>
            <a:r>
              <a:rPr lang="en-US" sz="1400" dirty="0" smtClean="0"/>
              <a:t> </a:t>
            </a:r>
            <a:r>
              <a:rPr lang="en-US" sz="1400" dirty="0" err="1" smtClean="0"/>
              <a:t>tu</a:t>
            </a:r>
            <a:r>
              <a:rPr lang="en-US" sz="1400" dirty="0" smtClean="0"/>
              <a:t> </a:t>
            </a:r>
            <a:r>
              <a:rPr lang="en-US" sz="1400" dirty="0" err="1" smtClean="0"/>
              <a:t>nagradu</a:t>
            </a:r>
            <a:r>
              <a:rPr lang="en-US" sz="1400" dirty="0" smtClean="0"/>
              <a:t> </a:t>
            </a:r>
            <a:r>
              <a:rPr lang="en-US" sz="1400" dirty="0" err="1" smtClean="0"/>
              <a:t>pripadaju</a:t>
            </a:r>
            <a:r>
              <a:rPr lang="en-US" sz="1400" dirty="0" smtClean="0"/>
              <a:t> </a:t>
            </a:r>
            <a:r>
              <a:rPr lang="en-US" sz="1400" dirty="0" err="1" smtClean="0"/>
              <a:t>žanru</a:t>
            </a:r>
            <a:r>
              <a:rPr lang="en-US" sz="1400" dirty="0" smtClean="0"/>
              <a:t> drama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r>
              <a:rPr lang="sr-Latn-RS" sz="1400" dirty="0" err="1" smtClean="0"/>
              <a:t>N</a:t>
            </a:r>
            <a:r>
              <a:rPr lang="en-US" sz="1400" dirty="0" err="1" smtClean="0"/>
              <a:t>ajviše</a:t>
            </a:r>
            <a:r>
              <a:rPr lang="en-US" sz="1400" dirty="0" smtClean="0"/>
              <a:t> </a:t>
            </a:r>
            <a:r>
              <a:rPr lang="en-US" sz="1400" dirty="0" err="1" smtClean="0"/>
              <a:t>ima</a:t>
            </a:r>
            <a:r>
              <a:rPr lang="en-US" sz="1400" dirty="0" smtClean="0"/>
              <a:t> </a:t>
            </a:r>
            <a:r>
              <a:rPr lang="en-US" sz="1400" dirty="0" err="1" smtClean="0"/>
              <a:t>poklapanja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PGA </a:t>
            </a:r>
            <a:r>
              <a:rPr lang="en-US" sz="1400" dirty="0" err="1" smtClean="0"/>
              <a:t>i</a:t>
            </a:r>
            <a:r>
              <a:rPr lang="en-US" sz="1400" dirty="0" smtClean="0"/>
              <a:t> DGA </a:t>
            </a:r>
            <a:r>
              <a:rPr lang="en-US" sz="1400" dirty="0" err="1" smtClean="0"/>
              <a:t>nagradama</a:t>
            </a:r>
            <a:r>
              <a:rPr lang="sr-Latn-RS" sz="1400" dirty="0" smtClean="0"/>
              <a:t>.</a:t>
            </a:r>
          </a:p>
          <a:p>
            <a:r>
              <a:rPr lang="sr-Latn-RS" sz="1400" dirty="0" smtClean="0"/>
              <a:t>Najviše pobedničkih filmova je izašlo u prvoj i trećoj četvrtini godine.</a:t>
            </a:r>
          </a:p>
          <a:p>
            <a:endParaRPr lang="sr-Latn-RS" sz="1600" dirty="0" smtClean="0"/>
          </a:p>
          <a:p>
            <a:endParaRPr lang="en-US" sz="1600" dirty="0"/>
          </a:p>
        </p:txBody>
      </p:sp>
      <p:pic>
        <p:nvPicPr>
          <p:cNvPr id="4" name="Picture 3" descr="Screenshot (39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724150"/>
            <a:ext cx="2373542" cy="2419350"/>
          </a:xfrm>
          <a:prstGeom prst="rect">
            <a:avLst/>
          </a:prstGeom>
        </p:spPr>
      </p:pic>
      <p:pic>
        <p:nvPicPr>
          <p:cNvPr id="5" name="Picture 4" descr="Screenshot (39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724150"/>
            <a:ext cx="2598277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"/>
            <a:ext cx="7467600" cy="4741164"/>
          </a:xfrm>
        </p:spPr>
        <p:txBody>
          <a:bodyPr>
            <a:normAutofit/>
          </a:bodyPr>
          <a:lstStyle/>
          <a:p>
            <a:r>
              <a:rPr lang="sr-Latn-RS" sz="1400" dirty="0" smtClean="0"/>
              <a:t>N</a:t>
            </a:r>
            <a:r>
              <a:rPr lang="vi-VN" sz="1400" dirty="0" smtClean="0"/>
              <a:t>ajbolje </a:t>
            </a:r>
            <a:r>
              <a:rPr lang="vi-VN" sz="1400" dirty="0" smtClean="0"/>
              <a:t>performanse za predikciju za glumu imaju XGBoost i Logistička regresija, takođe i SVM, a najgore neuronska mreža</a:t>
            </a:r>
            <a:r>
              <a:rPr lang="vi-VN" sz="1400" dirty="0" smtClean="0"/>
              <a:t>.</a:t>
            </a:r>
            <a:endParaRPr lang="sr-Latn-RS" sz="1400" dirty="0" smtClean="0"/>
          </a:p>
          <a:p>
            <a:r>
              <a:rPr lang="sr-Latn-RS" sz="1400" dirty="0" err="1" smtClean="0"/>
              <a:t>V</a:t>
            </a:r>
            <a:r>
              <a:rPr lang="en-US" sz="1400" dirty="0" err="1" smtClean="0"/>
              <a:t>eću</a:t>
            </a:r>
            <a:r>
              <a:rPr lang="en-US" sz="1400" dirty="0" smtClean="0"/>
              <a:t> </a:t>
            </a:r>
            <a:r>
              <a:rPr lang="en-US" sz="1400" dirty="0" err="1" smtClean="0"/>
              <a:t>šansu</a:t>
            </a:r>
            <a:r>
              <a:rPr lang="en-US" sz="1400" dirty="0" smtClean="0"/>
              <a:t> </a:t>
            </a:r>
            <a:r>
              <a:rPr lang="en-US" sz="1400" dirty="0" err="1" smtClean="0"/>
              <a:t>imaju</a:t>
            </a:r>
            <a:r>
              <a:rPr lang="en-US" sz="1400" dirty="0" smtClean="0"/>
              <a:t> </a:t>
            </a:r>
            <a:r>
              <a:rPr lang="en-US" sz="1400" dirty="0" err="1" smtClean="0"/>
              <a:t>glumci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osvoje</a:t>
            </a:r>
            <a:r>
              <a:rPr lang="en-US" sz="1400" dirty="0" smtClean="0"/>
              <a:t> </a:t>
            </a:r>
            <a:r>
              <a:rPr lang="en-US" sz="1400" dirty="0" err="1" smtClean="0"/>
              <a:t>Oskara</a:t>
            </a:r>
            <a:r>
              <a:rPr lang="en-US" sz="1400" dirty="0" smtClean="0"/>
              <a:t> </a:t>
            </a:r>
            <a:r>
              <a:rPr lang="en-US" sz="1400" dirty="0" err="1" smtClean="0"/>
              <a:t>ako</a:t>
            </a:r>
            <a:r>
              <a:rPr lang="en-US" sz="1400" dirty="0" smtClean="0"/>
              <a:t> je film u </a:t>
            </a:r>
            <a:r>
              <a:rPr lang="en-US" sz="1400" dirty="0" err="1" smtClean="0"/>
              <a:t>kojem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glumili</a:t>
            </a:r>
            <a:r>
              <a:rPr lang="en-US" sz="1400" dirty="0" smtClean="0"/>
              <a:t> </a:t>
            </a:r>
            <a:r>
              <a:rPr lang="en-US" sz="1400" dirty="0" err="1" smtClean="0"/>
              <a:t>nominovan</a:t>
            </a:r>
            <a:r>
              <a:rPr lang="en-US" sz="1400" dirty="0" smtClean="0"/>
              <a:t> </a:t>
            </a:r>
            <a:r>
              <a:rPr lang="en-US" sz="1400" dirty="0" err="1" smtClean="0"/>
              <a:t>za</a:t>
            </a:r>
            <a:r>
              <a:rPr lang="en-US" sz="1400" dirty="0" smtClean="0"/>
              <a:t> </a:t>
            </a:r>
            <a:r>
              <a:rPr lang="en-US" sz="1400" dirty="0" err="1" smtClean="0"/>
              <a:t>Oskara</a:t>
            </a:r>
            <a:r>
              <a:rPr lang="sr-Latn-RS" sz="1400" dirty="0" smtClean="0"/>
              <a:t>.</a:t>
            </a:r>
          </a:p>
          <a:p>
            <a:r>
              <a:rPr lang="sr-Latn-RS" sz="1400" dirty="0" smtClean="0"/>
              <a:t>V</a:t>
            </a:r>
            <a:r>
              <a:rPr lang="en-US" sz="1400" dirty="0" err="1" smtClean="0"/>
              <a:t>eću</a:t>
            </a:r>
            <a:r>
              <a:rPr lang="en-US" sz="1400" dirty="0" smtClean="0"/>
              <a:t> </a:t>
            </a:r>
            <a:r>
              <a:rPr lang="en-US" sz="1400" dirty="0" err="1" smtClean="0"/>
              <a:t>verovatnoću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osvoje</a:t>
            </a:r>
            <a:r>
              <a:rPr lang="en-US" sz="1400" dirty="0" smtClean="0"/>
              <a:t> </a:t>
            </a:r>
            <a:r>
              <a:rPr lang="en-US" sz="1400" dirty="0" err="1" smtClean="0"/>
              <a:t>Oskara</a:t>
            </a:r>
            <a:r>
              <a:rPr lang="en-US" sz="1400" dirty="0" smtClean="0"/>
              <a:t> </a:t>
            </a:r>
            <a:r>
              <a:rPr lang="en-US" sz="1400" dirty="0" err="1" smtClean="0"/>
              <a:t>imaju</a:t>
            </a:r>
            <a:r>
              <a:rPr lang="en-US" sz="1400" dirty="0" smtClean="0"/>
              <a:t> </a:t>
            </a:r>
            <a:r>
              <a:rPr lang="en-US" sz="1400" dirty="0" err="1" smtClean="0"/>
              <a:t>glumci</a:t>
            </a:r>
            <a:r>
              <a:rPr lang="en-US" sz="1400" dirty="0" smtClean="0"/>
              <a:t> </a:t>
            </a:r>
            <a:r>
              <a:rPr lang="en-US" sz="1400" dirty="0" err="1" smtClean="0"/>
              <a:t>ako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osvojili</a:t>
            </a:r>
            <a:r>
              <a:rPr lang="en-US" sz="1400" dirty="0" smtClean="0"/>
              <a:t> </a:t>
            </a:r>
            <a:r>
              <a:rPr lang="en-US" sz="1400" dirty="0" err="1" smtClean="0"/>
              <a:t>Zlatni</a:t>
            </a:r>
            <a:r>
              <a:rPr lang="en-US" sz="1400" dirty="0" smtClean="0"/>
              <a:t> </a:t>
            </a:r>
            <a:r>
              <a:rPr lang="en-US" sz="1400" dirty="0" err="1" smtClean="0"/>
              <a:t>globus</a:t>
            </a:r>
            <a:r>
              <a:rPr lang="en-US" sz="1400" dirty="0" smtClean="0"/>
              <a:t> </a:t>
            </a:r>
            <a:r>
              <a:rPr lang="en-US" sz="1400" dirty="0" err="1" smtClean="0"/>
              <a:t>za</a:t>
            </a:r>
            <a:r>
              <a:rPr lang="en-US" sz="1400" dirty="0" smtClean="0"/>
              <a:t> </a:t>
            </a:r>
            <a:r>
              <a:rPr lang="en-US" sz="1400" dirty="0" err="1" smtClean="0"/>
              <a:t>dramu</a:t>
            </a:r>
            <a:r>
              <a:rPr lang="sr-Latn-RS" sz="1400" dirty="0" smtClean="0"/>
              <a:t>, a ne</a:t>
            </a:r>
            <a:r>
              <a:rPr lang="en-US" sz="1400" dirty="0" smtClean="0"/>
              <a:t> </a:t>
            </a:r>
            <a:r>
              <a:rPr lang="en-US" sz="1400" dirty="0" err="1" smtClean="0"/>
              <a:t>za</a:t>
            </a:r>
            <a:r>
              <a:rPr lang="en-US" sz="1400" dirty="0" smtClean="0"/>
              <a:t> </a:t>
            </a:r>
            <a:r>
              <a:rPr lang="en-US" sz="1400" dirty="0" err="1" smtClean="0"/>
              <a:t>komediju</a:t>
            </a:r>
            <a:r>
              <a:rPr lang="en-US" sz="1400" dirty="0" smtClean="0"/>
              <a:t>. </a:t>
            </a:r>
            <a:endParaRPr lang="sr-Latn-RS" sz="1400" dirty="0" smtClean="0"/>
          </a:p>
          <a:p>
            <a:r>
              <a:rPr lang="sr-Latn-RS" sz="1400" dirty="0" smtClean="0"/>
              <a:t>Najviše glumaca koji su osvojili Oskara </a:t>
            </a:r>
            <a:r>
              <a:rPr lang="en-US" sz="1400" dirty="0" err="1" smtClean="0"/>
              <a:t>glumili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u </a:t>
            </a:r>
            <a:r>
              <a:rPr lang="en-US" sz="1400" dirty="0" err="1" smtClean="0"/>
              <a:t>filmovima</a:t>
            </a:r>
            <a:r>
              <a:rPr lang="en-US" sz="1400" dirty="0" smtClean="0"/>
              <a:t> </a:t>
            </a:r>
            <a:r>
              <a:rPr lang="en-US" sz="1400" dirty="0" err="1" smtClean="0"/>
              <a:t>koji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izašli</a:t>
            </a:r>
            <a:r>
              <a:rPr lang="en-US" sz="1400" dirty="0" smtClean="0"/>
              <a:t> u </a:t>
            </a:r>
            <a:r>
              <a:rPr lang="en-US" sz="1400" dirty="0" err="1" smtClean="0"/>
              <a:t>drugoj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poslednjoj</a:t>
            </a:r>
            <a:r>
              <a:rPr lang="en-US" sz="1400" dirty="0" smtClean="0"/>
              <a:t> </a:t>
            </a:r>
            <a:r>
              <a:rPr lang="en-US" sz="1400" dirty="0" err="1" smtClean="0"/>
              <a:t>četvrtini</a:t>
            </a:r>
            <a:r>
              <a:rPr lang="en-US" sz="1400" dirty="0" smtClean="0"/>
              <a:t> </a:t>
            </a:r>
            <a:r>
              <a:rPr lang="en-US" sz="1400" dirty="0" err="1" smtClean="0"/>
              <a:t>godine</a:t>
            </a:r>
            <a:r>
              <a:rPr lang="sr-Latn-RS" sz="1400" dirty="0" smtClean="0"/>
              <a:t>.</a:t>
            </a:r>
          </a:p>
          <a:p>
            <a:r>
              <a:rPr lang="sr-Latn-RS" sz="1400" dirty="0" err="1" smtClean="0"/>
              <a:t>P</a:t>
            </a:r>
            <a:r>
              <a:rPr lang="en-US" sz="1400" dirty="0" err="1" smtClean="0"/>
              <a:t>rethodne</a:t>
            </a:r>
            <a:r>
              <a:rPr lang="en-US" sz="1400" dirty="0" smtClean="0"/>
              <a:t> </a:t>
            </a:r>
            <a:r>
              <a:rPr lang="en-US" sz="1400" dirty="0" err="1" smtClean="0"/>
              <a:t>nominacije</a:t>
            </a:r>
            <a:r>
              <a:rPr lang="en-US" sz="1400" dirty="0" smtClean="0"/>
              <a:t> </a:t>
            </a:r>
            <a:r>
              <a:rPr lang="en-US" sz="1400" dirty="0" err="1" smtClean="0"/>
              <a:t>ili</a:t>
            </a:r>
            <a:r>
              <a:rPr lang="en-US" sz="1400" dirty="0" smtClean="0"/>
              <a:t> </a:t>
            </a:r>
            <a:r>
              <a:rPr lang="en-US" sz="1400" dirty="0" err="1" smtClean="0"/>
              <a:t>osvajanja</a:t>
            </a:r>
            <a:r>
              <a:rPr lang="en-US" sz="1400" dirty="0" smtClean="0"/>
              <a:t> </a:t>
            </a:r>
            <a:r>
              <a:rPr lang="en-US" sz="1400" dirty="0" err="1" smtClean="0"/>
              <a:t>Oskara</a:t>
            </a:r>
            <a:r>
              <a:rPr lang="en-US" sz="1400" dirty="0" smtClean="0"/>
              <a:t> </a:t>
            </a:r>
            <a:r>
              <a:rPr lang="en-US" sz="1400" dirty="0" err="1" smtClean="0"/>
              <a:t>za</a:t>
            </a:r>
            <a:r>
              <a:rPr lang="en-US" sz="1400" dirty="0" smtClean="0"/>
              <a:t> </a:t>
            </a:r>
            <a:r>
              <a:rPr lang="en-US" sz="1400" dirty="0" err="1" smtClean="0"/>
              <a:t>glumu</a:t>
            </a:r>
            <a:r>
              <a:rPr lang="en-US" sz="1400" dirty="0" smtClean="0"/>
              <a:t> </a:t>
            </a:r>
            <a:r>
              <a:rPr lang="en-US" sz="1400" dirty="0" err="1" smtClean="0"/>
              <a:t>nisu</a:t>
            </a:r>
            <a:r>
              <a:rPr lang="en-US" sz="1400" dirty="0" smtClean="0"/>
              <a:t> </a:t>
            </a:r>
            <a:r>
              <a:rPr lang="en-US" sz="1400" dirty="0" err="1" smtClean="0"/>
              <a:t>pokazale</a:t>
            </a:r>
            <a:r>
              <a:rPr lang="en-US" sz="1400" dirty="0" smtClean="0"/>
              <a:t> </a:t>
            </a:r>
            <a:r>
              <a:rPr lang="en-US" sz="1400" dirty="0" err="1" smtClean="0"/>
              <a:t>značajan</a:t>
            </a:r>
            <a:r>
              <a:rPr lang="en-US" sz="1400" dirty="0" smtClean="0"/>
              <a:t> </a:t>
            </a:r>
            <a:r>
              <a:rPr lang="en-US" sz="1400" dirty="0" err="1" smtClean="0"/>
              <a:t>uticaj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mogućnost</a:t>
            </a:r>
            <a:r>
              <a:rPr lang="en-US" sz="1400" dirty="0" smtClean="0"/>
              <a:t> </a:t>
            </a:r>
            <a:r>
              <a:rPr lang="en-US" sz="1400" dirty="0" err="1" smtClean="0"/>
              <a:t>ponovnog</a:t>
            </a:r>
            <a:r>
              <a:rPr lang="en-US" sz="1400" dirty="0" smtClean="0"/>
              <a:t> </a:t>
            </a:r>
            <a:r>
              <a:rPr lang="en-US" sz="1400" dirty="0" err="1" smtClean="0"/>
              <a:t>osvajanja</a:t>
            </a:r>
            <a:r>
              <a:rPr lang="en-US" sz="1400" dirty="0" smtClean="0"/>
              <a:t> </a:t>
            </a:r>
            <a:r>
              <a:rPr lang="en-US" sz="1400" dirty="0" err="1" smtClean="0"/>
              <a:t>ove</a:t>
            </a:r>
            <a:r>
              <a:rPr lang="en-US" sz="1400" dirty="0" smtClean="0"/>
              <a:t> </a:t>
            </a:r>
            <a:r>
              <a:rPr lang="en-US" sz="1400" dirty="0" err="1" smtClean="0"/>
              <a:t>nagrade</a:t>
            </a:r>
            <a:r>
              <a:rPr lang="sr-Latn-R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4" name="Picture 3" descr="Screenshot (42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647950"/>
            <a:ext cx="2743200" cy="2495550"/>
          </a:xfrm>
          <a:prstGeom prst="rect">
            <a:avLst/>
          </a:prstGeom>
        </p:spPr>
      </p:pic>
      <p:pic>
        <p:nvPicPr>
          <p:cNvPr id="5" name="Picture 4" descr="Screenshot (42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724150"/>
            <a:ext cx="2743201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800" b="1" dirty="0" smtClean="0"/>
              <a:t>Motivacija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4450"/>
            <a:ext cx="7467600" cy="3541014"/>
          </a:xfrm>
        </p:spPr>
        <p:txBody>
          <a:bodyPr/>
          <a:lstStyle/>
          <a:p>
            <a:r>
              <a:rPr lang="en-US" dirty="0" smtClean="0"/>
              <a:t>Oskar </a:t>
            </a:r>
            <a:r>
              <a:rPr lang="en-US" dirty="0" err="1" smtClean="0"/>
              <a:t>nagrada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vrhunac</a:t>
            </a:r>
            <a:r>
              <a:rPr lang="en-US" dirty="0" smtClean="0"/>
              <a:t> </a:t>
            </a:r>
            <a:r>
              <a:rPr lang="en-US" dirty="0" err="1" smtClean="0"/>
              <a:t>priznanja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izuzetna</a:t>
            </a:r>
            <a:r>
              <a:rPr lang="en-US" dirty="0" smtClean="0"/>
              <a:t> </a:t>
            </a:r>
            <a:r>
              <a:rPr lang="en-US" dirty="0" err="1" smtClean="0"/>
              <a:t>dostignuća</a:t>
            </a:r>
            <a:r>
              <a:rPr lang="en-US" dirty="0" smtClean="0"/>
              <a:t> u </a:t>
            </a:r>
            <a:r>
              <a:rPr lang="en-US" dirty="0" err="1" smtClean="0"/>
              <a:t>kinematografiji</a:t>
            </a:r>
            <a:endParaRPr lang="sr-Latn-RS" dirty="0" smtClean="0"/>
          </a:p>
          <a:p>
            <a:r>
              <a:rPr lang="sr-Latn-RS" dirty="0" smtClean="0"/>
              <a:t>Potencijalni doprinosi </a:t>
            </a:r>
            <a:r>
              <a:rPr lang="sr-Latn-RS" dirty="0" smtClean="0"/>
              <a:t>koji bi mogli proizaći iz preciznog predviđanja </a:t>
            </a:r>
            <a:r>
              <a:rPr lang="sr-Latn-RS" dirty="0" smtClean="0"/>
              <a:t>pobednika</a:t>
            </a:r>
          </a:p>
          <a:p>
            <a:r>
              <a:rPr lang="sr-Latn-RS" dirty="0" smtClean="0"/>
              <a:t>U</a:t>
            </a:r>
            <a:r>
              <a:rPr lang="vi-VN" dirty="0" smtClean="0"/>
              <a:t>napređ</a:t>
            </a:r>
            <a:r>
              <a:rPr lang="sr-Latn-RS" dirty="0" smtClean="0"/>
              <a:t>enje</a:t>
            </a:r>
            <a:r>
              <a:rPr lang="vi-VN" dirty="0" smtClean="0"/>
              <a:t> </a:t>
            </a:r>
            <a:r>
              <a:rPr lang="vi-VN" dirty="0" smtClean="0"/>
              <a:t>strategije produkcije, marketinga i </a:t>
            </a:r>
            <a:r>
              <a:rPr lang="vi-VN" dirty="0" smtClean="0"/>
              <a:t>distribucije</a:t>
            </a:r>
            <a:endParaRPr lang="sr-Latn-RS" dirty="0" smtClean="0"/>
          </a:p>
          <a:p>
            <a:r>
              <a:rPr lang="sr-Latn-RS" dirty="0" smtClean="0"/>
              <a:t>Unapređenje zadovoljstva publike i stvaralaca</a:t>
            </a:r>
          </a:p>
          <a:p>
            <a:r>
              <a:rPr lang="sr-Latn-RS" dirty="0" err="1" smtClean="0"/>
              <a:t>Z</a:t>
            </a:r>
            <a:r>
              <a:rPr lang="en-US" dirty="0" err="1" smtClean="0"/>
              <a:t>načajno</a:t>
            </a:r>
            <a:r>
              <a:rPr lang="en-US" dirty="0" smtClean="0"/>
              <a:t> </a:t>
            </a:r>
            <a:r>
              <a:rPr lang="en-US" dirty="0" err="1" smtClean="0"/>
              <a:t>smanj</a:t>
            </a:r>
            <a:r>
              <a:rPr lang="sr-Latn-RS" dirty="0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rizik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troškov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produkcije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50"/>
            <a:ext cx="7467600" cy="4569714"/>
          </a:xfrm>
        </p:spPr>
        <p:txBody>
          <a:bodyPr>
            <a:normAutofit fontScale="85000" lnSpcReduction="20000"/>
          </a:bodyPr>
          <a:lstStyle/>
          <a:p>
            <a:pPr>
              <a:buSzPct val="120000"/>
              <a:buFont typeface="Wingdings" pitchFamily="2" charset="2"/>
              <a:buChar char="v"/>
            </a:pPr>
            <a:r>
              <a:rPr lang="sr-Latn-RS" sz="1600" dirty="0" smtClean="0"/>
              <a:t>Poređenje sa radom </a:t>
            </a:r>
            <a:r>
              <a:rPr lang="en-US" sz="1600" dirty="0" smtClean="0"/>
              <a:t>Predicting the “Best Picture” Oscar Award Winner: </a:t>
            </a:r>
            <a:r>
              <a:rPr lang="sr-Latn-RS" sz="1600" dirty="0" smtClean="0"/>
              <a:t>(</a:t>
            </a:r>
            <a:r>
              <a:rPr lang="en-US" sz="1600" dirty="0" smtClean="0"/>
              <a:t>Paul </a:t>
            </a:r>
            <a:r>
              <a:rPr lang="en-US" sz="1600" dirty="0" err="1" smtClean="0"/>
              <a:t>Ables</a:t>
            </a:r>
            <a:r>
              <a:rPr lang="en-US" sz="1600" dirty="0" smtClean="0"/>
              <a:t>, </a:t>
            </a:r>
            <a:r>
              <a:rPr lang="en-US" sz="1600" dirty="0" smtClean="0"/>
              <a:t>2018</a:t>
            </a:r>
            <a:r>
              <a:rPr lang="sr-Latn-RS" sz="1600" dirty="0" smtClean="0"/>
              <a:t>)</a:t>
            </a:r>
          </a:p>
          <a:p>
            <a:r>
              <a:rPr lang="sr-Latn-RS" sz="1600" dirty="0" smtClean="0"/>
              <a:t>Korišćena Logistička Regresija</a:t>
            </a:r>
          </a:p>
          <a:p>
            <a:r>
              <a:rPr lang="sr-Latn-RS" sz="1600" dirty="0" smtClean="0"/>
              <a:t>Predikcija pobednika Oskara: </a:t>
            </a:r>
            <a:r>
              <a:rPr lang="en-US" sz="1600" dirty="0" smtClean="0"/>
              <a:t>92,75%</a:t>
            </a:r>
            <a:r>
              <a:rPr lang="sr-Latn-RS" sz="1600" dirty="0" smtClean="0"/>
              <a:t>, 90%(Ables)</a:t>
            </a:r>
          </a:p>
          <a:p>
            <a:r>
              <a:rPr lang="sr-Latn-RS" sz="1600" dirty="0" smtClean="0"/>
              <a:t>Neki slični podaci kao što su: žanr, datum izlaska, trajanje filma, ukupan broj nominacija za Oskara</a:t>
            </a:r>
          </a:p>
          <a:p>
            <a:r>
              <a:rPr lang="sr-Latn-RS" sz="1600" dirty="0" err="1" smtClean="0"/>
              <a:t>V</a:t>
            </a:r>
            <a:r>
              <a:rPr lang="en-US" sz="1600" dirty="0" err="1" smtClean="0"/>
              <a:t>ećina</a:t>
            </a:r>
            <a:r>
              <a:rPr lang="en-US" sz="1600" dirty="0" smtClean="0"/>
              <a:t> </a:t>
            </a:r>
            <a:r>
              <a:rPr lang="en-US" sz="1600" dirty="0" err="1" smtClean="0"/>
              <a:t>filmova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</a:t>
            </a:r>
            <a:r>
              <a:rPr lang="en-US" sz="1600" dirty="0" err="1" smtClean="0"/>
              <a:t>osvoje</a:t>
            </a:r>
            <a:r>
              <a:rPr lang="en-US" sz="1600" dirty="0" smtClean="0"/>
              <a:t> </a:t>
            </a:r>
            <a:r>
              <a:rPr lang="en-US" sz="1600" dirty="0" err="1" smtClean="0"/>
              <a:t>Oskara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najbolji</a:t>
            </a:r>
            <a:r>
              <a:rPr lang="en-US" sz="1600" dirty="0" smtClean="0"/>
              <a:t> film </a:t>
            </a:r>
            <a:r>
              <a:rPr lang="en-US" sz="1600" dirty="0" err="1" smtClean="0"/>
              <a:t>pripadaju</a:t>
            </a:r>
            <a:r>
              <a:rPr lang="en-US" sz="1600" dirty="0" smtClean="0"/>
              <a:t> </a:t>
            </a:r>
            <a:r>
              <a:rPr lang="en-US" sz="1600" dirty="0" err="1" smtClean="0"/>
              <a:t>žanru</a:t>
            </a:r>
            <a:r>
              <a:rPr lang="en-US" sz="1600" dirty="0" smtClean="0"/>
              <a:t> </a:t>
            </a:r>
            <a:r>
              <a:rPr lang="en-US" sz="1600" dirty="0" smtClean="0"/>
              <a:t>drama</a:t>
            </a:r>
            <a:endParaRPr lang="sr-Latn-RS" sz="1600" dirty="0" smtClean="0"/>
          </a:p>
          <a:p>
            <a:r>
              <a:rPr lang="sr-Latn-RS" sz="1600" dirty="0" smtClean="0"/>
              <a:t>Značajno povečava šanse za osvajanje Oskara nominacija za najboljeg režisera</a:t>
            </a:r>
          </a:p>
          <a:p>
            <a:endParaRPr lang="sr-Latn-RS" sz="1600" dirty="0" smtClean="0"/>
          </a:p>
          <a:p>
            <a:pPr>
              <a:buSzPct val="120000"/>
              <a:buFont typeface="Wingdings" pitchFamily="2" charset="2"/>
              <a:buChar char="v"/>
            </a:pPr>
            <a:r>
              <a:rPr lang="sr-Latn-RS" sz="1600" dirty="0" smtClean="0"/>
              <a:t>Poređenje sa radom </a:t>
            </a:r>
            <a:r>
              <a:rPr lang="en-US" sz="1600" dirty="0" smtClean="0"/>
              <a:t>Revisiting predictions of movie economic success: random Forest applied to </a:t>
            </a:r>
            <a:r>
              <a:rPr lang="en-US" sz="1600" dirty="0" smtClean="0"/>
              <a:t>profits</a:t>
            </a:r>
            <a:r>
              <a:rPr lang="sr-Latn-RS" sz="1600" dirty="0" smtClean="0"/>
              <a:t>(</a:t>
            </a:r>
            <a:r>
              <a:rPr lang="en-US" sz="1600" dirty="0" err="1" smtClean="0"/>
              <a:t>Thaís</a:t>
            </a:r>
            <a:r>
              <a:rPr lang="en-US" sz="1600" dirty="0" smtClean="0"/>
              <a:t> </a:t>
            </a:r>
            <a:r>
              <a:rPr lang="en-US" sz="1600" dirty="0" err="1" smtClean="0"/>
              <a:t>Luiza</a:t>
            </a:r>
            <a:r>
              <a:rPr lang="en-US" sz="1600" dirty="0" smtClean="0"/>
              <a:t> </a:t>
            </a:r>
            <a:r>
              <a:rPr lang="en-US" sz="1600" dirty="0" err="1" smtClean="0"/>
              <a:t>Donega</a:t>
            </a:r>
            <a:r>
              <a:rPr lang="en-US" sz="1600" dirty="0" smtClean="0"/>
              <a:t> e Souza, &amp; </a:t>
            </a:r>
            <a:r>
              <a:rPr lang="en-US" sz="1600" dirty="0" err="1" smtClean="0"/>
              <a:t>Marislei</a:t>
            </a:r>
            <a:r>
              <a:rPr lang="en-US" sz="1600" dirty="0" smtClean="0"/>
              <a:t> </a:t>
            </a:r>
            <a:r>
              <a:rPr lang="en-US" sz="1600" dirty="0" err="1" smtClean="0"/>
              <a:t>Nishijima</a:t>
            </a:r>
            <a:r>
              <a:rPr lang="en-US" sz="1600" dirty="0" smtClean="0"/>
              <a:t>, Ricardo </a:t>
            </a:r>
            <a:r>
              <a:rPr lang="en-US" sz="1600" dirty="0" err="1" smtClean="0"/>
              <a:t>Pires</a:t>
            </a:r>
            <a:r>
              <a:rPr lang="en-US" sz="1600" dirty="0" smtClean="0"/>
              <a:t>, 2023</a:t>
            </a:r>
            <a:r>
              <a:rPr lang="sr-Latn-RS" sz="1600" dirty="0" smtClean="0"/>
              <a:t>)</a:t>
            </a:r>
          </a:p>
          <a:p>
            <a:r>
              <a:rPr lang="sr-Latn-RS" sz="1600" dirty="0" smtClean="0"/>
              <a:t>Korišćeni algoritmi: Random Forest, SVM, </a:t>
            </a:r>
            <a:r>
              <a:rPr lang="en-US" sz="1600" dirty="0" smtClean="0"/>
              <a:t>Multilayer </a:t>
            </a:r>
            <a:r>
              <a:rPr lang="en-US" sz="1600" dirty="0" err="1" smtClean="0"/>
              <a:t>Perceptron</a:t>
            </a:r>
            <a:r>
              <a:rPr lang="en-US" sz="1600" dirty="0" smtClean="0"/>
              <a:t> Neural </a:t>
            </a:r>
            <a:r>
              <a:rPr lang="en-US" sz="1600" dirty="0" smtClean="0"/>
              <a:t>Network</a:t>
            </a:r>
            <a:endParaRPr lang="sr-Latn-RS" sz="1600" dirty="0" smtClean="0"/>
          </a:p>
          <a:p>
            <a:r>
              <a:rPr lang="sr-Latn-RS" sz="1600" dirty="0" smtClean="0"/>
              <a:t>Neki slični podaci kao što su: žanr, trajaje filma, datum izlaska filma</a:t>
            </a:r>
          </a:p>
          <a:p>
            <a:r>
              <a:rPr lang="sr-Latn-RS" sz="1600" dirty="0" smtClean="0"/>
              <a:t>Najbolje se pokazao Random Forest </a:t>
            </a:r>
            <a:r>
              <a:rPr lang="sr-Latn-RS" sz="1600" dirty="0" smtClean="0"/>
              <a:t>algoritam, a najgore neuronska mreža</a:t>
            </a:r>
          </a:p>
          <a:p>
            <a:r>
              <a:rPr lang="sr-Latn-RS" sz="1600" dirty="0" smtClean="0"/>
              <a:t>Razlike:</a:t>
            </a:r>
          </a:p>
          <a:p>
            <a:pPr lvl="1"/>
            <a:r>
              <a:rPr lang="sr-Latn-RS" sz="1300" dirty="0" smtClean="0"/>
              <a:t>Teme radova</a:t>
            </a:r>
          </a:p>
          <a:p>
            <a:pPr lvl="1"/>
            <a:r>
              <a:rPr lang="sr-Latn-RS" sz="1300" dirty="0" smtClean="0"/>
              <a:t>Skup podataka obuhvata filmove od 1980. do 2019 godine. god, dok ovde skup podataka obuhvata podatke od 1961. do 2021. godine</a:t>
            </a:r>
          </a:p>
          <a:p>
            <a:pPr lvl="1"/>
            <a:r>
              <a:rPr lang="sr-Latn-RS" sz="1300" dirty="0" smtClean="0"/>
              <a:t>Podaci vezani sa ekonomske aspekrte filma poput budžeta i profita</a:t>
            </a:r>
          </a:p>
          <a:p>
            <a:pPr lvl="1"/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479822"/>
          </a:xfrm>
        </p:spPr>
        <p:txBody>
          <a:bodyPr>
            <a:normAutofit fontScale="90000"/>
          </a:bodyPr>
          <a:lstStyle/>
          <a:p>
            <a:r>
              <a:rPr lang="sr-Latn-RS" sz="2800" b="1" dirty="0" smtClean="0"/>
              <a:t>Zaključak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00100"/>
            <a:ext cx="7467600" cy="4000500"/>
          </a:xfrm>
        </p:spPr>
        <p:txBody>
          <a:bodyPr>
            <a:normAutofit fontScale="92500"/>
          </a:bodyPr>
          <a:lstStyle/>
          <a:p>
            <a:r>
              <a:rPr lang="sr-Latn-RS" sz="1600" dirty="0" smtClean="0"/>
              <a:t>P</a:t>
            </a:r>
            <a:r>
              <a:rPr lang="en-US" sz="1600" dirty="0" err="1" smtClean="0"/>
              <a:t>risustvo</a:t>
            </a:r>
            <a:r>
              <a:rPr lang="en-US" sz="1600" dirty="0" smtClean="0"/>
              <a:t> </a:t>
            </a:r>
            <a:r>
              <a:rPr lang="en-US" sz="1600" dirty="0" err="1" smtClean="0"/>
              <a:t>nominacija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osvajanja</a:t>
            </a:r>
            <a:r>
              <a:rPr lang="en-US" sz="1600" dirty="0" smtClean="0"/>
              <a:t> </a:t>
            </a:r>
            <a:r>
              <a:rPr lang="en-US" sz="1600" dirty="0" err="1" smtClean="0"/>
              <a:t>drugih</a:t>
            </a:r>
            <a:r>
              <a:rPr lang="en-US" sz="1600" dirty="0" smtClean="0"/>
              <a:t> </a:t>
            </a:r>
            <a:r>
              <a:rPr lang="en-US" sz="1600" dirty="0" err="1" smtClean="0"/>
              <a:t>prestižnih</a:t>
            </a:r>
            <a:r>
              <a:rPr lang="en-US" sz="1600" dirty="0" smtClean="0"/>
              <a:t> </a:t>
            </a:r>
            <a:r>
              <a:rPr lang="en-US" sz="1600" dirty="0" err="1" smtClean="0"/>
              <a:t>filmskih</a:t>
            </a:r>
            <a:r>
              <a:rPr lang="en-US" sz="1600" dirty="0" smtClean="0"/>
              <a:t> </a:t>
            </a:r>
            <a:r>
              <a:rPr lang="en-US" sz="1600" dirty="0" err="1" smtClean="0"/>
              <a:t>nagrada</a:t>
            </a:r>
            <a:r>
              <a:rPr lang="en-US" sz="1600" dirty="0" smtClean="0"/>
              <a:t> </a:t>
            </a:r>
            <a:r>
              <a:rPr lang="en-US" sz="1600" dirty="0" err="1" smtClean="0"/>
              <a:t>značajno</a:t>
            </a:r>
            <a:r>
              <a:rPr lang="en-US" sz="1600" dirty="0" smtClean="0"/>
              <a:t> </a:t>
            </a:r>
            <a:r>
              <a:rPr lang="en-US" sz="1600" dirty="0" err="1" smtClean="0"/>
              <a:t>povećava</a:t>
            </a:r>
            <a:r>
              <a:rPr lang="en-US" sz="1600" dirty="0" smtClean="0"/>
              <a:t> </a:t>
            </a:r>
            <a:r>
              <a:rPr lang="en-US" sz="1600" dirty="0" err="1" smtClean="0"/>
              <a:t>šanse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osvajanjem</a:t>
            </a:r>
            <a:r>
              <a:rPr lang="en-US" sz="1600" dirty="0" smtClean="0"/>
              <a:t> </a:t>
            </a:r>
            <a:r>
              <a:rPr lang="en-US" sz="1600" dirty="0" err="1" smtClean="0"/>
              <a:t>Oskara</a:t>
            </a:r>
            <a:endParaRPr lang="sr-Latn-RS" sz="1600" dirty="0" smtClean="0"/>
          </a:p>
          <a:p>
            <a:r>
              <a:rPr lang="sr-Latn-RS" sz="1600" dirty="0" smtClean="0"/>
              <a:t>Dominacija filmova koji pripadaju žanru drama</a:t>
            </a:r>
          </a:p>
          <a:p>
            <a:r>
              <a:rPr lang="sr-Latn-RS" sz="1600" dirty="0" smtClean="0"/>
              <a:t>Korišćeni algoritmi: </a:t>
            </a:r>
            <a:r>
              <a:rPr lang="en-US" sz="1600" dirty="0" err="1" smtClean="0"/>
              <a:t>Logistička</a:t>
            </a:r>
            <a:r>
              <a:rPr lang="en-US" sz="1600" dirty="0" smtClean="0"/>
              <a:t> </a:t>
            </a:r>
            <a:r>
              <a:rPr lang="en-US" sz="1600" dirty="0" err="1" smtClean="0"/>
              <a:t>Regresija</a:t>
            </a:r>
            <a:r>
              <a:rPr lang="en-US" sz="1600" dirty="0" smtClean="0"/>
              <a:t>, SVM, Random Forest, Random Forest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Baggingom</a:t>
            </a:r>
            <a:r>
              <a:rPr lang="en-US" sz="1600" dirty="0" smtClean="0"/>
              <a:t>, </a:t>
            </a:r>
            <a:r>
              <a:rPr lang="en-US" sz="1600" dirty="0" err="1" smtClean="0"/>
              <a:t>XGBoost</a:t>
            </a:r>
            <a:r>
              <a:rPr lang="en-US" sz="1600" dirty="0" smtClean="0"/>
              <a:t>, </a:t>
            </a:r>
            <a:r>
              <a:rPr lang="en-US" sz="1600" dirty="0" err="1" smtClean="0"/>
              <a:t>Neuronska</a:t>
            </a:r>
            <a:r>
              <a:rPr lang="en-US" sz="1600" dirty="0" smtClean="0"/>
              <a:t> </a:t>
            </a:r>
            <a:r>
              <a:rPr lang="en-US" sz="1600" dirty="0" err="1" smtClean="0"/>
              <a:t>mreža</a:t>
            </a:r>
            <a:endParaRPr lang="sr-Latn-RS" sz="1600" dirty="0" smtClean="0"/>
          </a:p>
          <a:p>
            <a:r>
              <a:rPr lang="sr-Latn-RS" sz="1600" dirty="0" smtClean="0"/>
              <a:t>Za evaluaciju 10-ostruka unakrsna validacija</a:t>
            </a:r>
          </a:p>
          <a:p>
            <a:r>
              <a:rPr lang="en-US" sz="1600" dirty="0" err="1" smtClean="0"/>
              <a:t>Najbolje</a:t>
            </a:r>
            <a:r>
              <a:rPr lang="en-US" sz="1600" dirty="0" smtClean="0"/>
              <a:t> </a:t>
            </a:r>
            <a:r>
              <a:rPr lang="en-US" sz="1600" dirty="0" err="1" smtClean="0"/>
              <a:t>rezultate</a:t>
            </a:r>
            <a:r>
              <a:rPr lang="en-US" sz="1600" dirty="0" smtClean="0"/>
              <a:t> u </a:t>
            </a:r>
            <a:r>
              <a:rPr lang="en-US" sz="1600" dirty="0" err="1" smtClean="0"/>
              <a:t>predikciji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najbolji</a:t>
            </a:r>
            <a:r>
              <a:rPr lang="en-US" sz="1600" dirty="0" smtClean="0"/>
              <a:t> film </a:t>
            </a:r>
            <a:r>
              <a:rPr lang="en-US" sz="1600" dirty="0" err="1" smtClean="0"/>
              <a:t>daju</a:t>
            </a:r>
            <a:r>
              <a:rPr lang="en-US" sz="1600" dirty="0" smtClean="0"/>
              <a:t> Random </a:t>
            </a:r>
            <a:r>
              <a:rPr lang="en-US" sz="1600" dirty="0" smtClean="0"/>
              <a:t>Forest, </a:t>
            </a:r>
            <a:r>
              <a:rPr lang="en-US" sz="1600" dirty="0" smtClean="0"/>
              <a:t>a </a:t>
            </a:r>
            <a:r>
              <a:rPr lang="en-US" sz="1600" dirty="0" err="1" smtClean="0"/>
              <a:t>najlošije</a:t>
            </a:r>
            <a:r>
              <a:rPr lang="en-US" sz="1600" dirty="0" smtClean="0"/>
              <a:t> </a:t>
            </a:r>
            <a:r>
              <a:rPr lang="en-US" sz="1600" dirty="0" err="1" smtClean="0"/>
              <a:t>daje</a:t>
            </a:r>
            <a:r>
              <a:rPr lang="en-US" sz="1600" dirty="0" smtClean="0"/>
              <a:t> SVM</a:t>
            </a:r>
            <a:r>
              <a:rPr lang="en-US" sz="1600" dirty="0" smtClean="0"/>
              <a:t>.</a:t>
            </a:r>
            <a:endParaRPr lang="sr-Latn-RS" sz="1600" dirty="0" smtClean="0"/>
          </a:p>
          <a:p>
            <a:r>
              <a:rPr lang="en-US" sz="1600" dirty="0" smtClean="0"/>
              <a:t> </a:t>
            </a:r>
            <a:r>
              <a:rPr lang="sr-Latn-RS" sz="1600" dirty="0" smtClean="0"/>
              <a:t>Najbolje rezultate u </a:t>
            </a:r>
            <a:r>
              <a:rPr lang="en-US" sz="1600" dirty="0" smtClean="0"/>
              <a:t> </a:t>
            </a:r>
            <a:r>
              <a:rPr lang="en-US" sz="1600" dirty="0" err="1" smtClean="0"/>
              <a:t>predikcij</a:t>
            </a:r>
            <a:r>
              <a:rPr lang="sr-Latn-RS" sz="1600" dirty="0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glumu</a:t>
            </a:r>
            <a:r>
              <a:rPr lang="en-US" sz="1600" dirty="0" smtClean="0"/>
              <a:t> </a:t>
            </a:r>
            <a:r>
              <a:rPr lang="en-US" sz="1600" dirty="0" err="1" smtClean="0"/>
              <a:t>daju</a:t>
            </a:r>
            <a:r>
              <a:rPr lang="en-US" sz="1600" dirty="0" smtClean="0"/>
              <a:t> </a:t>
            </a:r>
            <a:r>
              <a:rPr lang="en-US" sz="1600" dirty="0" err="1" smtClean="0"/>
              <a:t>XGBoost</a:t>
            </a:r>
            <a:r>
              <a:rPr lang="en-US" sz="1600" dirty="0" smtClean="0"/>
              <a:t>, </a:t>
            </a:r>
            <a:r>
              <a:rPr lang="en-US" sz="1600" dirty="0" smtClean="0"/>
              <a:t>a </a:t>
            </a:r>
            <a:r>
              <a:rPr lang="sr-Latn-RS" sz="1600" dirty="0" smtClean="0"/>
              <a:t>najlošije</a:t>
            </a:r>
            <a:r>
              <a:rPr lang="en-US" sz="1600" dirty="0" smtClean="0"/>
              <a:t> </a:t>
            </a:r>
            <a:r>
              <a:rPr lang="en-US" sz="1600" dirty="0" err="1" smtClean="0"/>
              <a:t>Neuronska</a:t>
            </a:r>
            <a:r>
              <a:rPr lang="en-US" sz="1600" dirty="0" smtClean="0"/>
              <a:t> </a:t>
            </a:r>
            <a:r>
              <a:rPr lang="en-US" sz="1600" dirty="0" err="1" smtClean="0"/>
              <a:t>mreža</a:t>
            </a:r>
            <a:r>
              <a:rPr lang="en-US" sz="1600" dirty="0" smtClean="0"/>
              <a:t>. </a:t>
            </a:r>
            <a:endParaRPr lang="sr-Latn-RS" sz="1600" dirty="0" smtClean="0"/>
          </a:p>
          <a:p>
            <a:r>
              <a:rPr lang="sr-Latn-RS" sz="1600" dirty="0" smtClean="0"/>
              <a:t>Moguća unaprđenja: </a:t>
            </a:r>
          </a:p>
          <a:p>
            <a:pPr lvl="1"/>
            <a:r>
              <a:rPr lang="sr-Latn-RS" sz="1300" dirty="0" smtClean="0"/>
              <a:t>Proširenje skupova podataka</a:t>
            </a:r>
          </a:p>
          <a:p>
            <a:pPr lvl="1"/>
            <a:r>
              <a:rPr lang="sr-Latn-RS" sz="1300" dirty="0" smtClean="0"/>
              <a:t>Unapređenje hiper-parametara koriščćenjem: </a:t>
            </a:r>
            <a:r>
              <a:rPr lang="en-US" sz="1300" dirty="0" smtClean="0"/>
              <a:t>Gradient </a:t>
            </a:r>
            <a:r>
              <a:rPr lang="en-US" sz="1300" dirty="0" err="1" smtClean="0"/>
              <a:t>optimizacija</a:t>
            </a:r>
            <a:r>
              <a:rPr lang="en-US" sz="1300" dirty="0" smtClean="0"/>
              <a:t>, Bayesian </a:t>
            </a:r>
            <a:r>
              <a:rPr lang="en-US" sz="1300" dirty="0" err="1" smtClean="0"/>
              <a:t>optimizacija</a:t>
            </a:r>
            <a:r>
              <a:rPr lang="en-US" sz="1300" dirty="0" smtClean="0"/>
              <a:t>, Random Search </a:t>
            </a:r>
            <a:r>
              <a:rPr lang="en-US" sz="1300" dirty="0" err="1" smtClean="0"/>
              <a:t>ili</a:t>
            </a:r>
            <a:r>
              <a:rPr lang="en-US" sz="1300" dirty="0" smtClean="0"/>
              <a:t> </a:t>
            </a:r>
            <a:r>
              <a:rPr lang="en-US" sz="1300" dirty="0" err="1" smtClean="0"/>
              <a:t>neki</a:t>
            </a:r>
            <a:r>
              <a:rPr lang="en-US" sz="1300" dirty="0" smtClean="0"/>
              <a:t> </a:t>
            </a:r>
            <a:r>
              <a:rPr lang="en-US" sz="1300" dirty="0" err="1" smtClean="0"/>
              <a:t>od</a:t>
            </a:r>
            <a:r>
              <a:rPr lang="en-US" sz="1300" dirty="0" smtClean="0"/>
              <a:t> </a:t>
            </a:r>
            <a:r>
              <a:rPr lang="en-US" sz="1300" dirty="0" err="1" smtClean="0"/>
              <a:t>evolucionih</a:t>
            </a:r>
            <a:r>
              <a:rPr lang="en-US" sz="1300" dirty="0" smtClean="0"/>
              <a:t> </a:t>
            </a:r>
            <a:r>
              <a:rPr lang="en-US" sz="1300" dirty="0" err="1" smtClean="0"/>
              <a:t>algoritama</a:t>
            </a:r>
            <a:endParaRPr lang="sr-Latn-RS" sz="1300" dirty="0" smtClean="0"/>
          </a:p>
          <a:p>
            <a:pPr lvl="1"/>
            <a:r>
              <a:rPr lang="sr-Latn-RS" sz="1300" dirty="0" smtClean="0"/>
              <a:t>Novi model: </a:t>
            </a:r>
            <a:r>
              <a:rPr lang="en-US" sz="1400" dirty="0" smtClean="0"/>
              <a:t>Naive </a:t>
            </a:r>
            <a:r>
              <a:rPr lang="en-US" sz="1400" dirty="0" err="1" smtClean="0"/>
              <a:t>Bayes</a:t>
            </a:r>
            <a:r>
              <a:rPr lang="en-US" sz="1400" dirty="0" smtClean="0"/>
              <a:t>, </a:t>
            </a:r>
            <a:r>
              <a:rPr lang="en-US" sz="1400" dirty="0" err="1" smtClean="0"/>
              <a:t>AdaBoost</a:t>
            </a:r>
            <a:r>
              <a:rPr lang="en-US" sz="1400" dirty="0" smtClean="0"/>
              <a:t>, Adaptive Tree Boosting, Gradient Tree Boosting. </a:t>
            </a:r>
            <a:endParaRPr lang="sr-Latn-RS" sz="13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HVALA NA PA</a:t>
            </a:r>
            <a:r>
              <a:rPr lang="sr-Latn-RS" dirty="0" smtClean="0"/>
              <a:t>ŽNJI!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Jelena Milijević</a:t>
            </a:r>
          </a:p>
          <a:p>
            <a:r>
              <a:rPr lang="sr-Latn-RS" dirty="0" smtClean="0"/>
              <a:t>E2 91/2023</a:t>
            </a:r>
          </a:p>
          <a:p>
            <a:r>
              <a:rPr lang="sr-Latn-RS" dirty="0" smtClean="0"/>
              <a:t>jelenamilijevic98</a:t>
            </a:r>
            <a:r>
              <a:rPr lang="en-US" dirty="0" smtClean="0"/>
              <a:t>@</a:t>
            </a:r>
            <a:r>
              <a:rPr lang="en-US" dirty="0" err="1" smtClean="0"/>
              <a:t>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b="1" dirty="0" smtClean="0"/>
              <a:t>Pregled stanja u oblasti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sz="1800" dirty="0" smtClean="0"/>
              <a:t>Za prve predikcije dobitnika Oskara koristili su se statistički modeli</a:t>
            </a:r>
          </a:p>
          <a:p>
            <a:r>
              <a:rPr lang="en-US" sz="1800" dirty="0" smtClean="0"/>
              <a:t>Iain </a:t>
            </a:r>
            <a:r>
              <a:rPr lang="en-US" sz="1800" dirty="0" err="1" smtClean="0"/>
              <a:t>Pardoe</a:t>
            </a:r>
            <a:r>
              <a:rPr lang="sr-Latn-RS" sz="1800" dirty="0" smtClean="0"/>
              <a:t>, 2005 god., koristi </a:t>
            </a:r>
            <a:r>
              <a:rPr lang="en-US" sz="1800" dirty="0" smtClean="0"/>
              <a:t>Multinomial </a:t>
            </a:r>
            <a:r>
              <a:rPr lang="en-US" sz="1800" dirty="0" err="1" smtClean="0"/>
              <a:t>Logit</a:t>
            </a:r>
            <a:r>
              <a:rPr lang="en-US" sz="1800" dirty="0" smtClean="0"/>
              <a:t> </a:t>
            </a:r>
            <a:r>
              <a:rPr lang="en-US" sz="1800" dirty="0" smtClean="0"/>
              <a:t>Model</a:t>
            </a:r>
            <a:r>
              <a:rPr lang="sr-Latn-RS" sz="1800" dirty="0" smtClean="0"/>
              <a:t> sa 69% tačnosti</a:t>
            </a:r>
          </a:p>
          <a:p>
            <a:r>
              <a:rPr lang="sr-Latn-RS" sz="1800" dirty="0" smtClean="0"/>
              <a:t>Iain Pardoe i </a:t>
            </a:r>
            <a:r>
              <a:rPr lang="en-US" sz="1800" dirty="0" err="1" smtClean="0"/>
              <a:t>i</a:t>
            </a:r>
            <a:r>
              <a:rPr lang="en-US" sz="1800" dirty="0" smtClean="0"/>
              <a:t> Dean K. </a:t>
            </a:r>
            <a:r>
              <a:rPr lang="en-US" sz="1800" dirty="0" smtClean="0"/>
              <a:t>Simonton</a:t>
            </a:r>
            <a:r>
              <a:rPr lang="sr-Latn-RS" sz="1800" dirty="0" smtClean="0"/>
              <a:t>, 2008 god., pred MNL modela kooriste </a:t>
            </a:r>
            <a:r>
              <a:rPr lang="en-US" sz="1800" dirty="0" smtClean="0"/>
              <a:t>Mixed </a:t>
            </a:r>
            <a:r>
              <a:rPr lang="en-US" sz="1800" dirty="0" err="1" smtClean="0"/>
              <a:t>Logit</a:t>
            </a:r>
            <a:r>
              <a:rPr lang="en-US" sz="1800" dirty="0" smtClean="0"/>
              <a:t> </a:t>
            </a:r>
            <a:r>
              <a:rPr lang="en-US" sz="1800" dirty="0" smtClean="0"/>
              <a:t>Model</a:t>
            </a:r>
            <a:r>
              <a:rPr lang="sr-Latn-RS" sz="1800" dirty="0" smtClean="0"/>
              <a:t>, gde je MNL dao tačnost 69%, a ML 67%</a:t>
            </a:r>
          </a:p>
          <a:p>
            <a:r>
              <a:rPr lang="sr-Latn-RS" sz="1800" dirty="0" smtClean="0"/>
              <a:t>Jedan od prvih radova koji koriste pristup mašinskog učenja je iz 2012 god., </a:t>
            </a:r>
            <a:r>
              <a:rPr lang="en-US" sz="1800" dirty="0" smtClean="0"/>
              <a:t>Stephen Barber, Kasey Le, Sean </a:t>
            </a:r>
            <a:r>
              <a:rPr lang="en-US" sz="1800" dirty="0" smtClean="0"/>
              <a:t>O’Donnell</a:t>
            </a:r>
            <a:r>
              <a:rPr lang="sr-Latn-RS" sz="1800" dirty="0" smtClean="0"/>
              <a:t>, </a:t>
            </a:r>
            <a:r>
              <a:rPr lang="en-US" sz="1800" dirty="0" err="1" smtClean="0"/>
              <a:t>Metodologije</a:t>
            </a:r>
            <a:r>
              <a:rPr lang="en-US" sz="1800" dirty="0" smtClean="0"/>
              <a:t>: SVM</a:t>
            </a:r>
            <a:r>
              <a:rPr lang="en-US" sz="1800" dirty="0" smtClean="0"/>
              <a:t>, Logistic Regression, Random Forest, Gaussian Naive </a:t>
            </a:r>
            <a:r>
              <a:rPr lang="en-US" sz="1800" dirty="0" err="1" smtClean="0"/>
              <a:t>Bayes</a:t>
            </a:r>
            <a:r>
              <a:rPr lang="en-US" sz="1800" dirty="0" smtClean="0"/>
              <a:t>, Multinomial Naive </a:t>
            </a:r>
            <a:r>
              <a:rPr lang="en-US" sz="1800" dirty="0" err="1" smtClean="0"/>
              <a:t>Bayes</a:t>
            </a:r>
            <a:r>
              <a:rPr lang="en-US" sz="1800" dirty="0" smtClean="0"/>
              <a:t>.</a:t>
            </a:r>
            <a:r>
              <a:rPr lang="sr-Latn-RS" sz="1800" dirty="0" smtClean="0"/>
              <a:t> </a:t>
            </a:r>
            <a:r>
              <a:rPr lang="en-US" sz="1800" dirty="0" err="1" smtClean="0"/>
              <a:t>Najbolji</a:t>
            </a:r>
            <a:r>
              <a:rPr lang="en-US" sz="1800" dirty="0" smtClean="0"/>
              <a:t> model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nagradu</a:t>
            </a:r>
            <a:r>
              <a:rPr lang="en-US" sz="1800" dirty="0" smtClean="0"/>
              <a:t> </a:t>
            </a:r>
            <a:r>
              <a:rPr lang="en-US" sz="1800" dirty="0" err="1" smtClean="0"/>
              <a:t>najbolja</a:t>
            </a:r>
            <a:r>
              <a:rPr lang="en-US" sz="1800" dirty="0" smtClean="0"/>
              <a:t> </a:t>
            </a:r>
            <a:r>
              <a:rPr lang="en-US" sz="1800" dirty="0" err="1" smtClean="0"/>
              <a:t>glumica</a:t>
            </a:r>
            <a:r>
              <a:rPr lang="en-US" sz="1800" dirty="0" smtClean="0"/>
              <a:t> </a:t>
            </a:r>
            <a:r>
              <a:rPr lang="en-US" sz="1800" dirty="0" err="1" smtClean="0"/>
              <a:t>pokazao</a:t>
            </a:r>
            <a:r>
              <a:rPr lang="en-US" sz="1800" dirty="0" smtClean="0"/>
              <a:t> se SVM,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nagradu</a:t>
            </a:r>
            <a:r>
              <a:rPr lang="en-US" sz="1800" dirty="0" smtClean="0"/>
              <a:t> </a:t>
            </a:r>
            <a:r>
              <a:rPr lang="en-US" sz="1800" dirty="0" err="1" smtClean="0"/>
              <a:t>najbolji</a:t>
            </a:r>
            <a:r>
              <a:rPr lang="en-US" sz="1800" dirty="0" smtClean="0"/>
              <a:t> </a:t>
            </a:r>
            <a:r>
              <a:rPr lang="en-US" sz="1800" dirty="0" err="1" smtClean="0"/>
              <a:t>glumac</a:t>
            </a:r>
            <a:r>
              <a:rPr lang="en-US" sz="1800" dirty="0" smtClean="0"/>
              <a:t> Multinomial Naive </a:t>
            </a:r>
            <a:r>
              <a:rPr lang="en-US" sz="1800" dirty="0" err="1" smtClean="0"/>
              <a:t>Bayes</a:t>
            </a:r>
            <a:r>
              <a:rPr lang="en-US" sz="1800" dirty="0" smtClean="0"/>
              <a:t>, a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nagrade</a:t>
            </a:r>
            <a:r>
              <a:rPr lang="en-US" sz="1800" dirty="0" smtClean="0"/>
              <a:t> </a:t>
            </a:r>
            <a:r>
              <a:rPr lang="en-US" sz="1800" dirty="0" err="1" smtClean="0"/>
              <a:t>najbolji</a:t>
            </a:r>
            <a:r>
              <a:rPr lang="en-US" sz="1800" dirty="0" smtClean="0"/>
              <a:t> film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najbolji</a:t>
            </a:r>
            <a:r>
              <a:rPr lang="en-US" sz="1800" dirty="0" smtClean="0"/>
              <a:t> </a:t>
            </a:r>
            <a:r>
              <a:rPr lang="en-US" sz="1800" dirty="0" err="1" smtClean="0"/>
              <a:t>režiser</a:t>
            </a:r>
            <a:r>
              <a:rPr lang="en-US" sz="1800" dirty="0" smtClean="0"/>
              <a:t> </a:t>
            </a:r>
            <a:r>
              <a:rPr lang="en-US" sz="1800" dirty="0" err="1" smtClean="0"/>
              <a:t>Logistička</a:t>
            </a:r>
            <a:r>
              <a:rPr lang="en-US" sz="1800" dirty="0" smtClean="0"/>
              <a:t> </a:t>
            </a:r>
            <a:r>
              <a:rPr lang="en-US" sz="1800" dirty="0" err="1" smtClean="0"/>
              <a:t>regresija</a:t>
            </a:r>
            <a:r>
              <a:rPr lang="en-US" sz="1800" dirty="0" smtClean="0"/>
              <a:t>. </a:t>
            </a:r>
            <a:endParaRPr lang="sr-Latn-R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00100"/>
            <a:ext cx="7467600" cy="3829050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Nahid</a:t>
            </a:r>
            <a:r>
              <a:rPr lang="en-US" sz="1800" dirty="0" smtClean="0"/>
              <a:t> </a:t>
            </a:r>
            <a:r>
              <a:rPr lang="en-US" sz="1800" dirty="0" err="1" smtClean="0"/>
              <a:t>Quader</a:t>
            </a:r>
            <a:r>
              <a:rPr lang="en-US" sz="1800" dirty="0" smtClean="0"/>
              <a:t>, Md. </a:t>
            </a:r>
            <a:r>
              <a:rPr lang="en-US" sz="1800" dirty="0" err="1" smtClean="0"/>
              <a:t>Osman</a:t>
            </a:r>
            <a:r>
              <a:rPr lang="en-US" sz="1800" dirty="0" smtClean="0"/>
              <a:t> </a:t>
            </a:r>
            <a:r>
              <a:rPr lang="en-US" sz="1800" dirty="0" err="1" smtClean="0"/>
              <a:t>Gani</a:t>
            </a:r>
            <a:r>
              <a:rPr lang="en-US" sz="1800" dirty="0" smtClean="0"/>
              <a:t>, </a:t>
            </a:r>
            <a:r>
              <a:rPr lang="en-US" sz="1800" dirty="0" err="1" smtClean="0"/>
              <a:t>Dipankar</a:t>
            </a:r>
            <a:r>
              <a:rPr lang="en-US" sz="1800" dirty="0" smtClean="0"/>
              <a:t> </a:t>
            </a:r>
            <a:r>
              <a:rPr lang="en-US" sz="1800" dirty="0" err="1" smtClean="0"/>
              <a:t>Chaki</a:t>
            </a:r>
            <a:r>
              <a:rPr lang="sr-Latn-RS" sz="1800" dirty="0" smtClean="0"/>
              <a:t>, 2017 god., vrše predikciju uspešnosti filma. Koriste: </a:t>
            </a:r>
            <a:r>
              <a:rPr lang="en-US" sz="1800" dirty="0" smtClean="0"/>
              <a:t>Logistic Regression, Support Vector Machine, Random Forest, Gaussian Naive </a:t>
            </a:r>
            <a:r>
              <a:rPr lang="en-US" sz="1800" dirty="0" err="1" smtClean="0"/>
              <a:t>Bayes</a:t>
            </a:r>
            <a:r>
              <a:rPr lang="en-US" sz="1800" dirty="0" smtClean="0"/>
              <a:t>, </a:t>
            </a:r>
            <a:r>
              <a:rPr lang="en-US" sz="1800" dirty="0" err="1" smtClean="0"/>
              <a:t>AdaBoost</a:t>
            </a:r>
            <a:r>
              <a:rPr lang="en-US" sz="1800" dirty="0" smtClean="0"/>
              <a:t>, Stochastic Gradient Descent, Multilayer </a:t>
            </a:r>
            <a:r>
              <a:rPr lang="en-US" sz="1800" dirty="0" err="1" smtClean="0"/>
              <a:t>Perceptron</a:t>
            </a:r>
            <a:r>
              <a:rPr lang="en-US" sz="1800" dirty="0" smtClean="0"/>
              <a:t> Neural </a:t>
            </a:r>
            <a:r>
              <a:rPr lang="en-US" sz="1800" dirty="0" smtClean="0"/>
              <a:t>Network</a:t>
            </a:r>
            <a:r>
              <a:rPr lang="sr-Latn-RS" sz="1800" dirty="0" smtClean="0"/>
              <a:t>. </a:t>
            </a:r>
            <a:r>
              <a:rPr lang="en-US" sz="1800" dirty="0" smtClean="0"/>
              <a:t>Logistic Regression </a:t>
            </a:r>
            <a:r>
              <a:rPr lang="en-US" sz="1800" dirty="0" err="1" smtClean="0"/>
              <a:t>i</a:t>
            </a:r>
            <a:r>
              <a:rPr lang="en-US" sz="1800" dirty="0" smtClean="0"/>
              <a:t> Gaussian Naive </a:t>
            </a:r>
            <a:r>
              <a:rPr lang="en-US" sz="1800" dirty="0" err="1" smtClean="0"/>
              <a:t>Bayes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efikasni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male </a:t>
            </a:r>
            <a:r>
              <a:rPr lang="en-US" sz="1800" dirty="0" err="1" smtClean="0"/>
              <a:t>skupove</a:t>
            </a:r>
            <a:r>
              <a:rPr lang="en-US" sz="1800" dirty="0" smtClean="0"/>
              <a:t> </a:t>
            </a:r>
            <a:r>
              <a:rPr lang="sr-Latn-RS" sz="1800" dirty="0" smtClean="0"/>
              <a:t>, dok se </a:t>
            </a:r>
            <a:r>
              <a:rPr lang="en-US" sz="1800" dirty="0" smtClean="0"/>
              <a:t>SVM </a:t>
            </a:r>
            <a:r>
              <a:rPr lang="en-US" sz="1800" dirty="0" err="1" smtClean="0"/>
              <a:t>pokaz</a:t>
            </a:r>
            <a:r>
              <a:rPr lang="sr-Latn-RS" sz="1800" dirty="0" smtClean="0"/>
              <a:t>o</a:t>
            </a:r>
            <a:r>
              <a:rPr lang="en-US" sz="1800" dirty="0" smtClean="0"/>
              <a:t> </a:t>
            </a:r>
            <a:r>
              <a:rPr lang="en-US" sz="1800" dirty="0" err="1" smtClean="0"/>
              <a:t>boljim</a:t>
            </a:r>
            <a:r>
              <a:rPr lang="sr-Latn-RS" sz="1800" dirty="0" smtClean="0"/>
              <a:t> nad kompleksnijim podacima</a:t>
            </a:r>
            <a:r>
              <a:rPr lang="en-US" sz="1800" dirty="0" smtClean="0"/>
              <a:t>.</a:t>
            </a:r>
            <a:endParaRPr lang="sr-Latn-RS" sz="1800" dirty="0" smtClean="0"/>
          </a:p>
          <a:p>
            <a:r>
              <a:rPr lang="en-US" sz="1800" dirty="0" smtClean="0"/>
              <a:t>Paul </a:t>
            </a:r>
            <a:r>
              <a:rPr lang="en-US" sz="1800" dirty="0" err="1" smtClean="0"/>
              <a:t>Ables</a:t>
            </a:r>
            <a:r>
              <a:rPr lang="en-US" sz="1800" dirty="0" smtClean="0"/>
              <a:t>, </a:t>
            </a:r>
            <a:r>
              <a:rPr lang="en-US" sz="1800" dirty="0" smtClean="0"/>
              <a:t>2018</a:t>
            </a:r>
            <a:r>
              <a:rPr lang="sr-Latn-RS" sz="1800" dirty="0" smtClean="0"/>
              <a:t> god., vrši predikciju dobitknika Oskra za najbolji film. Koristi Logističku regresiju sa 90% tačnosti.</a:t>
            </a:r>
          </a:p>
          <a:p>
            <a:r>
              <a:rPr lang="en-US" sz="1800" dirty="0" err="1" smtClean="0"/>
              <a:t>Thaís</a:t>
            </a:r>
            <a:r>
              <a:rPr lang="en-US" sz="1800" dirty="0" smtClean="0"/>
              <a:t> </a:t>
            </a:r>
            <a:r>
              <a:rPr lang="en-US" sz="1800" dirty="0" err="1" smtClean="0"/>
              <a:t>Luiza</a:t>
            </a:r>
            <a:r>
              <a:rPr lang="en-US" sz="1800" dirty="0" smtClean="0"/>
              <a:t> </a:t>
            </a:r>
            <a:r>
              <a:rPr lang="en-US" sz="1800" dirty="0" err="1" smtClean="0"/>
              <a:t>Donega</a:t>
            </a:r>
            <a:r>
              <a:rPr lang="en-US" sz="1800" dirty="0" smtClean="0"/>
              <a:t> e Souza, &amp; </a:t>
            </a:r>
            <a:r>
              <a:rPr lang="en-US" sz="1800" dirty="0" err="1" smtClean="0"/>
              <a:t>Marislei</a:t>
            </a:r>
            <a:r>
              <a:rPr lang="en-US" sz="1800" dirty="0" smtClean="0"/>
              <a:t> </a:t>
            </a:r>
            <a:r>
              <a:rPr lang="en-US" sz="1800" dirty="0" err="1" smtClean="0"/>
              <a:t>Nishijima</a:t>
            </a:r>
            <a:r>
              <a:rPr lang="en-US" sz="1800" dirty="0" smtClean="0"/>
              <a:t>, Ricardo </a:t>
            </a:r>
            <a:r>
              <a:rPr lang="en-US" sz="1800" dirty="0" err="1" smtClean="0"/>
              <a:t>Pires</a:t>
            </a:r>
            <a:r>
              <a:rPr lang="sr-Latn-RS" sz="1800" dirty="0" smtClean="0"/>
              <a:t>, 2023 god., vrše predikciju ekonomske uspešnosti filma. Koriste: </a:t>
            </a:r>
            <a:r>
              <a:rPr lang="en-US" sz="1800" dirty="0" smtClean="0"/>
              <a:t>Random Forest, SVM </a:t>
            </a:r>
            <a:r>
              <a:rPr lang="en-US" sz="1800" dirty="0" err="1" smtClean="0"/>
              <a:t>i</a:t>
            </a:r>
            <a:r>
              <a:rPr lang="en-US" sz="1800" dirty="0" smtClean="0"/>
              <a:t> Multilayer </a:t>
            </a:r>
            <a:r>
              <a:rPr lang="en-US" sz="1800" dirty="0" err="1" smtClean="0"/>
              <a:t>Perceptron</a:t>
            </a:r>
            <a:r>
              <a:rPr lang="en-US" sz="1800" dirty="0" smtClean="0"/>
              <a:t> Neural </a:t>
            </a:r>
            <a:r>
              <a:rPr lang="en-US" sz="1800" dirty="0" smtClean="0"/>
              <a:t>Network</a:t>
            </a:r>
            <a:r>
              <a:rPr lang="sr-Latn-RS" sz="1800" dirty="0" smtClean="0"/>
              <a:t>. Random Forest se pokazao najboljim modelom, a neuronska mreža najgorim.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708422"/>
          </a:xfrm>
        </p:spPr>
        <p:txBody>
          <a:bodyPr>
            <a:normAutofit/>
          </a:bodyPr>
          <a:lstStyle/>
          <a:p>
            <a:r>
              <a:rPr lang="sr-Latn-RS" sz="2800" b="1" dirty="0" smtClean="0"/>
              <a:t>Metodologija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028700"/>
            <a:ext cx="7467600" cy="3826764"/>
          </a:xfrm>
        </p:spPr>
        <p:txBody>
          <a:bodyPr/>
          <a:lstStyle/>
          <a:p>
            <a:r>
              <a:rPr lang="sr-Latn-RS" dirty="0" smtClean="0"/>
              <a:t>Struktura sustema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Struk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04950"/>
            <a:ext cx="23622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7467600" cy="4512564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Eksplorativna analiza podataka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Transformacije:</a:t>
            </a:r>
          </a:p>
          <a:p>
            <a:pPr lvl="1"/>
            <a:r>
              <a:rPr lang="sr-Latn-RS" dirty="0" smtClean="0"/>
              <a:t> korenovanje i logarirmovanje nad numeričkim podacima</a:t>
            </a:r>
          </a:p>
          <a:p>
            <a:pPr lvl="1"/>
            <a:r>
              <a:rPr lang="en-US" dirty="0" smtClean="0"/>
              <a:t>O</a:t>
            </a:r>
            <a:r>
              <a:rPr lang="sr-Latn-RS" dirty="0" smtClean="0"/>
              <a:t>ne-hot Encoding i TF-IDF nad tekstualnim podacima</a:t>
            </a:r>
          </a:p>
          <a:p>
            <a:endParaRPr lang="en-US" dirty="0"/>
          </a:p>
        </p:txBody>
      </p:sp>
      <p:pic>
        <p:nvPicPr>
          <p:cNvPr id="4" name="Picture 3" descr="E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6477000" cy="864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0050"/>
            <a:ext cx="7467600" cy="4455414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Modeli za klasifikaciju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Korišćeni modeli:</a:t>
            </a:r>
          </a:p>
          <a:p>
            <a:pPr lvl="1"/>
            <a:r>
              <a:rPr lang="sr-Latn-RS" dirty="0" smtClean="0"/>
              <a:t>Logistička regresija</a:t>
            </a:r>
          </a:p>
          <a:p>
            <a:pPr lvl="1"/>
            <a:r>
              <a:rPr lang="sr-Latn-RS" dirty="0" smtClean="0"/>
              <a:t>SVM</a:t>
            </a:r>
          </a:p>
          <a:p>
            <a:pPr lvl="1"/>
            <a:r>
              <a:rPr lang="sr-Latn-RS" dirty="0" smtClean="0"/>
              <a:t>Random Forest</a:t>
            </a:r>
          </a:p>
          <a:p>
            <a:pPr lvl="1"/>
            <a:r>
              <a:rPr lang="sr-Latn-RS" dirty="0" smtClean="0"/>
              <a:t>Random Forest uz Bagging</a:t>
            </a:r>
          </a:p>
          <a:p>
            <a:pPr lvl="1"/>
            <a:r>
              <a:rPr lang="sr-Latn-RS" dirty="0" smtClean="0"/>
              <a:t>XGBoost</a:t>
            </a:r>
          </a:p>
          <a:p>
            <a:pPr lvl="1"/>
            <a:r>
              <a:rPr lang="sr-Latn-RS" dirty="0" smtClean="0"/>
              <a:t>Neuronska mreža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 descr="TokKlasifikacij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00100"/>
            <a:ext cx="3657600" cy="1774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651272"/>
          </a:xfrm>
        </p:spPr>
        <p:txBody>
          <a:bodyPr/>
          <a:lstStyle/>
          <a:p>
            <a:r>
              <a:rPr lang="sr-Latn-RS" b="1" dirty="0" smtClean="0"/>
              <a:t>Eksperimenti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28700"/>
            <a:ext cx="7467600" cy="382676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Skupovi podataka:</a:t>
            </a:r>
          </a:p>
          <a:p>
            <a:pPr lvl="1"/>
            <a:r>
              <a:rPr lang="en-US" dirty="0" smtClean="0"/>
              <a:t>S</a:t>
            </a:r>
            <a:r>
              <a:rPr lang="sr-Latn-RS" dirty="0" smtClean="0"/>
              <a:t>kup podataka nominovanih filmova:</a:t>
            </a:r>
          </a:p>
          <a:p>
            <a:pPr lvl="2"/>
            <a:r>
              <a:rPr lang="sr-Latn-RS" dirty="0" smtClean="0"/>
              <a:t>342 </a:t>
            </a:r>
            <a:r>
              <a:rPr lang="sr-Latn-RS" dirty="0" smtClean="0"/>
              <a:t>filma u periodu od 1961. do 2021. godine</a:t>
            </a:r>
            <a:endParaRPr lang="sr-Latn-RS" dirty="0" smtClean="0"/>
          </a:p>
          <a:p>
            <a:pPr lvl="2"/>
            <a:r>
              <a:rPr lang="en-US" dirty="0" smtClean="0"/>
              <a:t>P</a:t>
            </a:r>
            <a:r>
              <a:rPr lang="sr-Latn-RS" dirty="0" smtClean="0"/>
              <a:t>odaci: godina izlaska filma, trajanje filma, naziv, žanr</a:t>
            </a:r>
            <a:r>
              <a:rPr lang="sr-Latn-RS" dirty="0" smtClean="0"/>
              <a:t>, ukupan </a:t>
            </a:r>
            <a:r>
              <a:rPr lang="sr-Latn-RS" dirty="0" smtClean="0"/>
              <a:t>broja nominacija za Oskara, </a:t>
            </a:r>
            <a:r>
              <a:rPr lang="en-US" dirty="0" err="1" smtClean="0"/>
              <a:t>RottenTomatoes</a:t>
            </a:r>
            <a:r>
              <a:rPr lang="sr-Latn-RS" dirty="0" smtClean="0"/>
              <a:t> ocena kritičara i publike, </a:t>
            </a:r>
            <a:r>
              <a:rPr lang="sr-Latn-RS" dirty="0" smtClean="0"/>
              <a:t>IMDB ocena,nominacije </a:t>
            </a:r>
            <a:r>
              <a:rPr lang="sr-Latn-RS" dirty="0" smtClean="0"/>
              <a:t>i osvajanja BAFTA, SAGA, DGA, PGA, Zlatni </a:t>
            </a:r>
            <a:r>
              <a:rPr lang="sr-Latn-RS" dirty="0" smtClean="0"/>
              <a:t>Globus</a:t>
            </a:r>
            <a:r>
              <a:rPr lang="sr-Latn-RS" dirty="0" smtClean="0"/>
              <a:t>, </a:t>
            </a:r>
            <a:r>
              <a:rPr lang="en-US" dirty="0" smtClean="0"/>
              <a:t>Critics </a:t>
            </a:r>
            <a:r>
              <a:rPr lang="sr-Latn-RS" dirty="0" smtClean="0"/>
              <a:t>C</a:t>
            </a:r>
            <a:r>
              <a:rPr lang="en-US" dirty="0" err="1" smtClean="0"/>
              <a:t>hoice</a:t>
            </a:r>
            <a:r>
              <a:rPr lang="sr-Latn-RS" dirty="0" smtClean="0"/>
              <a:t> nagrada</a:t>
            </a:r>
            <a:r>
              <a:rPr lang="sr-Latn-RS" dirty="0" smtClean="0"/>
              <a:t>...</a:t>
            </a:r>
          </a:p>
          <a:p>
            <a:pPr lvl="2"/>
            <a:endParaRPr lang="sr-Latn-RS" dirty="0" smtClean="0"/>
          </a:p>
          <a:p>
            <a:pPr lvl="1"/>
            <a:r>
              <a:rPr lang="sr-Latn-RS" dirty="0" smtClean="0"/>
              <a:t>Skup podataka nominovanih glumaca:</a:t>
            </a:r>
          </a:p>
          <a:p>
            <a:pPr lvl="2"/>
            <a:r>
              <a:rPr lang="sr-Latn-RS" dirty="0" smtClean="0"/>
              <a:t>1185 glumaca u periodu od 1961. do 2021. godine</a:t>
            </a:r>
          </a:p>
          <a:p>
            <a:pPr lvl="2"/>
            <a:r>
              <a:rPr lang="sr-Latn-RS" dirty="0" smtClean="0"/>
              <a:t>Podaci: ime i prezime glumca, naziv filma, godina rođenja glumca, godine glumca, žanr filma, kategorija, pol, nominacija i osvajanje BAFTA, SAGA, Zlatni Globus, </a:t>
            </a:r>
            <a:r>
              <a:rPr lang="en-US" dirty="0" smtClean="0"/>
              <a:t>Critics </a:t>
            </a:r>
            <a:r>
              <a:rPr lang="sr-Latn-RS" dirty="0" smtClean="0"/>
              <a:t>C</a:t>
            </a:r>
            <a:r>
              <a:rPr lang="en-US" dirty="0" err="1" smtClean="0"/>
              <a:t>hoice</a:t>
            </a:r>
            <a:r>
              <a:rPr lang="sr-Latn-RS" dirty="0" smtClean="0"/>
              <a:t> </a:t>
            </a:r>
            <a:r>
              <a:rPr lang="sr-Latn-RS" dirty="0" smtClean="0"/>
              <a:t>nagrada...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50"/>
            <a:ext cx="7467600" cy="4569714"/>
          </a:xfrm>
        </p:spPr>
        <p:txBody>
          <a:bodyPr/>
          <a:lstStyle/>
          <a:p>
            <a:r>
              <a:rPr lang="sr-Latn-RS" dirty="0" smtClean="0"/>
              <a:t>EDA za skup podataka nominovanih filmova</a:t>
            </a:r>
          </a:p>
          <a:p>
            <a:endParaRPr lang="en-US" dirty="0"/>
          </a:p>
        </p:txBody>
      </p:sp>
      <p:pic>
        <p:nvPicPr>
          <p:cNvPr id="4" name="Picture 3" descr="Screenshot (38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3581400" cy="1961377"/>
          </a:xfrm>
          <a:prstGeom prst="rect">
            <a:avLst/>
          </a:prstGeom>
        </p:spPr>
      </p:pic>
      <p:pic>
        <p:nvPicPr>
          <p:cNvPr id="5" name="Picture 4" descr="Screenshot (38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742950"/>
            <a:ext cx="3352800" cy="1881506"/>
          </a:xfrm>
          <a:prstGeom prst="rect">
            <a:avLst/>
          </a:prstGeom>
        </p:spPr>
      </p:pic>
      <p:pic>
        <p:nvPicPr>
          <p:cNvPr id="6" name="Picture 5" descr="Screenshot (41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952750"/>
            <a:ext cx="3581400" cy="1714500"/>
          </a:xfrm>
          <a:prstGeom prst="rect">
            <a:avLst/>
          </a:prstGeom>
        </p:spPr>
      </p:pic>
      <p:pic>
        <p:nvPicPr>
          <p:cNvPr id="9" name="Picture 8" descr="Screenshot (434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647950"/>
            <a:ext cx="1994473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622</TotalTime>
  <Words>1057</Words>
  <Application>Microsoft Office PowerPoint</Application>
  <PresentationFormat>On-screen Show (16:9)</PresentationFormat>
  <Paragraphs>114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PREDIKCIJA DOBITNIKA FILMSKE NAGRADE OSKAR UPOTREBOM MAŠINSKOG UČENJA</vt:lpstr>
      <vt:lpstr>Motivacija</vt:lpstr>
      <vt:lpstr>Pregled stanja u oblasti</vt:lpstr>
      <vt:lpstr>Slide 4</vt:lpstr>
      <vt:lpstr>Metodologija</vt:lpstr>
      <vt:lpstr>Slide 6</vt:lpstr>
      <vt:lpstr>Slide 7</vt:lpstr>
      <vt:lpstr>Eksperimenti</vt:lpstr>
      <vt:lpstr>Slide 9</vt:lpstr>
      <vt:lpstr>Slide 10</vt:lpstr>
      <vt:lpstr> Logistička regresija</vt:lpstr>
      <vt:lpstr> Support Vector Machine (SVM)</vt:lpstr>
      <vt:lpstr> Random Forest</vt:lpstr>
      <vt:lpstr> Random Forest sa Bagging-om</vt:lpstr>
      <vt:lpstr> XGBoost</vt:lpstr>
      <vt:lpstr> Neuronska mreža</vt:lpstr>
      <vt:lpstr>Rezultati svih modela</vt:lpstr>
      <vt:lpstr>Diskusija</vt:lpstr>
      <vt:lpstr>Slide 19</vt:lpstr>
      <vt:lpstr>Slide 20</vt:lpstr>
      <vt:lpstr>Zaključak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milijevic</dc:creator>
  <cp:lastModifiedBy>milijevic</cp:lastModifiedBy>
  <cp:revision>79</cp:revision>
  <dcterms:created xsi:type="dcterms:W3CDTF">2024-09-11T07:01:26Z</dcterms:created>
  <dcterms:modified xsi:type="dcterms:W3CDTF">2024-09-11T17:24:10Z</dcterms:modified>
</cp:coreProperties>
</file>