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handoutMasterIdLst>
    <p:handoutMasterId r:id="rId32"/>
  </p:handoutMasterIdLst>
  <p:sldIdLst>
    <p:sldId id="256" r:id="rId2"/>
    <p:sldId id="257" r:id="rId3"/>
    <p:sldId id="258" r:id="rId4"/>
    <p:sldId id="261" r:id="rId5"/>
    <p:sldId id="260" r:id="rId6"/>
    <p:sldId id="269" r:id="rId7"/>
    <p:sldId id="268" r:id="rId8"/>
    <p:sldId id="274" r:id="rId9"/>
    <p:sldId id="270" r:id="rId10"/>
    <p:sldId id="263" r:id="rId11"/>
    <p:sldId id="271" r:id="rId12"/>
    <p:sldId id="272" r:id="rId13"/>
    <p:sldId id="273" r:id="rId14"/>
    <p:sldId id="278" r:id="rId15"/>
    <p:sldId id="275" r:id="rId16"/>
    <p:sldId id="276" r:id="rId17"/>
    <p:sldId id="277" r:id="rId18"/>
    <p:sldId id="279" r:id="rId19"/>
    <p:sldId id="280" r:id="rId20"/>
    <p:sldId id="281" r:id="rId21"/>
    <p:sldId id="282" r:id="rId22"/>
    <p:sldId id="283" r:id="rId23"/>
    <p:sldId id="284" r:id="rId24"/>
    <p:sldId id="285" r:id="rId25"/>
    <p:sldId id="286" r:id="rId26"/>
    <p:sldId id="287" r:id="rId27"/>
    <p:sldId id="288" r:id="rId28"/>
    <p:sldId id="289" r:id="rId29"/>
    <p:sldId id="290" r:id="rId3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316" autoAdjust="0"/>
  </p:normalViewPr>
  <p:slideViewPr>
    <p:cSldViewPr>
      <p:cViewPr varScale="1">
        <p:scale>
          <a:sx n="99" d="100"/>
          <a:sy n="99" d="100"/>
        </p:scale>
        <p:origin x="918" y="78"/>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4/8/2021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4/8/2021</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a:t>
            </a:fld>
            <a:endParaRPr lang="en-US"/>
          </a:p>
        </p:txBody>
      </p:sp>
    </p:spTree>
    <p:extLst>
      <p:ext uri="{BB962C8B-B14F-4D97-AF65-F5344CB8AC3E}">
        <p14:creationId xmlns:p14="http://schemas.microsoft.com/office/powerpoint/2010/main" val="3295114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17</a:t>
            </a:fld>
            <a:endParaRPr lang="en-US"/>
          </a:p>
        </p:txBody>
      </p:sp>
    </p:spTree>
    <p:extLst>
      <p:ext uri="{BB962C8B-B14F-4D97-AF65-F5344CB8AC3E}">
        <p14:creationId xmlns:p14="http://schemas.microsoft.com/office/powerpoint/2010/main" val="18415990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18</a:t>
            </a:fld>
            <a:endParaRPr lang="en-US"/>
          </a:p>
        </p:txBody>
      </p:sp>
    </p:spTree>
    <p:extLst>
      <p:ext uri="{BB962C8B-B14F-4D97-AF65-F5344CB8AC3E}">
        <p14:creationId xmlns:p14="http://schemas.microsoft.com/office/powerpoint/2010/main" val="749729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Na </a:t>
            </a:r>
            <a:r>
              <a:rPr lang="en-US" dirty="0" err="1"/>
              <a:t>početku</a:t>
            </a:r>
            <a:r>
              <a:rPr lang="en-US" dirty="0"/>
              <a:t> je </a:t>
            </a:r>
            <a:r>
              <a:rPr lang="en-US" dirty="0" err="1"/>
              <a:t>moguće</a:t>
            </a:r>
            <a:r>
              <a:rPr lang="en-US" dirty="0"/>
              <a:t> </a:t>
            </a:r>
            <a:r>
              <a:rPr lang="en-US" dirty="0" err="1"/>
              <a:t>postaviti</a:t>
            </a:r>
            <a:r>
              <a:rPr lang="en-US" dirty="0"/>
              <a:t> </a:t>
            </a:r>
            <a:r>
              <a:rPr lang="en-US" dirty="0" err="1"/>
              <a:t>parametar</a:t>
            </a:r>
            <a:r>
              <a:rPr lang="en-US" dirty="0"/>
              <a:t> koji </a:t>
            </a:r>
            <a:r>
              <a:rPr lang="en-US" dirty="0" err="1"/>
              <a:t>definiše</a:t>
            </a:r>
            <a:r>
              <a:rPr lang="en-US" dirty="0"/>
              <a:t> </a:t>
            </a:r>
            <a:r>
              <a:rPr lang="en-US" dirty="0" err="1"/>
              <a:t>veličinu</a:t>
            </a:r>
            <a:r>
              <a:rPr lang="en-US" dirty="0"/>
              <a:t> </a:t>
            </a:r>
            <a:r>
              <a:rPr lang="en-US" dirty="0" err="1"/>
              <a:t>jednog</a:t>
            </a:r>
            <a:r>
              <a:rPr lang="en-US" dirty="0"/>
              <a:t> batch-a, a </a:t>
            </a:r>
            <a:r>
              <a:rPr lang="en-US" dirty="0" err="1"/>
              <a:t>ovu</a:t>
            </a:r>
            <a:r>
              <a:rPr lang="en-US" dirty="0"/>
              <a:t> </a:t>
            </a:r>
            <a:r>
              <a:rPr lang="en-US" dirty="0" err="1"/>
              <a:t>vrednost</a:t>
            </a:r>
            <a:r>
              <a:rPr lang="en-US" dirty="0"/>
              <a:t> je </a:t>
            </a:r>
            <a:r>
              <a:rPr lang="en-US" dirty="0" err="1"/>
              <a:t>potrebno</a:t>
            </a:r>
            <a:r>
              <a:rPr lang="en-US" dirty="0"/>
              <a:t> </a:t>
            </a:r>
            <a:r>
              <a:rPr lang="en-US" dirty="0" err="1"/>
              <a:t>prilagoditi</a:t>
            </a:r>
            <a:r>
              <a:rPr lang="en-US" dirty="0"/>
              <a:t> </a:t>
            </a:r>
            <a:r>
              <a:rPr lang="en-US" dirty="0" err="1"/>
              <a:t>aplikaciji</a:t>
            </a:r>
            <a:r>
              <a:rPr lang="en-US" dirty="0"/>
              <a:t> </a:t>
            </a:r>
            <a:r>
              <a:rPr lang="en-US" dirty="0" err="1"/>
              <a:t>i</a:t>
            </a:r>
            <a:r>
              <a:rPr lang="en-US" dirty="0"/>
              <a:t> </a:t>
            </a:r>
            <a:r>
              <a:rPr lang="en-US" dirty="0" err="1"/>
              <a:t>konkretnoj</a:t>
            </a:r>
            <a:r>
              <a:rPr lang="en-US" dirty="0"/>
              <a:t> </a:t>
            </a:r>
            <a:r>
              <a:rPr lang="en-US" dirty="0" err="1"/>
              <a:t>bazi</a:t>
            </a:r>
            <a:r>
              <a:rPr lang="en-US" dirty="0"/>
              <a:t>, </a:t>
            </a:r>
            <a:r>
              <a:rPr lang="en-US" dirty="0" err="1"/>
              <a:t>imajući</a:t>
            </a:r>
            <a:r>
              <a:rPr lang="en-US" dirty="0"/>
              <a:t> u </a:t>
            </a:r>
            <a:r>
              <a:rPr lang="en-US" dirty="0" err="1"/>
              <a:t>vidu</a:t>
            </a:r>
            <a:r>
              <a:rPr lang="en-US" dirty="0"/>
              <a:t> </a:t>
            </a:r>
            <a:r>
              <a:rPr lang="en-US" dirty="0" err="1"/>
              <a:t>ograničenja</a:t>
            </a:r>
            <a:r>
              <a:rPr lang="en-US" dirty="0"/>
              <a:t>, </a:t>
            </a:r>
            <a:r>
              <a:rPr lang="en-US" dirty="0" err="1"/>
              <a:t>indekse</a:t>
            </a:r>
            <a:r>
              <a:rPr lang="en-US" dirty="0"/>
              <a:t> </a:t>
            </a:r>
            <a:r>
              <a:rPr lang="en-US" dirty="0" err="1"/>
              <a:t>i</a:t>
            </a:r>
            <a:r>
              <a:rPr lang="en-US" dirty="0"/>
              <a:t> </a:t>
            </a:r>
            <a:r>
              <a:rPr lang="en-US" dirty="0" err="1"/>
              <a:t>trigere</a:t>
            </a:r>
            <a:r>
              <a:rPr lang="en-US" dirty="0"/>
              <a:t> </a:t>
            </a:r>
            <a:r>
              <a:rPr lang="en-US" dirty="0" err="1"/>
              <a:t>definisane</a:t>
            </a:r>
            <a:r>
              <a:rPr lang="en-US" dirty="0"/>
              <a:t> </a:t>
            </a:r>
            <a:r>
              <a:rPr lang="en-US" dirty="0" err="1"/>
              <a:t>nad</a:t>
            </a:r>
            <a:r>
              <a:rPr lang="en-US" dirty="0"/>
              <a:t> </a:t>
            </a:r>
            <a:r>
              <a:rPr lang="en-US" dirty="0" err="1"/>
              <a:t>datom</a:t>
            </a:r>
            <a:r>
              <a:rPr lang="en-US" dirty="0"/>
              <a:t> </a:t>
            </a:r>
            <a:r>
              <a:rPr lang="en-US" dirty="0" err="1"/>
              <a:t>tabelom</a:t>
            </a:r>
            <a:endParaRPr lang="sr-Latn-RS" dirty="0"/>
          </a:p>
          <a:p>
            <a:pPr marL="171450" indent="-171450">
              <a:buFont typeface="Arial" panose="020B0604020202020204" pitchFamily="34" charset="0"/>
              <a:buChar char="•"/>
            </a:pPr>
            <a:r>
              <a:rPr lang="sr-Latn-RS" sz="1800" dirty="0">
                <a:solidFill>
                  <a:srgbClr val="000000"/>
                </a:solidFill>
                <a:effectLst/>
                <a:latin typeface="Times New Roman" panose="02020603050405020304" pitchFamily="18" charset="0"/>
                <a:ea typeface="Calibri" panose="020F0502020204030204" pitchFamily="34" charset="0"/>
              </a:rPr>
              <a:t>Često je ovaj parametar moguće odrediti testiranjem, pri čemu se utvrđuje optimalna veličina koja neće uzrokovati pogoršanje performansi sistema. Sa druge strane ažuriranje tabele u batch-evima smanjuje vreme izvršenja kao i brzinu porasta log fajla. U datoj implementaciji parametar </a:t>
            </a:r>
            <a:r>
              <a:rPr lang="sr-Latn-RS" sz="1800" i="1" dirty="0">
                <a:solidFill>
                  <a:srgbClr val="000000"/>
                </a:solidFill>
                <a:effectLst/>
                <a:latin typeface="Times New Roman" panose="02020603050405020304" pitchFamily="18" charset="0"/>
                <a:ea typeface="Calibri" panose="020F0502020204030204" pitchFamily="34" charset="0"/>
              </a:rPr>
              <a:t>batchSize</a:t>
            </a:r>
            <a:r>
              <a:rPr lang="sr-Latn-RS" sz="1800" dirty="0">
                <a:solidFill>
                  <a:srgbClr val="000000"/>
                </a:solidFill>
                <a:effectLst/>
                <a:latin typeface="Times New Roman" panose="02020603050405020304" pitchFamily="18" charset="0"/>
                <a:ea typeface="Calibri" panose="020F0502020204030204" pitchFamily="34" charset="0"/>
              </a:rPr>
              <a:t> postavljen je na 100 000. s obzirom da tabela </a:t>
            </a:r>
            <a:r>
              <a:rPr lang="sr-Latn-RS" sz="1800" i="1" dirty="0">
                <a:solidFill>
                  <a:srgbClr val="000000"/>
                </a:solidFill>
                <a:effectLst/>
                <a:latin typeface="Times New Roman" panose="02020603050405020304" pitchFamily="18" charset="0"/>
                <a:ea typeface="Calibri" panose="020F0502020204030204" pitchFamily="34" charset="0"/>
              </a:rPr>
              <a:t>Track</a:t>
            </a:r>
            <a:r>
              <a:rPr lang="sr-Latn-RS" sz="1800" dirty="0">
                <a:solidFill>
                  <a:srgbClr val="000000"/>
                </a:solidFill>
                <a:effectLst/>
                <a:latin typeface="Times New Roman" panose="02020603050405020304" pitchFamily="18" charset="0"/>
                <a:ea typeface="Calibri" panose="020F0502020204030204" pitchFamily="34" charset="0"/>
              </a:rPr>
              <a:t> poseduje oko 660 000 zapisa Često je ovaj parametar moguće odrediti testiranjem, pri čemu se utvrđuje optimalna veličina koja neće uzrokovati pogoršanje performansi sistema. Sa druge strane ažuriranje tabele u batch-evima smanjuje vreme izvršenja kao i brzinu porasta log fajla. U datoj implementaciji parametar </a:t>
            </a:r>
            <a:r>
              <a:rPr lang="sr-Latn-RS" sz="1800" i="1" dirty="0">
                <a:solidFill>
                  <a:srgbClr val="000000"/>
                </a:solidFill>
                <a:effectLst/>
                <a:latin typeface="Times New Roman" panose="02020603050405020304" pitchFamily="18" charset="0"/>
                <a:ea typeface="Calibri" panose="020F0502020204030204" pitchFamily="34" charset="0"/>
              </a:rPr>
              <a:t>batchSize</a:t>
            </a:r>
            <a:r>
              <a:rPr lang="sr-Latn-RS" sz="1800" dirty="0">
                <a:solidFill>
                  <a:srgbClr val="000000"/>
                </a:solidFill>
                <a:effectLst/>
                <a:latin typeface="Times New Roman" panose="02020603050405020304" pitchFamily="18" charset="0"/>
                <a:ea typeface="Calibri" panose="020F0502020204030204" pitchFamily="34" charset="0"/>
              </a:rPr>
              <a:t> postavljen je na 100 000. s obzirom da tabela </a:t>
            </a:r>
            <a:r>
              <a:rPr lang="sr-Latn-RS" sz="1800" i="1" dirty="0">
                <a:solidFill>
                  <a:srgbClr val="000000"/>
                </a:solidFill>
                <a:effectLst/>
                <a:latin typeface="Times New Roman" panose="02020603050405020304" pitchFamily="18" charset="0"/>
                <a:ea typeface="Calibri" panose="020F0502020204030204" pitchFamily="34" charset="0"/>
              </a:rPr>
              <a:t>Track</a:t>
            </a:r>
            <a:r>
              <a:rPr lang="sr-Latn-RS" sz="1800" dirty="0">
                <a:solidFill>
                  <a:srgbClr val="000000"/>
                </a:solidFill>
                <a:effectLst/>
                <a:latin typeface="Times New Roman" panose="02020603050405020304" pitchFamily="18" charset="0"/>
                <a:ea typeface="Calibri" panose="020F0502020204030204" pitchFamily="34" charset="0"/>
              </a:rPr>
              <a:t> poseduje oko 660 000 zapisa </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19</a:t>
            </a:fld>
            <a:endParaRPr lang="en-US"/>
          </a:p>
        </p:txBody>
      </p:sp>
    </p:spTree>
    <p:extLst>
      <p:ext uri="{BB962C8B-B14F-4D97-AF65-F5344CB8AC3E}">
        <p14:creationId xmlns:p14="http://schemas.microsoft.com/office/powerpoint/2010/main" val="3455251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20</a:t>
            </a:fld>
            <a:endParaRPr lang="en-US"/>
          </a:p>
        </p:txBody>
      </p:sp>
    </p:spTree>
    <p:extLst>
      <p:ext uri="{BB962C8B-B14F-4D97-AF65-F5344CB8AC3E}">
        <p14:creationId xmlns:p14="http://schemas.microsoft.com/office/powerpoint/2010/main" val="41326833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21</a:t>
            </a:fld>
            <a:endParaRPr lang="en-US"/>
          </a:p>
        </p:txBody>
      </p:sp>
    </p:spTree>
    <p:extLst>
      <p:ext uri="{BB962C8B-B14F-4D97-AF65-F5344CB8AC3E}">
        <p14:creationId xmlns:p14="http://schemas.microsoft.com/office/powerpoint/2010/main" val="22542852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22</a:t>
            </a:fld>
            <a:endParaRPr lang="en-US"/>
          </a:p>
        </p:txBody>
      </p:sp>
    </p:spTree>
    <p:extLst>
      <p:ext uri="{BB962C8B-B14F-4D97-AF65-F5344CB8AC3E}">
        <p14:creationId xmlns:p14="http://schemas.microsoft.com/office/powerpoint/2010/main" val="1830308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23</a:t>
            </a:fld>
            <a:endParaRPr lang="en-US"/>
          </a:p>
        </p:txBody>
      </p:sp>
    </p:spTree>
    <p:extLst>
      <p:ext uri="{BB962C8B-B14F-4D97-AF65-F5344CB8AC3E}">
        <p14:creationId xmlns:p14="http://schemas.microsoft.com/office/powerpoint/2010/main" val="623917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sr-Latn-R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SQL Server Engine </a:t>
            </a: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će automatski kreirati </a:t>
            </a:r>
            <a:r>
              <a:rPr lang="sr-Latn-R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non clustered</a:t>
            </a: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indeks kada se kreira tabela sa </a:t>
            </a:r>
            <a:r>
              <a:rPr lang="sr-Latn-R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UNIQUE</a:t>
            </a: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ograničenjem nad kolonom te tabele. Sa druge strane, ukoliko se posatvi </a:t>
            </a:r>
            <a:r>
              <a:rPr lang="sr-Latn-R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PRIMARY KEY</a:t>
            </a: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ograničenje </a:t>
            </a:r>
            <a:r>
              <a:rPr lang="sr-Latn-R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SQL Server Engine </a:t>
            </a: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će kreirati klasterizovani indeks (ukoliko klasterizovani indeks već ne postoji).</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24</a:t>
            </a:fld>
            <a:endParaRPr lang="en-US"/>
          </a:p>
        </p:txBody>
      </p:sp>
    </p:spTree>
    <p:extLst>
      <p:ext uri="{BB962C8B-B14F-4D97-AF65-F5344CB8AC3E}">
        <p14:creationId xmlns:p14="http://schemas.microsoft.com/office/powerpoint/2010/main" val="2599940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25</a:t>
            </a:fld>
            <a:endParaRPr lang="en-US"/>
          </a:p>
        </p:txBody>
      </p:sp>
    </p:spTree>
    <p:extLst>
      <p:ext uri="{BB962C8B-B14F-4D97-AF65-F5344CB8AC3E}">
        <p14:creationId xmlns:p14="http://schemas.microsoft.com/office/powerpoint/2010/main" val="332985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26</a:t>
            </a:fld>
            <a:endParaRPr lang="en-US"/>
          </a:p>
        </p:txBody>
      </p:sp>
    </p:spTree>
    <p:extLst>
      <p:ext uri="{BB962C8B-B14F-4D97-AF65-F5344CB8AC3E}">
        <p14:creationId xmlns:p14="http://schemas.microsoft.com/office/powerpoint/2010/main" val="785661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 ovom poglavlju biće definisani parametri koji na bitan način utiču na razumevanje određenog upita koji se u datom trenutku posmatra u svrhu optimizacije korišćenjem </a:t>
            </a:r>
            <a:r>
              <a:rPr lang="sr-Latn-RS" sz="18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MSSQL</a:t>
            </a:r>
            <a:r>
              <a:rPr lang="sr-Latn-R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baze podataka. Zato će na početku ovog poglavlja prvo biti dat kratak pregled korišćenog modela podataka.</a:t>
            </a: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4</a:t>
            </a:fld>
            <a:endParaRPr lang="en-US"/>
          </a:p>
        </p:txBody>
      </p:sp>
    </p:spTree>
    <p:extLst>
      <p:ext uri="{BB962C8B-B14F-4D97-AF65-F5344CB8AC3E}">
        <p14:creationId xmlns:p14="http://schemas.microsoft.com/office/powerpoint/2010/main" val="29948333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27</a:t>
            </a:fld>
            <a:endParaRPr lang="en-US"/>
          </a:p>
        </p:txBody>
      </p:sp>
    </p:spTree>
    <p:extLst>
      <p:ext uri="{BB962C8B-B14F-4D97-AF65-F5344CB8AC3E}">
        <p14:creationId xmlns:p14="http://schemas.microsoft.com/office/powerpoint/2010/main" val="346670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28</a:t>
            </a:fld>
            <a:endParaRPr lang="en-US"/>
          </a:p>
        </p:txBody>
      </p:sp>
    </p:spTree>
    <p:extLst>
      <p:ext uri="{BB962C8B-B14F-4D97-AF65-F5344CB8AC3E}">
        <p14:creationId xmlns:p14="http://schemas.microsoft.com/office/powerpoint/2010/main" val="1654361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sz="1800">
                <a:solidFill>
                  <a:srgbClr val="000000"/>
                </a:solidFill>
                <a:effectLst/>
                <a:latin typeface="Times New Roman" panose="02020603050405020304" pitchFamily="18" charset="0"/>
                <a:ea typeface="Calibri" panose="020F0502020204030204" pitchFamily="34" charset="0"/>
              </a:rPr>
              <a:t>Ovaj rad je imao za cilj da predstavi neke od ključnih tačaka koje je potrebno sagledati na samom početku procesa optimizacije kritičnih upita – procesa s obzirom da optimizacija nije svršena radnja već gotovo uvek ima prostora da napreduje i razvija se, zajedno sa sistemom i njegovim podacima.</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29</a:t>
            </a:fld>
            <a:endParaRPr lang="en-US"/>
          </a:p>
        </p:txBody>
      </p:sp>
    </p:spTree>
    <p:extLst>
      <p:ext uri="{BB962C8B-B14F-4D97-AF65-F5344CB8AC3E}">
        <p14:creationId xmlns:p14="http://schemas.microsoft.com/office/powerpoint/2010/main" val="649860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r-Latn-RS" sz="1200" dirty="0"/>
              <a:t>T</a:t>
            </a:r>
            <a:r>
              <a:rPr lang="en-US" sz="1200" dirty="0" err="1"/>
              <a:t>ežnja</a:t>
            </a:r>
            <a:r>
              <a:rPr lang="en-US" sz="1200" dirty="0"/>
              <a:t> </a:t>
            </a:r>
            <a:r>
              <a:rPr lang="en-US" sz="1200" dirty="0" err="1"/>
              <a:t>svih</a:t>
            </a:r>
            <a:r>
              <a:rPr lang="en-US" sz="1200" dirty="0"/>
              <a:t> </a:t>
            </a:r>
            <a:r>
              <a:rPr lang="en-US" sz="1200" dirty="0" err="1"/>
              <a:t>tehnika</a:t>
            </a:r>
            <a:r>
              <a:rPr lang="en-US" sz="1200" dirty="0"/>
              <a:t> za </a:t>
            </a:r>
            <a:r>
              <a:rPr lang="en-US" sz="1200" dirty="0" err="1"/>
              <a:t>optimizaciju</a:t>
            </a:r>
            <a:r>
              <a:rPr lang="en-US" sz="1200" dirty="0"/>
              <a:t> </a:t>
            </a:r>
            <a:r>
              <a:rPr lang="en-US" sz="1200" dirty="0" err="1"/>
              <a:t>upita</a:t>
            </a:r>
            <a:r>
              <a:rPr lang="en-US" sz="1200" dirty="0"/>
              <a:t> da </a:t>
            </a:r>
            <a:r>
              <a:rPr lang="en-US" sz="1200" dirty="0" err="1"/>
              <a:t>ponađu</a:t>
            </a:r>
            <a:r>
              <a:rPr lang="en-US" sz="1200" dirty="0"/>
              <a:t> </a:t>
            </a:r>
            <a:r>
              <a:rPr lang="en-US" sz="1200" dirty="0" err="1"/>
              <a:t>način</a:t>
            </a:r>
            <a:r>
              <a:rPr lang="en-US" sz="1200" dirty="0"/>
              <a:t> za </a:t>
            </a:r>
            <a:r>
              <a:rPr lang="en-US" sz="1200" dirty="0" err="1"/>
              <a:t>obradu</a:t>
            </a:r>
            <a:r>
              <a:rPr lang="en-US" sz="1200" dirty="0"/>
              <a:t> </a:t>
            </a:r>
            <a:r>
              <a:rPr lang="en-US" sz="1200" dirty="0" err="1"/>
              <a:t>datog</a:t>
            </a:r>
            <a:r>
              <a:rPr lang="en-US" sz="1200" dirty="0"/>
              <a:t> </a:t>
            </a:r>
            <a:r>
              <a:rPr lang="en-US" sz="1200" dirty="0" err="1"/>
              <a:t>upita</a:t>
            </a:r>
            <a:r>
              <a:rPr lang="en-US" sz="1200" dirty="0"/>
              <a:t> </a:t>
            </a:r>
            <a:r>
              <a:rPr lang="en-US" sz="1200" dirty="0" err="1"/>
              <a:t>tako</a:t>
            </a:r>
            <a:r>
              <a:rPr lang="en-US" sz="1200" dirty="0"/>
              <a:t> da se on </a:t>
            </a:r>
            <a:r>
              <a:rPr lang="en-US" sz="1200" dirty="0" err="1"/>
              <a:t>izvršava</a:t>
            </a:r>
            <a:r>
              <a:rPr lang="en-US" sz="1200" dirty="0"/>
              <a:t> </a:t>
            </a:r>
            <a:r>
              <a:rPr lang="en-US" sz="1200" i="1" dirty="0" err="1"/>
              <a:t>prihvatljivo</a:t>
            </a:r>
            <a:r>
              <a:rPr lang="en-US" sz="1200" dirty="0"/>
              <a:t> </a:t>
            </a:r>
            <a:r>
              <a:rPr lang="en-US" sz="1200" dirty="0" err="1"/>
              <a:t>dugo</a:t>
            </a:r>
            <a:r>
              <a:rPr lang="en-US" sz="1200" dirty="0"/>
              <a:t> </a:t>
            </a:r>
            <a:r>
              <a:rPr lang="en-US" sz="1200" dirty="0" err="1"/>
              <a:t>i</a:t>
            </a:r>
            <a:r>
              <a:rPr lang="en-US" sz="1200" dirty="0"/>
              <a:t> </a:t>
            </a:r>
            <a:r>
              <a:rPr lang="en-US" sz="1200" dirty="0" err="1"/>
              <a:t>nastavi</a:t>
            </a:r>
            <a:r>
              <a:rPr lang="en-US" sz="1200" dirty="0"/>
              <a:t> da se </a:t>
            </a:r>
            <a:r>
              <a:rPr lang="en-US" sz="1200" dirty="0" err="1"/>
              <a:t>tako</a:t>
            </a:r>
            <a:r>
              <a:rPr lang="en-US" sz="1200" dirty="0"/>
              <a:t> </a:t>
            </a:r>
            <a:r>
              <a:rPr lang="en-US" sz="1200" dirty="0" err="1"/>
              <a:t>izvršava</a:t>
            </a:r>
            <a:r>
              <a:rPr lang="en-US" sz="1200" dirty="0"/>
              <a:t> u </a:t>
            </a:r>
            <a:r>
              <a:rPr lang="en-US" sz="1200" dirty="0" err="1"/>
              <a:t>određenom</a:t>
            </a:r>
            <a:r>
              <a:rPr lang="en-US" sz="1200" dirty="0"/>
              <a:t>, </a:t>
            </a:r>
            <a:r>
              <a:rPr lang="en-US" sz="1200" dirty="0" err="1"/>
              <a:t>razumnom</a:t>
            </a:r>
            <a:r>
              <a:rPr lang="en-US" sz="1200" dirty="0"/>
              <a:t>, </a:t>
            </a:r>
            <a:r>
              <a:rPr lang="en-US" sz="1200" dirty="0" err="1"/>
              <a:t>vremenskom</a:t>
            </a:r>
            <a:r>
              <a:rPr lang="en-US" sz="1200" dirty="0"/>
              <a:t> </a:t>
            </a:r>
            <a:r>
              <a:rPr lang="en-US" sz="1200" dirty="0" err="1"/>
              <a:t>periodu</a:t>
            </a:r>
            <a:r>
              <a:rPr lang="en-US" sz="1200" dirty="0"/>
              <a:t> u </a:t>
            </a:r>
            <a:r>
              <a:rPr lang="en-US" sz="1200" dirty="0" err="1"/>
              <a:t>budućnosti</a:t>
            </a:r>
            <a:r>
              <a:rPr lang="en-US" sz="1200" dirty="0"/>
              <a:t>. </a:t>
            </a:r>
          </a:p>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5</a:t>
            </a:fld>
            <a:endParaRPr lang="en-US"/>
          </a:p>
        </p:txBody>
      </p:sp>
    </p:spTree>
    <p:extLst>
      <p:ext uri="{BB962C8B-B14F-4D97-AF65-F5344CB8AC3E}">
        <p14:creationId xmlns:p14="http://schemas.microsoft.com/office/powerpoint/2010/main" val="3499551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 </a:t>
            </a:r>
            <a:r>
              <a:rPr lang="en-US" b="1" i="0" dirty="0">
                <a:solidFill>
                  <a:srgbClr val="202124"/>
                </a:solidFill>
                <a:effectLst/>
                <a:latin typeface="arial" panose="020B0604020202020204" pitchFamily="34" charset="0"/>
              </a:rPr>
              <a:t>logical read</a:t>
            </a:r>
            <a:r>
              <a:rPr lang="en-US" b="0" i="0" dirty="0">
                <a:solidFill>
                  <a:srgbClr val="202124"/>
                </a:solidFill>
                <a:effectLst/>
                <a:latin typeface="arial" panose="020B0604020202020204" pitchFamily="34" charset="0"/>
              </a:rPr>
              <a:t> occurs every time the Database Engine requests a page from the buffer cache. If the page is not currently in the buffer cache, a physical </a:t>
            </a:r>
            <a:r>
              <a:rPr lang="en-US" b="1" i="0" dirty="0">
                <a:solidFill>
                  <a:srgbClr val="202124"/>
                </a:solidFill>
                <a:effectLst/>
                <a:latin typeface="arial" panose="020B0604020202020204" pitchFamily="34" charset="0"/>
              </a:rPr>
              <a:t>read</a:t>
            </a:r>
            <a:r>
              <a:rPr lang="en-US" b="0" i="0" dirty="0">
                <a:solidFill>
                  <a:srgbClr val="202124"/>
                </a:solidFill>
                <a:effectLst/>
                <a:latin typeface="arial" panose="020B0604020202020204" pitchFamily="34" charset="0"/>
              </a:rPr>
              <a:t> first copies the page from disk into the cache.</a:t>
            </a:r>
            <a:endParaRPr lang="sr-Latn-RS" b="0" i="0" dirty="0">
              <a:solidFill>
                <a:srgbClr val="202124"/>
              </a:solidFill>
              <a:effectLst/>
              <a:latin typeface="arial" panose="020B0604020202020204" pitchFamily="34" charset="0"/>
            </a:endParaRPr>
          </a:p>
          <a:p>
            <a:r>
              <a:rPr lang="sr-Latn-RS" b="0" i="0" dirty="0">
                <a:solidFill>
                  <a:srgbClr val="202124"/>
                </a:solidFill>
                <a:effectLst/>
                <a:latin typeface="arial" panose="020B0604020202020204" pitchFamily="34" charset="0"/>
              </a:rPr>
              <a:t>Upit traje čak 5 sekundi i zahteva 6 hiljada čitanja iz keš bafera i isto toliko sa diska.</a:t>
            </a:r>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8</a:t>
            </a:fld>
            <a:endParaRPr lang="en-US"/>
          </a:p>
        </p:txBody>
      </p:sp>
    </p:spTree>
    <p:extLst>
      <p:ext uri="{BB962C8B-B14F-4D97-AF65-F5344CB8AC3E}">
        <p14:creationId xmlns:p14="http://schemas.microsoft.com/office/powerpoint/2010/main" val="2097753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r-Latn-RS" dirty="0"/>
              <a:t>Ključi deo funkcije jeste Ngrams table value konstruktor koji na osnovu duzine ulaznog stringa racuna koliko ce ngrama biti kreirano odnosno koliko je moguce kreirati ih. Na osnovu pomocne tabele Nums selektuje top x vrednosti koje ce sluziti za pocetak substringa – dakle pocinje od pozicije 1,2,... Len(substring)-3 i vadi 4karkterne podrstingove</a:t>
            </a:r>
          </a:p>
          <a:p>
            <a:r>
              <a:rPr lang="sr-Latn-RS" dirty="0"/>
              <a:t>Ovi podstringovi bivaju filtrirani nakon toga da bi se izbacili isti ili oni koji sadrže razmak</a:t>
            </a:r>
          </a:p>
          <a:p>
            <a:r>
              <a:rPr lang="en-US" dirty="0"/>
              <a:t>Collation is a set of rules that tell database engine how to compare and sort the character data in SQL Server.</a:t>
            </a:r>
          </a:p>
        </p:txBody>
      </p:sp>
      <p:sp>
        <p:nvSpPr>
          <p:cNvPr id="4" name="Slide Number Placeholder 3"/>
          <p:cNvSpPr>
            <a:spLocks noGrp="1"/>
          </p:cNvSpPr>
          <p:nvPr>
            <p:ph type="sldNum" sz="quarter" idx="5"/>
          </p:nvPr>
        </p:nvSpPr>
        <p:spPr/>
        <p:txBody>
          <a:bodyPr/>
          <a:lstStyle/>
          <a:p>
            <a:fld id="{01F2A70B-78F2-4DCF-B53B-C990D2FAFB8A}" type="slidenum">
              <a:rPr lang="en-US" smtClean="0"/>
              <a:t>11</a:t>
            </a:fld>
            <a:endParaRPr lang="en-US"/>
          </a:p>
        </p:txBody>
      </p:sp>
    </p:spTree>
    <p:extLst>
      <p:ext uri="{BB962C8B-B14F-4D97-AF65-F5344CB8AC3E}">
        <p14:creationId xmlns:p14="http://schemas.microsoft.com/office/powerpoint/2010/main" val="21549341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12</a:t>
            </a:fld>
            <a:endParaRPr lang="en-US"/>
          </a:p>
        </p:txBody>
      </p:sp>
    </p:spTree>
    <p:extLst>
      <p:ext uri="{BB962C8B-B14F-4D97-AF65-F5344CB8AC3E}">
        <p14:creationId xmlns:p14="http://schemas.microsoft.com/office/powerpoint/2010/main" val="27103678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13</a:t>
            </a:fld>
            <a:endParaRPr lang="en-US"/>
          </a:p>
        </p:txBody>
      </p:sp>
    </p:spTree>
    <p:extLst>
      <p:ext uri="{BB962C8B-B14F-4D97-AF65-F5344CB8AC3E}">
        <p14:creationId xmlns:p14="http://schemas.microsoft.com/office/powerpoint/2010/main" val="19573583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14</a:t>
            </a:fld>
            <a:endParaRPr lang="en-US"/>
          </a:p>
        </p:txBody>
      </p:sp>
    </p:spTree>
    <p:extLst>
      <p:ext uri="{BB962C8B-B14F-4D97-AF65-F5344CB8AC3E}">
        <p14:creationId xmlns:p14="http://schemas.microsoft.com/office/powerpoint/2010/main" val="3501879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F2A70B-78F2-4DCF-B53B-C990D2FAFB8A}" type="slidenum">
              <a:rPr lang="en-US" smtClean="0"/>
              <a:t>16</a:t>
            </a:fld>
            <a:endParaRPr lang="en-US"/>
          </a:p>
        </p:txBody>
      </p:sp>
    </p:spTree>
    <p:extLst>
      <p:ext uri="{BB962C8B-B14F-4D97-AF65-F5344CB8AC3E}">
        <p14:creationId xmlns:p14="http://schemas.microsoft.com/office/powerpoint/2010/main" val="175060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4/8/2021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4/8/2021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9AFE8FB1-0A7A-443E-AAF7-31D4FA1AA312}" type="datetimeFigureOut">
              <a:rPr lang="en-US"/>
              <a:t>4/8/2021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9AFE8FB1-0A7A-443E-AAF7-31D4FA1AA312}" type="datetimeFigureOut">
              <a:rPr lang="en-US"/>
              <a:t>4/8/2021</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4/8/2021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9AFE8FB1-0A7A-443E-AAF7-31D4FA1AA312}" type="datetimeFigureOut">
              <a:rPr lang="en-US"/>
              <a:t>4/8/2021</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9AFE8FB1-0A7A-443E-AAF7-31D4FA1AA312}" type="datetimeFigureOut">
              <a:rPr lang="en-US"/>
              <a:t>4/8/2021</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9AFE8FB1-0A7A-443E-AAF7-31D4FA1AA312}" type="datetimeFigureOut">
              <a:rPr lang="en-US"/>
              <a:t>4/8/2021</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4/8/2021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9AFE8FB1-0A7A-443E-AAF7-31D4FA1AA312}" type="datetimeFigureOut">
              <a:rPr lang="en-US"/>
              <a:t>4/8/2021</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9AFE8FB1-0A7A-443E-AAF7-31D4FA1AA312}" type="datetimeFigureOut">
              <a:rPr lang="en-US" smtClean="0"/>
              <a:pPr/>
              <a:t>4/8/2021</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Optimizacija</a:t>
            </a:r>
            <a:r>
              <a:rPr lang="en-US" dirty="0"/>
              <a:t> </a:t>
            </a:r>
            <a:r>
              <a:rPr lang="en-US" dirty="0" err="1"/>
              <a:t>upita</a:t>
            </a:r>
            <a:r>
              <a:rPr lang="en-US" dirty="0"/>
              <a:t> u MSSQL-u</a:t>
            </a:r>
          </a:p>
        </p:txBody>
      </p:sp>
      <p:sp>
        <p:nvSpPr>
          <p:cNvPr id="3" name="Subtitle 2"/>
          <p:cNvSpPr>
            <a:spLocks noGrp="1"/>
          </p:cNvSpPr>
          <p:nvPr>
            <p:ph type="subTitle" idx="1"/>
          </p:nvPr>
        </p:nvSpPr>
        <p:spPr>
          <a:xfrm>
            <a:off x="5256212" y="4953000"/>
            <a:ext cx="4952999" cy="762000"/>
          </a:xfrm>
        </p:spPr>
        <p:txBody>
          <a:bodyPr>
            <a:normAutofit/>
          </a:bodyPr>
          <a:lstStyle/>
          <a:p>
            <a:pPr algn="r"/>
            <a:r>
              <a:rPr lang="en-US" sz="2000" dirty="0"/>
              <a:t>Mentor: prof</a:t>
            </a:r>
            <a:r>
              <a:rPr lang="sr-Latn-RS" sz="2000" dirty="0"/>
              <a:t>.</a:t>
            </a:r>
            <a:r>
              <a:rPr lang="en-US" sz="2000" dirty="0"/>
              <a:t> </a:t>
            </a:r>
            <a:r>
              <a:rPr lang="en-US" sz="2000" dirty="0" err="1"/>
              <a:t>dr</a:t>
            </a:r>
            <a:r>
              <a:rPr lang="en-US" sz="2000" dirty="0"/>
              <a:t> Aleksandar </a:t>
            </a:r>
            <a:r>
              <a:rPr lang="en-US" sz="2000" dirty="0" err="1"/>
              <a:t>Stanimirovi</a:t>
            </a:r>
            <a:r>
              <a:rPr lang="sr-Latn-RS" sz="2000" dirty="0"/>
              <a:t>ć</a:t>
            </a:r>
          </a:p>
          <a:p>
            <a:pPr algn="r"/>
            <a:r>
              <a:rPr lang="sr-Latn-RS" sz="2000" dirty="0"/>
              <a:t>Student: Jelena Tošić</a:t>
            </a:r>
            <a:r>
              <a:rPr lang="en-US" sz="2000" dirty="0"/>
              <a:t>, 1116</a:t>
            </a: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2.1. </a:t>
            </a:r>
            <a:r>
              <a:rPr lang="en-US" dirty="0" err="1"/>
              <a:t>Pretraga</a:t>
            </a:r>
            <a:r>
              <a:rPr lang="en-US" dirty="0"/>
              <a:t> </a:t>
            </a:r>
            <a:r>
              <a:rPr lang="en-US" dirty="0" err="1"/>
              <a:t>džoker</a:t>
            </a:r>
            <a:r>
              <a:rPr lang="en-US" dirty="0"/>
              <a:t> </a:t>
            </a:r>
            <a:r>
              <a:rPr lang="en-US" dirty="0" err="1"/>
              <a:t>karaktera</a:t>
            </a:r>
            <a:r>
              <a:rPr lang="en-US" dirty="0"/>
              <a:t> </a:t>
            </a:r>
            <a:r>
              <a:rPr lang="en-US" dirty="0" err="1"/>
              <a:t>korišćenjem</a:t>
            </a:r>
            <a:r>
              <a:rPr lang="en-US" dirty="0"/>
              <a:t> N-gram </a:t>
            </a:r>
            <a:r>
              <a:rPr lang="en-US" dirty="0" err="1"/>
              <a:t>metode</a:t>
            </a:r>
            <a:endParaRPr lang="en-US" dirty="0"/>
          </a:p>
        </p:txBody>
      </p:sp>
      <p:sp>
        <p:nvSpPr>
          <p:cNvPr id="6" name="Content Placeholder 5"/>
          <p:cNvSpPr>
            <a:spLocks noGrp="1"/>
          </p:cNvSpPr>
          <p:nvPr>
            <p:ph idx="1"/>
          </p:nvPr>
        </p:nvSpPr>
        <p:spPr/>
        <p:txBody>
          <a:bodyPr/>
          <a:lstStyle/>
          <a:p>
            <a:r>
              <a:rPr lang="pt-BR" dirty="0"/>
              <a:t>Tehnika pretraživanja stringova pod nazivom N-gram, kreira posebnu tabelu koja čuva podstringove</a:t>
            </a:r>
            <a:r>
              <a:rPr lang="sr-Latn-RS" dirty="0"/>
              <a:t> dužine N</a:t>
            </a:r>
          </a:p>
          <a:p>
            <a:r>
              <a:rPr lang="sr-Latn-RS" dirty="0"/>
              <a:t>Vrši </a:t>
            </a:r>
            <a:r>
              <a:rPr lang="pt-BR" dirty="0"/>
              <a:t>pretragu podstringova </a:t>
            </a:r>
            <a:r>
              <a:rPr lang="sr-Latn-RS" dirty="0"/>
              <a:t>(</a:t>
            </a:r>
            <a:r>
              <a:rPr lang="pt-BR" dirty="0"/>
              <a:t>bez da pretražuje celu</a:t>
            </a:r>
            <a:r>
              <a:rPr lang="sr-Latn-RS" dirty="0"/>
              <a:t> originalnu</a:t>
            </a:r>
            <a:r>
              <a:rPr lang="pt-BR" dirty="0"/>
              <a:t> tabelu</a:t>
            </a:r>
            <a:r>
              <a:rPr lang="sr-Latn-RS" dirty="0"/>
              <a:t>)</a:t>
            </a:r>
            <a:r>
              <a:rPr lang="pt-BR" dirty="0"/>
              <a:t> </a:t>
            </a:r>
            <a:r>
              <a:rPr lang="en-US" dirty="0"/>
              <a:t>p</a:t>
            </a:r>
            <a:r>
              <a:rPr lang="sr-Latn-RS" dirty="0"/>
              <a:t>retraživanjem n gram tabele</a:t>
            </a:r>
          </a:p>
          <a:p>
            <a:r>
              <a:rPr lang="sr-Latn-RS" dirty="0"/>
              <a:t>Veličinu N treba prilagoditi aplikaciji</a:t>
            </a:r>
          </a:p>
          <a:p>
            <a:r>
              <a:rPr lang="sr-Latn-RS" dirty="0"/>
              <a:t>Pogodno za pretraživanje relativno kraćih tekstualnih kolona</a:t>
            </a:r>
            <a:endParaRPr lang="en-US" dirty="0"/>
          </a:p>
        </p:txBody>
      </p:sp>
    </p:spTree>
    <p:extLst>
      <p:ext uri="{BB962C8B-B14F-4D97-AF65-F5344CB8AC3E}">
        <p14:creationId xmlns:p14="http://schemas.microsoft.com/office/powerpoint/2010/main" val="1797304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2.1. </a:t>
            </a:r>
            <a:r>
              <a:rPr lang="en-US" dirty="0" err="1"/>
              <a:t>Pretraga</a:t>
            </a:r>
            <a:r>
              <a:rPr lang="en-US" dirty="0"/>
              <a:t> </a:t>
            </a:r>
            <a:r>
              <a:rPr lang="en-US" dirty="0" err="1"/>
              <a:t>džoker</a:t>
            </a:r>
            <a:r>
              <a:rPr lang="en-US" dirty="0"/>
              <a:t> </a:t>
            </a:r>
            <a:r>
              <a:rPr lang="en-US" dirty="0" err="1"/>
              <a:t>karaktera</a:t>
            </a:r>
            <a:r>
              <a:rPr lang="en-US" dirty="0"/>
              <a:t> </a:t>
            </a:r>
            <a:r>
              <a:rPr lang="en-US" dirty="0" err="1"/>
              <a:t>korišćenjem</a:t>
            </a:r>
            <a:r>
              <a:rPr lang="en-US" dirty="0"/>
              <a:t> </a:t>
            </a:r>
            <a:br>
              <a:rPr lang="sr-Latn-RS" dirty="0"/>
            </a:br>
            <a:r>
              <a:rPr lang="en-US" dirty="0"/>
              <a:t>N</a:t>
            </a:r>
            <a:r>
              <a:rPr lang="sr-Latn-RS" dirty="0"/>
              <a:t>-</a:t>
            </a:r>
            <a:r>
              <a:rPr lang="en-US" dirty="0"/>
              <a:t>gram </a:t>
            </a:r>
            <a:r>
              <a:rPr lang="en-US" dirty="0" err="1"/>
              <a:t>metode</a:t>
            </a:r>
            <a:endParaRPr lang="en-US" dirty="0"/>
          </a:p>
        </p:txBody>
      </p:sp>
      <p:pic>
        <p:nvPicPr>
          <p:cNvPr id="4" name="Picture 3">
            <a:extLst>
              <a:ext uri="{FF2B5EF4-FFF2-40B4-BE49-F238E27FC236}">
                <a16:creationId xmlns:a16="http://schemas.microsoft.com/office/drawing/2014/main" id="{6D43CB89-F79D-4344-815F-A84C9DB96350}"/>
              </a:ext>
            </a:extLst>
          </p:cNvPr>
          <p:cNvPicPr/>
          <p:nvPr/>
        </p:nvPicPr>
        <p:blipFill>
          <a:blip r:embed="rId3">
            <a:extLst>
              <a:ext uri="{28A0092B-C50C-407E-A947-70E740481C1C}">
                <a14:useLocalDpi xmlns:a14="http://schemas.microsoft.com/office/drawing/2010/main" val="0"/>
              </a:ext>
            </a:extLst>
          </a:blip>
          <a:stretch>
            <a:fillRect/>
          </a:stretch>
        </p:blipFill>
        <p:spPr>
          <a:xfrm>
            <a:off x="1674812" y="1600200"/>
            <a:ext cx="7010400" cy="5105400"/>
          </a:xfrm>
          <a:prstGeom prst="rect">
            <a:avLst/>
          </a:prstGeom>
        </p:spPr>
      </p:pic>
      <p:sp>
        <p:nvSpPr>
          <p:cNvPr id="5" name="TextBox 4">
            <a:extLst>
              <a:ext uri="{FF2B5EF4-FFF2-40B4-BE49-F238E27FC236}">
                <a16:creationId xmlns:a16="http://schemas.microsoft.com/office/drawing/2014/main" id="{0EED9F40-1211-454D-A1B7-A2DFCA734E63}"/>
              </a:ext>
            </a:extLst>
          </p:cNvPr>
          <p:cNvSpPr txBox="1"/>
          <p:nvPr/>
        </p:nvSpPr>
        <p:spPr>
          <a:xfrm>
            <a:off x="8913812" y="1955503"/>
            <a:ext cx="2970213" cy="2308324"/>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Funkcija koja vrši kreiranje 4-karakternih podstringova</a:t>
            </a:r>
          </a:p>
          <a:p>
            <a:pPr marL="342900" indent="-342900">
              <a:lnSpc>
                <a:spcPct val="90000"/>
              </a:lnSpc>
              <a:buFont typeface="Arial" panose="020B0604020202020204" pitchFamily="34" charset="0"/>
              <a:buChar char="•"/>
            </a:pPr>
            <a:r>
              <a:rPr lang="sr-Latn-RS" sz="2000" dirty="0"/>
              <a:t>Izbacuju se razmaci</a:t>
            </a:r>
          </a:p>
          <a:p>
            <a:pPr marL="342900" indent="-342900">
              <a:lnSpc>
                <a:spcPct val="90000"/>
              </a:lnSpc>
              <a:buFont typeface="Arial" panose="020B0604020202020204" pitchFamily="34" charset="0"/>
              <a:buChar char="•"/>
            </a:pPr>
            <a:r>
              <a:rPr lang="sr-Latn-RS" sz="2000" dirty="0"/>
              <a:t>Ulazni string je maksimalne dužine 255</a:t>
            </a:r>
          </a:p>
          <a:p>
            <a:pPr marL="342900" indent="-342900">
              <a:lnSpc>
                <a:spcPct val="90000"/>
              </a:lnSpc>
              <a:buFont typeface="Arial" panose="020B0604020202020204" pitchFamily="34" charset="0"/>
              <a:buChar char="•"/>
            </a:pPr>
            <a:endParaRPr lang="en-US" sz="2000" dirty="0"/>
          </a:p>
        </p:txBody>
      </p:sp>
    </p:spTree>
    <p:extLst>
      <p:ext uri="{BB962C8B-B14F-4D97-AF65-F5344CB8AC3E}">
        <p14:creationId xmlns:p14="http://schemas.microsoft.com/office/powerpoint/2010/main" val="3578675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2.1. </a:t>
            </a:r>
            <a:r>
              <a:rPr lang="en-US" dirty="0" err="1"/>
              <a:t>Pretraga</a:t>
            </a:r>
            <a:r>
              <a:rPr lang="en-US" dirty="0"/>
              <a:t> </a:t>
            </a:r>
            <a:r>
              <a:rPr lang="en-US" dirty="0" err="1"/>
              <a:t>džoker</a:t>
            </a:r>
            <a:r>
              <a:rPr lang="en-US" dirty="0"/>
              <a:t> </a:t>
            </a:r>
            <a:r>
              <a:rPr lang="en-US" dirty="0" err="1"/>
              <a:t>karaktera</a:t>
            </a:r>
            <a:r>
              <a:rPr lang="en-US" dirty="0"/>
              <a:t> </a:t>
            </a:r>
            <a:r>
              <a:rPr lang="en-US" dirty="0" err="1"/>
              <a:t>korišćenjem</a:t>
            </a:r>
            <a:r>
              <a:rPr lang="en-US" dirty="0"/>
              <a:t> </a:t>
            </a:r>
            <a:br>
              <a:rPr lang="sr-Latn-RS" dirty="0"/>
            </a:br>
            <a:r>
              <a:rPr lang="en-US" dirty="0"/>
              <a:t>N-gram </a:t>
            </a:r>
            <a:r>
              <a:rPr lang="en-US" dirty="0" err="1"/>
              <a:t>metode</a:t>
            </a:r>
            <a:endParaRPr lang="en-US" dirty="0"/>
          </a:p>
        </p:txBody>
      </p:sp>
      <p:sp>
        <p:nvSpPr>
          <p:cNvPr id="5" name="TextBox 4">
            <a:extLst>
              <a:ext uri="{FF2B5EF4-FFF2-40B4-BE49-F238E27FC236}">
                <a16:creationId xmlns:a16="http://schemas.microsoft.com/office/drawing/2014/main" id="{0EED9F40-1211-454D-A1B7-A2DFCA734E63}"/>
              </a:ext>
            </a:extLst>
          </p:cNvPr>
          <p:cNvSpPr txBox="1"/>
          <p:nvPr/>
        </p:nvSpPr>
        <p:spPr>
          <a:xfrm>
            <a:off x="6232412" y="1781176"/>
            <a:ext cx="3824400" cy="17543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Zatim se vrši kreiranje Ngram tabele koja se popunjava podacima iz željene kolone (u ovom slučaju Track.Name)</a:t>
            </a:r>
          </a:p>
          <a:p>
            <a:pPr marL="342900" indent="-342900">
              <a:lnSpc>
                <a:spcPct val="90000"/>
              </a:lnSpc>
              <a:buFont typeface="Arial" panose="020B0604020202020204" pitchFamily="34" charset="0"/>
              <a:buChar char="•"/>
            </a:pPr>
            <a:r>
              <a:rPr lang="sr-Latn-RS" sz="2000" dirty="0"/>
              <a:t>Rezultujuća tabela ima sledeći izgled:</a:t>
            </a:r>
            <a:endParaRPr lang="en-US" sz="2000" dirty="0"/>
          </a:p>
        </p:txBody>
      </p:sp>
      <p:pic>
        <p:nvPicPr>
          <p:cNvPr id="3" name="Picture 2">
            <a:extLst>
              <a:ext uri="{FF2B5EF4-FFF2-40B4-BE49-F238E27FC236}">
                <a16:creationId xmlns:a16="http://schemas.microsoft.com/office/drawing/2014/main" id="{1140C859-1A59-4882-B1AE-E2E0FAED4D27}"/>
              </a:ext>
            </a:extLst>
          </p:cNvPr>
          <p:cNvPicPr>
            <a:picLocks noChangeAspect="1"/>
          </p:cNvPicPr>
          <p:nvPr/>
        </p:nvPicPr>
        <p:blipFill>
          <a:blip r:embed="rId3"/>
          <a:stretch>
            <a:fillRect/>
          </a:stretch>
        </p:blipFill>
        <p:spPr>
          <a:xfrm>
            <a:off x="1903412" y="1775258"/>
            <a:ext cx="3759200" cy="2743200"/>
          </a:xfrm>
          <a:prstGeom prst="rect">
            <a:avLst/>
          </a:prstGeom>
        </p:spPr>
      </p:pic>
      <p:pic>
        <p:nvPicPr>
          <p:cNvPr id="8" name="Picture 7">
            <a:extLst>
              <a:ext uri="{FF2B5EF4-FFF2-40B4-BE49-F238E27FC236}">
                <a16:creationId xmlns:a16="http://schemas.microsoft.com/office/drawing/2014/main" id="{E31F853C-E1FA-41D3-BBB2-9FCBBE6C2FD8}"/>
              </a:ext>
            </a:extLst>
          </p:cNvPr>
          <p:cNvPicPr>
            <a:picLocks noChangeAspect="1"/>
          </p:cNvPicPr>
          <p:nvPr/>
        </p:nvPicPr>
        <p:blipFill>
          <a:blip r:embed="rId4"/>
          <a:stretch>
            <a:fillRect/>
          </a:stretch>
        </p:blipFill>
        <p:spPr>
          <a:xfrm>
            <a:off x="6612179" y="3810000"/>
            <a:ext cx="3444633" cy="2563178"/>
          </a:xfrm>
          <a:prstGeom prst="rect">
            <a:avLst/>
          </a:prstGeom>
        </p:spPr>
      </p:pic>
    </p:spTree>
    <p:extLst>
      <p:ext uri="{BB962C8B-B14F-4D97-AF65-F5344CB8AC3E}">
        <p14:creationId xmlns:p14="http://schemas.microsoft.com/office/powerpoint/2010/main" val="3903009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sr-Latn-RS" dirty="0"/>
              <a:t>2.1. </a:t>
            </a:r>
            <a:r>
              <a:rPr lang="en-US" dirty="0" err="1"/>
              <a:t>Pretraga</a:t>
            </a:r>
            <a:r>
              <a:rPr lang="en-US" dirty="0"/>
              <a:t> </a:t>
            </a:r>
            <a:r>
              <a:rPr lang="en-US" dirty="0" err="1"/>
              <a:t>džoker</a:t>
            </a:r>
            <a:r>
              <a:rPr lang="en-US" dirty="0"/>
              <a:t> </a:t>
            </a:r>
            <a:r>
              <a:rPr lang="en-US" dirty="0" err="1"/>
              <a:t>karaktera</a:t>
            </a:r>
            <a:r>
              <a:rPr lang="en-US" dirty="0"/>
              <a:t> </a:t>
            </a:r>
            <a:r>
              <a:rPr lang="en-US" dirty="0" err="1"/>
              <a:t>korišćenjem</a:t>
            </a:r>
            <a:r>
              <a:rPr lang="en-US" dirty="0"/>
              <a:t> </a:t>
            </a:r>
            <a:br>
              <a:rPr lang="sr-Latn-RS" dirty="0"/>
            </a:br>
            <a:r>
              <a:rPr lang="en-US" dirty="0"/>
              <a:t>N-gram </a:t>
            </a:r>
            <a:r>
              <a:rPr lang="en-US" dirty="0" err="1"/>
              <a:t>metode</a:t>
            </a:r>
            <a:endParaRPr lang="en-US" dirty="0"/>
          </a:p>
        </p:txBody>
      </p:sp>
      <p:sp>
        <p:nvSpPr>
          <p:cNvPr id="5" name="TextBox 4">
            <a:extLst>
              <a:ext uri="{FF2B5EF4-FFF2-40B4-BE49-F238E27FC236}">
                <a16:creationId xmlns:a16="http://schemas.microsoft.com/office/drawing/2014/main" id="{0EED9F40-1211-454D-A1B7-A2DFCA734E63}"/>
              </a:ext>
            </a:extLst>
          </p:cNvPr>
          <p:cNvSpPr txBox="1"/>
          <p:nvPr/>
        </p:nvSpPr>
        <p:spPr>
          <a:xfrm>
            <a:off x="1827212" y="1781175"/>
            <a:ext cx="5638800" cy="369332"/>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Sada se upit kreira na sledeći način:</a:t>
            </a:r>
            <a:endParaRPr lang="en-US" sz="2000" dirty="0"/>
          </a:p>
        </p:txBody>
      </p:sp>
      <p:pic>
        <p:nvPicPr>
          <p:cNvPr id="6" name="Picture 5">
            <a:extLst>
              <a:ext uri="{FF2B5EF4-FFF2-40B4-BE49-F238E27FC236}">
                <a16:creationId xmlns:a16="http://schemas.microsoft.com/office/drawing/2014/main" id="{1E93D8C6-CA6E-4F03-A93F-C1215B7640B3}"/>
              </a:ext>
            </a:extLst>
          </p:cNvPr>
          <p:cNvPicPr/>
          <p:nvPr/>
        </p:nvPicPr>
        <p:blipFill>
          <a:blip r:embed="rId3">
            <a:extLst>
              <a:ext uri="{28A0092B-C50C-407E-A947-70E740481C1C}">
                <a14:useLocalDpi xmlns:a14="http://schemas.microsoft.com/office/drawing/2010/main" val="0"/>
              </a:ext>
            </a:extLst>
          </a:blip>
          <a:stretch>
            <a:fillRect/>
          </a:stretch>
        </p:blipFill>
        <p:spPr>
          <a:xfrm>
            <a:off x="2132012" y="2172296"/>
            <a:ext cx="4114800" cy="1020763"/>
          </a:xfrm>
          <a:prstGeom prst="rect">
            <a:avLst/>
          </a:prstGeom>
        </p:spPr>
      </p:pic>
      <p:pic>
        <p:nvPicPr>
          <p:cNvPr id="7" name="Picture 6">
            <a:extLst>
              <a:ext uri="{FF2B5EF4-FFF2-40B4-BE49-F238E27FC236}">
                <a16:creationId xmlns:a16="http://schemas.microsoft.com/office/drawing/2014/main" id="{3910BDFC-3F48-42B1-B471-D8308146ECE5}"/>
              </a:ext>
            </a:extLst>
          </p:cNvPr>
          <p:cNvPicPr>
            <a:picLocks noChangeAspect="1"/>
          </p:cNvPicPr>
          <p:nvPr/>
        </p:nvPicPr>
        <p:blipFill>
          <a:blip r:embed="rId4"/>
          <a:stretch>
            <a:fillRect/>
          </a:stretch>
        </p:blipFill>
        <p:spPr>
          <a:xfrm>
            <a:off x="2170112" y="4487862"/>
            <a:ext cx="6753225" cy="2066925"/>
          </a:xfrm>
          <a:prstGeom prst="rect">
            <a:avLst/>
          </a:prstGeom>
        </p:spPr>
      </p:pic>
      <p:pic>
        <p:nvPicPr>
          <p:cNvPr id="10" name="Picture 9">
            <a:extLst>
              <a:ext uri="{FF2B5EF4-FFF2-40B4-BE49-F238E27FC236}">
                <a16:creationId xmlns:a16="http://schemas.microsoft.com/office/drawing/2014/main" id="{0746CC77-C56C-4594-81B5-ACFA3D05E817}"/>
              </a:ext>
            </a:extLst>
          </p:cNvPr>
          <p:cNvPicPr>
            <a:picLocks noChangeAspect="1"/>
          </p:cNvPicPr>
          <p:nvPr/>
        </p:nvPicPr>
        <p:blipFill>
          <a:blip r:embed="rId5"/>
          <a:stretch>
            <a:fillRect/>
          </a:stretch>
        </p:blipFill>
        <p:spPr>
          <a:xfrm>
            <a:off x="6704012" y="2988387"/>
            <a:ext cx="5029200" cy="1288733"/>
          </a:xfrm>
          <a:prstGeom prst="rect">
            <a:avLst/>
          </a:prstGeom>
        </p:spPr>
      </p:pic>
      <p:sp>
        <p:nvSpPr>
          <p:cNvPr id="11" name="TextBox 10">
            <a:extLst>
              <a:ext uri="{FF2B5EF4-FFF2-40B4-BE49-F238E27FC236}">
                <a16:creationId xmlns:a16="http://schemas.microsoft.com/office/drawing/2014/main" id="{3DC523D0-5378-4EC5-895D-7E9504895665}"/>
              </a:ext>
            </a:extLst>
          </p:cNvPr>
          <p:cNvSpPr txBox="1"/>
          <p:nvPr/>
        </p:nvSpPr>
        <p:spPr>
          <a:xfrm>
            <a:off x="6856412" y="1781175"/>
            <a:ext cx="4724400" cy="9233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Ukoliko prethodno dodamo i dati neklasterizovani indeks nad </a:t>
            </a:r>
            <a:r>
              <a:rPr lang="sr-Latn-RS" sz="2000" i="1" dirty="0"/>
              <a:t>ngram</a:t>
            </a:r>
            <a:r>
              <a:rPr lang="sr-Latn-RS" sz="2000" dirty="0"/>
              <a:t>-ovima</a:t>
            </a:r>
            <a:endParaRPr lang="en-US" sz="2000" dirty="0"/>
          </a:p>
        </p:txBody>
      </p:sp>
      <p:sp>
        <p:nvSpPr>
          <p:cNvPr id="12" name="TextBox 11">
            <a:extLst>
              <a:ext uri="{FF2B5EF4-FFF2-40B4-BE49-F238E27FC236}">
                <a16:creationId xmlns:a16="http://schemas.microsoft.com/office/drawing/2014/main" id="{BFC2BE4F-DDD0-467A-91A7-95AF56E6876F}"/>
              </a:ext>
            </a:extLst>
          </p:cNvPr>
          <p:cNvSpPr txBox="1"/>
          <p:nvPr/>
        </p:nvSpPr>
        <p:spPr>
          <a:xfrm>
            <a:off x="1844674" y="3630789"/>
            <a:ext cx="4724400" cy="64633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Vreme izvršenja je sada manje od milisekunde!</a:t>
            </a:r>
            <a:endParaRPr lang="en-US" sz="2000" dirty="0"/>
          </a:p>
        </p:txBody>
      </p:sp>
    </p:spTree>
    <p:extLst>
      <p:ext uri="{BB962C8B-B14F-4D97-AF65-F5344CB8AC3E}">
        <p14:creationId xmlns:p14="http://schemas.microsoft.com/office/powerpoint/2010/main" val="627647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2.1. Mane </a:t>
            </a:r>
            <a:r>
              <a:rPr lang="en-US" dirty="0"/>
              <a:t>N-gram </a:t>
            </a:r>
            <a:r>
              <a:rPr lang="sr-Latn-RS" dirty="0"/>
              <a:t>metode</a:t>
            </a:r>
            <a:endParaRPr lang="en-US" dirty="0"/>
          </a:p>
        </p:txBody>
      </p:sp>
      <p:sp>
        <p:nvSpPr>
          <p:cNvPr id="5" name="TextBox 4">
            <a:extLst>
              <a:ext uri="{FF2B5EF4-FFF2-40B4-BE49-F238E27FC236}">
                <a16:creationId xmlns:a16="http://schemas.microsoft.com/office/drawing/2014/main" id="{0EED9F40-1211-454D-A1B7-A2DFCA734E63}"/>
              </a:ext>
            </a:extLst>
          </p:cNvPr>
          <p:cNvSpPr txBox="1"/>
          <p:nvPr/>
        </p:nvSpPr>
        <p:spPr>
          <a:xfrm>
            <a:off x="1674812" y="2133600"/>
            <a:ext cx="5638800" cy="2862322"/>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Svaki put kada se doda novi ili ažurira ili obrše postojeći podatak – mora se ažurirati i tabela koja pamti Ngram-ove!</a:t>
            </a:r>
          </a:p>
          <a:p>
            <a:pPr marL="342900" indent="-342900">
              <a:lnSpc>
                <a:spcPct val="90000"/>
              </a:lnSpc>
              <a:buFont typeface="Arial" panose="020B0604020202020204" pitchFamily="34" charset="0"/>
              <a:buChar char="•"/>
            </a:pPr>
            <a:r>
              <a:rPr lang="sr-Latn-RS" sz="2000" dirty="0"/>
              <a:t>Tabela Ngram-ova raste nekoliko puta brže od osnovne tabele, za svaki dodati novi podatak ona dodaje nekoliko novih zapisa a ne 1</a:t>
            </a:r>
          </a:p>
          <a:p>
            <a:pPr marL="342900" indent="-342900">
              <a:lnSpc>
                <a:spcPct val="90000"/>
              </a:lnSpc>
              <a:buFont typeface="Arial" panose="020B0604020202020204" pitchFamily="34" charset="0"/>
              <a:buChar char="•"/>
            </a:pPr>
            <a:r>
              <a:rPr lang="sr-Latn-RS" sz="2000" dirty="0"/>
              <a:t>Trošak je odžavanje!</a:t>
            </a:r>
          </a:p>
          <a:p>
            <a:pPr marL="342900" indent="-342900">
              <a:lnSpc>
                <a:spcPct val="90000"/>
              </a:lnSpc>
              <a:buFont typeface="Arial" panose="020B0604020202020204" pitchFamily="34" charset="0"/>
              <a:buChar char="•"/>
            </a:pPr>
            <a:r>
              <a:rPr lang="sr-Latn-RS" sz="2000" dirty="0"/>
              <a:t>Pitanje – da li je ovo nama isplativo?</a:t>
            </a:r>
          </a:p>
          <a:p>
            <a:pPr marL="342900" indent="-342900">
              <a:lnSpc>
                <a:spcPct val="90000"/>
              </a:lnSpc>
              <a:buFont typeface="Arial" panose="020B0604020202020204" pitchFamily="34" charset="0"/>
              <a:buChar char="•"/>
            </a:pPr>
            <a:r>
              <a:rPr lang="sr-Latn-RS" sz="2000" dirty="0"/>
              <a:t>Zaključak – izbegavati pretraživanje džoker karakterima.</a:t>
            </a:r>
            <a:endParaRPr lang="en-US" sz="2000" dirty="0"/>
          </a:p>
        </p:txBody>
      </p:sp>
    </p:spTree>
    <p:extLst>
      <p:ext uri="{BB962C8B-B14F-4D97-AF65-F5344CB8AC3E}">
        <p14:creationId xmlns:p14="http://schemas.microsoft.com/office/powerpoint/2010/main" val="38172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2.2. </a:t>
            </a:r>
            <a:r>
              <a:rPr lang="sv-SE" dirty="0"/>
              <a:t>Korišćenje OR operatora u Join predikatu</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760412" y="2057400"/>
            <a:ext cx="10744200" cy="2031325"/>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sz="2000" dirty="0"/>
              <a:t>OR u SQL </a:t>
            </a:r>
            <a:r>
              <a:rPr lang="en-US" sz="2000" dirty="0" err="1"/>
              <a:t>Servru</a:t>
            </a:r>
            <a:r>
              <a:rPr lang="en-US" sz="2000" dirty="0"/>
              <a:t> </a:t>
            </a:r>
            <a:r>
              <a:rPr lang="en-US" sz="2000" dirty="0" err="1"/>
              <a:t>predstavlja</a:t>
            </a:r>
            <a:r>
              <a:rPr lang="en-US" sz="2000" dirty="0"/>
              <a:t> </a:t>
            </a:r>
            <a:r>
              <a:rPr lang="en-US" sz="2000" dirty="0" err="1"/>
              <a:t>skupu</a:t>
            </a:r>
            <a:r>
              <a:rPr lang="en-US" sz="2000" dirty="0"/>
              <a:t> </a:t>
            </a:r>
            <a:r>
              <a:rPr lang="en-US" sz="2000" dirty="0" err="1"/>
              <a:t>operaciju</a:t>
            </a:r>
            <a:r>
              <a:rPr lang="en-US" sz="2000" dirty="0"/>
              <a:t> </a:t>
            </a:r>
            <a:r>
              <a:rPr lang="sr-Latn-RS" sz="2000" dirty="0"/>
              <a:t>- </a:t>
            </a:r>
            <a:r>
              <a:rPr lang="en-US" sz="2000" dirty="0"/>
              <a:t>ne </a:t>
            </a:r>
            <a:r>
              <a:rPr lang="en-US" sz="2000" dirty="0" err="1"/>
              <a:t>može</a:t>
            </a:r>
            <a:r>
              <a:rPr lang="en-US" sz="2000" dirty="0"/>
              <a:t> </a:t>
            </a:r>
            <a:r>
              <a:rPr lang="en-US" sz="2000" dirty="0" err="1"/>
              <a:t>biti</a:t>
            </a:r>
            <a:r>
              <a:rPr lang="en-US" sz="2000" dirty="0"/>
              <a:t> </a:t>
            </a:r>
            <a:r>
              <a:rPr lang="en-US" sz="2000" dirty="0" err="1"/>
              <a:t>procesiran</a:t>
            </a:r>
            <a:r>
              <a:rPr lang="en-US" sz="2000" dirty="0"/>
              <a:t> u </a:t>
            </a:r>
            <a:r>
              <a:rPr lang="en-US" sz="2000" dirty="0" err="1"/>
              <a:t>sklopu</a:t>
            </a:r>
            <a:r>
              <a:rPr lang="en-US" sz="2000" dirty="0"/>
              <a:t> </a:t>
            </a:r>
            <a:r>
              <a:rPr lang="en-US" sz="2000" dirty="0" err="1"/>
              <a:t>jedne</a:t>
            </a:r>
            <a:r>
              <a:rPr lang="en-US" sz="2000" dirty="0"/>
              <a:t> </a:t>
            </a:r>
            <a:r>
              <a:rPr lang="en-US" sz="2000" dirty="0" err="1"/>
              <a:t>jedinstvene</a:t>
            </a:r>
            <a:r>
              <a:rPr lang="en-US" sz="2000" dirty="0"/>
              <a:t> </a:t>
            </a:r>
            <a:r>
              <a:rPr lang="en-US" sz="2000" dirty="0" err="1"/>
              <a:t>operacije</a:t>
            </a:r>
            <a:r>
              <a:rPr lang="en-US" sz="2000" dirty="0"/>
              <a:t>. </a:t>
            </a:r>
            <a:endParaRPr lang="sr-Latn-RS" sz="2000" dirty="0"/>
          </a:p>
          <a:p>
            <a:pPr marL="342900" indent="-342900">
              <a:lnSpc>
                <a:spcPct val="90000"/>
              </a:lnSpc>
              <a:buFont typeface="Arial" panose="020B0604020202020204" pitchFamily="34" charset="0"/>
              <a:buChar char="•"/>
            </a:pPr>
            <a:r>
              <a:rPr lang="sr-Latn-RS" sz="2000" dirty="0"/>
              <a:t>P</a:t>
            </a:r>
            <a:r>
              <a:rPr lang="en-US" sz="2000" dirty="0" err="1"/>
              <a:t>roblem</a:t>
            </a:r>
            <a:r>
              <a:rPr lang="en-US" sz="2000" dirty="0"/>
              <a:t> je </a:t>
            </a:r>
            <a:r>
              <a:rPr lang="en-US" sz="2000" dirty="0" err="1"/>
              <a:t>posledica</a:t>
            </a:r>
            <a:r>
              <a:rPr lang="en-US" sz="2000" dirty="0"/>
              <a:t> </a:t>
            </a:r>
            <a:r>
              <a:rPr lang="en-US" sz="2000" dirty="0" err="1"/>
              <a:t>činjenice</a:t>
            </a:r>
            <a:r>
              <a:rPr lang="en-US" sz="2000" dirty="0"/>
              <a:t> da je OR </a:t>
            </a:r>
            <a:r>
              <a:rPr lang="en-US" sz="2000" dirty="0" err="1"/>
              <a:t>inkluzivan</a:t>
            </a:r>
            <a:r>
              <a:rPr lang="en-US" sz="2000" dirty="0"/>
              <a:t> operator </a:t>
            </a:r>
            <a:r>
              <a:rPr lang="sr-Latn-RS" sz="2000" dirty="0"/>
              <a:t>- </a:t>
            </a:r>
            <a:r>
              <a:rPr lang="en-US" sz="2000" dirty="0" err="1"/>
              <a:t>svaka</a:t>
            </a:r>
            <a:r>
              <a:rPr lang="en-US" sz="2000" dirty="0"/>
              <a:t> </a:t>
            </a:r>
            <a:r>
              <a:rPr lang="en-US" sz="2000" dirty="0" err="1"/>
              <a:t>komponenta</a:t>
            </a:r>
            <a:r>
              <a:rPr lang="en-US" sz="2000" dirty="0"/>
              <a:t> u OR </a:t>
            </a:r>
            <a:r>
              <a:rPr lang="en-US" sz="2000" dirty="0" err="1"/>
              <a:t>operatoru</a:t>
            </a:r>
            <a:r>
              <a:rPr lang="en-US" sz="2000" dirty="0"/>
              <a:t> mora </a:t>
            </a:r>
            <a:r>
              <a:rPr lang="en-US" sz="2000" dirty="0" err="1"/>
              <a:t>biti</a:t>
            </a:r>
            <a:r>
              <a:rPr lang="en-US" sz="2000" dirty="0"/>
              <a:t> </a:t>
            </a:r>
            <a:r>
              <a:rPr lang="en-US" sz="2000" dirty="0" err="1"/>
              <a:t>zasebno</a:t>
            </a:r>
            <a:r>
              <a:rPr lang="en-US" sz="2000" dirty="0"/>
              <a:t> </a:t>
            </a:r>
            <a:r>
              <a:rPr lang="en-US" sz="2000" dirty="0" err="1"/>
              <a:t>obrađena</a:t>
            </a:r>
            <a:endParaRPr lang="sr-Latn-RS" sz="2000" dirty="0"/>
          </a:p>
          <a:p>
            <a:pPr marL="342900" indent="-342900">
              <a:lnSpc>
                <a:spcPct val="90000"/>
              </a:lnSpc>
              <a:buFont typeface="Arial" panose="020B0604020202020204" pitchFamily="34" charset="0"/>
              <a:buChar char="•"/>
            </a:pPr>
            <a:r>
              <a:rPr lang="sr-Latn-RS" sz="2000" dirty="0"/>
              <a:t>N</a:t>
            </a:r>
            <a:r>
              <a:rPr lang="en-US" sz="2000" dirty="0" err="1"/>
              <a:t>akon</a:t>
            </a:r>
            <a:r>
              <a:rPr lang="en-US" sz="2000" dirty="0"/>
              <a:t> </a:t>
            </a:r>
            <a:r>
              <a:rPr lang="en-US" sz="2000" dirty="0" err="1"/>
              <a:t>kompletiranja</a:t>
            </a:r>
            <a:r>
              <a:rPr lang="en-US" sz="2000" dirty="0"/>
              <a:t> </a:t>
            </a:r>
            <a:r>
              <a:rPr lang="en-US" sz="2000" dirty="0" err="1"/>
              <a:t>zasebnih</a:t>
            </a:r>
            <a:r>
              <a:rPr lang="en-US" sz="2000" dirty="0"/>
              <a:t> </a:t>
            </a:r>
            <a:r>
              <a:rPr lang="en-US" sz="2000" dirty="0" err="1"/>
              <a:t>rezultata</a:t>
            </a:r>
            <a:r>
              <a:rPr lang="en-US" sz="2000" dirty="0"/>
              <a:t>, </a:t>
            </a:r>
            <a:r>
              <a:rPr lang="en-US" sz="2000" dirty="0" err="1"/>
              <a:t>oni</a:t>
            </a:r>
            <a:r>
              <a:rPr lang="en-US" sz="2000" dirty="0"/>
              <a:t> </a:t>
            </a:r>
            <a:r>
              <a:rPr lang="en-US" sz="2000" dirty="0" err="1"/>
              <a:t>spajaju</a:t>
            </a:r>
            <a:r>
              <a:rPr lang="en-US" sz="2000" dirty="0"/>
              <a:t> u </a:t>
            </a:r>
            <a:r>
              <a:rPr lang="en-US" sz="2000" dirty="0" err="1"/>
              <a:t>jedinstveni</a:t>
            </a:r>
            <a:r>
              <a:rPr lang="en-US" sz="2000" dirty="0"/>
              <a:t> </a:t>
            </a:r>
            <a:r>
              <a:rPr lang="en-US" sz="2000" dirty="0" err="1"/>
              <a:t>rezultat</a:t>
            </a:r>
            <a:r>
              <a:rPr lang="en-US" sz="2000" dirty="0"/>
              <a:t> koji se </a:t>
            </a:r>
            <a:r>
              <a:rPr lang="en-US" sz="2000" dirty="0" err="1"/>
              <a:t>vraća</a:t>
            </a:r>
            <a:r>
              <a:rPr lang="en-US" sz="2000" dirty="0"/>
              <a:t> </a:t>
            </a:r>
            <a:r>
              <a:rPr lang="en-US" sz="2000" dirty="0" err="1"/>
              <a:t>nazad</a:t>
            </a:r>
            <a:r>
              <a:rPr lang="en-US" sz="2000" dirty="0"/>
              <a:t>. </a:t>
            </a:r>
            <a:endParaRPr lang="sr-Latn-RS" sz="2000" dirty="0"/>
          </a:p>
          <a:p>
            <a:pPr marL="342900" indent="-342900">
              <a:lnSpc>
                <a:spcPct val="90000"/>
              </a:lnSpc>
              <a:buFont typeface="Arial" panose="020B0604020202020204" pitchFamily="34" charset="0"/>
              <a:buChar char="•"/>
            </a:pPr>
            <a:r>
              <a:rPr lang="sr-Latn-RS" sz="2000" dirty="0"/>
              <a:t>Još gora situacija - kada se koristi prilikom vraćanja podataka iz više različitih tabela (npr u skolpu Join-a)</a:t>
            </a:r>
            <a:endParaRPr lang="en-US" sz="2000" dirty="0"/>
          </a:p>
        </p:txBody>
      </p:sp>
      <p:pic>
        <p:nvPicPr>
          <p:cNvPr id="5" name="Picture 4">
            <a:extLst>
              <a:ext uri="{FF2B5EF4-FFF2-40B4-BE49-F238E27FC236}">
                <a16:creationId xmlns:a16="http://schemas.microsoft.com/office/drawing/2014/main" id="{F88EB9C1-44DB-45F4-92F5-DB64023989FC}"/>
              </a:ext>
            </a:extLst>
          </p:cNvPr>
          <p:cNvPicPr/>
          <p:nvPr/>
        </p:nvPicPr>
        <p:blipFill>
          <a:blip r:embed="rId2">
            <a:extLst>
              <a:ext uri="{28A0092B-C50C-407E-A947-70E740481C1C}">
                <a14:useLocalDpi xmlns:a14="http://schemas.microsoft.com/office/drawing/2010/main" val="0"/>
              </a:ext>
            </a:extLst>
          </a:blip>
          <a:stretch>
            <a:fillRect/>
          </a:stretch>
        </p:blipFill>
        <p:spPr>
          <a:xfrm>
            <a:off x="1979611" y="3962400"/>
            <a:ext cx="9448801" cy="2743200"/>
          </a:xfrm>
          <a:prstGeom prst="rect">
            <a:avLst/>
          </a:prstGeom>
        </p:spPr>
      </p:pic>
      <p:sp>
        <p:nvSpPr>
          <p:cNvPr id="4" name="Rectangle 3">
            <a:extLst>
              <a:ext uri="{FF2B5EF4-FFF2-40B4-BE49-F238E27FC236}">
                <a16:creationId xmlns:a16="http://schemas.microsoft.com/office/drawing/2014/main" id="{EB853E98-2013-437A-8B5F-67FD10A27544}"/>
              </a:ext>
            </a:extLst>
          </p:cNvPr>
          <p:cNvSpPr/>
          <p:nvPr/>
        </p:nvSpPr>
        <p:spPr>
          <a:xfrm>
            <a:off x="2132013" y="5993725"/>
            <a:ext cx="380999" cy="330875"/>
          </a:xfrm>
          <a:prstGeom prst="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rtlCol="0" anchor="ctr"/>
          <a:lstStyle/>
          <a:p>
            <a:pPr algn="ctr"/>
            <a:endParaRPr lang="en-US"/>
          </a:p>
        </p:txBody>
      </p:sp>
    </p:spTree>
    <p:extLst>
      <p:ext uri="{BB962C8B-B14F-4D97-AF65-F5344CB8AC3E}">
        <p14:creationId xmlns:p14="http://schemas.microsoft.com/office/powerpoint/2010/main" val="3481078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2.2. Statistika izvršenja prethodnog upita</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722312" y="1638121"/>
            <a:ext cx="10744200" cy="9233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Upitu potrebno za kompletiranje približno 18 sekundi</a:t>
            </a:r>
          </a:p>
          <a:p>
            <a:pPr marL="342900" indent="-342900">
              <a:lnSpc>
                <a:spcPct val="90000"/>
              </a:lnSpc>
              <a:buFont typeface="Arial" panose="020B0604020202020204" pitchFamily="34" charset="0"/>
              <a:buChar char="•"/>
            </a:pPr>
            <a:r>
              <a:rPr lang="sr-Latn-RS" sz="2000" dirty="0"/>
              <a:t>Oko 130 000 čitanja je obradio OR deo upita, Track poseduje 3503 redova a tabela InvoiceLine 2240 -&gt; OR deo upita </a:t>
            </a:r>
            <a:r>
              <a:rPr lang="sr-Latn-RS" sz="2000" b="1" dirty="0"/>
              <a:t>pročitao daleko više redova </a:t>
            </a:r>
            <a:r>
              <a:rPr lang="sr-Latn-RS" sz="2000" dirty="0"/>
              <a:t>od onoga što je sadržano u ukupno obe tabele.</a:t>
            </a:r>
          </a:p>
        </p:txBody>
      </p:sp>
      <p:pic>
        <p:nvPicPr>
          <p:cNvPr id="6" name="Picture 5">
            <a:extLst>
              <a:ext uri="{FF2B5EF4-FFF2-40B4-BE49-F238E27FC236}">
                <a16:creationId xmlns:a16="http://schemas.microsoft.com/office/drawing/2014/main" id="{28C9B204-2130-46E6-8452-C94E1ABCD551}"/>
              </a:ext>
            </a:extLst>
          </p:cNvPr>
          <p:cNvPicPr/>
          <p:nvPr/>
        </p:nvPicPr>
        <p:blipFill>
          <a:blip r:embed="rId3">
            <a:extLst>
              <a:ext uri="{28A0092B-C50C-407E-A947-70E740481C1C}">
                <a14:useLocalDpi xmlns:a14="http://schemas.microsoft.com/office/drawing/2010/main" val="0"/>
              </a:ext>
            </a:extLst>
          </a:blip>
          <a:stretch>
            <a:fillRect/>
          </a:stretch>
        </p:blipFill>
        <p:spPr>
          <a:xfrm>
            <a:off x="1141412" y="2819400"/>
            <a:ext cx="8229600" cy="2743200"/>
          </a:xfrm>
          <a:prstGeom prst="rect">
            <a:avLst/>
          </a:prstGeom>
        </p:spPr>
      </p:pic>
      <p:pic>
        <p:nvPicPr>
          <p:cNvPr id="7" name="Picture 6">
            <a:extLst>
              <a:ext uri="{FF2B5EF4-FFF2-40B4-BE49-F238E27FC236}">
                <a16:creationId xmlns:a16="http://schemas.microsoft.com/office/drawing/2014/main" id="{BB7B6FC3-729C-4408-9DAD-2BDB57C79349}"/>
              </a:ext>
            </a:extLst>
          </p:cNvPr>
          <p:cNvPicPr/>
          <p:nvPr/>
        </p:nvPicPr>
        <p:blipFill>
          <a:blip r:embed="rId4">
            <a:extLst>
              <a:ext uri="{28A0092B-C50C-407E-A947-70E740481C1C}">
                <a14:useLocalDpi xmlns:a14="http://schemas.microsoft.com/office/drawing/2010/main" val="0"/>
              </a:ext>
            </a:extLst>
          </a:blip>
          <a:stretch>
            <a:fillRect/>
          </a:stretch>
        </p:blipFill>
        <p:spPr>
          <a:xfrm>
            <a:off x="2132012" y="5678269"/>
            <a:ext cx="5943600" cy="1066165"/>
          </a:xfrm>
          <a:prstGeom prst="rect">
            <a:avLst/>
          </a:prstGeom>
        </p:spPr>
      </p:pic>
    </p:spTree>
    <p:extLst>
      <p:ext uri="{BB962C8B-B14F-4D97-AF65-F5344CB8AC3E}">
        <p14:creationId xmlns:p14="http://schemas.microsoft.com/office/powerpoint/2010/main" val="314712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2.2. Potencijalno rešenje</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636712" y="1567908"/>
            <a:ext cx="10744200" cy="64633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Upit raščlaniti na manje, jednostavnije upite, koji se potom mogu spojiti unijom u zajednički rezultat:</a:t>
            </a:r>
          </a:p>
        </p:txBody>
      </p:sp>
      <p:pic>
        <p:nvPicPr>
          <p:cNvPr id="8" name="Picture 7">
            <a:extLst>
              <a:ext uri="{FF2B5EF4-FFF2-40B4-BE49-F238E27FC236}">
                <a16:creationId xmlns:a16="http://schemas.microsoft.com/office/drawing/2014/main" id="{6CA135D0-D3F8-4A09-8167-72B57EBE5C2F}"/>
              </a:ext>
            </a:extLst>
          </p:cNvPr>
          <p:cNvPicPr/>
          <p:nvPr/>
        </p:nvPicPr>
        <p:blipFill>
          <a:blip r:embed="rId3">
            <a:extLst>
              <a:ext uri="{28A0092B-C50C-407E-A947-70E740481C1C}">
                <a14:useLocalDpi xmlns:a14="http://schemas.microsoft.com/office/drawing/2010/main" val="0"/>
              </a:ext>
            </a:extLst>
          </a:blip>
          <a:stretch>
            <a:fillRect/>
          </a:stretch>
        </p:blipFill>
        <p:spPr>
          <a:xfrm>
            <a:off x="2741612" y="2286000"/>
            <a:ext cx="8534400" cy="2849702"/>
          </a:xfrm>
          <a:prstGeom prst="rect">
            <a:avLst/>
          </a:prstGeom>
        </p:spPr>
      </p:pic>
      <p:sp>
        <p:nvSpPr>
          <p:cNvPr id="5" name="TextBox 4">
            <a:extLst>
              <a:ext uri="{FF2B5EF4-FFF2-40B4-BE49-F238E27FC236}">
                <a16:creationId xmlns:a16="http://schemas.microsoft.com/office/drawing/2014/main" id="{0C2E273E-A407-4263-A5BA-D2B93B65196D}"/>
              </a:ext>
            </a:extLst>
          </p:cNvPr>
          <p:cNvSpPr txBox="1"/>
          <p:nvPr/>
        </p:nvSpPr>
        <p:spPr>
          <a:xfrm>
            <a:off x="1522414" y="5290092"/>
            <a:ext cx="10744200" cy="64633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Primetno je da je dati upit sada komplikovanije napisan (nije vizuelno lep) – ali njegovo izvršenje traje manje od 1 milisekunde!</a:t>
            </a:r>
          </a:p>
        </p:txBody>
      </p:sp>
    </p:spTree>
    <p:extLst>
      <p:ext uri="{BB962C8B-B14F-4D97-AF65-F5344CB8AC3E}">
        <p14:creationId xmlns:p14="http://schemas.microsoft.com/office/powerpoint/2010/main" val="1620735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2.3. Prikupljanje podataka iz velikih baza (ogromni upiti)</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22414" y="1752600"/>
            <a:ext cx="9905998" cy="4524315"/>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Operacije koje vrše upisivanje, brisanje ili ažuriranje nad velikim podacima u bazi, često degradiraju performanse celokupnog sistema</a:t>
            </a:r>
          </a:p>
          <a:p>
            <a:pPr marL="342900" indent="-342900">
              <a:lnSpc>
                <a:spcPct val="90000"/>
              </a:lnSpc>
              <a:buFont typeface="Arial" panose="020B0604020202020204" pitchFamily="34" charset="0"/>
              <a:buChar char="•"/>
            </a:pPr>
            <a:r>
              <a:rPr lang="sr-Latn-RS" sz="2000" dirty="0"/>
              <a:t>Korisnici mogu biti prinuđeni da čekaju duže vreme na podatke koje zahtevaju</a:t>
            </a:r>
          </a:p>
          <a:p>
            <a:pPr marL="342900" indent="-342900">
              <a:lnSpc>
                <a:spcPct val="90000"/>
              </a:lnSpc>
              <a:buFont typeface="Arial" panose="020B0604020202020204" pitchFamily="34" charset="0"/>
              <a:buChar char="•"/>
            </a:pPr>
            <a:r>
              <a:rPr lang="sr-Latn-RS" sz="2000" dirty="0"/>
              <a:t>Takođe, može doći do generisanja ogromnih log fajlova i popunjavanja dostupnog fizičkog prostora prilikom izvršenja ovakvog upita</a:t>
            </a:r>
          </a:p>
          <a:p>
            <a:pPr marL="342900" indent="-342900">
              <a:lnSpc>
                <a:spcPct val="90000"/>
              </a:lnSpc>
              <a:buFont typeface="Arial" panose="020B0604020202020204" pitchFamily="34" charset="0"/>
              <a:buChar char="•"/>
            </a:pPr>
            <a:r>
              <a:rPr lang="sr-Latn-RS" sz="2000" dirty="0"/>
              <a:t>Ovakve operacije će često zaključati celu tabelu kako bi mogle da unesu ili ažuriraju podatke i uz to provere ograničenja koja postoje nad tim podacima, zatim ažuriraju indekse i pokrenu trigger-e. </a:t>
            </a:r>
          </a:p>
          <a:p>
            <a:pPr marL="342900" indent="-342900">
              <a:lnSpc>
                <a:spcPct val="90000"/>
              </a:lnSpc>
              <a:buFont typeface="Arial" panose="020B0604020202020204" pitchFamily="34" charset="0"/>
              <a:buChar char="•"/>
            </a:pPr>
            <a:r>
              <a:rPr lang="sr-Latn-RS" sz="2000" dirty="0"/>
              <a:t>Neke od operacija koje mogu dovesti do prethodnih situacija:</a:t>
            </a:r>
          </a:p>
          <a:p>
            <a:pPr lvl="3">
              <a:lnSpc>
                <a:spcPct val="90000"/>
              </a:lnSpc>
            </a:pPr>
            <a:r>
              <a:rPr lang="sr-Latn-RS" dirty="0"/>
              <a:t>•	Unošenje velike količine novih podataka u bazu</a:t>
            </a:r>
          </a:p>
          <a:p>
            <a:pPr lvl="3">
              <a:lnSpc>
                <a:spcPct val="90000"/>
              </a:lnSpc>
            </a:pPr>
            <a:r>
              <a:rPr lang="sr-Latn-RS" dirty="0"/>
              <a:t>•	Arhiviranje ili brisanje velike količine starih podataka iz baze</a:t>
            </a:r>
          </a:p>
          <a:p>
            <a:pPr lvl="3">
              <a:lnSpc>
                <a:spcPct val="90000"/>
              </a:lnSpc>
            </a:pPr>
            <a:r>
              <a:rPr lang="sr-Latn-RS" dirty="0"/>
              <a:t>•	Dodavanje nove kolone u postojeću tabelu i njeno popunjavanje</a:t>
            </a:r>
          </a:p>
          <a:p>
            <a:pPr lvl="3">
              <a:lnSpc>
                <a:spcPct val="90000"/>
              </a:lnSpc>
            </a:pPr>
            <a:r>
              <a:rPr lang="sr-Latn-RS" dirty="0"/>
              <a:t>•	Ažuriranje postojeće kolone </a:t>
            </a:r>
          </a:p>
          <a:p>
            <a:pPr lvl="3">
              <a:lnSpc>
                <a:spcPct val="90000"/>
              </a:lnSpc>
            </a:pPr>
            <a:r>
              <a:rPr lang="sr-Latn-RS" dirty="0"/>
              <a:t>•	Menjanje tipa podataka neke kolone</a:t>
            </a:r>
          </a:p>
          <a:p>
            <a:pPr lvl="3">
              <a:lnSpc>
                <a:spcPct val="90000"/>
              </a:lnSpc>
            </a:pPr>
            <a:endParaRPr lang="sr-Latn-RS" sz="2000" dirty="0"/>
          </a:p>
          <a:p>
            <a:pPr marL="342900" indent="-342900">
              <a:lnSpc>
                <a:spcPct val="90000"/>
              </a:lnSpc>
              <a:buFont typeface="Arial" panose="020B0604020202020204" pitchFamily="34" charset="0"/>
              <a:buChar char="•"/>
            </a:pPr>
            <a:endParaRPr lang="sr-Latn-RS" sz="2000" dirty="0"/>
          </a:p>
        </p:txBody>
      </p:sp>
    </p:spTree>
    <p:extLst>
      <p:ext uri="{BB962C8B-B14F-4D97-AF65-F5344CB8AC3E}">
        <p14:creationId xmlns:p14="http://schemas.microsoft.com/office/powerpoint/2010/main" val="232795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2.3. Prikupljanje podataka iz velikih baza (ogromni upiti)</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22414" y="1752600"/>
            <a:ext cx="3657598" cy="4524315"/>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Rešenje može biti  obuhvatati izvršenje ovih procesa u batch-evima (</a:t>
            </a:r>
            <a:r>
              <a:rPr lang="sr-Latn-RS" sz="2000" u="sng" dirty="0">
                <a:solidFill>
                  <a:schemeClr val="accent1"/>
                </a:solidFill>
              </a:rPr>
              <a:t>engl</a:t>
            </a:r>
            <a:r>
              <a:rPr lang="sr-Latn-RS" sz="2000" dirty="0"/>
              <a:t>. batch - određena, manja količina inicijalnih podataka koju je potrebno obraditi u jednoj iteraciji većeg procesa) </a:t>
            </a:r>
          </a:p>
          <a:p>
            <a:pPr marL="342900" indent="-342900">
              <a:lnSpc>
                <a:spcPct val="90000"/>
              </a:lnSpc>
              <a:buFont typeface="Arial" panose="020B0604020202020204" pitchFamily="34" charset="0"/>
              <a:buChar char="•"/>
            </a:pPr>
            <a:r>
              <a:rPr lang="sr-Latn-RS" sz="2000" dirty="0"/>
              <a:t>Primer implementacije jedne ovakve funkcije u MSSQL-u:</a:t>
            </a:r>
          </a:p>
          <a:p>
            <a:pPr lvl="3">
              <a:lnSpc>
                <a:spcPct val="90000"/>
              </a:lnSpc>
            </a:pPr>
            <a:endParaRPr lang="sr-Latn-RS" sz="2000" dirty="0"/>
          </a:p>
          <a:p>
            <a:pPr marL="342900" indent="-342900">
              <a:lnSpc>
                <a:spcPct val="90000"/>
              </a:lnSpc>
              <a:buFont typeface="Arial" panose="020B0604020202020204" pitchFamily="34" charset="0"/>
              <a:buChar char="•"/>
            </a:pPr>
            <a:r>
              <a:rPr lang="sr-Latn-RS" sz="2000" dirty="0"/>
              <a:t>Parametar batchSize treba prilagoditi konkretnoj situaciji (treba imati u vidu ograničenja definisana nad tabelom), inače može doći do pogoršanja performansi!</a:t>
            </a:r>
          </a:p>
        </p:txBody>
      </p:sp>
      <p:pic>
        <p:nvPicPr>
          <p:cNvPr id="4" name="Picture 3">
            <a:extLst>
              <a:ext uri="{FF2B5EF4-FFF2-40B4-BE49-F238E27FC236}">
                <a16:creationId xmlns:a16="http://schemas.microsoft.com/office/drawing/2014/main" id="{683FAF6D-3D2D-450A-94BA-C614BB7DB49E}"/>
              </a:ext>
            </a:extLst>
          </p:cNvPr>
          <p:cNvPicPr/>
          <p:nvPr/>
        </p:nvPicPr>
        <p:blipFill>
          <a:blip r:embed="rId3">
            <a:extLst>
              <a:ext uri="{28A0092B-C50C-407E-A947-70E740481C1C}">
                <a14:useLocalDpi xmlns:a14="http://schemas.microsoft.com/office/drawing/2010/main" val="0"/>
              </a:ext>
            </a:extLst>
          </a:blip>
          <a:stretch>
            <a:fillRect/>
          </a:stretch>
        </p:blipFill>
        <p:spPr>
          <a:xfrm>
            <a:off x="5484812" y="1752600"/>
            <a:ext cx="6553200" cy="4876800"/>
          </a:xfrm>
          <a:prstGeom prst="rect">
            <a:avLst/>
          </a:prstGeom>
        </p:spPr>
      </p:pic>
    </p:spTree>
    <p:extLst>
      <p:ext uri="{BB962C8B-B14F-4D97-AF65-F5344CB8AC3E}">
        <p14:creationId xmlns:p14="http://schemas.microsoft.com/office/powerpoint/2010/main" val="727472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sr-Latn-RS" dirty="0"/>
              <a:t>Sadržaj</a:t>
            </a:r>
            <a:endParaRPr lang="en-US" dirty="0"/>
          </a:p>
        </p:txBody>
      </p:sp>
      <p:sp>
        <p:nvSpPr>
          <p:cNvPr id="14" name="Content Placeholder 13"/>
          <p:cNvSpPr>
            <a:spLocks noGrp="1"/>
          </p:cNvSpPr>
          <p:nvPr>
            <p:ph idx="1"/>
          </p:nvPr>
        </p:nvSpPr>
        <p:spPr/>
        <p:txBody>
          <a:bodyPr/>
          <a:lstStyle/>
          <a:p>
            <a:r>
              <a:rPr lang="sr-Latn-RS" dirty="0"/>
              <a:t>Definisanje parametara optimizacije</a:t>
            </a:r>
            <a:endParaRPr lang="en-US" dirty="0"/>
          </a:p>
          <a:p>
            <a:r>
              <a:rPr lang="sr-Latn-RS" dirty="0"/>
              <a:t>Optimizacija upita u MSSQL-u:</a:t>
            </a:r>
          </a:p>
          <a:p>
            <a:pPr lvl="1"/>
            <a:r>
              <a:rPr lang="sr-Latn-RS" dirty="0"/>
              <a:t>Prilikom korišćenja džoker karaktera na početku i kraju pretraživane fraze</a:t>
            </a:r>
          </a:p>
          <a:p>
            <a:pPr lvl="1"/>
            <a:r>
              <a:rPr lang="sr-Latn-RS" dirty="0"/>
              <a:t>Prilikom korišćenja OR operatora u JOIN predikatu</a:t>
            </a:r>
          </a:p>
          <a:p>
            <a:pPr lvl="1"/>
            <a:r>
              <a:rPr lang="sr-Latn-RS" dirty="0"/>
              <a:t>Prilikom prikupljanja podataka iz velikih baza (</a:t>
            </a:r>
            <a:r>
              <a:rPr lang="sr-Latn-RS" i="1" dirty="0"/>
              <a:t>ogromni</a:t>
            </a:r>
            <a:r>
              <a:rPr lang="sr-Latn-RS" dirty="0"/>
              <a:t> upiti)</a:t>
            </a:r>
          </a:p>
          <a:p>
            <a:pPr lvl="1"/>
            <a:r>
              <a:rPr lang="sr-Latn-RS" dirty="0"/>
              <a:t>Korišćenjem indeksa i </a:t>
            </a:r>
            <a:r>
              <a:rPr lang="sr-Latn-RS" i="1" dirty="0"/>
              <a:t>Query Optimizer</a:t>
            </a:r>
            <a:r>
              <a:rPr lang="sr-Latn-RS" dirty="0"/>
              <a:t>-a</a:t>
            </a:r>
            <a:endParaRPr lang="en-US" dirty="0"/>
          </a:p>
          <a:p>
            <a:r>
              <a:rPr lang="sr-Latn-RS" dirty="0"/>
              <a:t>Zaključak</a:t>
            </a:r>
            <a:endParaRPr lang="en-US" dirty="0"/>
          </a:p>
        </p:txBody>
      </p:sp>
    </p:spTree>
    <p:extLst>
      <p:ext uri="{BB962C8B-B14F-4D97-AF65-F5344CB8AC3E}">
        <p14:creationId xmlns:p14="http://schemas.microsoft.com/office/powerpoint/2010/main" val="2128536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2.3. Prikupljanje podataka iz velikih baza (ogromni upiti)</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22414" y="1752600"/>
            <a:ext cx="3657598" cy="4801314"/>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Ukoliko se vrši ažuriranje podataka - dodati i Top komandu. Ona ima za cilj ograničavanje broja redova koji će se procesuirati u sklopu jedne iteracije. Ovo je preporučljivo koristiti ukoliko se vrši ažuriranje podataka u sklopu batch-eva.</a:t>
            </a:r>
          </a:p>
          <a:p>
            <a:pPr marL="342900" indent="-342900">
              <a:lnSpc>
                <a:spcPct val="90000"/>
              </a:lnSpc>
              <a:buFont typeface="Arial" panose="020B0604020202020204" pitchFamily="34" charset="0"/>
              <a:buChar char="•"/>
            </a:pPr>
            <a:r>
              <a:rPr lang="sr-Latn-RS" sz="2000" dirty="0"/>
              <a:t>Parametrar id_control služi za praćenje broja procesuiranih redova nakon izvršenja svake iteracije, čime se osigurava da će svaki podatak biti obrađen i da će biti obrađeno tačno onoliko podataka koliko postoji u tabeli.</a:t>
            </a:r>
          </a:p>
        </p:txBody>
      </p:sp>
      <p:pic>
        <p:nvPicPr>
          <p:cNvPr id="4" name="Picture 3">
            <a:extLst>
              <a:ext uri="{FF2B5EF4-FFF2-40B4-BE49-F238E27FC236}">
                <a16:creationId xmlns:a16="http://schemas.microsoft.com/office/drawing/2014/main" id="{683FAF6D-3D2D-450A-94BA-C614BB7DB49E}"/>
              </a:ext>
            </a:extLst>
          </p:cNvPr>
          <p:cNvPicPr/>
          <p:nvPr/>
        </p:nvPicPr>
        <p:blipFill>
          <a:blip r:embed="rId3">
            <a:extLst>
              <a:ext uri="{28A0092B-C50C-407E-A947-70E740481C1C}">
                <a14:useLocalDpi xmlns:a14="http://schemas.microsoft.com/office/drawing/2010/main" val="0"/>
              </a:ext>
            </a:extLst>
          </a:blip>
          <a:stretch>
            <a:fillRect/>
          </a:stretch>
        </p:blipFill>
        <p:spPr>
          <a:xfrm>
            <a:off x="5484812" y="1752600"/>
            <a:ext cx="6553200" cy="4876800"/>
          </a:xfrm>
          <a:prstGeom prst="rect">
            <a:avLst/>
          </a:prstGeom>
        </p:spPr>
      </p:pic>
    </p:spTree>
    <p:extLst>
      <p:ext uri="{BB962C8B-B14F-4D97-AF65-F5344CB8AC3E}">
        <p14:creationId xmlns:p14="http://schemas.microsoft.com/office/powerpoint/2010/main" val="69446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sr-Latn-RS" dirty="0"/>
              <a:t>2.3. Prikupljanje podataka iz velikih baza (ogromni upiti)</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22414" y="1752600"/>
            <a:ext cx="8686798" cy="64633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Poruka nakon izvršenja upita, za jedan batch (pri čemu u datom primeru postoji ukupno njih sedam) ispisuje sledeći rezultat:</a:t>
            </a:r>
          </a:p>
        </p:txBody>
      </p:sp>
      <p:pic>
        <p:nvPicPr>
          <p:cNvPr id="5" name="Picture 4">
            <a:extLst>
              <a:ext uri="{FF2B5EF4-FFF2-40B4-BE49-F238E27FC236}">
                <a16:creationId xmlns:a16="http://schemas.microsoft.com/office/drawing/2014/main" id="{EEC9D0C4-DEA9-400F-AB9F-2ED0FD5FE863}"/>
              </a:ext>
            </a:extLst>
          </p:cNvPr>
          <p:cNvPicPr/>
          <p:nvPr/>
        </p:nvPicPr>
        <p:blipFill>
          <a:blip r:embed="rId3"/>
          <a:stretch>
            <a:fillRect/>
          </a:stretch>
        </p:blipFill>
        <p:spPr>
          <a:xfrm>
            <a:off x="1979612" y="2743200"/>
            <a:ext cx="5410200" cy="1219200"/>
          </a:xfrm>
          <a:prstGeom prst="rect">
            <a:avLst/>
          </a:prstGeom>
        </p:spPr>
      </p:pic>
      <p:pic>
        <p:nvPicPr>
          <p:cNvPr id="6" name="Picture 5">
            <a:extLst>
              <a:ext uri="{FF2B5EF4-FFF2-40B4-BE49-F238E27FC236}">
                <a16:creationId xmlns:a16="http://schemas.microsoft.com/office/drawing/2014/main" id="{29884F75-7855-477A-966D-02C385E3704A}"/>
              </a:ext>
            </a:extLst>
          </p:cNvPr>
          <p:cNvPicPr>
            <a:picLocks noChangeAspect="1"/>
          </p:cNvPicPr>
          <p:nvPr/>
        </p:nvPicPr>
        <p:blipFill>
          <a:blip r:embed="rId4"/>
          <a:stretch>
            <a:fillRect/>
          </a:stretch>
        </p:blipFill>
        <p:spPr>
          <a:xfrm>
            <a:off x="1979612" y="4952999"/>
            <a:ext cx="3581400" cy="1083374"/>
          </a:xfrm>
          <a:prstGeom prst="rect">
            <a:avLst/>
          </a:prstGeom>
        </p:spPr>
      </p:pic>
      <p:sp>
        <p:nvSpPr>
          <p:cNvPr id="7" name="TextBox 6">
            <a:extLst>
              <a:ext uri="{FF2B5EF4-FFF2-40B4-BE49-F238E27FC236}">
                <a16:creationId xmlns:a16="http://schemas.microsoft.com/office/drawing/2014/main" id="{FACFE6CF-FF7C-4F40-9C30-8FB8F0F1E13B}"/>
              </a:ext>
            </a:extLst>
          </p:cNvPr>
          <p:cNvSpPr txBox="1"/>
          <p:nvPr/>
        </p:nvSpPr>
        <p:spPr>
          <a:xfrm>
            <a:off x="1522414" y="4134534"/>
            <a:ext cx="8686798" cy="64633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Pri čemu se originalni upit, prikazan na sledećoj slici, izvršava za oko 2 sekunde duže u odnosu na optimizovanu situaciju. </a:t>
            </a:r>
          </a:p>
        </p:txBody>
      </p:sp>
      <p:sp>
        <p:nvSpPr>
          <p:cNvPr id="8" name="TextBox 7">
            <a:extLst>
              <a:ext uri="{FF2B5EF4-FFF2-40B4-BE49-F238E27FC236}">
                <a16:creationId xmlns:a16="http://schemas.microsoft.com/office/drawing/2014/main" id="{93DFF1C0-72D8-4C3C-98BD-79B352E68747}"/>
              </a:ext>
            </a:extLst>
          </p:cNvPr>
          <p:cNvSpPr txBox="1"/>
          <p:nvPr/>
        </p:nvSpPr>
        <p:spPr>
          <a:xfrm>
            <a:off x="7085012" y="4952999"/>
            <a:ext cx="4419600" cy="923330"/>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Još jedna prednost izvršenja u batch-evima je i ta što se neće generisati ogromni log fajlovi </a:t>
            </a:r>
          </a:p>
        </p:txBody>
      </p:sp>
    </p:spTree>
    <p:extLst>
      <p:ext uri="{BB962C8B-B14F-4D97-AF65-F5344CB8AC3E}">
        <p14:creationId xmlns:p14="http://schemas.microsoft.com/office/powerpoint/2010/main" val="133307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82198" cy="923330"/>
          </a:xfrm>
        </p:spPr>
        <p:txBody>
          <a:bodyPr>
            <a:normAutofit fontScale="90000"/>
          </a:bodyPr>
          <a:lstStyle/>
          <a:p>
            <a:r>
              <a:rPr lang="sr-Latn-RS" dirty="0"/>
              <a:t>2.3. Mane prikupljanja podataka u batch-evima</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22414" y="2245515"/>
            <a:ext cx="8686798" cy="12003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Jedina mana ovakvog pristupa optimizaciji jeste ta što ključ mora biti sekvencijalni broj i mora postojati makar jedan red u svakoj iteraciji obrade kako se proces ne bi završio pre nego što data operacija bude primenjena nad svim podacima nad kojima je potrebno izvršiti obradu.</a:t>
            </a:r>
          </a:p>
        </p:txBody>
      </p:sp>
    </p:spTree>
    <p:extLst>
      <p:ext uri="{BB962C8B-B14F-4D97-AF65-F5344CB8AC3E}">
        <p14:creationId xmlns:p14="http://schemas.microsoft.com/office/powerpoint/2010/main" val="1973270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82198" cy="923330"/>
          </a:xfrm>
        </p:spPr>
        <p:txBody>
          <a:bodyPr>
            <a:normAutofit/>
          </a:bodyPr>
          <a:lstStyle/>
          <a:p>
            <a:r>
              <a:rPr lang="sr-Latn-RS" dirty="0"/>
              <a:t>2.4. Indeksi i optimizacija</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22414" y="2245515"/>
            <a:ext cx="8686798" cy="2862322"/>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SQL Server Engine može izvršiti task u znatno kraćem vremenskom intervalu ukoliko su nad tabelom definisani odgovarajući indeksi</a:t>
            </a:r>
          </a:p>
          <a:p>
            <a:pPr marL="342900" indent="-342900">
              <a:lnSpc>
                <a:spcPct val="90000"/>
              </a:lnSpc>
              <a:buFont typeface="Arial" panose="020B0604020202020204" pitchFamily="34" charset="0"/>
              <a:buChar char="•"/>
            </a:pPr>
            <a:r>
              <a:rPr lang="sr-Latn-RS" sz="2000" dirty="0"/>
              <a:t>Nedostatak indeksa dovodi do situacije kada SQL Server Engine mora izvršiti skeniranje cele tabele (</a:t>
            </a:r>
            <a:r>
              <a:rPr lang="sr-Latn-RS" sz="2000" u="sng" dirty="0">
                <a:solidFill>
                  <a:schemeClr val="accent1"/>
                </a:solidFill>
              </a:rPr>
              <a:t>engl</a:t>
            </a:r>
            <a:r>
              <a:rPr lang="sr-Latn-RS" sz="2000" dirty="0"/>
              <a:t>. table scan), pri čemu se vrši pregled svakog zapisa u tabeli</a:t>
            </a:r>
          </a:p>
          <a:p>
            <a:pPr marL="342900" indent="-342900">
              <a:lnSpc>
                <a:spcPct val="90000"/>
              </a:lnSpc>
              <a:buFont typeface="Arial" panose="020B0604020202020204" pitchFamily="34" charset="0"/>
              <a:buChar char="•"/>
            </a:pPr>
            <a:r>
              <a:rPr lang="sr-Latn-RS" sz="2000" dirty="0"/>
              <a:t>Sa druge strane, višestruki indeksi mogu imati negativan uticaj na performanse i mogu dodatno opteretiti sistemske resurse</a:t>
            </a:r>
          </a:p>
          <a:p>
            <a:pPr marL="342900" indent="-342900">
              <a:lnSpc>
                <a:spcPct val="90000"/>
              </a:lnSpc>
              <a:buFont typeface="Arial" panose="020B0604020202020204" pitchFamily="34" charset="0"/>
              <a:buChar char="•"/>
            </a:pPr>
            <a:r>
              <a:rPr lang="sr-Latn-RS" sz="2000" dirty="0"/>
              <a:t>Najbolje je dodati minimalan broj indeksa koji su neophodni, i to za one upite koji predstavljaju usko grlo u performansama, pri čemu se takođe izvršavaju i jako često</a:t>
            </a:r>
          </a:p>
        </p:txBody>
      </p:sp>
    </p:spTree>
    <p:extLst>
      <p:ext uri="{BB962C8B-B14F-4D97-AF65-F5344CB8AC3E}">
        <p14:creationId xmlns:p14="http://schemas.microsoft.com/office/powerpoint/2010/main" val="360917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82198" cy="923330"/>
          </a:xfrm>
        </p:spPr>
        <p:txBody>
          <a:bodyPr>
            <a:normAutofit/>
          </a:bodyPr>
          <a:lstStyle/>
          <a:p>
            <a:r>
              <a:rPr lang="sr-Latn-RS" dirty="0"/>
              <a:t>2.4. Indeksi u MSSQL-u</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98612" y="1828800"/>
            <a:ext cx="8686798" cy="1477328"/>
          </a:xfrm>
          <a:prstGeom prst="rect">
            <a:avLst/>
          </a:prstGeom>
          <a:noFill/>
        </p:spPr>
        <p:txBody>
          <a:bodyPr wrap="square" rtlCol="0">
            <a:spAutoFit/>
          </a:bodyPr>
          <a:lstStyle/>
          <a:p>
            <a:pPr>
              <a:lnSpc>
                <a:spcPct val="90000"/>
              </a:lnSpc>
            </a:pPr>
            <a:r>
              <a:rPr lang="sr-Latn-RS" sz="2000" dirty="0"/>
              <a:t>U MSSQL-u postoje:</a:t>
            </a:r>
          </a:p>
          <a:p>
            <a:pPr marL="342900" indent="-342900">
              <a:lnSpc>
                <a:spcPct val="90000"/>
              </a:lnSpc>
              <a:buFont typeface="Arial" panose="020B0604020202020204" pitchFamily="34" charset="0"/>
              <a:buChar char="•"/>
            </a:pPr>
            <a:r>
              <a:rPr lang="sr-Latn-RS" sz="2000" dirty="0"/>
              <a:t>Klasterizovani indeksi - fizički sortiraju stranice podataka prema koloni ili kolonama koje su deo klasterizovanog indeksa</a:t>
            </a:r>
          </a:p>
          <a:p>
            <a:pPr marL="342900" indent="-342900">
              <a:lnSpc>
                <a:spcPct val="90000"/>
              </a:lnSpc>
              <a:buFont typeface="Arial" panose="020B0604020202020204" pitchFamily="34" charset="0"/>
              <a:buChar char="•"/>
            </a:pPr>
            <a:r>
              <a:rPr lang="sr-Latn-RS" sz="2000" dirty="0"/>
              <a:t>Neklasterizovani indeksi - poseduje pokazivače koji upućuju na stranice sa podacima, ne utiče na njihov fizički redosled</a:t>
            </a:r>
          </a:p>
        </p:txBody>
      </p:sp>
      <p:sp>
        <p:nvSpPr>
          <p:cNvPr id="4" name="TextBox 3">
            <a:extLst>
              <a:ext uri="{FF2B5EF4-FFF2-40B4-BE49-F238E27FC236}">
                <a16:creationId xmlns:a16="http://schemas.microsoft.com/office/drawing/2014/main" id="{C51F1D9A-519E-4015-8592-550100C3CC5A}"/>
              </a:ext>
            </a:extLst>
          </p:cNvPr>
          <p:cNvSpPr txBox="1"/>
          <p:nvPr/>
        </p:nvSpPr>
        <p:spPr>
          <a:xfrm>
            <a:off x="1598612" y="3657600"/>
            <a:ext cx="8686798" cy="1477328"/>
          </a:xfrm>
          <a:prstGeom prst="rect">
            <a:avLst/>
          </a:prstGeom>
          <a:noFill/>
        </p:spPr>
        <p:txBody>
          <a:bodyPr wrap="square" rtlCol="0">
            <a:spAutoFit/>
          </a:bodyPr>
          <a:lstStyle/>
          <a:p>
            <a:pPr>
              <a:lnSpc>
                <a:spcPct val="90000"/>
              </a:lnSpc>
            </a:pPr>
            <a:r>
              <a:rPr lang="sr-Latn-RS" sz="2000" dirty="0"/>
              <a:t>SQL Server Engine će automatski kreirati non clustered indeks kada se kreira tabela sa UNIQUE ograničenjem nad kolonom te tabele. Sa druge strane, ukoliko se posatvi PRIMARY KEY ograničenje SQL Server Engine će kreirati klasterizovani indeks (ukoliko klasterizovani indeks već ne postoji).</a:t>
            </a:r>
          </a:p>
          <a:p>
            <a:pPr>
              <a:lnSpc>
                <a:spcPct val="90000"/>
              </a:lnSpc>
            </a:pPr>
            <a:endParaRPr lang="sr-Latn-RS" sz="2000" dirty="0"/>
          </a:p>
        </p:txBody>
      </p:sp>
    </p:spTree>
    <p:extLst>
      <p:ext uri="{BB962C8B-B14F-4D97-AF65-F5344CB8AC3E}">
        <p14:creationId xmlns:p14="http://schemas.microsoft.com/office/powerpoint/2010/main" val="6625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82198" cy="923330"/>
          </a:xfrm>
        </p:spPr>
        <p:txBody>
          <a:bodyPr>
            <a:normAutofit/>
          </a:bodyPr>
          <a:lstStyle/>
          <a:p>
            <a:r>
              <a:rPr lang="sr-Latn-RS" dirty="0"/>
              <a:t>2.4. Query Optimizer u MSSQL-u:</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98612" y="1828800"/>
            <a:ext cx="8686798" cy="2031325"/>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Optimizator zasnovan na izračunavanju troškova izvršenja nekog upita</a:t>
            </a:r>
          </a:p>
          <a:p>
            <a:pPr marL="342900" indent="-342900">
              <a:lnSpc>
                <a:spcPct val="90000"/>
              </a:lnSpc>
              <a:buFont typeface="Arial" panose="020B0604020202020204" pitchFamily="34" charset="0"/>
              <a:buChar char="•"/>
            </a:pPr>
            <a:r>
              <a:rPr lang="sr-Latn-RS" sz="2000" dirty="0"/>
              <a:t>Analizira određeni broj planova izvršenja nekog upita koji je predmet optimizacije</a:t>
            </a:r>
          </a:p>
          <a:p>
            <a:pPr marL="342900" indent="-342900">
              <a:lnSpc>
                <a:spcPct val="90000"/>
              </a:lnSpc>
              <a:buFont typeface="Arial" panose="020B0604020202020204" pitchFamily="34" charset="0"/>
              <a:buChar char="•"/>
            </a:pPr>
            <a:r>
              <a:rPr lang="sr-Latn-RS" sz="2000" dirty="0"/>
              <a:t>Bira onaj plan sa najnižom cenom od razmatranih kandidata</a:t>
            </a:r>
          </a:p>
          <a:p>
            <a:pPr marL="342900" indent="-342900">
              <a:lnSpc>
                <a:spcPct val="90000"/>
              </a:lnSpc>
              <a:buFont typeface="Arial" panose="020B0604020202020204" pitchFamily="34" charset="0"/>
              <a:buChar char="•"/>
            </a:pPr>
            <a:r>
              <a:rPr lang="sr-Latn-RS" sz="2000" dirty="0"/>
              <a:t>Ukoliko odgovarajući indeksi ne postoje, izabrani metod za izvršenje upita može uključivati </a:t>
            </a:r>
            <a:r>
              <a:rPr lang="sr-Latn-RS" sz="2000" b="1" dirty="0"/>
              <a:t>table scan</a:t>
            </a:r>
            <a:r>
              <a:rPr lang="sr-Latn-RS" sz="2000" dirty="0"/>
              <a:t> koji uključuje </a:t>
            </a:r>
            <a:r>
              <a:rPr lang="sr-Latn-RS" sz="2000" b="1" dirty="0"/>
              <a:t>mnogo I/O operacija</a:t>
            </a:r>
          </a:p>
          <a:p>
            <a:pPr marL="342900" indent="-342900">
              <a:lnSpc>
                <a:spcPct val="90000"/>
              </a:lnSpc>
              <a:buFont typeface="Arial" panose="020B0604020202020204" pitchFamily="34" charset="0"/>
              <a:buChar char="•"/>
            </a:pPr>
            <a:r>
              <a:rPr lang="sr-Latn-RS" sz="2000" dirty="0"/>
              <a:t>Zato optimizacija upita za cilj ima kreiranje indeksa</a:t>
            </a:r>
          </a:p>
        </p:txBody>
      </p:sp>
    </p:spTree>
    <p:extLst>
      <p:ext uri="{BB962C8B-B14F-4D97-AF65-F5344CB8AC3E}">
        <p14:creationId xmlns:p14="http://schemas.microsoft.com/office/powerpoint/2010/main" val="514798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82198" cy="923330"/>
          </a:xfrm>
        </p:spPr>
        <p:txBody>
          <a:bodyPr>
            <a:normAutofit fontScale="90000"/>
          </a:bodyPr>
          <a:lstStyle/>
          <a:p>
            <a:r>
              <a:rPr lang="sr-Latn-RS" dirty="0"/>
              <a:t>2.4. Optimizacija upita dodavanjem odgovarajućih indeksa</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98612" y="1828800"/>
            <a:ext cx="8686798" cy="1754326"/>
          </a:xfrm>
          <a:prstGeom prst="rect">
            <a:avLst/>
          </a:prstGeom>
          <a:noFill/>
        </p:spPr>
        <p:txBody>
          <a:bodyPr wrap="square" rtlCol="0">
            <a:spAutoFit/>
          </a:bodyPr>
          <a:lstStyle/>
          <a:p>
            <a:pPr>
              <a:lnSpc>
                <a:spcPct val="90000"/>
              </a:lnSpc>
            </a:pPr>
            <a:r>
              <a:rPr lang="sr-Latn-RS" sz="2000" dirty="0"/>
              <a:t>Pre dodavanja indeksa treba voditi računa o sledećim stvarima:</a:t>
            </a:r>
          </a:p>
          <a:p>
            <a:pPr marL="342900" indent="-342900">
              <a:lnSpc>
                <a:spcPct val="90000"/>
              </a:lnSpc>
              <a:buFont typeface="Arial" panose="020B0604020202020204" pitchFamily="34" charset="0"/>
              <a:buChar char="•"/>
            </a:pPr>
            <a:r>
              <a:rPr lang="sr-Latn-RS" sz="2000" dirty="0"/>
              <a:t>Koliko ubrzanje se može postići dodavanjem datog indeksa?</a:t>
            </a:r>
          </a:p>
          <a:p>
            <a:pPr marL="342900" indent="-342900">
              <a:lnSpc>
                <a:spcPct val="90000"/>
              </a:lnSpc>
              <a:buFont typeface="Arial" panose="020B0604020202020204" pitchFamily="34" charset="0"/>
              <a:buChar char="•"/>
            </a:pPr>
            <a:r>
              <a:rPr lang="sr-Latn-RS" sz="2000" dirty="0"/>
              <a:t>Koliko često će se dati upit izvršavati?</a:t>
            </a:r>
          </a:p>
          <a:p>
            <a:pPr marL="342900" indent="-342900">
              <a:lnSpc>
                <a:spcPct val="90000"/>
              </a:lnSpc>
              <a:buFont typeface="Arial" panose="020B0604020202020204" pitchFamily="34" charset="0"/>
              <a:buChar char="•"/>
            </a:pPr>
            <a:r>
              <a:rPr lang="sr-Latn-RS" sz="2000" dirty="0"/>
              <a:t>Da li je dato ubrzanje predstavlja značajno poboljšanje u performansama u datoj aplikaciji?</a:t>
            </a:r>
          </a:p>
          <a:p>
            <a:pPr marL="342900" indent="-342900">
              <a:lnSpc>
                <a:spcPct val="90000"/>
              </a:lnSpc>
              <a:buFont typeface="Arial" panose="020B0604020202020204" pitchFamily="34" charset="0"/>
              <a:buChar char="•"/>
            </a:pPr>
            <a:endParaRPr lang="sr-Latn-RS" sz="2000" dirty="0"/>
          </a:p>
        </p:txBody>
      </p:sp>
      <p:sp>
        <p:nvSpPr>
          <p:cNvPr id="4" name="TextBox 3">
            <a:extLst>
              <a:ext uri="{FF2B5EF4-FFF2-40B4-BE49-F238E27FC236}">
                <a16:creationId xmlns:a16="http://schemas.microsoft.com/office/drawing/2014/main" id="{EC1663A8-B1CD-42AE-8B86-E1436C6EC8B6}"/>
              </a:ext>
            </a:extLst>
          </p:cNvPr>
          <p:cNvSpPr txBox="1"/>
          <p:nvPr/>
        </p:nvSpPr>
        <p:spPr>
          <a:xfrm>
            <a:off x="1496581" y="3583126"/>
            <a:ext cx="8686798" cy="923330"/>
          </a:xfrm>
          <a:prstGeom prst="rect">
            <a:avLst/>
          </a:prstGeom>
          <a:noFill/>
        </p:spPr>
        <p:txBody>
          <a:bodyPr wrap="square" rtlCol="0">
            <a:spAutoFit/>
          </a:bodyPr>
          <a:lstStyle/>
          <a:p>
            <a:pPr>
              <a:lnSpc>
                <a:spcPct val="90000"/>
              </a:lnSpc>
            </a:pPr>
            <a:r>
              <a:rPr lang="sr-Latn-RS" sz="2000" dirty="0"/>
              <a:t>Takođe, ukoliko se koristi ORDER BY klauzula prilikom pretraživanja treba imati u vidu da po default-u SQL Server sortira podatke u rastućem redosledu u indeksu. Zato treba prilagoditi indeks upitu kako bi se postigla odgovarajuća optimizacija</a:t>
            </a:r>
          </a:p>
        </p:txBody>
      </p:sp>
      <p:pic>
        <p:nvPicPr>
          <p:cNvPr id="5" name="Picture 4">
            <a:extLst>
              <a:ext uri="{FF2B5EF4-FFF2-40B4-BE49-F238E27FC236}">
                <a16:creationId xmlns:a16="http://schemas.microsoft.com/office/drawing/2014/main" id="{62D54456-2C94-494F-8267-81145C552862}"/>
              </a:ext>
            </a:extLst>
          </p:cNvPr>
          <p:cNvPicPr/>
          <p:nvPr/>
        </p:nvPicPr>
        <p:blipFill>
          <a:blip r:embed="rId3">
            <a:extLst>
              <a:ext uri="{28A0092B-C50C-407E-A947-70E740481C1C}">
                <a14:useLocalDpi xmlns:a14="http://schemas.microsoft.com/office/drawing/2010/main" val="0"/>
              </a:ext>
            </a:extLst>
          </a:blip>
          <a:stretch>
            <a:fillRect/>
          </a:stretch>
        </p:blipFill>
        <p:spPr>
          <a:xfrm>
            <a:off x="3046412" y="4800600"/>
            <a:ext cx="6096000" cy="1295400"/>
          </a:xfrm>
          <a:prstGeom prst="rect">
            <a:avLst/>
          </a:prstGeom>
        </p:spPr>
      </p:pic>
    </p:spTree>
    <p:extLst>
      <p:ext uri="{BB962C8B-B14F-4D97-AF65-F5344CB8AC3E}">
        <p14:creationId xmlns:p14="http://schemas.microsoft.com/office/powerpoint/2010/main" val="3485527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82198" cy="923330"/>
          </a:xfrm>
        </p:spPr>
        <p:txBody>
          <a:bodyPr>
            <a:normAutofit fontScale="90000"/>
          </a:bodyPr>
          <a:lstStyle/>
          <a:p>
            <a:r>
              <a:rPr lang="sr-Latn-RS" dirty="0"/>
              <a:t>2.4. Optimizacija upita dodavanjem predloženih indeksa</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98612" y="1828800"/>
            <a:ext cx="8686798" cy="1477328"/>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U obaveštenju koje šalje SQL Server Optimizer, navedeno je da poboljšanje dodavanjem indeksa može popraviti performanse upita od 78.7%, što bi moglo da predstavlja značajno poboljšanje performansi u nekoj konkretnoj situaciji korišćenja i ukoliko se zahteva pribavljanje velikog broja podataka iz date tabele. </a:t>
            </a:r>
          </a:p>
        </p:txBody>
      </p:sp>
      <p:pic>
        <p:nvPicPr>
          <p:cNvPr id="6" name="Picture 5">
            <a:extLst>
              <a:ext uri="{FF2B5EF4-FFF2-40B4-BE49-F238E27FC236}">
                <a16:creationId xmlns:a16="http://schemas.microsoft.com/office/drawing/2014/main" id="{4FF53904-4564-4C15-BAE2-D4CEABBC784D}"/>
              </a:ext>
            </a:extLst>
          </p:cNvPr>
          <p:cNvPicPr>
            <a:picLocks noChangeAspect="1"/>
          </p:cNvPicPr>
          <p:nvPr/>
        </p:nvPicPr>
        <p:blipFill>
          <a:blip r:embed="rId3"/>
          <a:stretch>
            <a:fillRect/>
          </a:stretch>
        </p:blipFill>
        <p:spPr>
          <a:xfrm>
            <a:off x="1141412" y="3439391"/>
            <a:ext cx="10050834" cy="2822864"/>
          </a:xfrm>
          <a:prstGeom prst="rect">
            <a:avLst/>
          </a:prstGeom>
        </p:spPr>
      </p:pic>
    </p:spTree>
    <p:extLst>
      <p:ext uri="{BB962C8B-B14F-4D97-AF65-F5344CB8AC3E}">
        <p14:creationId xmlns:p14="http://schemas.microsoft.com/office/powerpoint/2010/main" val="2920390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982198" cy="923330"/>
          </a:xfrm>
        </p:spPr>
        <p:txBody>
          <a:bodyPr>
            <a:normAutofit fontScale="90000"/>
          </a:bodyPr>
          <a:lstStyle/>
          <a:p>
            <a:r>
              <a:rPr lang="sr-Latn-RS" dirty="0"/>
              <a:t>2.4. Optimizacija upita dodavanjem predloženih indeksa</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598612" y="1828800"/>
            <a:ext cx="8686798" cy="369332"/>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Primer dodavanja predloženog indeksa </a:t>
            </a:r>
          </a:p>
        </p:txBody>
      </p:sp>
      <p:pic>
        <p:nvPicPr>
          <p:cNvPr id="5" name="Picture 4">
            <a:extLst>
              <a:ext uri="{FF2B5EF4-FFF2-40B4-BE49-F238E27FC236}">
                <a16:creationId xmlns:a16="http://schemas.microsoft.com/office/drawing/2014/main" id="{77E9BAA2-53E1-4033-BB98-B1F6D8A820E6}"/>
              </a:ext>
            </a:extLst>
          </p:cNvPr>
          <p:cNvPicPr/>
          <p:nvPr/>
        </p:nvPicPr>
        <p:blipFill>
          <a:blip r:embed="rId3">
            <a:extLst>
              <a:ext uri="{28A0092B-C50C-407E-A947-70E740481C1C}">
                <a14:useLocalDpi xmlns:a14="http://schemas.microsoft.com/office/drawing/2010/main" val="0"/>
              </a:ext>
            </a:extLst>
          </a:blip>
          <a:stretch>
            <a:fillRect/>
          </a:stretch>
        </p:blipFill>
        <p:spPr>
          <a:xfrm>
            <a:off x="2398712" y="2385536"/>
            <a:ext cx="7391400" cy="2086927"/>
          </a:xfrm>
          <a:prstGeom prst="rect">
            <a:avLst/>
          </a:prstGeom>
        </p:spPr>
      </p:pic>
      <p:sp>
        <p:nvSpPr>
          <p:cNvPr id="7" name="TextBox 6">
            <a:extLst>
              <a:ext uri="{FF2B5EF4-FFF2-40B4-BE49-F238E27FC236}">
                <a16:creationId xmlns:a16="http://schemas.microsoft.com/office/drawing/2014/main" id="{886269D3-E6C6-4380-968F-D2B07FA3CF58}"/>
              </a:ext>
            </a:extLst>
          </p:cNvPr>
          <p:cNvSpPr txBox="1"/>
          <p:nvPr/>
        </p:nvSpPr>
        <p:spPr>
          <a:xfrm>
            <a:off x="1598612" y="5105400"/>
            <a:ext cx="8686798" cy="1200329"/>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Ukoliko je ovo tip upita koji će veoma često biti izvršavan od strane SQL Server-a, njegovo dodavanje će predstavljati značajnu optimizaciju. Ukoliko to nije slučaj, treba razmisliti i o negativnim uticajima indeksa na performanse sistema. </a:t>
            </a:r>
          </a:p>
        </p:txBody>
      </p:sp>
    </p:spTree>
    <p:extLst>
      <p:ext uri="{BB962C8B-B14F-4D97-AF65-F5344CB8AC3E}">
        <p14:creationId xmlns:p14="http://schemas.microsoft.com/office/powerpoint/2010/main" val="3625057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Hvala na pažnji!</a:t>
            </a:r>
            <a:endParaRPr lang="en-US" dirty="0"/>
          </a:p>
        </p:txBody>
      </p:sp>
      <p:sp>
        <p:nvSpPr>
          <p:cNvPr id="3" name="Title 1">
            <a:extLst>
              <a:ext uri="{FF2B5EF4-FFF2-40B4-BE49-F238E27FC236}">
                <a16:creationId xmlns:a16="http://schemas.microsoft.com/office/drawing/2014/main" id="{625A783C-7849-498F-939F-1E5437444AC8}"/>
              </a:ext>
            </a:extLst>
          </p:cNvPr>
          <p:cNvSpPr txBox="1">
            <a:spLocks/>
          </p:cNvSpPr>
          <p:nvPr/>
        </p:nvSpPr>
        <p:spPr>
          <a:xfrm>
            <a:off x="1522412" y="4953000"/>
            <a:ext cx="8458200" cy="91440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b="0" kern="1200" cap="none" baseline="0">
                <a:solidFill>
                  <a:schemeClr val="tx1"/>
                </a:solidFill>
                <a:latin typeface="+mj-lt"/>
                <a:ea typeface="+mj-ea"/>
                <a:cs typeface="+mj-cs"/>
              </a:defRPr>
            </a:lvl1pPr>
          </a:lstStyle>
          <a:p>
            <a:r>
              <a:rPr lang="sr-Latn-RS" sz="3600" dirty="0"/>
              <a:t>Pitanja?</a:t>
            </a:r>
            <a:endParaRPr lang="en-US" sz="3600" dirty="0"/>
          </a:p>
        </p:txBody>
      </p:sp>
    </p:spTree>
    <p:extLst>
      <p:ext uri="{BB962C8B-B14F-4D97-AF65-F5344CB8AC3E}">
        <p14:creationId xmlns:p14="http://schemas.microsoft.com/office/powerpoint/2010/main" val="3355849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Definisanje parametara optimizacije</a:t>
            </a:r>
            <a:r>
              <a:rPr lang="en-US" dirty="0"/>
              <a:t>- 1</a:t>
            </a:r>
          </a:p>
        </p:txBody>
      </p:sp>
    </p:spTree>
    <p:extLst>
      <p:ext uri="{BB962C8B-B14F-4D97-AF65-F5344CB8AC3E}">
        <p14:creationId xmlns:p14="http://schemas.microsoft.com/office/powerpoint/2010/main" val="3847750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Pregled korišćenih podataka</a:t>
            </a:r>
            <a:endParaRPr lang="en-US" dirty="0"/>
          </a:p>
        </p:txBody>
      </p:sp>
      <p:pic>
        <p:nvPicPr>
          <p:cNvPr id="3" name="Picture 2">
            <a:extLst>
              <a:ext uri="{FF2B5EF4-FFF2-40B4-BE49-F238E27FC236}">
                <a16:creationId xmlns:a16="http://schemas.microsoft.com/office/drawing/2014/main" id="{3D1D3214-A6BF-49B3-8607-AB5A4974367E}"/>
              </a:ext>
            </a:extLst>
          </p:cNvPr>
          <p:cNvPicPr>
            <a:picLocks noChangeAspect="1"/>
          </p:cNvPicPr>
          <p:nvPr/>
        </p:nvPicPr>
        <p:blipFill>
          <a:blip r:embed="rId3"/>
          <a:stretch>
            <a:fillRect/>
          </a:stretch>
        </p:blipFill>
        <p:spPr>
          <a:xfrm>
            <a:off x="1827212" y="1616797"/>
            <a:ext cx="5638800" cy="5203103"/>
          </a:xfrm>
          <a:prstGeom prst="rect">
            <a:avLst/>
          </a:prstGeom>
        </p:spPr>
      </p:pic>
      <p:sp>
        <p:nvSpPr>
          <p:cNvPr id="5" name="TextBox 4">
            <a:extLst>
              <a:ext uri="{FF2B5EF4-FFF2-40B4-BE49-F238E27FC236}">
                <a16:creationId xmlns:a16="http://schemas.microsoft.com/office/drawing/2014/main" id="{242F4B57-0A99-439A-8C59-B796AA9E2B30}"/>
              </a:ext>
            </a:extLst>
          </p:cNvPr>
          <p:cNvSpPr txBox="1"/>
          <p:nvPr/>
        </p:nvSpPr>
        <p:spPr>
          <a:xfrm>
            <a:off x="7999412" y="1905000"/>
            <a:ext cx="3657599" cy="1837426"/>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en-US" dirty="0" err="1"/>
              <a:t>Baza</a:t>
            </a:r>
            <a:r>
              <a:rPr lang="en-US" dirty="0"/>
              <a:t> </a:t>
            </a:r>
            <a:r>
              <a:rPr lang="en-US" dirty="0" err="1"/>
              <a:t>podataka</a:t>
            </a:r>
            <a:r>
              <a:rPr lang="en-US" dirty="0"/>
              <a:t> [2],</a:t>
            </a:r>
            <a:r>
              <a:rPr lang="sr-Latn-RS" dirty="0"/>
              <a:t> </a:t>
            </a:r>
            <a:r>
              <a:rPr lang="en-US" dirty="0" err="1"/>
              <a:t>nad</a:t>
            </a:r>
            <a:r>
              <a:rPr lang="en-US" dirty="0"/>
              <a:t> </a:t>
            </a:r>
            <a:r>
              <a:rPr lang="en-US" dirty="0" err="1"/>
              <a:t>kojom</a:t>
            </a:r>
            <a:r>
              <a:rPr lang="en-US" dirty="0"/>
              <a:t> </a:t>
            </a:r>
            <a:r>
              <a:rPr lang="en-US" dirty="0" err="1"/>
              <a:t>će</a:t>
            </a:r>
            <a:r>
              <a:rPr lang="en-US" dirty="0"/>
              <a:t> se </a:t>
            </a:r>
            <a:r>
              <a:rPr lang="en-US" dirty="0" err="1"/>
              <a:t>vršiti</a:t>
            </a:r>
            <a:r>
              <a:rPr lang="en-US" dirty="0"/>
              <a:t> </a:t>
            </a:r>
            <a:r>
              <a:rPr lang="en-US" dirty="0" err="1"/>
              <a:t>upiti</a:t>
            </a:r>
            <a:r>
              <a:rPr lang="en-US" dirty="0"/>
              <a:t> </a:t>
            </a:r>
            <a:r>
              <a:rPr lang="en-US" dirty="0" err="1"/>
              <a:t>i</a:t>
            </a:r>
            <a:r>
              <a:rPr lang="en-US" dirty="0"/>
              <a:t> </a:t>
            </a:r>
            <a:r>
              <a:rPr lang="en-US" dirty="0" err="1"/>
              <a:t>njihova</a:t>
            </a:r>
            <a:r>
              <a:rPr lang="en-US" dirty="0"/>
              <a:t> </a:t>
            </a:r>
            <a:r>
              <a:rPr lang="en-US" dirty="0" err="1"/>
              <a:t>optimizacija</a:t>
            </a:r>
            <a:endParaRPr lang="sr-Latn-RS" dirty="0"/>
          </a:p>
          <a:p>
            <a:pPr marL="342900" indent="-342900">
              <a:lnSpc>
                <a:spcPct val="90000"/>
              </a:lnSpc>
              <a:buFont typeface="Arial" panose="020B0604020202020204" pitchFamily="34" charset="0"/>
              <a:buChar char="•"/>
            </a:pPr>
            <a:r>
              <a:rPr lang="en-US" dirty="0"/>
              <a:t> </a:t>
            </a:r>
            <a:r>
              <a:rPr lang="sr-Latn-RS" dirty="0"/>
              <a:t>S</a:t>
            </a:r>
            <a:r>
              <a:rPr lang="en-US" dirty="0" err="1"/>
              <a:t>adrži</a:t>
            </a:r>
            <a:r>
              <a:rPr lang="en-US" dirty="0"/>
              <a:t> </a:t>
            </a:r>
            <a:r>
              <a:rPr lang="en-US" dirty="0" err="1"/>
              <a:t>podatke</a:t>
            </a:r>
            <a:r>
              <a:rPr lang="en-US" dirty="0"/>
              <a:t> koji </a:t>
            </a:r>
            <a:r>
              <a:rPr lang="en-US" dirty="0" err="1"/>
              <a:t>opisuju</a:t>
            </a:r>
            <a:r>
              <a:rPr lang="en-US" dirty="0"/>
              <a:t> </a:t>
            </a:r>
            <a:r>
              <a:rPr lang="en-US" dirty="0" err="1"/>
              <a:t>prodavnicu</a:t>
            </a:r>
            <a:r>
              <a:rPr lang="en-US" dirty="0"/>
              <a:t> </a:t>
            </a:r>
            <a:r>
              <a:rPr lang="en-US" dirty="0" err="1"/>
              <a:t>digitalnih</a:t>
            </a:r>
            <a:r>
              <a:rPr lang="en-US" dirty="0"/>
              <a:t> </a:t>
            </a:r>
            <a:r>
              <a:rPr lang="en-US" dirty="0" err="1"/>
              <a:t>medija</a:t>
            </a:r>
            <a:r>
              <a:rPr lang="en-US" dirty="0"/>
              <a:t>. </a:t>
            </a:r>
            <a:endParaRPr lang="sr-Latn-RS" dirty="0"/>
          </a:p>
          <a:p>
            <a:pPr marL="342900" indent="-342900">
              <a:lnSpc>
                <a:spcPct val="90000"/>
              </a:lnSpc>
              <a:buFont typeface="Arial" panose="020B0604020202020204" pitchFamily="34" charset="0"/>
              <a:buChar char="•"/>
            </a:pPr>
            <a:r>
              <a:rPr lang="pl-PL" dirty="0"/>
              <a:t>Izgled relacionog modela prikazan je na slici.</a:t>
            </a:r>
            <a:endParaRPr lang="en-US" dirty="0"/>
          </a:p>
        </p:txBody>
      </p:sp>
    </p:spTree>
    <p:extLst>
      <p:ext uri="{BB962C8B-B14F-4D97-AF65-F5344CB8AC3E}">
        <p14:creationId xmlns:p14="http://schemas.microsoft.com/office/powerpoint/2010/main" val="2215894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Definisanje parametara optimizacije</a:t>
            </a:r>
            <a:endParaRPr lang="en-US" dirty="0"/>
          </a:p>
        </p:txBody>
      </p:sp>
      <p:sp>
        <p:nvSpPr>
          <p:cNvPr id="3" name="Text Placeholder 2"/>
          <p:cNvSpPr>
            <a:spLocks noGrp="1"/>
          </p:cNvSpPr>
          <p:nvPr>
            <p:ph type="body" idx="1"/>
          </p:nvPr>
        </p:nvSpPr>
        <p:spPr/>
        <p:txBody>
          <a:bodyPr/>
          <a:lstStyle/>
          <a:p>
            <a:r>
              <a:rPr lang="sr-Latn-RS" dirty="0">
                <a:solidFill>
                  <a:schemeClr val="accent1"/>
                </a:solidFill>
              </a:rPr>
              <a:t>Definisanje pojma </a:t>
            </a:r>
            <a:r>
              <a:rPr lang="sr-Latn-RS" i="1" dirty="0">
                <a:solidFill>
                  <a:schemeClr val="accent1"/>
                </a:solidFill>
              </a:rPr>
              <a:t>optimalno</a:t>
            </a:r>
            <a:r>
              <a:rPr lang="sr-Latn-RS" dirty="0">
                <a:solidFill>
                  <a:schemeClr val="accent1"/>
                </a:solidFill>
              </a:rPr>
              <a:t>?</a:t>
            </a:r>
            <a:endParaRPr lang="en-US" dirty="0">
              <a:solidFill>
                <a:schemeClr val="accent1"/>
              </a:solidFill>
            </a:endParaRPr>
          </a:p>
        </p:txBody>
      </p:sp>
      <p:sp>
        <p:nvSpPr>
          <p:cNvPr id="4" name="Content Placeholder 3"/>
          <p:cNvSpPr>
            <a:spLocks noGrp="1"/>
          </p:cNvSpPr>
          <p:nvPr>
            <p:ph sz="half" idx="2"/>
          </p:nvPr>
        </p:nvSpPr>
        <p:spPr>
          <a:xfrm>
            <a:off x="1293812" y="2895598"/>
            <a:ext cx="4416552" cy="3352801"/>
          </a:xfrm>
        </p:spPr>
        <p:txBody>
          <a:bodyPr>
            <a:noAutofit/>
          </a:bodyPr>
          <a:lstStyle/>
          <a:p>
            <a:r>
              <a:rPr lang="sr-Latn-RS" sz="2000" dirty="0"/>
              <a:t>Dati odgovor na pitanje da li dati upit pruža adekvatne performanse uzevši u obzir količinu resursa koji su na raspolaganju kao i količinu novca koju je moguće utrošiti sa ciljem da se upit dalje optimizuje</a:t>
            </a:r>
          </a:p>
          <a:p>
            <a:r>
              <a:rPr lang="sr-Latn-RS" sz="2000" dirty="0"/>
              <a:t>Eventualni odabrir drugog načina za izvršenje upita</a:t>
            </a:r>
          </a:p>
          <a:p>
            <a:r>
              <a:rPr lang="sr-Latn-RS" sz="2000" dirty="0"/>
              <a:t>Odbacivanje upita ukoliko nije neophodan a loš po performanse sistema</a:t>
            </a:r>
            <a:endParaRPr lang="en-US" sz="2000" dirty="0"/>
          </a:p>
        </p:txBody>
      </p:sp>
      <p:sp>
        <p:nvSpPr>
          <p:cNvPr id="5" name="Text Placeholder 4"/>
          <p:cNvSpPr>
            <a:spLocks noGrp="1"/>
          </p:cNvSpPr>
          <p:nvPr>
            <p:ph type="body" sz="quarter" idx="3"/>
          </p:nvPr>
        </p:nvSpPr>
        <p:spPr>
          <a:xfrm>
            <a:off x="6249860" y="1905000"/>
            <a:ext cx="4568952" cy="762000"/>
          </a:xfrm>
        </p:spPr>
        <p:txBody>
          <a:bodyPr/>
          <a:lstStyle/>
          <a:p>
            <a:r>
              <a:rPr lang="sr-Latn-RS" dirty="0">
                <a:solidFill>
                  <a:schemeClr val="accent1"/>
                </a:solidFill>
              </a:rPr>
              <a:t>Razumevanje upita koji je predmet optimizacije</a:t>
            </a:r>
            <a:endParaRPr lang="en-US" dirty="0">
              <a:solidFill>
                <a:schemeClr val="accent1"/>
              </a:solidFill>
            </a:endParaRPr>
          </a:p>
        </p:txBody>
      </p:sp>
      <p:sp>
        <p:nvSpPr>
          <p:cNvPr id="6" name="Content Placeholder 5"/>
          <p:cNvSpPr>
            <a:spLocks noGrp="1"/>
          </p:cNvSpPr>
          <p:nvPr>
            <p:ph sz="quarter" idx="4"/>
          </p:nvPr>
        </p:nvSpPr>
        <p:spPr>
          <a:xfrm>
            <a:off x="6249860" y="2819399"/>
            <a:ext cx="5178552" cy="3505201"/>
          </a:xfrm>
        </p:spPr>
        <p:txBody>
          <a:bodyPr>
            <a:noAutofit/>
          </a:bodyPr>
          <a:lstStyle/>
          <a:p>
            <a:r>
              <a:rPr lang="sr-Latn-RS" sz="2000" dirty="0"/>
              <a:t>Razumevanje svrhe upita</a:t>
            </a:r>
          </a:p>
          <a:p>
            <a:r>
              <a:rPr lang="sr-Latn-RS" sz="2000" dirty="0"/>
              <a:t>Koliko često se izvršava dati upit?</a:t>
            </a:r>
          </a:p>
          <a:p>
            <a:r>
              <a:rPr lang="sr-Latn-RS" sz="2000" dirty="0"/>
              <a:t>Koliko je veliki rezultujući skup koji upit vraća?</a:t>
            </a:r>
          </a:p>
          <a:p>
            <a:r>
              <a:rPr lang="sr-Latn-RS" sz="2000" dirty="0"/>
              <a:t>Kakvi su podaci/tabele koje pretražujemo?</a:t>
            </a:r>
          </a:p>
          <a:p>
            <a:r>
              <a:rPr lang="sr-Latn-RS" sz="2000" dirty="0"/>
              <a:t>Da li postoje dodatna ograničenja?</a:t>
            </a:r>
          </a:p>
          <a:p>
            <a:r>
              <a:rPr lang="sr-Latn-RS" sz="2000" dirty="0"/>
              <a:t>Da li je moguće smanjiti skup koji pretražujemo filtriranjem ?</a:t>
            </a:r>
          </a:p>
          <a:p>
            <a:r>
              <a:rPr lang="sr-Latn-RS" sz="2000" dirty="0"/>
              <a:t>...</a:t>
            </a:r>
            <a:endParaRPr lang="en-US" sz="2000" dirty="0"/>
          </a:p>
        </p:txBody>
      </p:sp>
    </p:spTree>
    <p:extLst>
      <p:ext uri="{BB962C8B-B14F-4D97-AF65-F5344CB8AC3E}">
        <p14:creationId xmlns:p14="http://schemas.microsoft.com/office/powerpoint/2010/main" val="4135151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Optimizacija upita u MSSQL-u - 2</a:t>
            </a:r>
            <a:endParaRPr lang="en-US" dirty="0"/>
          </a:p>
        </p:txBody>
      </p:sp>
    </p:spTree>
    <p:extLst>
      <p:ext uri="{BB962C8B-B14F-4D97-AF65-F5344CB8AC3E}">
        <p14:creationId xmlns:p14="http://schemas.microsoft.com/office/powerpoint/2010/main" val="3854019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2.1. Korišćenje džoker karaktera na početku i kraju pretraživane fraze</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760412" y="2057400"/>
            <a:ext cx="10744200" cy="2031325"/>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P</a:t>
            </a:r>
            <a:r>
              <a:rPr lang="en-US" sz="2000" dirty="0" err="1"/>
              <a:t>retraživanj</a:t>
            </a:r>
            <a:r>
              <a:rPr lang="sr-Latn-RS" sz="2000" dirty="0"/>
              <a:t>e</a:t>
            </a:r>
            <a:r>
              <a:rPr lang="en-US" sz="2000" dirty="0"/>
              <a:t> </a:t>
            </a:r>
            <a:r>
              <a:rPr lang="en-US" sz="2000" dirty="0" err="1"/>
              <a:t>tekstualnih</a:t>
            </a:r>
            <a:r>
              <a:rPr lang="en-US" sz="2000" dirty="0"/>
              <a:t> </a:t>
            </a:r>
            <a:r>
              <a:rPr lang="en-US" sz="2000" dirty="0" err="1"/>
              <a:t>podataka</a:t>
            </a:r>
            <a:r>
              <a:rPr lang="sr-Latn-RS" sz="2000" dirty="0"/>
              <a:t> korišćenjem džoker karaktera </a:t>
            </a:r>
            <a:r>
              <a:rPr lang="en-US" sz="2000" dirty="0" err="1"/>
              <a:t>kreira</a:t>
            </a:r>
            <a:r>
              <a:rPr lang="sr-Latn-RS" sz="2000" dirty="0"/>
              <a:t> </a:t>
            </a:r>
            <a:r>
              <a:rPr lang="en-US" sz="2000" dirty="0" err="1"/>
              <a:t>najšir</a:t>
            </a:r>
            <a:r>
              <a:rPr lang="sr-Latn-RS" sz="2000" dirty="0"/>
              <a:t>u</a:t>
            </a:r>
            <a:r>
              <a:rPr lang="en-US" sz="2000" dirty="0"/>
              <a:t> </a:t>
            </a:r>
            <a:r>
              <a:rPr lang="en-US" sz="2000" dirty="0" err="1"/>
              <a:t>moguć</a:t>
            </a:r>
            <a:r>
              <a:rPr lang="sr-Latn-RS" sz="2000" dirty="0"/>
              <a:t>u</a:t>
            </a:r>
            <a:r>
              <a:rPr lang="en-US" sz="2000" dirty="0"/>
              <a:t> </a:t>
            </a:r>
            <a:r>
              <a:rPr lang="en-US" sz="2000" dirty="0" err="1"/>
              <a:t>pretrag</a:t>
            </a:r>
            <a:r>
              <a:rPr lang="sr-Latn-RS" sz="2000" dirty="0"/>
              <a:t>u</a:t>
            </a:r>
            <a:endParaRPr lang="sr-Latn-RS" sz="2400" dirty="0"/>
          </a:p>
          <a:p>
            <a:pPr marL="342900" indent="-342900">
              <a:lnSpc>
                <a:spcPct val="90000"/>
              </a:lnSpc>
              <a:buFont typeface="Arial" panose="020B0604020202020204" pitchFamily="34" charset="0"/>
              <a:buChar char="•"/>
            </a:pPr>
            <a:r>
              <a:rPr lang="sr-Latn-RS" sz="2000" dirty="0"/>
              <a:t>Najšira pretraga je uglavnom najneefikasnija pretraga</a:t>
            </a:r>
          </a:p>
          <a:p>
            <a:pPr marL="342900" indent="-342900">
              <a:lnSpc>
                <a:spcPct val="90000"/>
              </a:lnSpc>
              <a:buFont typeface="Arial" panose="020B0604020202020204" pitchFamily="34" charset="0"/>
              <a:buChar char="•"/>
            </a:pPr>
            <a:r>
              <a:rPr lang="sr-Latn-RS" sz="2000" dirty="0"/>
              <a:t>Najgori slučaj ovakve pretrage je ukoliko se džoker karakter nađe i na početku i na kraju pretraživane fraze </a:t>
            </a:r>
          </a:p>
          <a:p>
            <a:pPr marL="342900" indent="-342900">
              <a:lnSpc>
                <a:spcPct val="90000"/>
              </a:lnSpc>
              <a:buFont typeface="Arial" panose="020B0604020202020204" pitchFamily="34" charset="0"/>
              <a:buChar char="•"/>
            </a:pPr>
            <a:r>
              <a:rPr lang="sr-Latn-RS" sz="2000" dirty="0"/>
              <a:t>Z</a:t>
            </a:r>
            <a:r>
              <a:rPr lang="en-US" sz="2000" dirty="0" err="1"/>
              <a:t>ahteva</a:t>
            </a:r>
            <a:r>
              <a:rPr lang="en-US" sz="2000" dirty="0"/>
              <a:t> </a:t>
            </a:r>
            <a:r>
              <a:rPr lang="en-US" sz="2000" dirty="0" err="1"/>
              <a:t>pretraživanje</a:t>
            </a:r>
            <a:r>
              <a:rPr lang="en-US" sz="2000" dirty="0"/>
              <a:t> </a:t>
            </a:r>
            <a:r>
              <a:rPr lang="en-US" sz="2000" dirty="0" err="1"/>
              <a:t>svih</a:t>
            </a:r>
            <a:r>
              <a:rPr lang="en-US" sz="2000" dirty="0"/>
              <a:t> </a:t>
            </a:r>
            <a:r>
              <a:rPr lang="en-US" sz="2000" dirty="0" err="1"/>
              <a:t>zapisa</a:t>
            </a:r>
            <a:r>
              <a:rPr lang="en-US" sz="2000" dirty="0"/>
              <a:t> po </a:t>
            </a:r>
            <a:r>
              <a:rPr lang="en-US" sz="2000" dirty="0" err="1"/>
              <a:t>datom</a:t>
            </a:r>
            <a:r>
              <a:rPr lang="en-US" sz="2000" dirty="0"/>
              <a:t> </a:t>
            </a:r>
            <a:r>
              <a:rPr lang="en-US" sz="2000" dirty="0" err="1"/>
              <a:t>stringu</a:t>
            </a:r>
            <a:r>
              <a:rPr lang="en-US" sz="2000" dirty="0"/>
              <a:t> </a:t>
            </a:r>
            <a:r>
              <a:rPr lang="en-US" sz="2000" dirty="0" err="1"/>
              <a:t>na</a:t>
            </a:r>
            <a:r>
              <a:rPr lang="en-US" sz="2000" dirty="0"/>
              <a:t> </a:t>
            </a:r>
            <a:r>
              <a:rPr lang="en-US" sz="2000" dirty="0" err="1"/>
              <a:t>bilo</a:t>
            </a:r>
            <a:r>
              <a:rPr lang="en-US" sz="2000" dirty="0"/>
              <a:t> </a:t>
            </a:r>
            <a:r>
              <a:rPr lang="en-US" sz="2000" dirty="0" err="1"/>
              <a:t>kojoj</a:t>
            </a:r>
            <a:r>
              <a:rPr lang="en-US" sz="2000" dirty="0"/>
              <a:t> </a:t>
            </a:r>
            <a:r>
              <a:rPr lang="en-US" sz="2000" dirty="0" err="1"/>
              <a:t>poziciji</a:t>
            </a:r>
            <a:r>
              <a:rPr lang="en-US" sz="2000" dirty="0"/>
              <a:t> u </a:t>
            </a:r>
            <a:r>
              <a:rPr lang="en-US" sz="2000" dirty="0" err="1"/>
              <a:t>okviru</a:t>
            </a:r>
            <a:r>
              <a:rPr lang="en-US" sz="2000" dirty="0"/>
              <a:t> </a:t>
            </a:r>
            <a:r>
              <a:rPr lang="en-US" sz="2000" dirty="0" err="1"/>
              <a:t>selektovanog</a:t>
            </a:r>
            <a:r>
              <a:rPr lang="en-US" sz="2000" dirty="0"/>
              <a:t> </a:t>
            </a:r>
            <a:r>
              <a:rPr lang="en-US" sz="2000" dirty="0" err="1"/>
              <a:t>polja</a:t>
            </a:r>
            <a:endParaRPr lang="sr-Latn-RS" sz="2000" dirty="0"/>
          </a:p>
          <a:p>
            <a:pPr marL="342900" indent="-342900">
              <a:lnSpc>
                <a:spcPct val="90000"/>
              </a:lnSpc>
              <a:buFont typeface="Arial" panose="020B0604020202020204" pitchFamily="34" charset="0"/>
              <a:buChar char="•"/>
            </a:pPr>
            <a:r>
              <a:rPr lang="sr-Latn-RS" sz="2000" dirty="0"/>
              <a:t>Primer:</a:t>
            </a:r>
            <a:endParaRPr lang="en-US" sz="2000" dirty="0"/>
          </a:p>
        </p:txBody>
      </p:sp>
      <p:pic>
        <p:nvPicPr>
          <p:cNvPr id="4" name="Picture 3">
            <a:extLst>
              <a:ext uri="{FF2B5EF4-FFF2-40B4-BE49-F238E27FC236}">
                <a16:creationId xmlns:a16="http://schemas.microsoft.com/office/drawing/2014/main" id="{0AE7C5CA-CFEF-4A8D-9CD7-63F98692CAA3}"/>
              </a:ext>
            </a:extLst>
          </p:cNvPr>
          <p:cNvPicPr/>
          <p:nvPr/>
        </p:nvPicPr>
        <p:blipFill>
          <a:blip r:embed="rId2">
            <a:extLst>
              <a:ext uri="{28A0092B-C50C-407E-A947-70E740481C1C}">
                <a14:useLocalDpi xmlns:a14="http://schemas.microsoft.com/office/drawing/2010/main" val="0"/>
              </a:ext>
            </a:extLst>
          </a:blip>
          <a:stretch>
            <a:fillRect/>
          </a:stretch>
        </p:blipFill>
        <p:spPr>
          <a:xfrm>
            <a:off x="2284412" y="4648200"/>
            <a:ext cx="6858000" cy="1295400"/>
          </a:xfrm>
          <a:prstGeom prst="rect">
            <a:avLst/>
          </a:prstGeom>
        </p:spPr>
      </p:pic>
    </p:spTree>
    <p:extLst>
      <p:ext uri="{BB962C8B-B14F-4D97-AF65-F5344CB8AC3E}">
        <p14:creationId xmlns:p14="http://schemas.microsoft.com/office/powerpoint/2010/main" val="2950357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2.1. Rezultat izvršenja upita koji koristi džoker karaktere</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1141412" y="1809253"/>
            <a:ext cx="10744200" cy="646331"/>
          </a:xfrm>
          <a:prstGeom prst="rect">
            <a:avLst/>
          </a:prstGeom>
          <a:noFill/>
        </p:spPr>
        <p:txBody>
          <a:bodyPr wrap="square" rtlCol="0">
            <a:spAutoFit/>
          </a:bodyPr>
          <a:lstStyle/>
          <a:p>
            <a:pPr marL="342900" indent="-342900">
              <a:lnSpc>
                <a:spcPct val="90000"/>
              </a:lnSpc>
              <a:buFont typeface="Arial" panose="020B0604020202020204" pitchFamily="34" charset="0"/>
              <a:buChar char="•"/>
            </a:pPr>
            <a:r>
              <a:rPr lang="sr-Latn-RS" sz="2000" dirty="0"/>
              <a:t>Nakon izvršenja prethodnog upita dobijamo sledeće informacije o planu izvršenja koji nam daje </a:t>
            </a:r>
            <a:r>
              <a:rPr lang="sr-Latn-RS" sz="2000" i="1" dirty="0"/>
              <a:t>MSSQL</a:t>
            </a:r>
            <a:r>
              <a:rPr lang="sr-Latn-RS" sz="2000" dirty="0"/>
              <a:t>-ov </a:t>
            </a:r>
            <a:r>
              <a:rPr lang="sr-Latn-RS" sz="2000" i="1" dirty="0"/>
              <a:t>Query Optimizer</a:t>
            </a:r>
            <a:r>
              <a:rPr lang="sr-Latn-RS" sz="2000" dirty="0"/>
              <a:t>:</a:t>
            </a:r>
            <a:endParaRPr lang="en-US" sz="2000" dirty="0"/>
          </a:p>
        </p:txBody>
      </p:sp>
      <p:pic>
        <p:nvPicPr>
          <p:cNvPr id="5" name="Picture 4">
            <a:extLst>
              <a:ext uri="{FF2B5EF4-FFF2-40B4-BE49-F238E27FC236}">
                <a16:creationId xmlns:a16="http://schemas.microsoft.com/office/drawing/2014/main" id="{2DCC761B-379F-4EC6-88ED-0D8859D3ABE7}"/>
              </a:ext>
            </a:extLst>
          </p:cNvPr>
          <p:cNvPicPr/>
          <p:nvPr/>
        </p:nvPicPr>
        <p:blipFill>
          <a:blip r:embed="rId3">
            <a:extLst>
              <a:ext uri="{28A0092B-C50C-407E-A947-70E740481C1C}">
                <a14:useLocalDpi xmlns:a14="http://schemas.microsoft.com/office/drawing/2010/main" val="0"/>
              </a:ext>
            </a:extLst>
          </a:blip>
          <a:stretch>
            <a:fillRect/>
          </a:stretch>
        </p:blipFill>
        <p:spPr>
          <a:xfrm>
            <a:off x="1674812" y="2455584"/>
            <a:ext cx="7467600" cy="2590800"/>
          </a:xfrm>
          <a:prstGeom prst="rect">
            <a:avLst/>
          </a:prstGeom>
        </p:spPr>
      </p:pic>
      <p:pic>
        <p:nvPicPr>
          <p:cNvPr id="6" name="Picture 5">
            <a:extLst>
              <a:ext uri="{FF2B5EF4-FFF2-40B4-BE49-F238E27FC236}">
                <a16:creationId xmlns:a16="http://schemas.microsoft.com/office/drawing/2014/main" id="{5C7562CC-B3E0-4711-B584-9052348646E2}"/>
              </a:ext>
            </a:extLst>
          </p:cNvPr>
          <p:cNvPicPr/>
          <p:nvPr/>
        </p:nvPicPr>
        <p:blipFill>
          <a:blip r:embed="rId4">
            <a:extLst>
              <a:ext uri="{28A0092B-C50C-407E-A947-70E740481C1C}">
                <a14:useLocalDpi xmlns:a14="http://schemas.microsoft.com/office/drawing/2010/main" val="0"/>
              </a:ext>
            </a:extLst>
          </a:blip>
          <a:stretch>
            <a:fillRect/>
          </a:stretch>
        </p:blipFill>
        <p:spPr>
          <a:xfrm>
            <a:off x="2360612" y="5237161"/>
            <a:ext cx="4267200" cy="1477963"/>
          </a:xfrm>
          <a:prstGeom prst="rect">
            <a:avLst/>
          </a:prstGeom>
        </p:spPr>
      </p:pic>
    </p:spTree>
    <p:extLst>
      <p:ext uri="{BB962C8B-B14F-4D97-AF65-F5344CB8AC3E}">
        <p14:creationId xmlns:p14="http://schemas.microsoft.com/office/powerpoint/2010/main" val="2035206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r-Latn-RS" dirty="0"/>
              <a:t>2.1. Potencijalne optimizacije upita sa džoker karakterima</a:t>
            </a:r>
            <a:endParaRPr lang="en-US" dirty="0"/>
          </a:p>
        </p:txBody>
      </p:sp>
      <p:sp>
        <p:nvSpPr>
          <p:cNvPr id="3" name="TextBox 2">
            <a:extLst>
              <a:ext uri="{FF2B5EF4-FFF2-40B4-BE49-F238E27FC236}">
                <a16:creationId xmlns:a16="http://schemas.microsoft.com/office/drawing/2014/main" id="{AD649855-A162-41BE-90BA-2E2B616C1522}"/>
              </a:ext>
            </a:extLst>
          </p:cNvPr>
          <p:cNvSpPr txBox="1"/>
          <p:nvPr/>
        </p:nvSpPr>
        <p:spPr>
          <a:xfrm>
            <a:off x="760412" y="2057400"/>
            <a:ext cx="10744200" cy="1477328"/>
          </a:xfrm>
          <a:prstGeom prst="rect">
            <a:avLst/>
          </a:prstGeom>
          <a:noFill/>
        </p:spPr>
        <p:txBody>
          <a:bodyPr wrap="square" rtlCol="0">
            <a:spAutoFit/>
          </a:bodyPr>
          <a:lstStyle/>
          <a:p>
            <a:pPr marL="457200" indent="-457200">
              <a:lnSpc>
                <a:spcPct val="90000"/>
              </a:lnSpc>
              <a:buFont typeface="+mj-lt"/>
              <a:buAutoNum type="arabicPeriod"/>
            </a:pPr>
            <a:r>
              <a:rPr lang="en-US" sz="2000" dirty="0" err="1"/>
              <a:t>Izbacivanje</a:t>
            </a:r>
            <a:r>
              <a:rPr lang="en-US" sz="2000" dirty="0"/>
              <a:t> </a:t>
            </a:r>
            <a:r>
              <a:rPr lang="en-US" sz="2000" dirty="0" err="1"/>
              <a:t>ovakvog</a:t>
            </a:r>
            <a:r>
              <a:rPr lang="en-US" sz="2000" dirty="0"/>
              <a:t> </a:t>
            </a:r>
            <a:r>
              <a:rPr lang="en-US" sz="2000" dirty="0" err="1"/>
              <a:t>upita</a:t>
            </a:r>
            <a:r>
              <a:rPr lang="en-US" sz="2000" dirty="0"/>
              <a:t> </a:t>
            </a:r>
            <a:r>
              <a:rPr lang="en-US" sz="2000" dirty="0" err="1"/>
              <a:t>ukoliko</a:t>
            </a:r>
            <a:r>
              <a:rPr lang="en-US" sz="2000" dirty="0"/>
              <a:t> </a:t>
            </a:r>
            <a:r>
              <a:rPr lang="en-US" sz="2000" dirty="0" err="1"/>
              <a:t>zaista</a:t>
            </a:r>
            <a:r>
              <a:rPr lang="en-US" sz="2000" dirty="0"/>
              <a:t> </a:t>
            </a:r>
            <a:r>
              <a:rPr lang="en-US" sz="2000" dirty="0" err="1"/>
              <a:t>nije</a:t>
            </a:r>
            <a:r>
              <a:rPr lang="en-US" sz="2000" dirty="0"/>
              <a:t> </a:t>
            </a:r>
            <a:r>
              <a:rPr lang="en-US" sz="2000" dirty="0" err="1"/>
              <a:t>neophodan</a:t>
            </a:r>
            <a:endParaRPr lang="en-US" sz="2000" dirty="0"/>
          </a:p>
          <a:p>
            <a:pPr marL="457200" indent="-457200">
              <a:lnSpc>
                <a:spcPct val="90000"/>
              </a:lnSpc>
              <a:buFont typeface="+mj-lt"/>
              <a:buAutoNum type="arabicPeriod"/>
            </a:pPr>
            <a:r>
              <a:rPr lang="en-US" sz="2000" dirty="0" err="1"/>
              <a:t>Korišćenje</a:t>
            </a:r>
            <a:r>
              <a:rPr lang="en-US" sz="2000" dirty="0"/>
              <a:t> </a:t>
            </a:r>
            <a:r>
              <a:rPr lang="en-US" sz="2000" dirty="0" err="1"/>
              <a:t>filtriranja</a:t>
            </a:r>
            <a:r>
              <a:rPr lang="en-US" sz="2000" dirty="0"/>
              <a:t> pre </a:t>
            </a:r>
            <a:r>
              <a:rPr lang="en-US" sz="2000" dirty="0" err="1"/>
              <a:t>primene</a:t>
            </a:r>
            <a:r>
              <a:rPr lang="en-US" sz="2000" dirty="0"/>
              <a:t> </a:t>
            </a:r>
            <a:r>
              <a:rPr lang="en-US" sz="2000" dirty="0" err="1"/>
              <a:t>pretraživanja</a:t>
            </a:r>
            <a:r>
              <a:rPr lang="en-US" sz="2000" dirty="0"/>
              <a:t> </a:t>
            </a:r>
            <a:r>
              <a:rPr lang="en-US" sz="2000" dirty="0" err="1"/>
              <a:t>džoker</a:t>
            </a:r>
            <a:r>
              <a:rPr lang="en-US" sz="2000" dirty="0"/>
              <a:t> </a:t>
            </a:r>
            <a:r>
              <a:rPr lang="en-US" sz="2000" dirty="0" err="1"/>
              <a:t>karakterima</a:t>
            </a:r>
            <a:r>
              <a:rPr lang="en-US" sz="2000" dirty="0"/>
              <a:t> </a:t>
            </a:r>
            <a:r>
              <a:rPr lang="en-US" sz="2000" dirty="0" err="1"/>
              <a:t>sa</a:t>
            </a:r>
            <a:r>
              <a:rPr lang="en-US" sz="2000" dirty="0"/>
              <a:t> </a:t>
            </a:r>
            <a:r>
              <a:rPr lang="en-US" sz="2000" dirty="0" err="1"/>
              <a:t>ciljem</a:t>
            </a:r>
            <a:r>
              <a:rPr lang="en-US" sz="2000" dirty="0"/>
              <a:t> </a:t>
            </a:r>
            <a:r>
              <a:rPr lang="en-US" sz="2000" dirty="0" err="1"/>
              <a:t>smanjenja</a:t>
            </a:r>
            <a:r>
              <a:rPr lang="en-US" sz="2000" dirty="0"/>
              <a:t> </a:t>
            </a:r>
            <a:r>
              <a:rPr lang="en-US" sz="2000" dirty="0" err="1"/>
              <a:t>veličine</a:t>
            </a:r>
            <a:r>
              <a:rPr lang="en-US" sz="2000" dirty="0"/>
              <a:t> </a:t>
            </a:r>
            <a:r>
              <a:rPr lang="en-US" sz="2000" dirty="0" err="1"/>
              <a:t>ulaznog</a:t>
            </a:r>
            <a:r>
              <a:rPr lang="en-US" sz="2000" dirty="0"/>
              <a:t> </a:t>
            </a:r>
            <a:r>
              <a:rPr lang="en-US" sz="2000" dirty="0" err="1"/>
              <a:t>skupa</a:t>
            </a:r>
            <a:r>
              <a:rPr lang="en-US" sz="2000" dirty="0"/>
              <a:t> </a:t>
            </a:r>
            <a:r>
              <a:rPr lang="en-US" sz="2000" dirty="0" err="1"/>
              <a:t>podataka</a:t>
            </a:r>
            <a:r>
              <a:rPr lang="en-US" sz="2000" dirty="0"/>
              <a:t> (za </a:t>
            </a:r>
            <a:r>
              <a:rPr lang="en-US" sz="2000" dirty="0" err="1"/>
              <a:t>manje</a:t>
            </a:r>
            <a:r>
              <a:rPr lang="en-US" sz="2000" dirty="0"/>
              <a:t> </a:t>
            </a:r>
            <a:r>
              <a:rPr lang="en-US" sz="2000" dirty="0" err="1"/>
              <a:t>obime</a:t>
            </a:r>
            <a:r>
              <a:rPr lang="en-US" sz="2000" dirty="0"/>
              <a:t> </a:t>
            </a:r>
            <a:r>
              <a:rPr lang="en-US" sz="2000" dirty="0" err="1"/>
              <a:t>ulaznog</a:t>
            </a:r>
            <a:r>
              <a:rPr lang="en-US" sz="2000" dirty="0"/>
              <a:t> </a:t>
            </a:r>
            <a:r>
              <a:rPr lang="en-US" sz="2000" dirty="0" err="1"/>
              <a:t>skupa</a:t>
            </a:r>
            <a:r>
              <a:rPr lang="en-US" sz="2000" dirty="0"/>
              <a:t> </a:t>
            </a:r>
            <a:r>
              <a:rPr lang="en-US" sz="2000" dirty="0" err="1"/>
              <a:t>ovaj</a:t>
            </a:r>
            <a:r>
              <a:rPr lang="en-US" sz="2000" dirty="0"/>
              <a:t> </a:t>
            </a:r>
            <a:r>
              <a:rPr lang="en-US" sz="2000" dirty="0" err="1"/>
              <a:t>upit</a:t>
            </a:r>
            <a:r>
              <a:rPr lang="en-US" sz="2000" dirty="0"/>
              <a:t> </a:t>
            </a:r>
            <a:r>
              <a:rPr lang="en-US" sz="2000" dirty="0" err="1"/>
              <a:t>može</a:t>
            </a:r>
            <a:r>
              <a:rPr lang="en-US" sz="2000" dirty="0"/>
              <a:t> </a:t>
            </a:r>
            <a:r>
              <a:rPr lang="en-US" sz="2000" dirty="0" err="1"/>
              <a:t>biti</a:t>
            </a:r>
            <a:r>
              <a:rPr lang="en-US" sz="2000" dirty="0"/>
              <a:t> </a:t>
            </a:r>
            <a:r>
              <a:rPr lang="en-US" sz="2000" dirty="0" err="1"/>
              <a:t>prihvatljivih</a:t>
            </a:r>
            <a:r>
              <a:rPr lang="en-US" sz="2000" dirty="0"/>
              <a:t> </a:t>
            </a:r>
            <a:r>
              <a:rPr lang="en-US" sz="2000" dirty="0" err="1"/>
              <a:t>performansi</a:t>
            </a:r>
            <a:r>
              <a:rPr lang="en-US" sz="2000" dirty="0"/>
              <a:t>)</a:t>
            </a:r>
          </a:p>
          <a:p>
            <a:pPr marL="457200" indent="-457200">
              <a:lnSpc>
                <a:spcPct val="90000"/>
              </a:lnSpc>
              <a:buFont typeface="+mj-lt"/>
              <a:buAutoNum type="arabicPeriod"/>
            </a:pPr>
            <a:r>
              <a:rPr lang="en-US" sz="2000" dirty="0" err="1"/>
              <a:t>Izbacivanje</a:t>
            </a:r>
            <a:r>
              <a:rPr lang="en-US" sz="2000" dirty="0"/>
              <a:t> </a:t>
            </a:r>
            <a:r>
              <a:rPr lang="en-US" sz="2000" dirty="0" err="1"/>
              <a:t>jednog</a:t>
            </a:r>
            <a:r>
              <a:rPr lang="en-US" sz="2000" dirty="0"/>
              <a:t> od data </a:t>
            </a:r>
            <a:r>
              <a:rPr lang="en-US" sz="2000" dirty="0" err="1"/>
              <a:t>dva</a:t>
            </a:r>
            <a:r>
              <a:rPr lang="en-US" sz="2000" dirty="0"/>
              <a:t> </a:t>
            </a:r>
            <a:r>
              <a:rPr lang="en-US" sz="2000" dirty="0" err="1"/>
              <a:t>džoker</a:t>
            </a:r>
            <a:r>
              <a:rPr lang="en-US" sz="2000" dirty="0"/>
              <a:t> </a:t>
            </a:r>
            <a:r>
              <a:rPr lang="en-US" sz="2000" dirty="0" err="1"/>
              <a:t>karaktera</a:t>
            </a:r>
            <a:r>
              <a:rPr lang="en-US" sz="2000" dirty="0"/>
              <a:t> (</a:t>
            </a:r>
            <a:r>
              <a:rPr lang="en-US" sz="2000" dirty="0" err="1"/>
              <a:t>ukoliko</a:t>
            </a:r>
            <a:r>
              <a:rPr lang="en-US" sz="2000" dirty="0"/>
              <a:t> je to </a:t>
            </a:r>
            <a:r>
              <a:rPr lang="en-US" sz="2000" dirty="0" err="1"/>
              <a:t>moguće</a:t>
            </a:r>
            <a:r>
              <a:rPr lang="en-US" sz="2000" dirty="0"/>
              <a:t>) </a:t>
            </a:r>
            <a:r>
              <a:rPr lang="en-US" sz="2000" dirty="0" err="1"/>
              <a:t>optimizovao</a:t>
            </a:r>
            <a:r>
              <a:rPr lang="en-US" sz="2000" dirty="0"/>
              <a:t> bi </a:t>
            </a:r>
            <a:r>
              <a:rPr lang="en-US" sz="2000" dirty="0" err="1"/>
              <a:t>izvršenje</a:t>
            </a:r>
            <a:endParaRPr lang="en-US" sz="2000" dirty="0"/>
          </a:p>
        </p:txBody>
      </p:sp>
      <p:pic>
        <p:nvPicPr>
          <p:cNvPr id="5" name="Picture 4">
            <a:extLst>
              <a:ext uri="{FF2B5EF4-FFF2-40B4-BE49-F238E27FC236}">
                <a16:creationId xmlns:a16="http://schemas.microsoft.com/office/drawing/2014/main" id="{DC826036-D881-4285-8635-023C74261333}"/>
              </a:ext>
            </a:extLst>
          </p:cNvPr>
          <p:cNvPicPr>
            <a:picLocks noChangeAspect="1"/>
          </p:cNvPicPr>
          <p:nvPr/>
        </p:nvPicPr>
        <p:blipFill>
          <a:blip r:embed="rId2"/>
          <a:stretch>
            <a:fillRect/>
          </a:stretch>
        </p:blipFill>
        <p:spPr>
          <a:xfrm>
            <a:off x="2741612" y="3733800"/>
            <a:ext cx="7118085" cy="2438400"/>
          </a:xfrm>
          <a:prstGeom prst="rect">
            <a:avLst/>
          </a:prstGeom>
        </p:spPr>
      </p:pic>
    </p:spTree>
    <p:extLst>
      <p:ext uri="{BB962C8B-B14F-4D97-AF65-F5344CB8AC3E}">
        <p14:creationId xmlns:p14="http://schemas.microsoft.com/office/powerpoint/2010/main" val="4051757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Optimizacija upita - MSSQL</Template>
  <TotalTime>260</TotalTime>
  <Words>2150</Words>
  <Application>Microsoft Office PowerPoint</Application>
  <PresentationFormat>Custom</PresentationFormat>
  <Paragraphs>162</Paragraphs>
  <Slides>29</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Arial</vt:lpstr>
      <vt:lpstr>Consolas</vt:lpstr>
      <vt:lpstr>Corbel</vt:lpstr>
      <vt:lpstr>Times New Roman</vt:lpstr>
      <vt:lpstr>Chalkboard 16x9</vt:lpstr>
      <vt:lpstr>Optimizacija upita u MSSQL-u</vt:lpstr>
      <vt:lpstr>Sadržaj</vt:lpstr>
      <vt:lpstr>Definisanje parametara optimizacije- 1</vt:lpstr>
      <vt:lpstr>Pregled korišćenih podataka</vt:lpstr>
      <vt:lpstr>Definisanje parametara optimizacije</vt:lpstr>
      <vt:lpstr>Optimizacija upita u MSSQL-u - 2</vt:lpstr>
      <vt:lpstr>2.1. Korišćenje džoker karaktera na početku i kraju pretraživane fraze</vt:lpstr>
      <vt:lpstr>2.1. Rezultat izvršenja upita koji koristi džoker karaktere</vt:lpstr>
      <vt:lpstr>2.1. Potencijalne optimizacije upita sa džoker karakterima</vt:lpstr>
      <vt:lpstr>2.1. Pretraga džoker karaktera korišćenjem N-gram metode</vt:lpstr>
      <vt:lpstr>2.1. Pretraga džoker karaktera korišćenjem  N-gram metode</vt:lpstr>
      <vt:lpstr>2.1. Pretraga džoker karaktera korišćenjem  N-gram metode</vt:lpstr>
      <vt:lpstr>2.1. Pretraga džoker karaktera korišćenjem  N-gram metode</vt:lpstr>
      <vt:lpstr>2.1. Mane N-gram metode</vt:lpstr>
      <vt:lpstr>2.2. Korišćenje OR operatora u Join predikatu</vt:lpstr>
      <vt:lpstr>2.2. Statistika izvršenja prethodnog upita</vt:lpstr>
      <vt:lpstr>2.2. Potencijalno rešenje</vt:lpstr>
      <vt:lpstr>2.3. Prikupljanje podataka iz velikih baza (ogromni upiti)</vt:lpstr>
      <vt:lpstr>2.3. Prikupljanje podataka iz velikih baza (ogromni upiti)</vt:lpstr>
      <vt:lpstr>2.3. Prikupljanje podataka iz velikih baza (ogromni upiti)</vt:lpstr>
      <vt:lpstr>2.3. Prikupljanje podataka iz velikih baza (ogromni upiti)</vt:lpstr>
      <vt:lpstr>2.3. Mane prikupljanja podataka u batch-evima</vt:lpstr>
      <vt:lpstr>2.4. Indeksi i optimizacija</vt:lpstr>
      <vt:lpstr>2.4. Indeksi u MSSQL-u</vt:lpstr>
      <vt:lpstr>2.4. Query Optimizer u MSSQL-u:</vt:lpstr>
      <vt:lpstr>2.4. Optimizacija upita dodavanjem odgovarajućih indeksa</vt:lpstr>
      <vt:lpstr>2.4. Optimizacija upita dodavanjem predloženih indeksa</vt:lpstr>
      <vt:lpstr>2.4. Optimizacija upita dodavanjem predloženih indeksa</vt:lpstr>
      <vt:lpstr>Hvala na pažnji!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Optimizacija upita u MSSQL-u</dc:title>
  <dc:creator>Jelena Tosic</dc:creator>
  <cp:lastModifiedBy>Jelena Tosic</cp:lastModifiedBy>
  <cp:revision>131</cp:revision>
  <dcterms:created xsi:type="dcterms:W3CDTF">2021-04-06T16:29:00Z</dcterms:created>
  <dcterms:modified xsi:type="dcterms:W3CDTF">2021-04-08T18:13:46Z</dcterms:modified>
</cp:coreProperties>
</file>