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9"/>
  </p:notesMasterIdLst>
  <p:sldIdLst>
    <p:sldId id="256" r:id="rId2"/>
    <p:sldId id="257" r:id="rId3"/>
    <p:sldId id="258" r:id="rId4"/>
    <p:sldId id="280" r:id="rId5"/>
    <p:sldId id="286" r:id="rId6"/>
    <p:sldId id="281" r:id="rId7"/>
    <p:sldId id="287" r:id="rId8"/>
    <p:sldId id="289" r:id="rId9"/>
    <p:sldId id="290" r:id="rId10"/>
    <p:sldId id="291" r:id="rId11"/>
    <p:sldId id="288" r:id="rId12"/>
    <p:sldId id="292" r:id="rId13"/>
    <p:sldId id="284" r:id="rId14"/>
    <p:sldId id="285" r:id="rId15"/>
    <p:sldId id="293" r:id="rId16"/>
    <p:sldId id="294" r:id="rId17"/>
    <p:sldId id="283" r:id="rId18"/>
    <p:sldId id="295" r:id="rId19"/>
    <p:sldId id="269" r:id="rId20"/>
    <p:sldId id="296" r:id="rId21"/>
    <p:sldId id="297" r:id="rId22"/>
    <p:sldId id="298" r:id="rId23"/>
    <p:sldId id="299" r:id="rId24"/>
    <p:sldId id="300" r:id="rId25"/>
    <p:sldId id="302" r:id="rId26"/>
    <p:sldId id="301" r:id="rId27"/>
    <p:sldId id="277" r:id="rId28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C25D4F-4A9F-D575-8B46-A98B7B99E3E4}" v="1430" dt="2021-05-16T09:22:06.6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3770" autoAdjust="0"/>
  </p:normalViewPr>
  <p:slideViewPr>
    <p:cSldViewPr snapToGrid="0">
      <p:cViewPr varScale="1">
        <p:scale>
          <a:sx n="72" d="100"/>
          <a:sy n="72" d="100"/>
        </p:scale>
        <p:origin x="10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Čuvar mesta za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2CAC9-4FB1-4EB9-A793-239256751150}" type="datetimeFigureOut">
              <a:rPr lang="sr-Latn-RS"/>
              <a:t>24.6.2021.</a:t>
            </a:fld>
            <a:endParaRPr lang="sr-Latn-RS"/>
          </a:p>
        </p:txBody>
      </p:sp>
      <p:sp>
        <p:nvSpPr>
          <p:cNvPr id="4" name="Čuvar mesta za sliku na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Čuvar mesta za napomen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6" name="Čuvar mesta za podnožj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Čuvar mesta za broj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15B19-280A-45C9-BD98-5BE928CD17E8}" type="slidenum">
              <a:rPr lang="sr-Latn-RS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8561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5B19-280A-45C9-BD98-5BE928CD17E8}" type="slidenum">
              <a:rPr lang="sr-Latn-RS"/>
              <a:t>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9024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301625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5B19-280A-45C9-BD98-5BE928CD17E8}" type="slidenum">
              <a:rPr lang="sr-Latn-RS" smtClean="0"/>
              <a:t>12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54894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5B19-280A-45C9-BD98-5BE928CD17E8}" type="slidenum">
              <a:rPr lang="sr-Latn-RS" smtClean="0"/>
              <a:t>13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86737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5B19-280A-45C9-BD98-5BE928CD17E8}" type="slidenum">
              <a:rPr lang="sr-Latn-RS" smtClean="0"/>
              <a:t>14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3843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5B19-280A-45C9-BD98-5BE928CD17E8}" type="slidenum">
              <a:rPr lang="sr-Latn-RS" smtClean="0"/>
              <a:t>15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43538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5B19-280A-45C9-BD98-5BE928CD17E8}" type="slidenum">
              <a:rPr lang="sr-Latn-RS" smtClean="0"/>
              <a:t>16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4057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5B19-280A-45C9-BD98-5BE928CD17E8}" type="slidenum">
              <a:rPr lang="sr-Latn-RS" smtClean="0"/>
              <a:t>17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10652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5B19-280A-45C9-BD98-5BE928CD17E8}" type="slidenum">
              <a:rPr lang="sr-Latn-RS" smtClean="0"/>
              <a:t>18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31071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301625" lvl="0" indent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5B19-280A-45C9-BD98-5BE928CD17E8}" type="slidenum">
              <a:rPr lang="sr-Latn-RS" smtClean="0"/>
              <a:t>19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9550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5B19-280A-45C9-BD98-5BE928CD17E8}" type="slidenum">
              <a:rPr lang="sr-Latn-RS" smtClean="0"/>
              <a:t>20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8123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5B19-280A-45C9-BD98-5BE928CD17E8}" type="slidenum">
              <a:rPr lang="sr-Latn-RS" smtClean="0"/>
              <a:t>21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04987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5B19-280A-45C9-BD98-5BE928CD17E8}" type="slidenum">
              <a:rPr lang="sr-Latn-RS" smtClean="0"/>
              <a:t>4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497332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5B19-280A-45C9-BD98-5BE928CD17E8}" type="slidenum">
              <a:rPr lang="sr-Latn-RS" smtClean="0"/>
              <a:t>22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50736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5B19-280A-45C9-BD98-5BE928CD17E8}" type="slidenum">
              <a:rPr lang="sr-Latn-RS" smtClean="0"/>
              <a:t>23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38727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5B19-280A-45C9-BD98-5BE928CD17E8}" type="slidenum">
              <a:rPr lang="sr-Latn-RS" smtClean="0"/>
              <a:t>27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79775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5B19-280A-45C9-BD98-5BE928CD17E8}" type="slidenum">
              <a:rPr lang="sr-Latn-RS" smtClean="0"/>
              <a:t>5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88543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5B19-280A-45C9-BD98-5BE928CD17E8}" type="slidenum">
              <a:rPr lang="sr-Latn-RS" smtClean="0"/>
              <a:t>6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22884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301625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5B19-280A-45C9-BD98-5BE928CD17E8}" type="slidenum">
              <a:rPr lang="sr-Latn-RS" smtClean="0"/>
              <a:t>7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7521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301625" lvl="0" indent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None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5B19-280A-45C9-BD98-5BE928CD17E8}" type="slidenum">
              <a:rPr lang="sr-Latn-RS" smtClean="0"/>
              <a:t>8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83414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301625" lvl="0" indent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None/>
            </a:pPr>
            <a:endParaRPr lang="sr-Latn-R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5B19-280A-45C9-BD98-5BE928CD17E8}" type="slidenum">
              <a:rPr lang="sr-Latn-RS" smtClean="0"/>
              <a:t>9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91755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301625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5B19-280A-45C9-BD98-5BE928CD17E8}" type="slidenum">
              <a:rPr lang="sr-Latn-RS" smtClean="0"/>
              <a:t>10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33989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5B19-280A-45C9-BD98-5BE928CD17E8}" type="slidenum">
              <a:rPr lang="sr-Latn-RS" smtClean="0"/>
              <a:t>11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36106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830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8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6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8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4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9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4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7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0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2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4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5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3174690"/>
          </a:xfrm>
        </p:spPr>
        <p:txBody>
          <a:bodyPr>
            <a:normAutofit/>
          </a:bodyPr>
          <a:lstStyle/>
          <a:p>
            <a:r>
              <a:rPr lang="sr-Latn-RS" dirty="0"/>
              <a:t>Replikacija i mirroring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578651" y="4723637"/>
            <a:ext cx="11034695" cy="1139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u SQL </a:t>
            </a:r>
            <a:r>
              <a:rPr lang="sr-Latn-RS" dirty="0"/>
              <a:t>Serveru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odnaslov 2">
            <a:extLst>
              <a:ext uri="{FF2B5EF4-FFF2-40B4-BE49-F238E27FC236}">
                <a16:creationId xmlns:a16="http://schemas.microsoft.com/office/drawing/2014/main" id="{18EA9DD4-8CC7-4F71-93E1-2F0047DD23E0}"/>
              </a:ext>
            </a:extLst>
          </p:cNvPr>
          <p:cNvSpPr txBox="1">
            <a:spLocks/>
          </p:cNvSpPr>
          <p:nvPr/>
        </p:nvSpPr>
        <p:spPr>
          <a:xfrm rot="-10800000" flipV="1">
            <a:off x="303587" y="5558263"/>
            <a:ext cx="2634110" cy="11391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 sz="1800" b="1" i="1" dirty="0"/>
          </a:p>
          <a:p>
            <a:r>
              <a:rPr lang="sr-Latn-RS" sz="1800" b="1" i="1" dirty="0"/>
              <a:t>Profesor: Aleksandar Stanimirović</a:t>
            </a:r>
          </a:p>
          <a:p>
            <a:endParaRPr lang="sr-Latn-RS" sz="1800" dirty="0"/>
          </a:p>
        </p:txBody>
      </p:sp>
      <p:sp>
        <p:nvSpPr>
          <p:cNvPr id="13" name="Podnaslov 2">
            <a:extLst>
              <a:ext uri="{FF2B5EF4-FFF2-40B4-BE49-F238E27FC236}">
                <a16:creationId xmlns:a16="http://schemas.microsoft.com/office/drawing/2014/main" id="{094C343B-C31F-4E6A-B80E-787F10D002CE}"/>
              </a:ext>
            </a:extLst>
          </p:cNvPr>
          <p:cNvSpPr txBox="1">
            <a:spLocks/>
          </p:cNvSpPr>
          <p:nvPr/>
        </p:nvSpPr>
        <p:spPr>
          <a:xfrm rot="-10800000" flipV="1">
            <a:off x="9345368" y="5558261"/>
            <a:ext cx="2689866" cy="10740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 sz="1800" b="1" i="1" dirty="0"/>
          </a:p>
          <a:p>
            <a:pPr algn="r"/>
            <a:r>
              <a:rPr lang="sr-Latn-RS" sz="1800" b="1" i="1" dirty="0"/>
              <a:t>Student: Jelena Tošić</a:t>
            </a:r>
            <a:endParaRPr lang="en-US" sz="1800" b="1" i="1" dirty="0"/>
          </a:p>
          <a:p>
            <a:pPr algn="r"/>
            <a:r>
              <a:rPr lang="en-US" sz="1800" b="1" i="1" dirty="0"/>
              <a:t>1116</a:t>
            </a:r>
            <a:endParaRPr lang="sr-Latn-RS" sz="1800" b="1" i="1" dirty="0"/>
          </a:p>
          <a:p>
            <a:endParaRPr lang="sr-Latn-RS" sz="1800" dirty="0"/>
          </a:p>
        </p:txBody>
      </p:sp>
    </p:spTree>
    <p:extLst>
      <p:ext uri="{BB962C8B-B14F-4D97-AF65-F5344CB8AC3E}">
        <p14:creationId xmlns:p14="http://schemas.microsoft.com/office/powerpoint/2010/main" val="17657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1EEE-AE74-4FCD-9521-D3052164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Tipovi replikacije u SQL Serveru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960C0-97BF-4B94-A349-3839E59D6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Bidirekciona replikacija</a:t>
            </a:r>
          </a:p>
          <a:p>
            <a:r>
              <a:rPr lang="sr-Latn-RS" dirty="0"/>
              <a:t>Ažurirane pretplate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02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04D48-96E5-4907-A3E1-96C57474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Kreiranje komponenata transakcione replikacije u SQL Serveru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4E187-0712-4DCD-847D-C61520255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Uloge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je </a:t>
            </a:r>
            <a:r>
              <a:rPr lang="en-US" dirty="0" err="1"/>
              <a:t>potrebno</a:t>
            </a:r>
            <a:r>
              <a:rPr lang="en-US" dirty="0"/>
              <a:t> </a:t>
            </a:r>
            <a:r>
              <a:rPr lang="en-US" dirty="0" err="1"/>
              <a:t>konfigurisati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sledeće</a:t>
            </a:r>
            <a:r>
              <a:rPr lang="en-US" dirty="0"/>
              <a:t>:</a:t>
            </a:r>
          </a:p>
          <a:p>
            <a:r>
              <a:rPr lang="en-US" dirty="0"/>
              <a:t>SQL Server distributer</a:t>
            </a:r>
          </a:p>
          <a:p>
            <a:r>
              <a:rPr lang="en-US" dirty="0"/>
              <a:t>SQL Server </a:t>
            </a:r>
            <a:r>
              <a:rPr lang="en-US" dirty="0" err="1"/>
              <a:t>izdavač</a:t>
            </a:r>
            <a:endParaRPr lang="en-US" dirty="0"/>
          </a:p>
          <a:p>
            <a:r>
              <a:rPr lang="en-US" dirty="0"/>
              <a:t>SQL Server </a:t>
            </a:r>
            <a:r>
              <a:rPr lang="en-US" dirty="0" err="1"/>
              <a:t>pretplatnik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85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04D48-96E5-4907-A3E1-96C57474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Kreiranje komponenata transakcione replikacije u SQL Serveru – Konfiguracija članaka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4E187-0712-4DCD-847D-C61520255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r-Latn-RS" dirty="0"/>
              <a:t>Objekti koji budu selektovani u ovom koraku će biti uključeni u okviru publikacije. Na raspolaganju za selekciju su:</a:t>
            </a:r>
          </a:p>
          <a:p>
            <a:r>
              <a:rPr lang="sr-Latn-RS" dirty="0"/>
              <a:t>Tabele</a:t>
            </a:r>
          </a:p>
          <a:p>
            <a:r>
              <a:rPr lang="sr-Latn-RS" dirty="0"/>
              <a:t>Sačuvane procedure</a:t>
            </a:r>
          </a:p>
          <a:p>
            <a:r>
              <a:rPr lang="sr-Latn-RS" dirty="0"/>
              <a:t>Pogledi</a:t>
            </a:r>
          </a:p>
          <a:p>
            <a:r>
              <a:rPr lang="sr-Latn-RS" dirty="0"/>
              <a:t>Indeksirani pogledi</a:t>
            </a:r>
          </a:p>
          <a:p>
            <a:r>
              <a:rPr lang="sr-Latn-RS" dirty="0"/>
              <a:t>Korisnički definisane funkcije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92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EA52-E2E5-4CA9-A2F7-C2802C53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Kreiranje komponenata transakcione replikacije u SQL Serveru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252B6F-F381-44B4-B97D-1A2CD3A6415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946" y="3163888"/>
            <a:ext cx="5565984" cy="369411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6D4C92-E78C-43E2-9E34-4FCACE8E244B}"/>
              </a:ext>
            </a:extLst>
          </p:cNvPr>
          <p:cNvSpPr txBox="1">
            <a:spLocks/>
          </p:cNvSpPr>
          <p:nvPr/>
        </p:nvSpPr>
        <p:spPr>
          <a:xfrm>
            <a:off x="1364086" y="2084620"/>
            <a:ext cx="9463827" cy="1179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r-Latn-RS" dirty="0"/>
              <a:t>Tracer tokeni, praćenje promena u bazi pretplatika i utvrđivanje kašnjenja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89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C659-3137-4AD7-A423-76B8F638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Primeri kreiranja i pregleda članaka replikakcije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32915-3740-4870-BEAE-CF29F2483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05960"/>
            <a:ext cx="6667465" cy="67984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 Za </a:t>
            </a:r>
            <a:r>
              <a:rPr lang="en-US" dirty="0" err="1"/>
              <a:t>nadgledanje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objavljenih</a:t>
            </a:r>
            <a:r>
              <a:rPr lang="en-US" dirty="0"/>
              <a:t> </a:t>
            </a:r>
            <a:r>
              <a:rPr lang="en-US" dirty="0" err="1"/>
              <a:t>članaka</a:t>
            </a:r>
            <a:r>
              <a:rPr lang="en-US" dirty="0"/>
              <a:t>, </a:t>
            </a:r>
            <a:r>
              <a:rPr lang="en-US" dirty="0" err="1"/>
              <a:t>može</a:t>
            </a:r>
            <a:r>
              <a:rPr lang="en-US" dirty="0"/>
              <a:t> se </a:t>
            </a:r>
            <a:r>
              <a:rPr lang="en-US" dirty="0" err="1"/>
              <a:t>izvršiti</a:t>
            </a:r>
            <a:r>
              <a:rPr lang="en-US" dirty="0"/>
              <a:t> </a:t>
            </a:r>
            <a:r>
              <a:rPr lang="en-US" dirty="0" err="1"/>
              <a:t>sledeća</a:t>
            </a:r>
            <a:r>
              <a:rPr lang="en-US" dirty="0"/>
              <a:t> T-SQL </a:t>
            </a:r>
            <a:r>
              <a:rPr lang="en-US" dirty="0" err="1"/>
              <a:t>naredba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851D5-4844-44C4-878D-97157EBE118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084" y="3289122"/>
            <a:ext cx="6263832" cy="29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18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C659-3137-4AD7-A423-76B8F638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Primeri kreiranja i pregleda članaka replikakcije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88C40D-4ED8-4929-95AA-54A53467A0D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224" y="2254250"/>
            <a:ext cx="4000500" cy="40551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F8A638-187F-4370-A3B1-BCD6F1801EA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32" y="2870991"/>
            <a:ext cx="3426460" cy="205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99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C659-3137-4AD7-A423-76B8F638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Primeri kreiranja i pregleda članaka replikakcije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8166B6-53EE-496C-BF3B-523D033CB9A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17" y="3090609"/>
            <a:ext cx="8850766" cy="32187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6D0129-CA86-47AD-9666-BA84EEE89F1D}"/>
              </a:ext>
            </a:extLst>
          </p:cNvPr>
          <p:cNvSpPr txBox="1"/>
          <p:nvPr/>
        </p:nvSpPr>
        <p:spPr>
          <a:xfrm>
            <a:off x="1496913" y="2118157"/>
            <a:ext cx="838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Z</a:t>
            </a:r>
            <a:r>
              <a:rPr lang="en-US" dirty="0"/>
              <a:t>a </a:t>
            </a:r>
            <a:r>
              <a:rPr lang="en-US" dirty="0" err="1"/>
              <a:t>preuzimanje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 o </a:t>
            </a:r>
            <a:r>
              <a:rPr lang="en-US" dirty="0" err="1"/>
              <a:t>nekom</a:t>
            </a:r>
            <a:r>
              <a:rPr lang="en-US" dirty="0"/>
              <a:t> </a:t>
            </a:r>
            <a:r>
              <a:rPr lang="en-US" dirty="0" err="1"/>
              <a:t>članku</a:t>
            </a:r>
            <a:r>
              <a:rPr lang="en-US" dirty="0"/>
              <a:t> </a:t>
            </a:r>
            <a:r>
              <a:rPr lang="en-US" dirty="0" err="1"/>
              <a:t>transakcione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merge </a:t>
            </a:r>
            <a:r>
              <a:rPr lang="en-US" dirty="0" err="1"/>
              <a:t>replikacije</a:t>
            </a:r>
            <a:r>
              <a:rPr lang="en-US" dirty="0"/>
              <a:t> </a:t>
            </a:r>
            <a:endParaRPr lang="sr-Latn-RS" dirty="0"/>
          </a:p>
          <a:p>
            <a:r>
              <a:rPr lang="en-US" dirty="0"/>
              <a:t>u </a:t>
            </a:r>
            <a:r>
              <a:rPr lang="en-US" dirty="0" err="1"/>
              <a:t>publikovanoj</a:t>
            </a:r>
            <a:r>
              <a:rPr lang="en-US" dirty="0"/>
              <a:t> </a:t>
            </a:r>
            <a:r>
              <a:rPr lang="en-US" dirty="0" err="1"/>
              <a:t>bazi</a:t>
            </a:r>
            <a:r>
              <a:rPr lang="en-US" dirty="0"/>
              <a:t> </a:t>
            </a:r>
            <a:r>
              <a:rPr lang="en-US" dirty="0" err="1"/>
              <a:t>potrebno</a:t>
            </a:r>
            <a:r>
              <a:rPr lang="en-US" dirty="0"/>
              <a:t> je </a:t>
            </a:r>
            <a:r>
              <a:rPr lang="en-US" dirty="0" err="1"/>
              <a:t>izvršiti</a:t>
            </a:r>
            <a:r>
              <a:rPr lang="en-US" dirty="0"/>
              <a:t> </a:t>
            </a:r>
            <a:r>
              <a:rPr lang="en-US" dirty="0" err="1"/>
              <a:t>sledeću</a:t>
            </a:r>
            <a:r>
              <a:rPr lang="en-US" dirty="0"/>
              <a:t> TSQL </a:t>
            </a:r>
            <a:r>
              <a:rPr lang="en-US" dirty="0" err="1"/>
              <a:t>naredbu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11271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72C3-2FFB-4F6F-B510-2A1913AE8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Primeri preuzimanja informacija o ostalim komponentama replikacije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D38866-757B-4294-8555-8ED99A198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5568" y="2374680"/>
            <a:ext cx="6420592" cy="8644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D4AB11-03A9-467C-96A0-C37B7C286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073" y="3429000"/>
            <a:ext cx="3880324" cy="1020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635B77-335A-4DA9-9A3F-B3F204C62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073" y="4639467"/>
            <a:ext cx="9985854" cy="10206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EF100A-0C8F-439C-AB77-174D7558DA7B}"/>
              </a:ext>
            </a:extLst>
          </p:cNvPr>
          <p:cNvSpPr txBox="1"/>
          <p:nvPr/>
        </p:nvSpPr>
        <p:spPr>
          <a:xfrm>
            <a:off x="542260" y="214636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1.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3D1F9-8C17-4DEE-AB38-73AD301D6CA5}"/>
              </a:ext>
            </a:extLst>
          </p:cNvPr>
          <p:cNvSpPr txBox="1"/>
          <p:nvPr/>
        </p:nvSpPr>
        <p:spPr>
          <a:xfrm>
            <a:off x="542260" y="330058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2.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5FDAA9-BB73-4F64-9D3A-4ED8D0F4E275}"/>
              </a:ext>
            </a:extLst>
          </p:cNvPr>
          <p:cNvSpPr txBox="1"/>
          <p:nvPr/>
        </p:nvSpPr>
        <p:spPr>
          <a:xfrm>
            <a:off x="542260" y="445480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530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72C3-2FFB-4F6F-B510-2A1913AE8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Primeri preuzimanja informacija o ostalim komponentama replikacije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371AE-98F3-4699-9AFD-9CA353F44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499" y="2205502"/>
            <a:ext cx="5962236" cy="13611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841C24-45F9-457C-B14A-714DE3A61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499" y="3672997"/>
            <a:ext cx="1681538" cy="7505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67560F-F6C5-494A-8074-C8B0195EF0E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98" y="4685576"/>
            <a:ext cx="3467809" cy="5251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7A0341-16DA-4290-81C0-31451A0D77DB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008499" y="5472743"/>
            <a:ext cx="6306701" cy="8101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28E623-C644-4837-8379-889DD4B105E5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138" y="3566656"/>
            <a:ext cx="3437062" cy="6349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F40512-0520-442F-BA1A-A83123EE1DEE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138" y="4176048"/>
            <a:ext cx="3589847" cy="6349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CD5C7-39CB-4306-AFCE-785C714C141E}"/>
              </a:ext>
            </a:extLst>
          </p:cNvPr>
          <p:cNvSpPr txBox="1"/>
          <p:nvPr/>
        </p:nvSpPr>
        <p:spPr>
          <a:xfrm>
            <a:off x="542260" y="214636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1.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869058-FD4A-4234-AC12-3C842C327A3D}"/>
              </a:ext>
            </a:extLst>
          </p:cNvPr>
          <p:cNvSpPr txBox="1"/>
          <p:nvPr/>
        </p:nvSpPr>
        <p:spPr>
          <a:xfrm>
            <a:off x="542260" y="4685576"/>
            <a:ext cx="37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2.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58A2FC-8FAA-4E9B-878B-D9EF575A17F3}"/>
              </a:ext>
            </a:extLst>
          </p:cNvPr>
          <p:cNvSpPr txBox="1"/>
          <p:nvPr/>
        </p:nvSpPr>
        <p:spPr>
          <a:xfrm>
            <a:off x="7872619" y="356665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3.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8A4AE7-2F08-46F1-AC02-9645EE109D11}"/>
              </a:ext>
            </a:extLst>
          </p:cNvPr>
          <p:cNvSpPr txBox="1"/>
          <p:nvPr/>
        </p:nvSpPr>
        <p:spPr>
          <a:xfrm>
            <a:off x="7872619" y="417604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27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CC7D899-B1E3-4216-8433-E4C51FC66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/>
          </a:bodyPr>
          <a:lstStyle/>
          <a:p>
            <a:r>
              <a:rPr lang="sr-Latn-RS" sz="5400" dirty="0"/>
              <a:t>Mirroring u SQL Serveru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9951F89B-5D90-46CA-86B7-22DC5463A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009138"/>
            <a:ext cx="8526036" cy="1551804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lvl="1" indent="0">
              <a:buNone/>
            </a:pPr>
            <a:r>
              <a:rPr lang="sr-Latn-RS" sz="2000" dirty="0"/>
              <a:t>U opštem slučaju  možemo razlikovati sledeće dve konfiguracije mirroring tehnike:</a:t>
            </a:r>
          </a:p>
          <a:p>
            <a:pPr marL="457200" lvl="1" indent="0">
              <a:buNone/>
            </a:pPr>
            <a:r>
              <a:rPr lang="sr-Latn-RS" sz="2000" dirty="0"/>
              <a:t>1.						2.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B03363-761C-427F-9055-FE5CFC7AFE9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189" y="4137448"/>
            <a:ext cx="4324985" cy="22174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C78646-C8E8-40DC-A2E1-68463897E5C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115" y="4278312"/>
            <a:ext cx="1868170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5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48FBC28-186B-4607-BE6E-D3B04DEC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/>
          </a:bodyPr>
          <a:lstStyle/>
          <a:p>
            <a:r>
              <a:rPr lang="sr-Latn-RS" sz="5400" dirty="0"/>
              <a:t>Sadržaj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2DF13E0A-8CB9-4713-AB1D-43D1786C8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701" y="2948248"/>
            <a:ext cx="10649003" cy="3811347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sr-Latn-RS" sz="2000" dirty="0"/>
              <a:t>Uvod</a:t>
            </a:r>
          </a:p>
          <a:p>
            <a:r>
              <a:rPr lang="sr-Latn-RS" sz="2000" dirty="0"/>
              <a:t>Replikacija u MSSQLu</a:t>
            </a:r>
          </a:p>
          <a:p>
            <a:pPr lvl="1"/>
            <a:r>
              <a:rPr lang="pl-PL" sz="1600" dirty="0"/>
              <a:t>Osnovni pojmovi i definicje u vezi sa replikacijom</a:t>
            </a:r>
          </a:p>
          <a:p>
            <a:pPr lvl="1"/>
            <a:r>
              <a:rPr lang="sr-Latn-RS" sz="1600" dirty="0"/>
              <a:t>Tipovi replikacije u SQL Serveru</a:t>
            </a:r>
          </a:p>
          <a:p>
            <a:pPr lvl="1"/>
            <a:r>
              <a:rPr lang="sr-Latn-RS" sz="1600" dirty="0"/>
              <a:t>Primer koraka prilikom kreiranja komponenata transakcione replikacije u SQL Serveru	</a:t>
            </a:r>
          </a:p>
          <a:p>
            <a:pPr lvl="1"/>
            <a:r>
              <a:rPr lang="sr-Latn-RS" sz="1600" dirty="0"/>
              <a:t>Primeri kreiranja i pregleda članaka kod transakcione replikacije SQL Servera	</a:t>
            </a:r>
          </a:p>
          <a:p>
            <a:pPr lvl="1"/>
            <a:r>
              <a:rPr lang="sr-Latn-RS" sz="1600" dirty="0"/>
              <a:t>Primeri preuzimanja informacija o ostalim komponentama replikacije	</a:t>
            </a:r>
          </a:p>
          <a:p>
            <a:r>
              <a:rPr lang="sr-Latn-RS" sz="2000" dirty="0"/>
              <a:t>Mirroring u MSSQLu</a:t>
            </a:r>
          </a:p>
          <a:p>
            <a:pPr lvl="1"/>
            <a:r>
              <a:rPr lang="sr-Latn-RS" sz="1600" dirty="0"/>
              <a:t>Operativni modovi mirroring baze</a:t>
            </a:r>
          </a:p>
          <a:p>
            <a:pPr lvl="1"/>
            <a:r>
              <a:rPr lang="sr-Latn-RS" sz="1600" dirty="0"/>
              <a:t>Podešavanje database mirroring okruženja u SQL Serveru</a:t>
            </a:r>
          </a:p>
          <a:p>
            <a:pPr lvl="1"/>
            <a:r>
              <a:rPr lang="sr-Latn-RS" sz="1600" dirty="0"/>
              <a:t>Razlike između replikacije i mirroring-a</a:t>
            </a:r>
          </a:p>
          <a:p>
            <a:r>
              <a:rPr lang="sr-Latn-RS" sz="2000" dirty="0"/>
              <a:t>Zaključak</a:t>
            </a:r>
          </a:p>
          <a:p>
            <a:endParaRPr lang="sr-Latn-RS" sz="2000" dirty="0"/>
          </a:p>
          <a:p>
            <a:endParaRPr lang="sr-Latn-RS" sz="2000" dirty="0"/>
          </a:p>
          <a:p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197689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8FA8-0D2E-4C3B-8368-D1360E0C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Operativni modovi mirroring baze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804DB-6D5C-4F19-B8A5-8EE78FCAB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484" y="2254102"/>
            <a:ext cx="5284381" cy="39234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 </a:t>
            </a:r>
            <a:r>
              <a:rPr lang="en-US" dirty="0" err="1"/>
              <a:t>zavisnosti</a:t>
            </a:r>
            <a:r>
              <a:rPr lang="en-US" dirty="0"/>
              <a:t> od </a:t>
            </a:r>
            <a:r>
              <a:rPr lang="en-US" dirty="0" err="1"/>
              <a:t>potreba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, </a:t>
            </a:r>
            <a:r>
              <a:rPr lang="en-US" dirty="0" err="1"/>
              <a:t>može</a:t>
            </a:r>
            <a:r>
              <a:rPr lang="en-US" dirty="0"/>
              <a:t> se </a:t>
            </a:r>
            <a:r>
              <a:rPr lang="en-US" dirty="0" err="1"/>
              <a:t>izabrati</a:t>
            </a:r>
            <a:r>
              <a:rPr lang="en-US" dirty="0"/>
              <a:t> </a:t>
            </a:r>
            <a:r>
              <a:rPr lang="en-US" dirty="0" err="1"/>
              <a:t>jedan</a:t>
            </a:r>
            <a:r>
              <a:rPr lang="en-US" dirty="0"/>
              <a:t> od </a:t>
            </a:r>
            <a:r>
              <a:rPr lang="en-US" dirty="0" err="1"/>
              <a:t>sledeća</a:t>
            </a:r>
            <a:r>
              <a:rPr lang="en-US" dirty="0"/>
              <a:t> tri </a:t>
            </a:r>
            <a:r>
              <a:rPr lang="en-US" dirty="0" err="1"/>
              <a:t>moda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:</a:t>
            </a:r>
          </a:p>
          <a:p>
            <a:r>
              <a:rPr lang="en-US" dirty="0"/>
              <a:t>Mod </a:t>
            </a:r>
            <a:r>
              <a:rPr lang="sr-Latn-RS" dirty="0"/>
              <a:t>visoke</a:t>
            </a:r>
            <a:r>
              <a:rPr lang="en-US" dirty="0"/>
              <a:t> </a:t>
            </a:r>
            <a:r>
              <a:rPr lang="sr-Latn-RS" dirty="0"/>
              <a:t>sigurnosti</a:t>
            </a:r>
            <a:r>
              <a:rPr lang="en-US" dirty="0"/>
              <a:t> </a:t>
            </a:r>
            <a:endParaRPr lang="sr-Latn-RS" dirty="0"/>
          </a:p>
          <a:p>
            <a:r>
              <a:rPr lang="sr-Latn-RS" dirty="0"/>
              <a:t>Mod visoke sigurnosti sa automatskim preusmeravanjem u slučaju otkaza</a:t>
            </a:r>
          </a:p>
          <a:p>
            <a:r>
              <a:rPr lang="sr-Latn-RS" dirty="0"/>
              <a:t>Mod visokih performansi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F63838-1BD9-4DDB-812A-8078475CCCD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27356"/>
            <a:ext cx="5187696" cy="200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28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196B-C1DA-44E4-87A9-76072066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Mod visoke sigurnosti sa automatskim preusmeravanjem u slučaju otkaza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B048A-A3B6-40D7-BD73-0D80D3D2C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487790" cy="241295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Ukoliko</a:t>
            </a:r>
            <a:r>
              <a:rPr lang="en-US" dirty="0"/>
              <a:t> </a:t>
            </a:r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dirty="0" err="1"/>
              <a:t>dođe</a:t>
            </a:r>
            <a:r>
              <a:rPr lang="en-US" dirty="0"/>
              <a:t> do </a:t>
            </a:r>
            <a:r>
              <a:rPr lang="en-US" dirty="0" err="1"/>
              <a:t>otkaza</a:t>
            </a:r>
            <a:r>
              <a:rPr lang="en-US" dirty="0"/>
              <a:t> </a:t>
            </a:r>
            <a:r>
              <a:rPr lang="en-US" dirty="0" err="1"/>
              <a:t>automatski</a:t>
            </a:r>
            <a:r>
              <a:rPr lang="en-US" dirty="0"/>
              <a:t>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doći</a:t>
            </a:r>
            <a:r>
              <a:rPr lang="en-US" dirty="0"/>
              <a:t> do </a:t>
            </a:r>
            <a:r>
              <a:rPr lang="en-US" dirty="0" err="1"/>
              <a:t>pokretanja</a:t>
            </a:r>
            <a:r>
              <a:rPr lang="en-US" dirty="0"/>
              <a:t> </a:t>
            </a:r>
            <a:r>
              <a:rPr lang="en-US" dirty="0" err="1"/>
              <a:t>preusmeravanja</a:t>
            </a:r>
            <a:r>
              <a:rPr lang="en-US" dirty="0"/>
              <a:t> </a:t>
            </a:r>
            <a:r>
              <a:rPr lang="en-US" dirty="0" err="1"/>
              <a:t>glavne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mirror </a:t>
            </a:r>
            <a:r>
              <a:rPr lang="en-US" dirty="0" err="1"/>
              <a:t>bazu</a:t>
            </a:r>
            <a:r>
              <a:rPr lang="en-US" dirty="0"/>
              <a:t>, bez </a:t>
            </a:r>
            <a:r>
              <a:rPr lang="en-US" dirty="0" err="1"/>
              <a:t>mogućnosti</a:t>
            </a:r>
            <a:r>
              <a:rPr lang="en-US" dirty="0"/>
              <a:t> </a:t>
            </a:r>
            <a:r>
              <a:rPr lang="en-US" dirty="0" err="1"/>
              <a:t>odabira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u </a:t>
            </a:r>
            <a:r>
              <a:rPr lang="en-US" dirty="0" err="1"/>
              <a:t>prethodnom</a:t>
            </a:r>
            <a:r>
              <a:rPr lang="en-US" dirty="0"/>
              <a:t> </a:t>
            </a:r>
            <a:r>
              <a:rPr lang="en-US" dirty="0" err="1"/>
              <a:t>modu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11C07D-9D97-4B56-8E0B-0163C8F0F3C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62751"/>
            <a:ext cx="5359774" cy="425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90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EE27-7C38-4D61-9730-15C5881D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Otkaz</a:t>
            </a:r>
            <a:r>
              <a:rPr lang="en-US" dirty="0"/>
              <a:t> </a:t>
            </a:r>
            <a:r>
              <a:rPr lang="en-US" dirty="0" err="1"/>
              <a:t>servera</a:t>
            </a:r>
            <a:r>
              <a:rPr lang="en-US" dirty="0"/>
              <a:t> u </a:t>
            </a:r>
            <a:r>
              <a:rPr lang="en-US" dirty="0" err="1"/>
              <a:t>modu</a:t>
            </a:r>
            <a:r>
              <a:rPr lang="en-US" dirty="0"/>
              <a:t> </a:t>
            </a:r>
            <a:r>
              <a:rPr lang="en-US" dirty="0" err="1"/>
              <a:t>visoke</a:t>
            </a:r>
            <a:r>
              <a:rPr lang="en-US" dirty="0"/>
              <a:t> </a:t>
            </a:r>
            <a:r>
              <a:rPr lang="en-US" dirty="0" err="1"/>
              <a:t>sigurnosti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automatskim</a:t>
            </a:r>
            <a:r>
              <a:rPr lang="en-US" dirty="0"/>
              <a:t> </a:t>
            </a:r>
            <a:r>
              <a:rPr lang="en-US" dirty="0" err="1"/>
              <a:t>preusmeravanjem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EE339D-F4D2-4659-97C4-BCCFF652634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36" y="2129298"/>
            <a:ext cx="5152170" cy="20067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60CB11-DB7B-4389-82E9-8A8193FECE3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804" y="4390449"/>
            <a:ext cx="3295015" cy="23088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0899BC-01F6-44E8-8E92-19C05AA9EC7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201" y="2247900"/>
            <a:ext cx="326771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51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DA62-FD6A-484D-AFCE-5BF30CDA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Podešavanje</a:t>
            </a:r>
            <a:r>
              <a:rPr lang="en-US" dirty="0"/>
              <a:t> database mirroring </a:t>
            </a:r>
            <a:r>
              <a:rPr lang="en-US" dirty="0" err="1"/>
              <a:t>okruženja</a:t>
            </a:r>
            <a:r>
              <a:rPr lang="en-US" dirty="0"/>
              <a:t> u SQL </a:t>
            </a:r>
            <a:r>
              <a:rPr lang="en-US" dirty="0" err="1"/>
              <a:t>Serveru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C341-B9BE-42E4-8C05-B20D1F885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Za </a:t>
            </a:r>
            <a:r>
              <a:rPr lang="en-US" dirty="0" err="1"/>
              <a:t>podešavanje</a:t>
            </a:r>
            <a:r>
              <a:rPr lang="en-US" dirty="0"/>
              <a:t> </a:t>
            </a:r>
            <a:r>
              <a:rPr lang="en-US" dirty="0" err="1"/>
              <a:t>replikacije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mirroring-a </a:t>
            </a:r>
            <a:r>
              <a:rPr lang="en-US" dirty="0" err="1"/>
              <a:t>potrebno</a:t>
            </a:r>
            <a:r>
              <a:rPr lang="en-US" dirty="0"/>
              <a:t> je </a:t>
            </a:r>
            <a:r>
              <a:rPr lang="en-US" dirty="0" err="1"/>
              <a:t>ispratiti</a:t>
            </a:r>
            <a:r>
              <a:rPr lang="en-US" dirty="0"/>
              <a:t> </a:t>
            </a:r>
            <a:r>
              <a:rPr lang="en-US" dirty="0" err="1"/>
              <a:t>sledeće</a:t>
            </a:r>
            <a:r>
              <a:rPr lang="en-US" dirty="0"/>
              <a:t> </a:t>
            </a:r>
            <a:r>
              <a:rPr lang="en-US" dirty="0" err="1"/>
              <a:t>korake</a:t>
            </a:r>
            <a:r>
              <a:rPr lang="en-US" dirty="0"/>
              <a:t> </a:t>
            </a:r>
            <a:r>
              <a:rPr lang="en-US" dirty="0" err="1"/>
              <a:t>prema</a:t>
            </a:r>
            <a:r>
              <a:rPr lang="en-US" dirty="0"/>
              <a:t> </a:t>
            </a:r>
            <a:r>
              <a:rPr lang="en-US" dirty="0" err="1"/>
              <a:t>uputstvu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pruža</a:t>
            </a:r>
            <a:r>
              <a:rPr lang="en-US" dirty="0"/>
              <a:t> </a:t>
            </a:r>
            <a:r>
              <a:rPr lang="en-US" dirty="0" err="1"/>
              <a:t>oficijalna</a:t>
            </a:r>
            <a:r>
              <a:rPr lang="en-US" dirty="0"/>
              <a:t> </a:t>
            </a:r>
            <a:r>
              <a:rPr lang="en-US" dirty="0" err="1"/>
              <a:t>dokumentacija</a:t>
            </a:r>
            <a:r>
              <a:rPr lang="en-US" dirty="0"/>
              <a:t> [9]:</a:t>
            </a:r>
          </a:p>
          <a:p>
            <a:pPr marL="0" indent="0">
              <a:buNone/>
            </a:pPr>
            <a:r>
              <a:rPr lang="en-US" dirty="0"/>
              <a:t>•	</a:t>
            </a:r>
            <a:r>
              <a:rPr lang="en-US" dirty="0" err="1"/>
              <a:t>Konfigurisanje</a:t>
            </a:r>
            <a:r>
              <a:rPr lang="en-US" dirty="0"/>
              <a:t> </a:t>
            </a:r>
            <a:r>
              <a:rPr lang="en-US" dirty="0" err="1"/>
              <a:t>Izdavača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	</a:t>
            </a:r>
            <a:r>
              <a:rPr lang="en-US" dirty="0" err="1"/>
              <a:t>Kofigurisanje</a:t>
            </a:r>
            <a:r>
              <a:rPr lang="en-US" dirty="0"/>
              <a:t> mirroring-a</a:t>
            </a:r>
          </a:p>
          <a:p>
            <a:pPr marL="0" indent="0">
              <a:buNone/>
            </a:pPr>
            <a:r>
              <a:rPr lang="en-US" dirty="0"/>
              <a:t>•	</a:t>
            </a:r>
            <a:r>
              <a:rPr lang="en-US" dirty="0" err="1"/>
              <a:t>Konfigurisanje</a:t>
            </a:r>
            <a:r>
              <a:rPr lang="en-US" dirty="0"/>
              <a:t> mirror </a:t>
            </a:r>
            <a:r>
              <a:rPr lang="en-US" dirty="0" err="1"/>
              <a:t>servera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može</a:t>
            </a:r>
            <a:r>
              <a:rPr lang="en-US" dirty="0"/>
              <a:t> da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istog</a:t>
            </a:r>
            <a:r>
              <a:rPr lang="en-US" dirty="0"/>
              <a:t> </a:t>
            </a:r>
            <a:r>
              <a:rPr lang="en-US" dirty="0" err="1"/>
              <a:t>Distributera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	</a:t>
            </a:r>
            <a:r>
              <a:rPr lang="en-US" dirty="0" err="1"/>
              <a:t>Konfigurisanje</a:t>
            </a:r>
            <a:r>
              <a:rPr lang="en-US" dirty="0"/>
              <a:t> </a:t>
            </a:r>
            <a:r>
              <a:rPr lang="en-US" dirty="0" err="1"/>
              <a:t>replikacionih</a:t>
            </a:r>
            <a:r>
              <a:rPr lang="en-US" dirty="0"/>
              <a:t> </a:t>
            </a:r>
            <a:r>
              <a:rPr lang="en-US" dirty="0" err="1"/>
              <a:t>agenata</a:t>
            </a:r>
            <a:r>
              <a:rPr lang="en-US" dirty="0"/>
              <a:t> za </a:t>
            </a:r>
            <a:r>
              <a:rPr lang="en-US" dirty="0" err="1"/>
              <a:t>preusmeravanje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	</a:t>
            </a:r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en-US" dirty="0" err="1"/>
              <a:t>glavnog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mirror </a:t>
            </a:r>
            <a:r>
              <a:rPr lang="en-US" dirty="0" err="1"/>
              <a:t>servera</a:t>
            </a:r>
            <a:r>
              <a:rPr lang="en-US" dirty="0"/>
              <a:t> u </a:t>
            </a:r>
            <a:r>
              <a:rPr lang="en-US" dirty="0" err="1"/>
              <a:t>replikacioni</a:t>
            </a:r>
            <a:r>
              <a:rPr lang="en-US" dirty="0"/>
              <a:t> monitor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56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BE20-61C2-4CE8-9ADB-3102BA711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Podešavanje krajnih tačaka i operativnog moda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73CFD-19E1-4EBD-B00A-9C7FF77DC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839" y="2297271"/>
            <a:ext cx="3872909" cy="605417"/>
          </a:xfrm>
        </p:spPr>
        <p:txBody>
          <a:bodyPr>
            <a:normAutofit fontScale="62500" lnSpcReduction="20000"/>
          </a:bodyPr>
          <a:lstStyle/>
          <a:p>
            <a:r>
              <a:rPr lang="sr-Latn-RS" dirty="0"/>
              <a:t>Konfigurisanje mirror server endpoint-a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DC5F87-27CA-403C-B332-A7D0C6C4BB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840" y="3198621"/>
            <a:ext cx="3733800" cy="339534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5E0D2D-DAE8-48CF-9720-FB121D5AAAEB}"/>
              </a:ext>
            </a:extLst>
          </p:cNvPr>
          <p:cNvSpPr txBox="1">
            <a:spLocks/>
          </p:cNvSpPr>
          <p:nvPr/>
        </p:nvSpPr>
        <p:spPr>
          <a:xfrm>
            <a:off x="6096000" y="2297271"/>
            <a:ext cx="5168309" cy="6907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Podešavanje operativnog moda mirror servera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1B984E-8C19-49D3-8C07-AA93D72268E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709" y="3198621"/>
            <a:ext cx="5181600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38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5AB7B-1BF4-4A7D-B14B-AA7D6E2C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Provera konfiguracije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BC1FF-965B-4E5B-8CDD-42E0C121F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693" y="2260330"/>
            <a:ext cx="7656292" cy="430346"/>
          </a:xfrm>
        </p:spPr>
        <p:txBody>
          <a:bodyPr>
            <a:normAutofit fontScale="85000" lnSpcReduction="20000"/>
          </a:bodyPr>
          <a:lstStyle/>
          <a:p>
            <a:r>
              <a:rPr lang="sr-Latn-RS" dirty="0"/>
              <a:t>Provera portova na svakoj SQL Server instanci: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AA8CD-6F45-42EE-B2BC-BF8874770E8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0" y="2881118"/>
            <a:ext cx="4480560" cy="67119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AE0BD2-6121-438A-A223-AAF0E8BF01BD}"/>
              </a:ext>
            </a:extLst>
          </p:cNvPr>
          <p:cNvSpPr txBox="1">
            <a:spLocks/>
          </p:cNvSpPr>
          <p:nvPr/>
        </p:nvSpPr>
        <p:spPr>
          <a:xfrm>
            <a:off x="764693" y="3552313"/>
            <a:ext cx="8581325" cy="5203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Provera da li su odgovarajuće intsance servera startovane: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DD2036-61AA-4DA2-BF91-80A7BA79934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20" y="4152045"/>
            <a:ext cx="5379720" cy="591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CBF624-664C-4B1A-A52D-8D72D2A2609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0" y="5267952"/>
            <a:ext cx="4031654" cy="145989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1AB790-752C-4C85-86D0-3941E8216DD7}"/>
              </a:ext>
            </a:extLst>
          </p:cNvPr>
          <p:cNvSpPr txBox="1">
            <a:spLocks/>
          </p:cNvSpPr>
          <p:nvPr/>
        </p:nvSpPr>
        <p:spPr>
          <a:xfrm>
            <a:off x="764693" y="4676132"/>
            <a:ext cx="8581325" cy="52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400" dirty="0"/>
              <a:t>Pokretanje endpointa ukoliko intance nisu startovane: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7093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6B06-996F-4D47-8061-3FFD5E90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Razlika između replikacije i mirroring-a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18370-E614-4758-BA8A-14CECA5F1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Dok</a:t>
            </a:r>
            <a:r>
              <a:rPr lang="en-US" dirty="0"/>
              <a:t> se </a:t>
            </a:r>
            <a:r>
              <a:rPr lang="en-US" dirty="0" err="1"/>
              <a:t>replikacija</a:t>
            </a:r>
            <a:r>
              <a:rPr lang="en-US" dirty="0"/>
              <a:t> </a:t>
            </a:r>
            <a:r>
              <a:rPr lang="en-US" dirty="0" err="1"/>
              <a:t>sprovodi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objektima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, </a:t>
            </a:r>
            <a:r>
              <a:rPr lang="en-US" dirty="0" err="1"/>
              <a:t>odnosno</a:t>
            </a:r>
            <a:r>
              <a:rPr lang="en-US" dirty="0"/>
              <a:t> </a:t>
            </a:r>
            <a:r>
              <a:rPr lang="en-US" dirty="0" err="1"/>
              <a:t>podacima</a:t>
            </a:r>
            <a:r>
              <a:rPr lang="en-US" dirty="0"/>
              <a:t>, </a:t>
            </a:r>
            <a:r>
              <a:rPr lang="en-US" dirty="0" err="1"/>
              <a:t>dok</a:t>
            </a:r>
            <a:r>
              <a:rPr lang="en-US" dirty="0"/>
              <a:t> se  mirroring </a:t>
            </a:r>
            <a:r>
              <a:rPr lang="en-US" dirty="0" err="1"/>
              <a:t>sprovodi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celom </a:t>
            </a:r>
            <a:r>
              <a:rPr lang="en-US" dirty="0" err="1"/>
              <a:t>bazom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  <a:p>
            <a:r>
              <a:rPr lang="en-US" dirty="0"/>
              <a:t>U </a:t>
            </a:r>
            <a:r>
              <a:rPr lang="en-US" dirty="0" err="1"/>
              <a:t>replikaciji</a:t>
            </a:r>
            <a:r>
              <a:rPr lang="en-US" dirty="0"/>
              <a:t> </a:t>
            </a:r>
            <a:r>
              <a:rPr lang="en-US" dirty="0" err="1"/>
              <a:t>nema</a:t>
            </a:r>
            <a:r>
              <a:rPr lang="en-US" dirty="0"/>
              <a:t> </a:t>
            </a:r>
            <a:r>
              <a:rPr lang="en-US" dirty="0" err="1"/>
              <a:t>rezervnih</a:t>
            </a:r>
            <a:r>
              <a:rPr lang="en-US" dirty="0"/>
              <a:t> </a:t>
            </a:r>
            <a:r>
              <a:rPr lang="en-US" dirty="0" err="1"/>
              <a:t>servera</a:t>
            </a:r>
            <a:r>
              <a:rPr lang="en-US" dirty="0"/>
              <a:t> – </a:t>
            </a:r>
            <a:r>
              <a:rPr lang="en-US" dirty="0" err="1"/>
              <a:t>svi</a:t>
            </a:r>
            <a:r>
              <a:rPr lang="en-US" dirty="0"/>
              <a:t> </a:t>
            </a:r>
            <a:r>
              <a:rPr lang="en-US" dirty="0" err="1"/>
              <a:t>serveri</a:t>
            </a:r>
            <a:r>
              <a:rPr lang="en-US" dirty="0"/>
              <a:t> </a:t>
            </a:r>
            <a:r>
              <a:rPr lang="en-US" dirty="0" err="1"/>
              <a:t>deluju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aktivni</a:t>
            </a:r>
            <a:r>
              <a:rPr lang="en-US" dirty="0"/>
              <a:t> </a:t>
            </a:r>
            <a:r>
              <a:rPr lang="en-US" dirty="0" err="1"/>
              <a:t>serveri</a:t>
            </a:r>
            <a:endParaRPr lang="en-US" dirty="0"/>
          </a:p>
          <a:p>
            <a:r>
              <a:rPr lang="en-US" dirty="0"/>
              <a:t>Mirroring je </a:t>
            </a:r>
            <a:r>
              <a:rPr lang="en-US" dirty="0" err="1"/>
              <a:t>skuplja</a:t>
            </a:r>
            <a:r>
              <a:rPr lang="en-US" dirty="0"/>
              <a:t> </a:t>
            </a:r>
            <a:r>
              <a:rPr lang="en-US" dirty="0" err="1"/>
              <a:t>operacija</a:t>
            </a:r>
            <a:r>
              <a:rPr lang="en-US" dirty="0"/>
              <a:t> u </a:t>
            </a:r>
            <a:r>
              <a:rPr lang="en-US" dirty="0" err="1"/>
              <a:t>odnosu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replikaciju</a:t>
            </a:r>
            <a:endParaRPr lang="en-US" dirty="0"/>
          </a:p>
          <a:p>
            <a:r>
              <a:rPr lang="en-US" dirty="0"/>
              <a:t>Mirroring ne </a:t>
            </a:r>
            <a:r>
              <a:rPr lang="en-US" dirty="0" err="1"/>
              <a:t>podržava</a:t>
            </a:r>
            <a:r>
              <a:rPr lang="en-US" dirty="0"/>
              <a:t> </a:t>
            </a:r>
            <a:r>
              <a:rPr lang="en-US" dirty="0" err="1"/>
              <a:t>distribuirane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, </a:t>
            </a:r>
            <a:r>
              <a:rPr lang="en-US" dirty="0" err="1"/>
              <a:t>dok</a:t>
            </a:r>
            <a:r>
              <a:rPr lang="en-US" dirty="0"/>
              <a:t> </a:t>
            </a:r>
            <a:r>
              <a:rPr lang="en-US" dirty="0" err="1"/>
              <a:t>replikacija</a:t>
            </a:r>
            <a:r>
              <a:rPr lang="en-US" dirty="0"/>
              <a:t> </a:t>
            </a:r>
            <a:r>
              <a:rPr lang="en-US" dirty="0" err="1"/>
              <a:t>podržava</a:t>
            </a:r>
            <a:endParaRPr lang="en-US" dirty="0"/>
          </a:p>
          <a:p>
            <a:r>
              <a:rPr lang="en-US" dirty="0"/>
              <a:t>Sa </a:t>
            </a:r>
            <a:r>
              <a:rPr lang="en-US" dirty="0" err="1"/>
              <a:t>gledišta</a:t>
            </a:r>
            <a:r>
              <a:rPr lang="en-US" dirty="0"/>
              <a:t> </a:t>
            </a:r>
            <a:r>
              <a:rPr lang="en-US" dirty="0" err="1"/>
              <a:t>lokacije</a:t>
            </a:r>
            <a:r>
              <a:rPr lang="en-US" dirty="0"/>
              <a:t>, mirroring </a:t>
            </a:r>
            <a:r>
              <a:rPr lang="en-US" dirty="0" err="1"/>
              <a:t>zahteva</a:t>
            </a:r>
            <a:r>
              <a:rPr lang="en-US" dirty="0"/>
              <a:t> </a:t>
            </a:r>
            <a:r>
              <a:rPr lang="en-US" dirty="0" err="1"/>
              <a:t>drugu</a:t>
            </a:r>
            <a:r>
              <a:rPr lang="en-US" dirty="0"/>
              <a:t> </a:t>
            </a:r>
            <a:r>
              <a:rPr lang="en-US" dirty="0" err="1"/>
              <a:t>mašinu</a:t>
            </a:r>
            <a:r>
              <a:rPr lang="en-US" dirty="0"/>
              <a:t>, </a:t>
            </a:r>
            <a:r>
              <a:rPr lang="en-US" dirty="0" err="1"/>
              <a:t>dok</a:t>
            </a:r>
            <a:r>
              <a:rPr lang="en-US" dirty="0"/>
              <a:t> se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replikacije</a:t>
            </a:r>
            <a:r>
              <a:rPr lang="en-US" dirty="0"/>
              <a:t> </a:t>
            </a:r>
            <a:r>
              <a:rPr lang="en-US" dirty="0" err="1"/>
              <a:t>očekuje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druga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.</a:t>
            </a:r>
          </a:p>
          <a:p>
            <a:r>
              <a:rPr lang="en-US" dirty="0" err="1"/>
              <a:t>Glavna</a:t>
            </a:r>
            <a:r>
              <a:rPr lang="en-US" dirty="0"/>
              <a:t> </a:t>
            </a:r>
            <a:r>
              <a:rPr lang="en-US" dirty="0" err="1"/>
              <a:t>prednost</a:t>
            </a:r>
            <a:r>
              <a:rPr lang="en-US" dirty="0"/>
              <a:t> </a:t>
            </a:r>
            <a:r>
              <a:rPr lang="en-US" dirty="0" err="1"/>
              <a:t>replikacije</a:t>
            </a:r>
            <a:r>
              <a:rPr lang="en-US" dirty="0"/>
              <a:t> je ta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povećava</a:t>
            </a:r>
            <a:r>
              <a:rPr lang="en-US" dirty="0"/>
              <a:t> </a:t>
            </a:r>
            <a:r>
              <a:rPr lang="en-US" dirty="0" err="1"/>
              <a:t>dostupnost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skalabilnost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, </a:t>
            </a:r>
            <a:r>
              <a:rPr lang="en-US" dirty="0" err="1"/>
              <a:t>dok</a:t>
            </a:r>
            <a:r>
              <a:rPr lang="en-US" dirty="0"/>
              <a:t> je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mirroringa</a:t>
            </a:r>
            <a:r>
              <a:rPr lang="en-US" dirty="0"/>
              <a:t> </a:t>
            </a:r>
            <a:r>
              <a:rPr lang="en-US" dirty="0" err="1"/>
              <a:t>glavna</a:t>
            </a:r>
            <a:r>
              <a:rPr lang="en-US" dirty="0"/>
              <a:t> </a:t>
            </a:r>
            <a:r>
              <a:rPr lang="en-US" dirty="0" err="1"/>
              <a:t>prednost</a:t>
            </a:r>
            <a:r>
              <a:rPr lang="en-US" dirty="0"/>
              <a:t> ta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smanjuje</a:t>
            </a:r>
            <a:r>
              <a:rPr lang="en-US" dirty="0"/>
              <a:t> </a:t>
            </a:r>
            <a:r>
              <a:rPr lang="en-US" dirty="0" err="1"/>
              <a:t>mogućnost</a:t>
            </a:r>
            <a:r>
              <a:rPr lang="en-US" dirty="0"/>
              <a:t> da </a:t>
            </a:r>
            <a:r>
              <a:rPr lang="en-US" dirty="0" err="1"/>
              <a:t>dođe</a:t>
            </a:r>
            <a:r>
              <a:rPr lang="en-US" dirty="0"/>
              <a:t> do </a:t>
            </a:r>
            <a:r>
              <a:rPr lang="en-US" dirty="0" err="1"/>
              <a:t>planiranih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neplaniranih</a:t>
            </a:r>
            <a:r>
              <a:rPr lang="en-US" dirty="0"/>
              <a:t> </a:t>
            </a:r>
            <a:r>
              <a:rPr lang="en-US" dirty="0" err="1"/>
              <a:t>situacija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glavni</a:t>
            </a:r>
            <a:r>
              <a:rPr lang="en-US" dirty="0"/>
              <a:t> server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dostupan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97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9D2A381-8A93-466F-BE00-AC1B17685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r-Latn-RS" sz="8000" dirty="0"/>
              <a:t>Hvala na pažnji!</a:t>
            </a:r>
            <a:endParaRPr lang="en-US" sz="8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9C6A28-7789-4D1C-A062-CF93CFD3EC9A}"/>
              </a:ext>
            </a:extLst>
          </p:cNvPr>
          <p:cNvSpPr txBox="1"/>
          <p:nvPr/>
        </p:nvSpPr>
        <p:spPr>
          <a:xfrm>
            <a:off x="930696" y="4583920"/>
            <a:ext cx="1802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 dirty="0"/>
              <a:t>Pitanja?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0127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9D2A381-8A93-466F-BE00-AC1B17685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/>
              <a:t>1. </a:t>
            </a:r>
            <a:r>
              <a:rPr lang="sr-Latn-RS" sz="8000" dirty="0"/>
              <a:t>Replikacija</a:t>
            </a:r>
            <a:r>
              <a:rPr lang="en-US" sz="8000" dirty="0"/>
              <a:t> 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848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6180-69DF-4300-9E21-31288715C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Osnovni pojmovi i definicije u vezi sa replikacijom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8CD795-F768-46E9-86FF-585D3343973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735" y="2062716"/>
            <a:ext cx="6209409" cy="464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7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6180-69DF-4300-9E21-31288715C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Osnovni pojmovi i definicije u vezi sa replikacijom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8CD795-F768-46E9-86FF-585D3343973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442" y="2062715"/>
            <a:ext cx="6209409" cy="4646428"/>
          </a:xfrm>
          <a:prstGeom prst="rect">
            <a:avLst/>
          </a:prstGeom>
        </p:spPr>
      </p:pic>
      <p:sp>
        <p:nvSpPr>
          <p:cNvPr id="5" name="Čuvar mesta za sadržaj 2">
            <a:extLst>
              <a:ext uri="{FF2B5EF4-FFF2-40B4-BE49-F238E27FC236}">
                <a16:creationId xmlns:a16="http://schemas.microsoft.com/office/drawing/2014/main" id="{670744E2-51C6-48A3-8742-3655E8830241}"/>
              </a:ext>
            </a:extLst>
          </p:cNvPr>
          <p:cNvSpPr txBox="1">
            <a:spLocks/>
          </p:cNvSpPr>
          <p:nvPr/>
        </p:nvSpPr>
        <p:spPr>
          <a:xfrm>
            <a:off x="8348614" y="2480256"/>
            <a:ext cx="2935082" cy="38113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000" dirty="0"/>
              <a:t>Članak</a:t>
            </a:r>
          </a:p>
          <a:p>
            <a:r>
              <a:rPr lang="sr-Latn-RS" sz="2000" dirty="0"/>
              <a:t>Publikacija</a:t>
            </a:r>
          </a:p>
          <a:p>
            <a:r>
              <a:rPr lang="sr-Latn-RS" sz="2000" dirty="0"/>
              <a:t>Filter</a:t>
            </a:r>
          </a:p>
          <a:p>
            <a:r>
              <a:rPr lang="sr-Latn-RS" sz="2000" dirty="0"/>
              <a:t>Izdavač</a:t>
            </a:r>
          </a:p>
          <a:p>
            <a:r>
              <a:rPr lang="sr-Latn-RS" sz="2000" dirty="0"/>
              <a:t>Pretplatnik</a:t>
            </a:r>
          </a:p>
          <a:p>
            <a:r>
              <a:rPr lang="sr-Latn-RS" sz="2000" dirty="0"/>
              <a:t>Distributer</a:t>
            </a:r>
          </a:p>
          <a:p>
            <a:r>
              <a:rPr lang="sr-Latn-RS" sz="2000" dirty="0"/>
              <a:t>Agenti</a:t>
            </a:r>
          </a:p>
          <a:p>
            <a:r>
              <a:rPr lang="sr-Latn-RS" sz="2000" dirty="0"/>
              <a:t>Supskripcija</a:t>
            </a:r>
          </a:p>
          <a:p>
            <a:r>
              <a:rPr lang="sr-Latn-RS" sz="2000" dirty="0"/>
              <a:t>Metapodaci</a:t>
            </a:r>
          </a:p>
          <a:p>
            <a:pPr marL="0" indent="0" algn="r">
              <a:buNone/>
            </a:pPr>
            <a:endParaRPr lang="sr-Latn-RS" sz="2000" dirty="0"/>
          </a:p>
          <a:p>
            <a:pPr algn="r"/>
            <a:endParaRPr lang="sr-Latn-RS" sz="2000" dirty="0"/>
          </a:p>
          <a:p>
            <a:pPr algn="r"/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249550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1EEE-AE74-4FCD-9521-D3052164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Tipovi replikacije u SQL Serveru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960C0-97BF-4B94-A349-3839E59D6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Transakciona replikacija: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3F6661-7A08-4D8F-8344-4AE0C7DE51C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03" y="3597571"/>
            <a:ext cx="8108573" cy="220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0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1EEE-AE74-4FCD-9521-D3052164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Tipovi replikacije u SQL Serveru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960C0-97BF-4B94-A349-3839E59D6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Merge replikacija: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B2B8B-2FF9-4743-A467-9739B8FCC80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019" y="2478025"/>
            <a:ext cx="6613451" cy="369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82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1EEE-AE74-4FCD-9521-D3052164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Tipovi replikacije u SQL Serveru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960C0-97BF-4B94-A349-3839E59D6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Snapshoot replikacija: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93026E-AC48-4B78-9289-88A2F2C5704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123" y="3244833"/>
            <a:ext cx="8943754" cy="292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4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1EEE-AE74-4FCD-9521-D3052164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Tipovi replikacije u SQL Serveru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960C0-97BF-4B94-A349-3839E59D6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i="1" dirty="0"/>
              <a:t>Peer to peer </a:t>
            </a:r>
            <a:r>
              <a:rPr lang="sr-Latn-RS" dirty="0"/>
              <a:t>replikacija: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287D3-00DD-4221-B218-69FE815231B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336" y="2273109"/>
            <a:ext cx="4531360" cy="410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7685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655</Words>
  <Application>Microsoft Office PowerPoint</Application>
  <PresentationFormat>Widescreen</PresentationFormat>
  <Paragraphs>131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Avenir Next LT Pro</vt:lpstr>
      <vt:lpstr>Calibri</vt:lpstr>
      <vt:lpstr>Symbol</vt:lpstr>
      <vt:lpstr>Times New Roman</vt:lpstr>
      <vt:lpstr>AccentBoxVTI</vt:lpstr>
      <vt:lpstr>Replikacija i mirroring</vt:lpstr>
      <vt:lpstr>Sadržaj</vt:lpstr>
      <vt:lpstr>1. Replikacija </vt:lpstr>
      <vt:lpstr>Osnovni pojmovi i definicije u vezi sa replikacijom</vt:lpstr>
      <vt:lpstr>Osnovni pojmovi i definicije u vezi sa replikacijom</vt:lpstr>
      <vt:lpstr>Tipovi replikacije u SQL Serveru</vt:lpstr>
      <vt:lpstr>Tipovi replikacije u SQL Serveru</vt:lpstr>
      <vt:lpstr>Tipovi replikacije u SQL Serveru</vt:lpstr>
      <vt:lpstr>Tipovi replikacije u SQL Serveru</vt:lpstr>
      <vt:lpstr>Tipovi replikacije u SQL Serveru</vt:lpstr>
      <vt:lpstr>Kreiranje komponenata transakcione replikacije u SQL Serveru</vt:lpstr>
      <vt:lpstr>Kreiranje komponenata transakcione replikacije u SQL Serveru – Konfiguracija članaka</vt:lpstr>
      <vt:lpstr>Kreiranje komponenata transakcione replikacije u SQL Serveru</vt:lpstr>
      <vt:lpstr>Primeri kreiranja i pregleda članaka replikakcije</vt:lpstr>
      <vt:lpstr>Primeri kreiranja i pregleda članaka replikakcije</vt:lpstr>
      <vt:lpstr>Primeri kreiranja i pregleda članaka replikakcije</vt:lpstr>
      <vt:lpstr>Primeri preuzimanja informacija o ostalim komponentama replikacije</vt:lpstr>
      <vt:lpstr>Primeri preuzimanja informacija o ostalim komponentama replikacije</vt:lpstr>
      <vt:lpstr>Mirroring u SQL Serveru</vt:lpstr>
      <vt:lpstr>Operativni modovi mirroring baze</vt:lpstr>
      <vt:lpstr>Mod visoke sigurnosti sa automatskim preusmeravanjem u slučaju otkaza</vt:lpstr>
      <vt:lpstr>Otkaz servera u modu visoke sigurnosti sa automatskim preusmeravanjem</vt:lpstr>
      <vt:lpstr>Podešavanje database mirroring okruženja u SQL Serveru</vt:lpstr>
      <vt:lpstr>Podešavanje krajnih tačaka i operativnog moda</vt:lpstr>
      <vt:lpstr>Provera konfiguracije</vt:lpstr>
      <vt:lpstr>Razlika između replikacije i mirroring-a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lastModifiedBy>Jelena Tosic</cp:lastModifiedBy>
  <cp:revision>403</cp:revision>
  <dcterms:created xsi:type="dcterms:W3CDTF">2021-05-16T08:31:41Z</dcterms:created>
  <dcterms:modified xsi:type="dcterms:W3CDTF">2021-06-24T15:51:39Z</dcterms:modified>
</cp:coreProperties>
</file>