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7" r:id="rId2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C25D4F-4A9F-D575-8B46-A98B7B99E3E4}" v="1430" dt="2021-05-16T09:22:06.6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83770" autoAdjust="0"/>
  </p:normalViewPr>
  <p:slideViewPr>
    <p:cSldViewPr snapToGrid="0">
      <p:cViewPr varScale="1">
        <p:scale>
          <a:sx n="96" d="100"/>
          <a:sy n="96" d="100"/>
        </p:scale>
        <p:origin x="9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zaglavlj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Čuvar mesta za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2CAC9-4FB1-4EB9-A793-239256751150}" type="datetimeFigureOut">
              <a:rPr lang="sr-Latn-RS"/>
              <a:t>21.5.2021.</a:t>
            </a:fld>
            <a:endParaRPr lang="sr-Latn-RS"/>
          </a:p>
        </p:txBody>
      </p:sp>
      <p:sp>
        <p:nvSpPr>
          <p:cNvPr id="4" name="Čuvar mesta za sliku na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Čuvar mesta za napomen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r-Latn-RS"/>
              <a:t>Kliknite da biste uredili stilove teksta mastera</a:t>
            </a:r>
          </a:p>
          <a:p>
            <a:pPr lvl="1"/>
            <a:r>
              <a:rPr lang="sr-Latn-RS"/>
              <a:t>Drugi nivo</a:t>
            </a:r>
          </a:p>
          <a:p>
            <a:pPr lvl="2"/>
            <a:r>
              <a:rPr lang="sr-Latn-RS"/>
              <a:t>Treći nivo</a:t>
            </a:r>
          </a:p>
          <a:p>
            <a:pPr lvl="3"/>
            <a:r>
              <a:rPr lang="sr-Latn-RS"/>
              <a:t>Četvrti nivo</a:t>
            </a:r>
          </a:p>
          <a:p>
            <a:pPr lvl="4"/>
            <a:r>
              <a:rPr lang="sr-Latn-RS"/>
              <a:t>Peti nivo</a:t>
            </a:r>
          </a:p>
        </p:txBody>
      </p:sp>
      <p:sp>
        <p:nvSpPr>
          <p:cNvPr id="6" name="Čuvar mesta za podnožj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Čuvar mesta za broj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15B19-280A-45C9-BD98-5BE928CD17E8}" type="slidenum">
              <a:rPr lang="sr-Latn-RS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8561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9024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/>
              <a:t>14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40646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/>
              <a:t>15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71059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16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40235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r-Latn-R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17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492903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18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72347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19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31908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20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645863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 smtClean="0"/>
              <a:t>21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411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/>
              <a:t>4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7512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/>
              <a:t>5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29967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/>
              <a:t>6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906389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/>
              <a:t>7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26098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/>
              <a:t>8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68881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/>
              <a:t>9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8879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/>
              <a:t>10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8703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Čuvar mesta za sliku na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Čuvar mesta za napomen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Čuvar mesta za broj slajd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5B19-280A-45C9-BD98-5BE928CD17E8}" type="slidenum">
              <a:rPr lang="sr-Latn-RS"/>
              <a:t>12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6678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30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8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6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9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4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7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0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2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4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5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r>
              <a:rPr lang="sr-Latn-RS" dirty="0"/>
              <a:t>Transakcije u SQL Serveru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139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sr-Latn-RS" b="1" i="1" dirty="0">
                <a:ea typeface="+mn-lt"/>
                <a:cs typeface="+mn-lt"/>
              </a:rPr>
              <a:t>Obrada transakcija, planovi izvršavanja transakcija, izolacija i zaključavanje</a:t>
            </a:r>
            <a:endParaRPr lang="sr-Latn-R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Podnaslov 2">
            <a:extLst>
              <a:ext uri="{FF2B5EF4-FFF2-40B4-BE49-F238E27FC236}">
                <a16:creationId xmlns:a16="http://schemas.microsoft.com/office/drawing/2014/main" id="{18EA9DD4-8CC7-4F71-93E1-2F0047DD23E0}"/>
              </a:ext>
            </a:extLst>
          </p:cNvPr>
          <p:cNvSpPr txBox="1">
            <a:spLocks/>
          </p:cNvSpPr>
          <p:nvPr/>
        </p:nvSpPr>
        <p:spPr>
          <a:xfrm rot="-10800000" flipV="1">
            <a:off x="303587" y="5558263"/>
            <a:ext cx="2634110" cy="11391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 sz="1800" b="1" i="1" dirty="0"/>
          </a:p>
          <a:p>
            <a:r>
              <a:rPr lang="sr-Latn-RS" sz="1800" b="1" i="1" dirty="0"/>
              <a:t>Profesor: Aleksandar Stanimirović</a:t>
            </a:r>
          </a:p>
          <a:p>
            <a:endParaRPr lang="sr-Latn-RS" sz="1800" dirty="0"/>
          </a:p>
        </p:txBody>
      </p:sp>
      <p:sp>
        <p:nvSpPr>
          <p:cNvPr id="13" name="Podnaslov 2">
            <a:extLst>
              <a:ext uri="{FF2B5EF4-FFF2-40B4-BE49-F238E27FC236}">
                <a16:creationId xmlns:a16="http://schemas.microsoft.com/office/drawing/2014/main" id="{094C343B-C31F-4E6A-B80E-787F10D002CE}"/>
              </a:ext>
            </a:extLst>
          </p:cNvPr>
          <p:cNvSpPr txBox="1">
            <a:spLocks/>
          </p:cNvSpPr>
          <p:nvPr/>
        </p:nvSpPr>
        <p:spPr>
          <a:xfrm rot="-10800000" flipV="1">
            <a:off x="9345368" y="5558261"/>
            <a:ext cx="2689866" cy="10740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r-Latn-RS" sz="1800" b="1" i="1" dirty="0"/>
          </a:p>
          <a:p>
            <a:pPr algn="r"/>
            <a:r>
              <a:rPr lang="sr-Latn-RS" sz="1800" b="1" i="1" dirty="0"/>
              <a:t>Student: Jelena Tošić</a:t>
            </a:r>
            <a:endParaRPr lang="en-US" sz="1800" b="1" i="1" dirty="0"/>
          </a:p>
          <a:p>
            <a:pPr algn="r"/>
            <a:r>
              <a:rPr lang="en-US" sz="1800" b="1" i="1" dirty="0"/>
              <a:t>1116</a:t>
            </a:r>
            <a:endParaRPr lang="sr-Latn-RS" sz="1800" b="1" i="1" dirty="0"/>
          </a:p>
          <a:p>
            <a:endParaRPr lang="sr-Latn-RS" sz="1800" dirty="0"/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3E5E8CC-03A5-45A6-84D7-B5755CD8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Implicitne transakcije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D7C63CDA-CA3E-4102-A835-5F280F0BC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31654" y="2282375"/>
            <a:ext cx="5725523" cy="3694176"/>
          </a:xfr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E8FA5CCF-2D7D-4CF0-8721-4CECC7C12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670" y="2186397"/>
            <a:ext cx="3669956" cy="3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4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DB94870-D30B-4081-8C84-0C51EA9F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Eksplicitne transakcije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8AD9E90-C8AC-41AC-954B-EFD25B073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n-lt"/>
                <a:cs typeface="+mn-lt"/>
              </a:rPr>
              <a:t>Eksplicitne transakcije su transakcije kod kojih se eksplicitno navodi početak i kraj date transakci</a:t>
            </a:r>
            <a:r>
              <a:rPr lang="en-US" dirty="0">
                <a:ea typeface="+mn-lt"/>
                <a:cs typeface="+mn-lt"/>
              </a:rPr>
              <a:t>je</a:t>
            </a:r>
            <a:r>
              <a:rPr lang="sr-Latn-RS" dirty="0">
                <a:ea typeface="+mn-lt"/>
                <a:cs typeface="+mn-lt"/>
              </a:rPr>
              <a:t> koristeći ili API funkcije ili T-SQL naredbe:</a:t>
            </a:r>
            <a:endParaRPr lang="sr-Latn-RS" dirty="0"/>
          </a:p>
          <a:p>
            <a:r>
              <a:rPr lang="sr-Latn-RS" dirty="0">
                <a:ea typeface="+mn-lt"/>
                <a:cs typeface="+mn-lt"/>
              </a:rPr>
              <a:t>BEGIN TRANSACTION, COMMIT TRANSACTION, COMMIT WORK, ROLLBACK TRANSACTION, ROLLBACK WORK</a:t>
            </a:r>
            <a:endParaRPr lang="sr-Latn-RS" dirty="0"/>
          </a:p>
          <a:p>
            <a:r>
              <a:rPr lang="sr-Latn-RS" dirty="0">
                <a:ea typeface="+mn-lt"/>
                <a:cs typeface="+mn-lt"/>
              </a:rPr>
              <a:t>Kada se transakcija okonča, transakcioni </a:t>
            </a:r>
            <a:r>
              <a:rPr lang="sr-Latn-RS" dirty="0" err="1">
                <a:ea typeface="+mn-lt"/>
                <a:cs typeface="+mn-lt"/>
              </a:rPr>
              <a:t>mod</a:t>
            </a:r>
            <a:r>
              <a:rPr lang="sr-Latn-RS" dirty="0">
                <a:ea typeface="+mn-lt"/>
                <a:cs typeface="+mn-lt"/>
              </a:rPr>
              <a:t> se vraća u prethodno stanje koje je ili </a:t>
            </a:r>
            <a:r>
              <a:rPr lang="sr-Latn-RS" i="1" dirty="0" err="1">
                <a:ea typeface="+mn-lt"/>
                <a:cs typeface="+mn-lt"/>
              </a:rPr>
              <a:t>autocommit</a:t>
            </a:r>
            <a:r>
              <a:rPr lang="sr-Latn-RS" dirty="0">
                <a:ea typeface="+mn-lt"/>
                <a:cs typeface="+mn-lt"/>
              </a:rPr>
              <a:t> ili </a:t>
            </a:r>
            <a:r>
              <a:rPr lang="sr-Latn-RS" i="1" dirty="0" err="1">
                <a:ea typeface="+mn-lt"/>
                <a:cs typeface="+mn-lt"/>
              </a:rPr>
              <a:t>implicit</a:t>
            </a:r>
            <a:r>
              <a:rPr lang="sr-Latn-RS" dirty="0">
                <a:ea typeface="+mn-lt"/>
                <a:cs typeface="+mn-lt"/>
              </a:rPr>
              <a:t>.</a:t>
            </a:r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27072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2D9F650-9040-4A55-A59B-F111A8BC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Eksplicitne transakcije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D8B5D22A-C31F-493D-91C5-B0397963A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057" y="2104242"/>
            <a:ext cx="9963150" cy="3638550"/>
          </a:xfrm>
        </p:spPr>
      </p:pic>
      <p:pic>
        <p:nvPicPr>
          <p:cNvPr id="5" name="Slika 5" descr="Slika na kojoj se nalazi sto&#10;&#10;Opis je automatski generisan">
            <a:extLst>
              <a:ext uri="{FF2B5EF4-FFF2-40B4-BE49-F238E27FC236}">
                <a16:creationId xmlns:a16="http://schemas.microsoft.com/office/drawing/2014/main" id="{8D3B98AE-3B12-4CF4-A744-37424F99F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292" y="5083137"/>
            <a:ext cx="9158416" cy="15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82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CC7D899-B1E3-4216-8433-E4C51FC6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sr-Latn-RS" sz="5400"/>
              <a:t>Ostale vrste transakcija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9951F89B-5D90-46CA-86B7-22DC5463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sz="2000"/>
              <a:t>Batch-scoped transakcije</a:t>
            </a:r>
          </a:p>
          <a:p>
            <a:r>
              <a:rPr lang="sr-Latn-RS" sz="2000"/>
              <a:t>Distribuirane transakcije</a:t>
            </a:r>
          </a:p>
          <a:p>
            <a:pPr lvl="1"/>
            <a:r>
              <a:rPr lang="sr-Latn-RS" sz="2000">
                <a:ea typeface="+mn-lt"/>
                <a:cs typeface="+mn-lt"/>
              </a:rPr>
              <a:t>Faza pripreme</a:t>
            </a:r>
            <a:endParaRPr lang="sr-Latn-RS" sz="2000"/>
          </a:p>
          <a:p>
            <a:pPr lvl="1"/>
            <a:r>
              <a:rPr lang="sr-Latn-RS" sz="2000"/>
              <a:t>Faza commit-a</a:t>
            </a:r>
          </a:p>
          <a:p>
            <a:pPr lvl="1"/>
            <a:endParaRPr lang="sr-Latn-RS" sz="2000"/>
          </a:p>
        </p:txBody>
      </p:sp>
    </p:spTree>
    <p:extLst>
      <p:ext uri="{BB962C8B-B14F-4D97-AF65-F5344CB8AC3E}">
        <p14:creationId xmlns:p14="http://schemas.microsoft.com/office/powerpoint/2010/main" val="1541358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C2B61D0-FE43-42A6-B809-1BABB422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Mehanizam pražnjenja log bafera</a:t>
            </a:r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959A8D03-B603-428F-9357-AC1FFF224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9931" y="2107321"/>
            <a:ext cx="6547401" cy="3694176"/>
          </a:xfrm>
        </p:spPr>
      </p:pic>
      <p:pic>
        <p:nvPicPr>
          <p:cNvPr id="5" name="Slika 5">
            <a:extLst>
              <a:ext uri="{FF2B5EF4-FFF2-40B4-BE49-F238E27FC236}">
                <a16:creationId xmlns:a16="http://schemas.microsoft.com/office/drawing/2014/main" id="{EA964BE9-A722-486D-BBB4-E4F0458FF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779" y="5914361"/>
            <a:ext cx="4380470" cy="847250"/>
          </a:xfrm>
          <a:prstGeom prst="rect">
            <a:avLst/>
          </a:prstGeom>
        </p:spPr>
      </p:pic>
      <p:pic>
        <p:nvPicPr>
          <p:cNvPr id="6" name="Slika 6" descr="Slika na kojoj se nalazi tekst&#10;&#10;Opis je automatski generisan">
            <a:extLst>
              <a:ext uri="{FF2B5EF4-FFF2-40B4-BE49-F238E27FC236}">
                <a16:creationId xmlns:a16="http://schemas.microsoft.com/office/drawing/2014/main" id="{6497BCCD-BC69-43F6-B20D-D0AFA5E4E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211" y="2260925"/>
            <a:ext cx="5554362" cy="3386473"/>
          </a:xfrm>
          <a:prstGeom prst="rect">
            <a:avLst/>
          </a:prstGeom>
        </p:spPr>
      </p:pic>
      <p:pic>
        <p:nvPicPr>
          <p:cNvPr id="7" name="Slika 7">
            <a:extLst>
              <a:ext uri="{FF2B5EF4-FFF2-40B4-BE49-F238E27FC236}">
                <a16:creationId xmlns:a16="http://schemas.microsoft.com/office/drawing/2014/main" id="{F53C9ECA-670C-4192-8D55-4BCBD2943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7319" y="5793092"/>
            <a:ext cx="3494902" cy="77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78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4A253BE-24A5-4842-8232-49B829397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2. Zaključavanje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33541AC-97E1-4F1F-AB19-BA4BCC28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8" y="2158808"/>
            <a:ext cx="11372911" cy="438409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sr-Latn-RS" dirty="0"/>
              <a:t>Različite vrste zaključavanja:</a:t>
            </a:r>
          </a:p>
          <a:p>
            <a:pPr marL="914400" indent="-457200">
              <a:buAutoNum type="arabicPeriod"/>
            </a:pPr>
            <a:r>
              <a:rPr lang="sr-Latn-RS" sz="2300" dirty="0">
                <a:ea typeface="+mn-lt"/>
                <a:cs typeface="+mn-lt"/>
              </a:rPr>
              <a:t>Ekskluzivne brave - (</a:t>
            </a:r>
            <a:r>
              <a:rPr lang="sr-Latn-RS" sz="2300" u="sng" dirty="0" err="1">
                <a:ea typeface="+mn-lt"/>
                <a:cs typeface="+mn-lt"/>
              </a:rPr>
              <a:t>engl</a:t>
            </a:r>
            <a:r>
              <a:rPr lang="sr-Latn-RS" sz="2300" dirty="0">
                <a:ea typeface="+mn-lt"/>
                <a:cs typeface="+mn-lt"/>
              </a:rPr>
              <a:t> </a:t>
            </a:r>
            <a:r>
              <a:rPr lang="sr-Latn-RS" sz="2300" dirty="0" err="1">
                <a:ea typeface="+mn-lt"/>
                <a:cs typeface="+mn-lt"/>
              </a:rPr>
              <a:t>exclusive</a:t>
            </a:r>
            <a:r>
              <a:rPr lang="sr-Latn-RS" sz="2300" dirty="0">
                <a:ea typeface="+mn-lt"/>
                <a:cs typeface="+mn-lt"/>
              </a:rPr>
              <a:t> </a:t>
            </a:r>
            <a:r>
              <a:rPr lang="sr-Latn-RS" sz="2300" dirty="0" err="1">
                <a:ea typeface="+mn-lt"/>
                <a:cs typeface="+mn-lt"/>
              </a:rPr>
              <a:t>lock</a:t>
            </a:r>
            <a:r>
              <a:rPr lang="sr-Latn-RS" sz="2300" dirty="0">
                <a:ea typeface="+mn-lt"/>
                <a:cs typeface="+mn-lt"/>
              </a:rPr>
              <a:t>) (X) – Osigurava da će stranica ili zapis u bazi biti rezervisani isključivo za datu transakciju. Koriste se u slučaju DML naredbi</a:t>
            </a:r>
            <a:endParaRPr lang="sr-Latn-RS" sz="2300" dirty="0"/>
          </a:p>
          <a:p>
            <a:pPr marL="914400" indent="-457200">
              <a:spcBef>
                <a:spcPts val="500"/>
              </a:spcBef>
              <a:buAutoNum type="arabicPeriod"/>
            </a:pPr>
            <a:r>
              <a:rPr lang="sr-Latn-RS" sz="2300" dirty="0"/>
              <a:t>Deljene brave - </a:t>
            </a:r>
            <a:r>
              <a:rPr lang="sr-Latn-RS" sz="2300" dirty="0">
                <a:ea typeface="+mn-lt"/>
                <a:cs typeface="+mn-lt"/>
              </a:rPr>
              <a:t>(</a:t>
            </a:r>
            <a:r>
              <a:rPr lang="sr-Latn-RS" sz="2300" u="sng" dirty="0">
                <a:ea typeface="+mn-lt"/>
                <a:cs typeface="+mn-lt"/>
              </a:rPr>
              <a:t>engl</a:t>
            </a:r>
            <a:r>
              <a:rPr lang="sr-Latn-RS" sz="2300" dirty="0">
                <a:ea typeface="+mn-lt"/>
                <a:cs typeface="+mn-lt"/>
              </a:rPr>
              <a:t>. </a:t>
            </a:r>
            <a:r>
              <a:rPr lang="sr-Latn-RS" sz="2300" dirty="0" err="1">
                <a:ea typeface="+mn-lt"/>
                <a:cs typeface="+mn-lt"/>
              </a:rPr>
              <a:t>shared</a:t>
            </a:r>
            <a:r>
              <a:rPr lang="sr-Latn-RS" sz="2300" dirty="0">
                <a:ea typeface="+mn-lt"/>
                <a:cs typeface="+mn-lt"/>
              </a:rPr>
              <a:t> </a:t>
            </a:r>
            <a:r>
              <a:rPr lang="sr-Latn-RS" sz="2300" dirty="0" err="1">
                <a:ea typeface="+mn-lt"/>
                <a:cs typeface="+mn-lt"/>
              </a:rPr>
              <a:t>locks</a:t>
            </a:r>
            <a:r>
              <a:rPr lang="sr-Latn-RS" sz="2300" dirty="0">
                <a:ea typeface="+mn-lt"/>
                <a:cs typeface="+mn-lt"/>
              </a:rPr>
              <a:t>) (S) - Ovaj tip zaključavanja stranicu ili red da budu dostupni samo za čitanje, što znači da </a:t>
            </a:r>
            <a:r>
              <a:rPr lang="sr-Latn-RS" sz="2300" dirty="0" err="1">
                <a:ea typeface="+mn-lt"/>
                <a:cs typeface="+mn-lt"/>
              </a:rPr>
              <a:t>će</a:t>
            </a:r>
            <a:r>
              <a:rPr lang="sr-Latn-RS" sz="2300" dirty="0">
                <a:ea typeface="+mn-lt"/>
                <a:cs typeface="+mn-lt"/>
              </a:rPr>
              <a:t> bilo koja druga transakcija biti sprečena da modifikuje </a:t>
            </a:r>
            <a:endParaRPr lang="sr-Latn-RS" sz="2300" dirty="0"/>
          </a:p>
          <a:p>
            <a:pPr marL="914400" indent="-457200">
              <a:spcBef>
                <a:spcPts val="500"/>
              </a:spcBef>
              <a:buAutoNum type="arabicPeriod"/>
            </a:pPr>
            <a:r>
              <a:rPr lang="sr-Latn-RS" sz="2300" dirty="0"/>
              <a:t>Brave ažuriranja - </a:t>
            </a:r>
            <a:r>
              <a:rPr lang="sr-Latn-RS" sz="2300" dirty="0">
                <a:ea typeface="+mn-lt"/>
                <a:cs typeface="+mn-lt"/>
              </a:rPr>
              <a:t>(</a:t>
            </a:r>
            <a:r>
              <a:rPr lang="sr-Latn-RS" sz="2300" u="sng" dirty="0">
                <a:ea typeface="+mn-lt"/>
                <a:cs typeface="+mn-lt"/>
              </a:rPr>
              <a:t>engl.</a:t>
            </a:r>
            <a:r>
              <a:rPr lang="sr-Latn-RS" sz="2300" dirty="0">
                <a:ea typeface="+mn-lt"/>
                <a:cs typeface="+mn-lt"/>
              </a:rPr>
              <a:t> </a:t>
            </a:r>
            <a:r>
              <a:rPr lang="sr-Latn-RS" sz="2300" dirty="0" err="1">
                <a:ea typeface="+mn-lt"/>
                <a:cs typeface="+mn-lt"/>
              </a:rPr>
              <a:t>update</a:t>
            </a:r>
            <a:r>
              <a:rPr lang="sr-Latn-RS" sz="2300" dirty="0">
                <a:ea typeface="+mn-lt"/>
                <a:cs typeface="+mn-lt"/>
              </a:rPr>
              <a:t> </a:t>
            </a:r>
            <a:r>
              <a:rPr lang="sr-Latn-RS" sz="2300" dirty="0" err="1">
                <a:ea typeface="+mn-lt"/>
                <a:cs typeface="+mn-lt"/>
              </a:rPr>
              <a:t>lock</a:t>
            </a:r>
            <a:r>
              <a:rPr lang="sr-Latn-RS" sz="2300" dirty="0">
                <a:ea typeface="+mn-lt"/>
                <a:cs typeface="+mn-lt"/>
              </a:rPr>
              <a:t>) (U)  - Slična je ekskluzivnoj bravi, ali je dizajnirana da bude fleksibilnija. može se nametnuti zapisu koji </a:t>
            </a:r>
            <a:r>
              <a:rPr lang="sr-Latn-RS" sz="2300" dirty="0" err="1">
                <a:ea typeface="+mn-lt"/>
                <a:cs typeface="+mn-lt"/>
              </a:rPr>
              <a:t>vec</a:t>
            </a:r>
            <a:r>
              <a:rPr lang="sr-Latn-RS" sz="2300" dirty="0">
                <a:ea typeface="+mn-lt"/>
                <a:cs typeface="+mn-lt"/>
              </a:rPr>
              <a:t>́ ima deljenu bravu. jednom kada je transakcija koja sadrži zaključavanje ažuriranja spremna za promenu podataka, zaključavanje ažuriranja </a:t>
            </a:r>
            <a:r>
              <a:rPr lang="sr-Latn-RS" sz="2300" dirty="0" err="1">
                <a:ea typeface="+mn-lt"/>
                <a:cs typeface="+mn-lt"/>
              </a:rPr>
              <a:t>će</a:t>
            </a:r>
            <a:r>
              <a:rPr lang="sr-Latn-RS" sz="2300" dirty="0">
                <a:ea typeface="+mn-lt"/>
                <a:cs typeface="+mn-lt"/>
              </a:rPr>
              <a:t> se transformisati u ekskluzivno zaključavanje.</a:t>
            </a:r>
          </a:p>
          <a:p>
            <a:pPr marL="914400" indent="-457200">
              <a:buAutoNum type="arabicPeriod"/>
            </a:pPr>
            <a:r>
              <a:rPr lang="sr-Latn-RS" sz="2300" dirty="0"/>
              <a:t>Brave namere - </a:t>
            </a:r>
            <a:r>
              <a:rPr lang="sr-Latn-RS" sz="2300" dirty="0">
                <a:ea typeface="+mn-lt"/>
                <a:cs typeface="+mn-lt"/>
              </a:rPr>
              <a:t>(</a:t>
            </a:r>
            <a:r>
              <a:rPr lang="sr-Latn-RS" sz="2300" u="sng" dirty="0">
                <a:ea typeface="+mn-lt"/>
                <a:cs typeface="+mn-lt"/>
              </a:rPr>
              <a:t>engl</a:t>
            </a:r>
            <a:r>
              <a:rPr lang="sr-Latn-RS" sz="2300" dirty="0">
                <a:ea typeface="+mn-lt"/>
                <a:cs typeface="+mn-lt"/>
              </a:rPr>
              <a:t>. </a:t>
            </a:r>
            <a:r>
              <a:rPr lang="sr-Latn-RS" sz="2300" dirty="0" err="1">
                <a:ea typeface="+mn-lt"/>
                <a:cs typeface="+mn-lt"/>
              </a:rPr>
              <a:t>intent</a:t>
            </a:r>
            <a:r>
              <a:rPr lang="sr-Latn-RS" sz="2300" dirty="0">
                <a:ea typeface="+mn-lt"/>
                <a:cs typeface="+mn-lt"/>
              </a:rPr>
              <a:t> </a:t>
            </a:r>
            <a:r>
              <a:rPr lang="sr-Latn-RS" sz="2300" dirty="0" err="1">
                <a:ea typeface="+mn-lt"/>
                <a:cs typeface="+mn-lt"/>
              </a:rPr>
              <a:t>locks</a:t>
            </a:r>
            <a:r>
              <a:rPr lang="sr-Latn-RS" sz="2300" dirty="0">
                <a:ea typeface="+mn-lt"/>
                <a:cs typeface="+mn-lt"/>
              </a:rPr>
              <a:t>) (I) – Služe kao sredstvo koje neka transakcija koristi za svrhe obaveštavanja drugih transakcija o svojoj nameri da nabavi bravu. Svrha ovakvog zaključavanja je da osigura da će se modifikacija podataka izvršiti pravilno, sprečavanjem druge transakcije da preuzme zaključavanje nad </a:t>
            </a:r>
            <a:r>
              <a:rPr lang="sr-Latn-RS" sz="2300" dirty="0" err="1">
                <a:ea typeface="+mn-lt"/>
                <a:cs typeface="+mn-lt"/>
              </a:rPr>
              <a:t>sledećim</a:t>
            </a:r>
            <a:r>
              <a:rPr lang="sr-Latn-RS" sz="2300" dirty="0">
                <a:ea typeface="+mn-lt"/>
                <a:cs typeface="+mn-lt"/>
              </a:rPr>
              <a:t> objektom u hijerarhiji</a:t>
            </a:r>
          </a:p>
          <a:p>
            <a:pPr marL="914400" indent="-457200">
              <a:buAutoNum type="arabicPeriod"/>
            </a:pPr>
            <a:r>
              <a:rPr lang="sr-Latn-RS" sz="2300" dirty="0"/>
              <a:t>Šema brave - </a:t>
            </a:r>
            <a:r>
              <a:rPr lang="sr-Latn-RS" sz="2300" dirty="0">
                <a:ea typeface="+mn-lt"/>
                <a:cs typeface="+mn-lt"/>
              </a:rPr>
              <a:t>(</a:t>
            </a:r>
            <a:r>
              <a:rPr lang="sr-Latn-RS" sz="2300" u="sng" dirty="0">
                <a:ea typeface="+mn-lt"/>
                <a:cs typeface="+mn-lt"/>
              </a:rPr>
              <a:t>engl.</a:t>
            </a:r>
            <a:r>
              <a:rPr lang="sr-Latn-RS" sz="2300" dirty="0">
                <a:ea typeface="+mn-lt"/>
                <a:cs typeface="+mn-lt"/>
              </a:rPr>
              <a:t> shema </a:t>
            </a:r>
            <a:r>
              <a:rPr lang="sr-Latn-RS" sz="2300" dirty="0" err="1">
                <a:ea typeface="+mn-lt"/>
                <a:cs typeface="+mn-lt"/>
              </a:rPr>
              <a:t>lock</a:t>
            </a:r>
            <a:r>
              <a:rPr lang="sr-Latn-RS" sz="2300" dirty="0">
                <a:ea typeface="+mn-lt"/>
                <a:cs typeface="+mn-lt"/>
              </a:rPr>
              <a:t>) (</a:t>
            </a:r>
            <a:r>
              <a:rPr lang="sr-Latn-RS" sz="2300" dirty="0" err="1">
                <a:ea typeface="+mn-lt"/>
                <a:cs typeface="+mn-lt"/>
              </a:rPr>
              <a:t>Sch</a:t>
            </a:r>
            <a:r>
              <a:rPr lang="sr-Latn-RS" sz="2300" dirty="0">
                <a:ea typeface="+mn-lt"/>
                <a:cs typeface="+mn-lt"/>
              </a:rPr>
              <a:t>)- Koriste se kada se izvršava operacija koja zavisi od šeme tabele. Postoje dve vrste šema brava: </a:t>
            </a:r>
            <a:r>
              <a:rPr lang="sr-Latn-RS" sz="2300" dirty="0" err="1">
                <a:ea typeface="+mn-lt"/>
                <a:cs typeface="+mn-lt"/>
              </a:rPr>
              <a:t>Schema</a:t>
            </a:r>
            <a:r>
              <a:rPr lang="sr-Latn-RS" sz="2300" dirty="0">
                <a:ea typeface="+mn-lt"/>
                <a:cs typeface="+mn-lt"/>
              </a:rPr>
              <a:t> </a:t>
            </a:r>
            <a:r>
              <a:rPr lang="sr-Latn-RS" sz="2300" dirty="0" err="1">
                <a:ea typeface="+mn-lt"/>
                <a:cs typeface="+mn-lt"/>
              </a:rPr>
              <a:t>modification</a:t>
            </a:r>
            <a:r>
              <a:rPr lang="sr-Latn-RS" sz="2300" dirty="0">
                <a:ea typeface="+mn-lt"/>
                <a:cs typeface="+mn-lt"/>
              </a:rPr>
              <a:t> </a:t>
            </a:r>
            <a:r>
              <a:rPr lang="sr-Latn-RS" sz="2300" dirty="0" err="1">
                <a:ea typeface="+mn-lt"/>
                <a:cs typeface="+mn-lt"/>
              </a:rPr>
              <a:t>lock</a:t>
            </a:r>
            <a:r>
              <a:rPr lang="sr-Latn-RS" sz="2300" dirty="0">
                <a:ea typeface="+mn-lt"/>
                <a:cs typeface="+mn-lt"/>
              </a:rPr>
              <a:t> i </a:t>
            </a:r>
            <a:r>
              <a:rPr lang="sr-Latn-RS" sz="2300" dirty="0" err="1">
                <a:ea typeface="+mn-lt"/>
                <a:cs typeface="+mn-lt"/>
              </a:rPr>
              <a:t>schema</a:t>
            </a:r>
            <a:r>
              <a:rPr lang="sr-Latn-RS" sz="2300" dirty="0">
                <a:ea typeface="+mn-lt"/>
                <a:cs typeface="+mn-lt"/>
              </a:rPr>
              <a:t> </a:t>
            </a:r>
            <a:r>
              <a:rPr lang="sr-Latn-RS" sz="2300" dirty="0" err="1">
                <a:ea typeface="+mn-lt"/>
                <a:cs typeface="+mn-lt"/>
              </a:rPr>
              <a:t>stability</a:t>
            </a:r>
            <a:r>
              <a:rPr lang="sr-Latn-RS" sz="2300" dirty="0">
                <a:ea typeface="+mn-lt"/>
                <a:cs typeface="+mn-lt"/>
              </a:rPr>
              <a:t> </a:t>
            </a:r>
            <a:r>
              <a:rPr lang="sr-Latn-RS" sz="2300" dirty="0" err="1">
                <a:ea typeface="+mn-lt"/>
                <a:cs typeface="+mn-lt"/>
              </a:rPr>
              <a:t>lock</a:t>
            </a:r>
            <a:endParaRPr lang="sr-Latn-RS" sz="2300" dirty="0">
              <a:ea typeface="+mn-lt"/>
              <a:cs typeface="+mn-lt"/>
            </a:endParaRPr>
          </a:p>
          <a:p>
            <a:pPr marL="457200" indent="0">
              <a:buNone/>
            </a:pPr>
            <a:r>
              <a:rPr lang="sr-Latn-RS" sz="2300" dirty="0">
                <a:ea typeface="+mn-lt"/>
                <a:cs typeface="+mn-lt"/>
              </a:rPr>
              <a:t>6.       Brave za masovno ažuriranje - (</a:t>
            </a:r>
            <a:r>
              <a:rPr lang="sr-Latn-RS" sz="2300" u="sng" dirty="0">
                <a:ea typeface="+mn-lt"/>
                <a:cs typeface="+mn-lt"/>
              </a:rPr>
              <a:t>engl</a:t>
            </a:r>
            <a:r>
              <a:rPr lang="sr-Latn-RS" sz="2300" dirty="0">
                <a:ea typeface="+mn-lt"/>
                <a:cs typeface="+mn-lt"/>
              </a:rPr>
              <a:t>. </a:t>
            </a:r>
            <a:r>
              <a:rPr lang="sr-Latn-RS" sz="2300" dirty="0" err="1">
                <a:ea typeface="+mn-lt"/>
                <a:cs typeface="+mn-lt"/>
              </a:rPr>
              <a:t>Bulk</a:t>
            </a:r>
            <a:r>
              <a:rPr lang="sr-Latn-RS" sz="2300" dirty="0">
                <a:ea typeface="+mn-lt"/>
                <a:cs typeface="+mn-lt"/>
              </a:rPr>
              <a:t> </a:t>
            </a:r>
            <a:r>
              <a:rPr lang="sr-Latn-RS" sz="2300" dirty="0" err="1">
                <a:ea typeface="+mn-lt"/>
                <a:cs typeface="+mn-lt"/>
              </a:rPr>
              <a:t>update</a:t>
            </a:r>
            <a:r>
              <a:rPr lang="sr-Latn-RS" sz="2300" dirty="0">
                <a:ea typeface="+mn-lt"/>
                <a:cs typeface="+mn-lt"/>
              </a:rPr>
              <a:t> </a:t>
            </a:r>
            <a:r>
              <a:rPr lang="sr-Latn-RS" sz="2300" dirty="0" err="1">
                <a:ea typeface="+mn-lt"/>
                <a:cs typeface="+mn-lt"/>
              </a:rPr>
              <a:t>locks</a:t>
            </a:r>
            <a:r>
              <a:rPr lang="sr-Latn-RS" sz="2300" dirty="0">
                <a:ea typeface="+mn-lt"/>
                <a:cs typeface="+mn-lt"/>
              </a:rPr>
              <a:t>) (BU) - Koriste se u kombinaciji sa masovnim </a:t>
            </a:r>
            <a:r>
              <a:rPr lang="sr-Latn-RS" sz="2300" i="1" dirty="0">
                <a:ea typeface="+mn-lt"/>
                <a:cs typeface="+mn-lt"/>
              </a:rPr>
              <a:t>insert</a:t>
            </a:r>
            <a:r>
              <a:rPr lang="sr-Latn-RS" sz="2300" dirty="0">
                <a:ea typeface="+mn-lt"/>
                <a:cs typeface="+mn-lt"/>
              </a:rPr>
              <a:t> operacijama i to prilikom korišćenja TABLOCK argumenta. Drugi procesi ne mogu pristupiti datoj tabeli nad kojom je uspostavljena ovakva brava</a:t>
            </a:r>
            <a:endParaRPr lang="sr-Latn-RS" sz="2300" dirty="0"/>
          </a:p>
          <a:p>
            <a:pPr lvl="1"/>
            <a:endParaRPr lang="sr-Latn-RS" dirty="0"/>
          </a:p>
        </p:txBody>
      </p:sp>
      <p:sp>
        <p:nvSpPr>
          <p:cNvPr id="4" name="Okvir za tekst 3">
            <a:extLst>
              <a:ext uri="{FF2B5EF4-FFF2-40B4-BE49-F238E27FC236}">
                <a16:creationId xmlns:a16="http://schemas.microsoft.com/office/drawing/2014/main" id="{467E8AB5-7CEA-4F84-AD30-A28EE3D55CD6}"/>
              </a:ext>
            </a:extLst>
          </p:cNvPr>
          <p:cNvSpPr txBox="1"/>
          <p:nvPr/>
        </p:nvSpPr>
        <p:spPr>
          <a:xfrm>
            <a:off x="852616" y="1614616"/>
            <a:ext cx="101263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ea typeface="+mn-lt"/>
                <a:cs typeface="+mn-lt"/>
              </a:rPr>
              <a:t>Brave su memorijske strukture koje poseduju vlasnike, tipove i </a:t>
            </a:r>
            <a:r>
              <a:rPr lang="sr-Latn-RS" dirty="0" err="1">
                <a:ea typeface="+mn-lt"/>
                <a:cs typeface="+mn-lt"/>
              </a:rPr>
              <a:t>heševe</a:t>
            </a:r>
            <a:r>
              <a:rPr lang="sr-Latn-RS" dirty="0">
                <a:ea typeface="+mn-lt"/>
                <a:cs typeface="+mn-lt"/>
              </a:rPr>
              <a:t> resursa koji ih čuvaju. 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7596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5D8C007-925A-4136-A5D7-3D80A2F8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Obzervacija</a:t>
            </a:r>
            <a:r>
              <a:rPr lang="sr-Latn-RS" dirty="0"/>
              <a:t> zauzetih brava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160E61-C956-48DA-9876-3B214FB7D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044" y="2091856"/>
            <a:ext cx="6370982" cy="2891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933C54-0D4D-4747-A9DA-3ADF14C2910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44" y="5635076"/>
            <a:ext cx="5943600" cy="8528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B06B5D-1119-4DEC-9E20-C26EE737DEEF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73" y="4000148"/>
            <a:ext cx="5691808" cy="182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9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13F1-C004-4B9D-B0CD-31A552E7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Granularnost i hijerarhija zaključavanja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7E892E-1AB6-4F6C-8F55-82B8F432218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0" y="2368758"/>
            <a:ext cx="6101243" cy="36941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FF71C-F170-4B29-B766-FC4B4F5BD91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286" y="2827116"/>
            <a:ext cx="1784350" cy="259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91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B939-0BF8-4C77-8375-C551E7E8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Izolacija u SQL Server-u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A07E-EAAC-4A72-89B1-FD0A07DCB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3332789"/>
            <a:ext cx="2522154" cy="2651761"/>
          </a:xfrm>
        </p:spPr>
        <p:txBody>
          <a:bodyPr>
            <a:normAutofit fontScale="92500"/>
          </a:bodyPr>
          <a:lstStyle/>
          <a:p>
            <a:pPr marL="342900" marR="301625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r-Latn-RS" sz="1800" dirty="0">
                <a:solidFill>
                  <a:srgbClr val="000000"/>
                </a:solidFill>
                <a:effectLst/>
                <a:latin typeface="Avenir Next LT Pro (Headings)"/>
                <a:ea typeface="Calibri" panose="020F0502020204030204" pitchFamily="34" charset="0"/>
                <a:cs typeface="Times New Roman" panose="02020603050405020304" pitchFamily="18" charset="0"/>
              </a:rPr>
              <a:t>Read Commited</a:t>
            </a:r>
            <a:endParaRPr lang="en-US" sz="1800" dirty="0">
              <a:solidFill>
                <a:srgbClr val="000000"/>
              </a:solidFill>
              <a:effectLst/>
              <a:latin typeface="Avenir Next L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1625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r-Latn-RS" sz="1800" dirty="0">
                <a:solidFill>
                  <a:srgbClr val="000000"/>
                </a:solidFill>
                <a:effectLst/>
                <a:latin typeface="Avenir Next LT Pro (Headings)"/>
                <a:ea typeface="Calibri" panose="020F0502020204030204" pitchFamily="34" charset="0"/>
                <a:cs typeface="Times New Roman" panose="02020603050405020304" pitchFamily="18" charset="0"/>
              </a:rPr>
              <a:t>Read Uncommited</a:t>
            </a:r>
            <a:endParaRPr lang="en-US" sz="1800" dirty="0">
              <a:solidFill>
                <a:srgbClr val="000000"/>
              </a:solidFill>
              <a:effectLst/>
              <a:latin typeface="Avenir Next L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1625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r-Latn-RS" sz="1800" dirty="0">
                <a:solidFill>
                  <a:srgbClr val="000000"/>
                </a:solidFill>
                <a:effectLst/>
                <a:latin typeface="Avenir Next LT Pro (Headings)"/>
                <a:ea typeface="Calibri" panose="020F0502020204030204" pitchFamily="34" charset="0"/>
                <a:cs typeface="Times New Roman" panose="02020603050405020304" pitchFamily="18" charset="0"/>
              </a:rPr>
              <a:t>Repeatable Read</a:t>
            </a:r>
            <a:endParaRPr lang="en-US" sz="1800" dirty="0">
              <a:solidFill>
                <a:srgbClr val="000000"/>
              </a:solidFill>
              <a:effectLst/>
              <a:latin typeface="Avenir Next L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1625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sr-Latn-RS" sz="1800" dirty="0">
                <a:solidFill>
                  <a:srgbClr val="000000"/>
                </a:solidFill>
                <a:effectLst/>
                <a:latin typeface="Avenir Next LT Pro (Headings)"/>
                <a:ea typeface="Calibri" panose="020F0502020204030204" pitchFamily="34" charset="0"/>
                <a:cs typeface="Times New Roman" panose="02020603050405020304" pitchFamily="18" charset="0"/>
              </a:rPr>
              <a:t>Serializable</a:t>
            </a:r>
            <a:endParaRPr lang="en-US" sz="1800" dirty="0">
              <a:solidFill>
                <a:srgbClr val="000000"/>
              </a:solidFill>
              <a:effectLst/>
              <a:latin typeface="Avenir Next L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301625" lvl="0" indent="-34290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sr-Latn-RS" sz="1800" dirty="0">
                <a:solidFill>
                  <a:srgbClr val="000000"/>
                </a:solidFill>
                <a:effectLst/>
                <a:latin typeface="Avenir Next LT Pro (Headings)"/>
                <a:ea typeface="Calibri" panose="020F0502020204030204" pitchFamily="34" charset="0"/>
                <a:cs typeface="Times New Roman" panose="02020603050405020304" pitchFamily="18" charset="0"/>
              </a:rPr>
              <a:t>SnapShot</a:t>
            </a:r>
            <a:endParaRPr lang="en-US" sz="1800" dirty="0">
              <a:solidFill>
                <a:srgbClr val="000000"/>
              </a:solidFill>
              <a:effectLst/>
              <a:latin typeface="Avenir Next L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venir Next LT Pro (Headings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D947C-984B-4C44-A2A4-F580FE940725}"/>
              </a:ext>
            </a:extLst>
          </p:cNvPr>
          <p:cNvSpPr txBox="1"/>
          <p:nvPr/>
        </p:nvSpPr>
        <p:spPr>
          <a:xfrm>
            <a:off x="1115568" y="2544417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1800" dirty="0">
                <a:solidFill>
                  <a:srgbClr val="000000"/>
                </a:solidFill>
                <a:effectLst/>
                <a:latin typeface="Avenir Next LT Pro (Headings)"/>
                <a:ea typeface="Calibri" panose="020F0502020204030204" pitchFamily="34" charset="0"/>
                <a:cs typeface="Times New Roman" panose="02020603050405020304" pitchFamily="18" charset="0"/>
              </a:rPr>
              <a:t>SQL Server podržava nekoliko različitih nivoa izolacije:</a:t>
            </a:r>
            <a:endParaRPr lang="en-US" sz="1800" dirty="0">
              <a:solidFill>
                <a:srgbClr val="000000"/>
              </a:solidFill>
              <a:effectLst/>
              <a:latin typeface="Avenir Next LT Pro (Headings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Avenir Next LT Pro (Headings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DB485-DFCC-4A0C-8D48-C1A83BD61F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010" y="3332789"/>
            <a:ext cx="7891670" cy="21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74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5431-7763-4B32-9034-C9A260CA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Osobine različitih izolacionih nivoa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E6F701-D49F-43A2-A52D-1E6557266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576445"/>
              </p:ext>
            </p:extLst>
          </p:nvPr>
        </p:nvGraphicFramePr>
        <p:xfrm>
          <a:off x="149023" y="1728216"/>
          <a:ext cx="11893953" cy="5048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760">
                  <a:extLst>
                    <a:ext uri="{9D8B030D-6E8A-4147-A177-3AD203B41FA5}">
                      <a16:colId xmlns:a16="http://schemas.microsoft.com/office/drawing/2014/main" val="2790348278"/>
                    </a:ext>
                  </a:extLst>
                </a:gridCol>
                <a:gridCol w="1798982">
                  <a:extLst>
                    <a:ext uri="{9D8B030D-6E8A-4147-A177-3AD203B41FA5}">
                      <a16:colId xmlns:a16="http://schemas.microsoft.com/office/drawing/2014/main" val="1656181248"/>
                    </a:ext>
                  </a:extLst>
                </a:gridCol>
                <a:gridCol w="1739348">
                  <a:extLst>
                    <a:ext uri="{9D8B030D-6E8A-4147-A177-3AD203B41FA5}">
                      <a16:colId xmlns:a16="http://schemas.microsoft.com/office/drawing/2014/main" val="2171369341"/>
                    </a:ext>
                  </a:extLst>
                </a:gridCol>
                <a:gridCol w="2504661">
                  <a:extLst>
                    <a:ext uri="{9D8B030D-6E8A-4147-A177-3AD203B41FA5}">
                      <a16:colId xmlns:a16="http://schemas.microsoft.com/office/drawing/2014/main" val="37470774"/>
                    </a:ext>
                  </a:extLst>
                </a:gridCol>
                <a:gridCol w="2484783">
                  <a:extLst>
                    <a:ext uri="{9D8B030D-6E8A-4147-A177-3AD203B41FA5}">
                      <a16:colId xmlns:a16="http://schemas.microsoft.com/office/drawing/2014/main" val="2384066150"/>
                    </a:ext>
                  </a:extLst>
                </a:gridCol>
                <a:gridCol w="2173419">
                  <a:extLst>
                    <a:ext uri="{9D8B030D-6E8A-4147-A177-3AD203B41FA5}">
                      <a16:colId xmlns:a16="http://schemas.microsoft.com/office/drawing/2014/main" val="2792836609"/>
                    </a:ext>
                  </a:extLst>
                </a:gridCol>
              </a:tblGrid>
              <a:tr h="678849">
                <a:tc>
                  <a:txBody>
                    <a:bodyPr/>
                    <a:lstStyle/>
                    <a:p>
                      <a:r>
                        <a:rPr lang="sr-Latn-RS" dirty="0"/>
                        <a:t>Nivo izolacije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Committed</a:t>
                      </a:r>
                      <a:r>
                        <a:rPr lang="sr-Latn-R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Uncommitted</a:t>
                      </a:r>
                      <a:r>
                        <a:rPr lang="sr-Latn-R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Repeatable Read</a:t>
                      </a:r>
                      <a:r>
                        <a:rPr lang="sr-Latn-R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Serializable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Snapshot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956177"/>
                  </a:ext>
                </a:extLst>
              </a:tr>
              <a:tr h="303546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sr-Latn-RS" dirty="0"/>
                        <a:t>Opis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Podrazumevani nivo izolacije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Podaci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zaklju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čani deljenom bravom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Transakcija može čitati </a:t>
                      </a:r>
                      <a:r>
                        <a:rPr lang="sr-Latn-R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uncommit-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ovane podatke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Najmanje restriktivni nivo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 zahteva deljene brave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Naredbe </a:t>
                      </a:r>
                      <a:r>
                        <a:rPr lang="sr-Latn-R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mogu čitati podatke koji nisu </a:t>
                      </a:r>
                      <a:r>
                        <a:rPr lang="sr-Latn-R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committed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Nijedna druga transakcija ne može izmeniti podatke koje je čita trenutna transakcija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Deljene brave zadržavaju sve do kraja transakcije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dirty="0"/>
                        <a:t>Rešava neke probleme repeatable read-a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Druge transakcije ne mogu da vrše unos novih redova u okviru određenog opsega ključeva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Transakcija može prepoznati samo modifikacije podataka koje su izvršene pre njenog početka.</a:t>
                      </a:r>
                      <a:endParaRPr lang="sr-Latn-R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Efekat 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kao da izrazi u transakciji dobijaju snimak (</a:t>
                      </a:r>
                      <a:r>
                        <a:rPr lang="de-DE" sz="160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engl</a:t>
                      </a:r>
                      <a:r>
                        <a:rPr lang="de-DE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snapshot) podataka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47742"/>
                  </a:ext>
                </a:extLst>
              </a:tr>
              <a:tr h="1260719">
                <a:tc>
                  <a:txBody>
                    <a:bodyPr/>
                    <a:lstStyle/>
                    <a:p>
                      <a:r>
                        <a:rPr lang="sr-Latn-RS" dirty="0"/>
                        <a:t>Problemi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fantomska čitanja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nekonzistentna analiza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 read</a:t>
                      </a: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problem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fantomsko čitanje (dozvoljen INSERT)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Smanjena konkurentnost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dirty="0"/>
                        <a:t>Najrestriktivniji nivo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dirty="0"/>
                        <a:t>Nizak nivo konkurentnosti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sr-Latn-RS" dirty="0"/>
                        <a:t>Problem kada više trans. zeli da izmeni isti podatak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606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42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48FBC28-186B-4607-BE6E-D3B04DEC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sr-Latn-RS" sz="5400"/>
              <a:t>Sadržaj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2DF13E0A-8CB9-4713-AB1D-43D1786C8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sz="2000"/>
              <a:t>Uvod</a:t>
            </a:r>
          </a:p>
          <a:p>
            <a:r>
              <a:rPr lang="sr-Latn-RS" sz="2000"/>
              <a:t>Transakcije i njihova obrada u MSSQL-u</a:t>
            </a:r>
          </a:p>
          <a:p>
            <a:r>
              <a:rPr lang="sr-Latn-RS" sz="2000"/>
              <a:t>Zaključavanje</a:t>
            </a:r>
          </a:p>
          <a:p>
            <a:r>
              <a:rPr lang="sr-Latn-RS" sz="2000"/>
              <a:t>Izolacija</a:t>
            </a:r>
          </a:p>
          <a:p>
            <a:r>
              <a:rPr lang="sr-Latn-RS" sz="2000"/>
              <a:t>Zaključak</a:t>
            </a:r>
          </a:p>
          <a:p>
            <a:endParaRPr lang="sr-Latn-RS" sz="2000"/>
          </a:p>
          <a:p>
            <a:endParaRPr lang="sr-Latn-RS" sz="2000"/>
          </a:p>
          <a:p>
            <a:endParaRPr lang="sr-Latn-RS" sz="2000"/>
          </a:p>
        </p:txBody>
      </p:sp>
    </p:spTree>
    <p:extLst>
      <p:ext uri="{BB962C8B-B14F-4D97-AF65-F5344CB8AC3E}">
        <p14:creationId xmlns:p14="http://schemas.microsoft.com/office/powerpoint/2010/main" val="197689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3AA2-DAF9-4D02-B018-AC0E5E91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</a:t>
            </a:r>
            <a:r>
              <a:rPr lang="sr-Latn-RS" dirty="0"/>
              <a:t> za read commited izolaciju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92E2-1306-49D2-B61A-AE8E737B0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684" y="4208559"/>
            <a:ext cx="4838665" cy="233852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voditi</a:t>
            </a:r>
            <a:r>
              <a:rPr lang="en-US" dirty="0"/>
              <a:t> </a:t>
            </a:r>
            <a:r>
              <a:rPr lang="en-US" dirty="0" err="1"/>
              <a:t>računa</a:t>
            </a:r>
            <a:r>
              <a:rPr lang="en-US" dirty="0"/>
              <a:t> </a:t>
            </a:r>
            <a:r>
              <a:rPr lang="sr-Latn-RS" dirty="0"/>
              <a:t>o</a:t>
            </a:r>
            <a:r>
              <a:rPr lang="en-US" dirty="0"/>
              <a:t> </a:t>
            </a:r>
            <a:r>
              <a:rPr lang="en-US" dirty="0" err="1"/>
              <a:t>situacijama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podaci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promenjeni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izvršenja</a:t>
            </a:r>
            <a:r>
              <a:rPr lang="en-US" dirty="0"/>
              <a:t> </a:t>
            </a:r>
            <a:r>
              <a:rPr lang="en-US" dirty="0" err="1"/>
              <a:t>dve</a:t>
            </a:r>
            <a:r>
              <a:rPr lang="en-US" dirty="0"/>
              <a:t> </a:t>
            </a:r>
            <a:r>
              <a:rPr lang="en-US" dirty="0" err="1"/>
              <a:t>individualne</a:t>
            </a:r>
            <a:r>
              <a:rPr lang="en-US" dirty="0"/>
              <a:t> </a:t>
            </a:r>
            <a:r>
              <a:rPr lang="en-US" dirty="0" err="1"/>
              <a:t>naredbe</a:t>
            </a:r>
            <a:r>
              <a:rPr lang="en-US" dirty="0"/>
              <a:t> u </a:t>
            </a:r>
            <a:r>
              <a:rPr lang="en-US" dirty="0" err="1"/>
              <a:t>toku</a:t>
            </a:r>
            <a:r>
              <a:rPr lang="en-US" dirty="0"/>
              <a:t> </a:t>
            </a:r>
            <a:r>
              <a:rPr lang="en-US" dirty="0" err="1"/>
              <a:t>trenutne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en-US" dirty="0"/>
              <a:t>, </a:t>
            </a:r>
            <a:r>
              <a:rPr lang="sr-Latn-RS" dirty="0"/>
              <a:t>jer</a:t>
            </a:r>
            <a:r>
              <a:rPr lang="en-US" dirty="0"/>
              <a:t> </a:t>
            </a:r>
            <a:r>
              <a:rPr lang="sr-Latn-RS" dirty="0"/>
              <a:t>može</a:t>
            </a:r>
            <a:r>
              <a:rPr lang="en-US" dirty="0"/>
              <a:t> </a:t>
            </a:r>
            <a:r>
              <a:rPr lang="en-US" dirty="0" err="1"/>
              <a:t>doci</a:t>
            </a:r>
            <a:r>
              <a:rPr lang="en-US" dirty="0"/>
              <a:t> do </a:t>
            </a:r>
            <a:r>
              <a:rPr lang="en-US" dirty="0" err="1"/>
              <a:t>stvaranja</a:t>
            </a:r>
            <a:r>
              <a:rPr lang="en-US" dirty="0"/>
              <a:t> </a:t>
            </a:r>
            <a:r>
              <a:rPr lang="en-US" dirty="0" err="1"/>
              <a:t>fantomskih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0B03A3-F19D-40DB-AE78-482DE20F87A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126" y="2188828"/>
            <a:ext cx="4371459" cy="1559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9A33E4-9525-49E4-A512-902D33466FD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0" y="2116517"/>
            <a:ext cx="4666750" cy="382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12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9D2A381-8A93-466F-BE00-AC1B1768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sr-Latn-RS" sz="8000" dirty="0"/>
              <a:t>Hvala na pažnji!</a:t>
            </a:r>
            <a:endParaRPr lang="en-US" sz="8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C6A28-7789-4D1C-A062-CF93CFD3EC9A}"/>
              </a:ext>
            </a:extLst>
          </p:cNvPr>
          <p:cNvSpPr txBox="1"/>
          <p:nvPr/>
        </p:nvSpPr>
        <p:spPr>
          <a:xfrm>
            <a:off x="930696" y="4583920"/>
            <a:ext cx="18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3600" dirty="0"/>
              <a:t>Pitanja?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0127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C9D2A381-8A93-466F-BE00-AC1B1768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1. Transakcije 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848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8DC93F6-DA4B-4145-BBA3-ADA7E47F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sr-Latn-RS" sz="6000"/>
              <a:t>Osnovni pojmovi i definicije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D6D1F3F5-262A-41E7-A3A3-E163241D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sz="2000"/>
              <a:t>Atomičnost</a:t>
            </a:r>
          </a:p>
          <a:p>
            <a:r>
              <a:rPr lang="sr-Latn-RS" sz="2000"/>
              <a:t>Kontistentnost</a:t>
            </a:r>
          </a:p>
          <a:p>
            <a:r>
              <a:rPr lang="sr-Latn-RS" sz="2000"/>
              <a:t>Izolacija</a:t>
            </a:r>
          </a:p>
          <a:p>
            <a:r>
              <a:rPr lang="sr-Latn-RS" sz="2000"/>
              <a:t>Trajnost</a:t>
            </a:r>
          </a:p>
        </p:txBody>
      </p:sp>
    </p:spTree>
    <p:extLst>
      <p:ext uri="{BB962C8B-B14F-4D97-AF65-F5344CB8AC3E}">
        <p14:creationId xmlns:p14="http://schemas.microsoft.com/office/powerpoint/2010/main" val="315452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AAEE246-7467-455E-80E7-E0753B45A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sr-Latn-RS" sz="3700"/>
              <a:t>Fizički integritet podataka prilikom izvršenja transakcija u MSSQL-u</a:t>
            </a:r>
          </a:p>
          <a:p>
            <a:endParaRPr lang="sr-Latn-RS" sz="3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E098B0A6-C791-4FDD-8451-123CDD0E1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sr-Latn-RS" sz="2200">
                <a:ea typeface="+mn-lt"/>
                <a:cs typeface="+mn-lt"/>
              </a:rPr>
              <a:t>Zaključavanje - Omogućava čuvanje izolacije transakcija</a:t>
            </a:r>
            <a:endParaRPr lang="sr-Latn-RS" sz="2200"/>
          </a:p>
          <a:p>
            <a:r>
              <a:rPr lang="sr-Latn-RS" sz="2200">
                <a:ea typeface="+mn-lt"/>
                <a:cs typeface="+mn-lt"/>
              </a:rPr>
              <a:t>Logovanje – Osigurava trajnost transakcija. Dve vrste transakcija koje se razlikuju u trajnosti:</a:t>
            </a:r>
          </a:p>
          <a:p>
            <a:pPr lvl="1"/>
            <a:r>
              <a:rPr lang="sr-Latn-RS" sz="2200">
                <a:ea typeface="+mn-lt"/>
                <a:cs typeface="+mn-lt"/>
              </a:rPr>
              <a:t>potpuno trajne transakcije (</a:t>
            </a:r>
            <a:r>
              <a:rPr lang="sr-Latn-RS" sz="2200" u="sng">
                <a:ea typeface="+mn-lt"/>
                <a:cs typeface="+mn-lt"/>
              </a:rPr>
              <a:t>engl</a:t>
            </a:r>
            <a:r>
              <a:rPr lang="sr-Latn-RS" sz="2200">
                <a:ea typeface="+mn-lt"/>
                <a:cs typeface="+mn-lt"/>
              </a:rPr>
              <a:t>. delayed durable transactions) </a:t>
            </a:r>
          </a:p>
          <a:p>
            <a:pPr lvl="1"/>
            <a:r>
              <a:rPr lang="sr-Latn-RS" sz="2200">
                <a:ea typeface="+mn-lt"/>
                <a:cs typeface="+mn-lt"/>
              </a:rPr>
              <a:t> zakasnele trajne transakcije (</a:t>
            </a:r>
            <a:r>
              <a:rPr lang="sr-Latn-RS" sz="2200" u="sng">
                <a:ea typeface="+mn-lt"/>
                <a:cs typeface="+mn-lt"/>
              </a:rPr>
              <a:t>engl</a:t>
            </a:r>
            <a:r>
              <a:rPr lang="sr-Latn-RS" sz="2200">
                <a:ea typeface="+mn-lt"/>
                <a:cs typeface="+mn-lt"/>
              </a:rPr>
              <a:t>. delayed durable transactions)</a:t>
            </a:r>
          </a:p>
          <a:p>
            <a:r>
              <a:rPr lang="sr-Latn-RS" sz="2200">
                <a:ea typeface="+mn-lt"/>
                <a:cs typeface="+mn-lt"/>
              </a:rPr>
              <a:t>Funkcije za upravljanje transakcijama - Nameću atomičnost i konzistentnost transakcija</a:t>
            </a:r>
            <a:endParaRPr lang="sr-Latn-RS" sz="2200"/>
          </a:p>
          <a:p>
            <a:endParaRPr lang="sr-Latn-RS" sz="2200"/>
          </a:p>
        </p:txBody>
      </p:sp>
    </p:spTree>
    <p:extLst>
      <p:ext uri="{BB962C8B-B14F-4D97-AF65-F5344CB8AC3E}">
        <p14:creationId xmlns:p14="http://schemas.microsoft.com/office/powerpoint/2010/main" val="219089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F41957-CB66-48E8-B537-EBB53B678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947086D8-691F-45F4-A3A5-7BA63CBC3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41832"/>
            <a:ext cx="10506456" cy="1901952"/>
          </a:xfrm>
        </p:spPr>
        <p:txBody>
          <a:bodyPr anchor="ctr">
            <a:normAutofit/>
          </a:bodyPr>
          <a:lstStyle/>
          <a:p>
            <a:r>
              <a:rPr lang="sr-Latn-RS" sz="4200"/>
              <a:t>Kontrola obrade transakcija </a:t>
            </a:r>
            <a:br>
              <a:rPr lang="sr-Latn-RS" sz="4200"/>
            </a:br>
            <a:r>
              <a:rPr lang="sr-Latn-RS" sz="4200"/>
              <a:t>Različiti modovi za pokretanje izvršenja transakcija</a:t>
            </a:r>
          </a:p>
          <a:p>
            <a:endParaRPr lang="sr-Latn-RS" sz="4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06922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146509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DBD30DAE-845B-4F32-995E-1F9F3D95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668690"/>
            <a:ext cx="10509504" cy="25035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sr-Latn-RS" sz="2000" i="1" dirty="0" err="1">
                <a:ea typeface="+mn-lt"/>
                <a:cs typeface="+mn-lt"/>
              </a:rPr>
              <a:t>Autocommit</a:t>
            </a:r>
            <a:r>
              <a:rPr lang="sr-Latn-RS" sz="2000" dirty="0">
                <a:ea typeface="+mn-lt"/>
                <a:cs typeface="+mn-lt"/>
              </a:rPr>
              <a:t> transakcije</a:t>
            </a:r>
            <a:endParaRPr lang="sr-Latn-RS" sz="2000" dirty="0"/>
          </a:p>
          <a:p>
            <a:pPr marL="457200" indent="-457200">
              <a:buAutoNum type="arabicPeriod"/>
            </a:pPr>
            <a:r>
              <a:rPr lang="sr-Latn-RS" sz="2000" dirty="0"/>
              <a:t>Implicitne transakcije</a:t>
            </a:r>
          </a:p>
          <a:p>
            <a:pPr marL="457200" indent="-457200">
              <a:buAutoNum type="arabicPeriod"/>
            </a:pPr>
            <a:r>
              <a:rPr lang="sr-Latn-RS" sz="2000" dirty="0"/>
              <a:t>Eksplicitne transakcije</a:t>
            </a:r>
          </a:p>
        </p:txBody>
      </p:sp>
    </p:spTree>
    <p:extLst>
      <p:ext uri="{BB962C8B-B14F-4D97-AF65-F5344CB8AC3E}">
        <p14:creationId xmlns:p14="http://schemas.microsoft.com/office/powerpoint/2010/main" val="197707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A7B408-FDB8-4CB2-B07D-7C1C284B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Autocommit</a:t>
            </a:r>
            <a:r>
              <a:rPr lang="sr-Latn-RS" dirty="0"/>
              <a:t> transakcije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01EE1EF-E4D3-487F-A114-404F2093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14" y="2364754"/>
            <a:ext cx="10724182" cy="38074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n-lt"/>
                <a:cs typeface="+mn-lt"/>
              </a:rPr>
              <a:t>Predstavljaju osnovni način obrade transakcija u SQL Server-u</a:t>
            </a:r>
            <a:endParaRPr lang="sr-Latn-RS" dirty="0"/>
          </a:p>
          <a:p>
            <a:endParaRPr lang="sr-Latn-RS" dirty="0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D44D32D2-2FF1-4E13-AF6D-57E58AE9F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51" y="3239953"/>
            <a:ext cx="7871254" cy="25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25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A7B408-FDB8-4CB2-B07D-7C1C284BD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Autocommit</a:t>
            </a:r>
            <a:r>
              <a:rPr lang="sr-Latn-RS" dirty="0"/>
              <a:t> transakcije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01EE1EF-E4D3-487F-A114-404F2093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14" y="2364754"/>
            <a:ext cx="10724182" cy="38074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sr-Latn-RS" dirty="0"/>
          </a:p>
          <a:p>
            <a:endParaRPr lang="sr-Latn-RS" dirty="0"/>
          </a:p>
        </p:txBody>
      </p:sp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8FBABB34-271A-403D-89D2-62931695B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92" y="2368388"/>
            <a:ext cx="9745362" cy="3078872"/>
          </a:xfrm>
          <a:prstGeom prst="rect">
            <a:avLst/>
          </a:prstGeom>
        </p:spPr>
      </p:pic>
      <p:pic>
        <p:nvPicPr>
          <p:cNvPr id="6" name="Slika 6" descr="Slika na kojoj se nalazi sto&#10;&#10;Opis je automatski generisan">
            <a:extLst>
              <a:ext uri="{FF2B5EF4-FFF2-40B4-BE49-F238E27FC236}">
                <a16:creationId xmlns:a16="http://schemas.microsoft.com/office/drawing/2014/main" id="{62B1C89C-BACD-4446-A61C-97EC3E15C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22" y="5650418"/>
            <a:ext cx="10950145" cy="74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1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FA7B408-FDB8-4CB2-B07D-7C1C284B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sr-Latn-RS" sz="6000"/>
              <a:t>Implicitne transakcije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01EE1EF-E4D3-487F-A114-404F20930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sz="2000" dirty="0">
                <a:ea typeface="+mn-lt"/>
                <a:cs typeface="+mn-lt"/>
              </a:rPr>
              <a:t>U implicitnom načinu obavljanja transakcija, </a:t>
            </a:r>
            <a:r>
              <a:rPr lang="sr-Latn-RS" sz="2000" i="1" dirty="0">
                <a:ea typeface="+mn-lt"/>
                <a:cs typeface="+mn-lt"/>
              </a:rPr>
              <a:t>SQL Server </a:t>
            </a:r>
            <a:r>
              <a:rPr lang="sr-Latn-RS" sz="2000" i="1" dirty="0" err="1">
                <a:ea typeface="+mn-lt"/>
                <a:cs typeface="+mn-lt"/>
              </a:rPr>
              <a:t>Database</a:t>
            </a:r>
            <a:r>
              <a:rPr lang="sr-Latn-RS" sz="2000" i="1" dirty="0">
                <a:ea typeface="+mn-lt"/>
                <a:cs typeface="+mn-lt"/>
              </a:rPr>
              <a:t> </a:t>
            </a:r>
            <a:r>
              <a:rPr lang="sr-Latn-RS" sz="2000" i="1" dirty="0" err="1">
                <a:ea typeface="+mn-lt"/>
                <a:cs typeface="+mn-lt"/>
              </a:rPr>
              <a:t>Engine</a:t>
            </a:r>
            <a:r>
              <a:rPr lang="sr-Latn-RS" sz="2000" dirty="0">
                <a:ea typeface="+mn-lt"/>
                <a:cs typeface="+mn-lt"/>
              </a:rPr>
              <a:t> generiše kontinualni lanac transakcija, tako što automatski pokreće novu transakciju nakon što je trenutna transakcija ili uspešno završena ili poništena.</a:t>
            </a:r>
          </a:p>
          <a:p>
            <a:r>
              <a:rPr lang="sr-Latn-RS" sz="2000" dirty="0">
                <a:ea typeface="+mn-lt"/>
                <a:cs typeface="+mn-lt"/>
              </a:rPr>
              <a:t>Implicitne transakcije, nakon podešavanja implicitnog moda, će biti pokrenute ukoliko se pojavi neka od sledećih ključnih reči:</a:t>
            </a:r>
            <a:endParaRPr lang="sr-Latn-RS" sz="2000" dirty="0"/>
          </a:p>
          <a:p>
            <a:pPr marL="0" indent="0">
              <a:buNone/>
            </a:pPr>
            <a:r>
              <a:rPr lang="en-US" sz="2000" dirty="0">
                <a:latin typeface="Segoe UI"/>
                <a:cs typeface="Segoe UI"/>
              </a:rPr>
              <a:t>ALTER TABLE, BEGIN TRANSACTION, CREATE, DELETE, DROP, FETCH, GRANT, INSERT, OPEN, REVOKE, SELECT, TRUNCATE TABLE, UPDATE</a:t>
            </a:r>
            <a:endParaRPr lang="sr-Latn-RS" dirty="0"/>
          </a:p>
          <a:p>
            <a:endParaRPr lang="sr-Latn-RS" sz="2000" dirty="0"/>
          </a:p>
          <a:p>
            <a:endParaRPr lang="sr-Latn-RS" sz="2000" dirty="0"/>
          </a:p>
          <a:p>
            <a:endParaRPr lang="sr-Latn-RS" sz="2000" dirty="0"/>
          </a:p>
          <a:p>
            <a:endParaRPr lang="sr-Latn-RS" sz="2000"/>
          </a:p>
        </p:txBody>
      </p:sp>
    </p:spTree>
    <p:extLst>
      <p:ext uri="{BB962C8B-B14F-4D97-AF65-F5344CB8AC3E}">
        <p14:creationId xmlns:p14="http://schemas.microsoft.com/office/powerpoint/2010/main" val="40712187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809</Words>
  <Application>Microsoft Office PowerPoint</Application>
  <PresentationFormat>Widescreen</PresentationFormat>
  <Paragraphs>119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Avenir Next LT Pro</vt:lpstr>
      <vt:lpstr>Avenir Next LT Pro (Headings)</vt:lpstr>
      <vt:lpstr>Calibri</vt:lpstr>
      <vt:lpstr>Segoe UI</vt:lpstr>
      <vt:lpstr>Times New Roman</vt:lpstr>
      <vt:lpstr>AccentBoxVTI</vt:lpstr>
      <vt:lpstr>Transakcije u SQL Serveru</vt:lpstr>
      <vt:lpstr>Sadržaj</vt:lpstr>
      <vt:lpstr>1. Transakcije </vt:lpstr>
      <vt:lpstr>Osnovni pojmovi i definicije</vt:lpstr>
      <vt:lpstr>Fizički integritet podataka prilikom izvršenja transakcija u MSSQL-u </vt:lpstr>
      <vt:lpstr>Kontrola obrade transakcija  Različiti modovi za pokretanje izvršenja transakcija </vt:lpstr>
      <vt:lpstr>Autocommit transakcije</vt:lpstr>
      <vt:lpstr>Autocommit transakcije</vt:lpstr>
      <vt:lpstr>Implicitne transakcije</vt:lpstr>
      <vt:lpstr>Implicitne transakcije</vt:lpstr>
      <vt:lpstr>Eksplicitne transakcije</vt:lpstr>
      <vt:lpstr>Eksplicitne transakcije</vt:lpstr>
      <vt:lpstr>Ostale vrste transakcija</vt:lpstr>
      <vt:lpstr>Mehanizam pražnjenja log bafera</vt:lpstr>
      <vt:lpstr>2. Zaključavanje</vt:lpstr>
      <vt:lpstr>Obzervacija zauzetih brava</vt:lpstr>
      <vt:lpstr>Granularnost i hijerarhija zaključavanja</vt:lpstr>
      <vt:lpstr>Izolacija u SQL Server-u</vt:lpstr>
      <vt:lpstr>Osobine različitih izolacionih nivoa</vt:lpstr>
      <vt:lpstr>Primer za read commited izolaciju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>Jelena Tosic</cp:lastModifiedBy>
  <cp:revision>276</cp:revision>
  <dcterms:created xsi:type="dcterms:W3CDTF">2021-05-16T08:31:41Z</dcterms:created>
  <dcterms:modified xsi:type="dcterms:W3CDTF">2021-05-21T18:24:44Z</dcterms:modified>
</cp:coreProperties>
</file>