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embeddedFontLs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gfAnwDdtS49wIkAhbcAuVWC019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6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9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9aa713e1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79aa713e13_0_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9aa713e1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79aa713e13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9aa713e1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79aa713e13_0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9aa713e1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79aa713e13_0_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01f3733e2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c01f3733e2_1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01f3733e2_1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c01f3733e2_14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01f3733e2_1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c01f3733e2_14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9afc1cb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79afc1cbd3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9afc1cbd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79afc1cbd3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9afc1cbd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79afc1cbd3_2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9afc1cbd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79afc1cbd3_2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9afc1cbd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79afc1cbd3_2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9afc1cbd3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79afc1cbd3_2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9afc1cbd3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79afc1cbd3_2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07461be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c07461be13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07461be1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c07461be13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07461be13_1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c07461be13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c07461be13_1_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07461be13_1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c07461be13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c07461be13_1_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9aa713e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79aa713e1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9aa713e1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79aa713e13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9aa713e1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79aa713e13_4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9aa713e13_4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79aa713e13_4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9aa713e13_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79aa713e13_4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9aa713e13_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79aa713e13_4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9aa713e1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79aa713e13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/>
          <p:nvPr/>
        </p:nvSpPr>
        <p:spPr>
          <a:xfrm rot="-5400000">
            <a:off x="7554353" y="5254283"/>
            <a:ext cx="1892949" cy="129422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598827"/>
              </a:gs>
              <a:gs pos="60000">
                <a:srgbClr val="9CEF42"/>
              </a:gs>
              <a:gs pos="100000">
                <a:srgbClr val="BDFB89"/>
              </a:gs>
            </a:gsLst>
            <a:lin ang="15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0"/>
          <p:cNvSpPr txBox="1"/>
          <p:nvPr>
            <p:ph type="ctrTitle"/>
          </p:nvPr>
        </p:nvSpPr>
        <p:spPr>
          <a:xfrm>
            <a:off x="540544" y="776288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400"/>
              <a:buFont typeface="Century Gothic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" type="subTitle"/>
          </p:nvPr>
        </p:nvSpPr>
        <p:spPr>
          <a:xfrm>
            <a:off x="540544" y="2250280"/>
            <a:ext cx="80629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3657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0" type="dt"/>
          </p:nvPr>
        </p:nvSpPr>
        <p:spPr>
          <a:xfrm>
            <a:off x="1371600" y="6012656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1" type="ftr"/>
          </p:nvPr>
        </p:nvSpPr>
        <p:spPr>
          <a:xfrm>
            <a:off x="1371600" y="5650704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392247" y="5752307"/>
            <a:ext cx="50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" type="body"/>
          </p:nvPr>
        </p:nvSpPr>
        <p:spPr>
          <a:xfrm rot="5400000">
            <a:off x="2286000" y="54008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 txBox="1"/>
          <p:nvPr>
            <p:ph type="title"/>
          </p:nvPr>
        </p:nvSpPr>
        <p:spPr>
          <a:xfrm rot="5400000">
            <a:off x="4991100" y="2171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" type="body"/>
          </p:nvPr>
        </p:nvSpPr>
        <p:spPr>
          <a:xfrm rot="5400000">
            <a:off x="838200" y="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9aa713e13_0_120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79aa713e13_0_120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4" name="Google Shape;104;g79aa713e13_0_120"/>
          <p:cNvSpPr txBox="1"/>
          <p:nvPr>
            <p:ph idx="10" type="dt"/>
          </p:nvPr>
        </p:nvSpPr>
        <p:spPr>
          <a:xfrm>
            <a:off x="4791456" y="6480048"/>
            <a:ext cx="2133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79aa713e13_0_120"/>
          <p:cNvSpPr txBox="1"/>
          <p:nvPr>
            <p:ph idx="11" type="ftr"/>
          </p:nvPr>
        </p:nvSpPr>
        <p:spPr>
          <a:xfrm>
            <a:off x="457200" y="6480969"/>
            <a:ext cx="4260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79aa713e13_0_120"/>
          <p:cNvSpPr txBox="1"/>
          <p:nvPr>
            <p:ph idx="12" type="sldNum"/>
          </p:nvPr>
        </p:nvSpPr>
        <p:spPr>
          <a:xfrm>
            <a:off x="7589520" y="6480969"/>
            <a:ext cx="50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a713e13_0_113"/>
          <p:cNvSpPr/>
          <p:nvPr/>
        </p:nvSpPr>
        <p:spPr>
          <a:xfrm rot="-5400000">
            <a:off x="7554313" y="5254272"/>
            <a:ext cx="1893000" cy="1294200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598827"/>
              </a:gs>
              <a:gs pos="60000">
                <a:srgbClr val="9CEF42"/>
              </a:gs>
              <a:gs pos="100000">
                <a:srgbClr val="BDFB89"/>
              </a:gs>
            </a:gsLst>
            <a:lin ang="1550011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g79aa713e13_0_113"/>
          <p:cNvSpPr txBox="1"/>
          <p:nvPr>
            <p:ph type="ctrTitle"/>
          </p:nvPr>
        </p:nvSpPr>
        <p:spPr>
          <a:xfrm>
            <a:off x="540544" y="776288"/>
            <a:ext cx="8062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400"/>
              <a:buFont typeface="Century Gothic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79aa713e13_0_113"/>
          <p:cNvSpPr txBox="1"/>
          <p:nvPr>
            <p:ph idx="1" type="subTitle"/>
          </p:nvPr>
        </p:nvSpPr>
        <p:spPr>
          <a:xfrm>
            <a:off x="540544" y="2250280"/>
            <a:ext cx="806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3657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1" name="Google Shape;111;g79aa713e13_0_113"/>
          <p:cNvSpPr txBox="1"/>
          <p:nvPr>
            <p:ph idx="10" type="dt"/>
          </p:nvPr>
        </p:nvSpPr>
        <p:spPr>
          <a:xfrm>
            <a:off x="1371600" y="6012656"/>
            <a:ext cx="579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79aa713e13_0_113"/>
          <p:cNvSpPr txBox="1"/>
          <p:nvPr>
            <p:ph idx="11" type="ftr"/>
          </p:nvPr>
        </p:nvSpPr>
        <p:spPr>
          <a:xfrm>
            <a:off x="1371600" y="5650704"/>
            <a:ext cx="579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79aa713e13_0_113"/>
          <p:cNvSpPr txBox="1"/>
          <p:nvPr>
            <p:ph idx="12" type="sldNum"/>
          </p:nvPr>
        </p:nvSpPr>
        <p:spPr>
          <a:xfrm>
            <a:off x="8392247" y="5752307"/>
            <a:ext cx="50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2C3843"/>
            </a:gs>
            <a:gs pos="60000">
              <a:srgbClr val="3C4C5A"/>
            </a:gs>
            <a:gs pos="100000">
              <a:srgbClr val="70808C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9aa713e13_0_126"/>
          <p:cNvSpPr/>
          <p:nvPr/>
        </p:nvSpPr>
        <p:spPr>
          <a:xfrm flipH="1" rot="10800000">
            <a:off x="7034" y="6933"/>
            <a:ext cx="9129900" cy="6837000"/>
          </a:xfrm>
          <a:prstGeom prst="rtTriangle">
            <a:avLst/>
          </a:prstGeom>
          <a:gradFill>
            <a:gsLst>
              <a:gs pos="0">
                <a:srgbClr val="EEF1F3">
                  <a:alpha val="9411"/>
                </a:srgbClr>
              </a:gs>
              <a:gs pos="70000">
                <a:srgbClr val="EEF1F3">
                  <a:alpha val="7450"/>
                </a:srgbClr>
              </a:gs>
              <a:gs pos="100000">
                <a:srgbClr val="EEF1F3">
                  <a:alpha val="392"/>
                </a:srgbClr>
              </a:gs>
            </a:gsLst>
            <a:lin ang="799998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g79aa713e13_0_126"/>
          <p:cNvSpPr/>
          <p:nvPr/>
        </p:nvSpPr>
        <p:spPr>
          <a:xfrm flipH="1" rot="-5400000">
            <a:off x="7554313" y="309530"/>
            <a:ext cx="1893000" cy="1294200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598827"/>
              </a:gs>
              <a:gs pos="60000">
                <a:srgbClr val="9CEF42"/>
              </a:gs>
              <a:gs pos="100000">
                <a:srgbClr val="BDFB89"/>
              </a:gs>
            </a:gsLst>
            <a:lin ang="1550011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g79aa713e13_0_126"/>
          <p:cNvSpPr txBox="1"/>
          <p:nvPr>
            <p:ph idx="10" type="dt"/>
          </p:nvPr>
        </p:nvSpPr>
        <p:spPr>
          <a:xfrm>
            <a:off x="6955632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79aa713e13_0_126"/>
          <p:cNvSpPr txBox="1"/>
          <p:nvPr>
            <p:ph idx="11" type="ftr"/>
          </p:nvPr>
        </p:nvSpPr>
        <p:spPr>
          <a:xfrm>
            <a:off x="2619376" y="6480969"/>
            <a:ext cx="4260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79aa713e13_0_126"/>
          <p:cNvSpPr txBox="1"/>
          <p:nvPr>
            <p:ph idx="12" type="sldNum"/>
          </p:nvPr>
        </p:nvSpPr>
        <p:spPr>
          <a:xfrm>
            <a:off x="8451056" y="809624"/>
            <a:ext cx="50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cxnSp>
        <p:nvCxnSpPr>
          <p:cNvPr id="120" name="Google Shape;120;g79aa713e13_0_126"/>
          <p:cNvCxnSpPr/>
          <p:nvPr/>
        </p:nvCxnSpPr>
        <p:spPr>
          <a:xfrm rot="10800000">
            <a:off x="6468655" y="9391"/>
            <a:ext cx="2673000" cy="1900200"/>
          </a:xfrm>
          <a:prstGeom prst="straightConnector1">
            <a:avLst/>
          </a:prstGeom>
          <a:noFill/>
          <a:ln cap="rnd" cmpd="sng" w="9525">
            <a:solidFill>
              <a:srgbClr val="C5C5C5">
                <a:alpha val="4470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g79aa713e13_0_126"/>
          <p:cNvCxnSpPr/>
          <p:nvPr/>
        </p:nvCxnSpPr>
        <p:spPr>
          <a:xfrm flipH="1" rot="10800000">
            <a:off x="0" y="7067"/>
            <a:ext cx="9137100" cy="6843900"/>
          </a:xfrm>
          <a:prstGeom prst="straightConnector1">
            <a:avLst/>
          </a:prstGeom>
          <a:noFill/>
          <a:ln cap="rnd" cmpd="sng" w="9525">
            <a:solidFill>
              <a:srgbClr val="BEBEBE">
                <a:alpha val="3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g79aa713e13_0_126"/>
          <p:cNvSpPr txBox="1"/>
          <p:nvPr>
            <p:ph type="title"/>
          </p:nvPr>
        </p:nvSpPr>
        <p:spPr>
          <a:xfrm>
            <a:off x="381000" y="271464"/>
            <a:ext cx="72390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79aa713e13_0_126"/>
          <p:cNvSpPr txBox="1"/>
          <p:nvPr>
            <p:ph idx="1" type="body"/>
          </p:nvPr>
        </p:nvSpPr>
        <p:spPr>
          <a:xfrm>
            <a:off x="381000" y="1633536"/>
            <a:ext cx="3886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9aa713e13_0_136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79aa713e13_0_136"/>
          <p:cNvSpPr txBox="1"/>
          <p:nvPr>
            <p:ph idx="1" type="body"/>
          </p:nvPr>
        </p:nvSpPr>
        <p:spPr>
          <a:xfrm>
            <a:off x="457200" y="1722437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7" name="Google Shape;127;g79aa713e13_0_136"/>
          <p:cNvSpPr txBox="1"/>
          <p:nvPr>
            <p:ph idx="2" type="body"/>
          </p:nvPr>
        </p:nvSpPr>
        <p:spPr>
          <a:xfrm>
            <a:off x="4648200" y="1722437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8" name="Google Shape;128;g79aa713e13_0_136"/>
          <p:cNvSpPr txBox="1"/>
          <p:nvPr>
            <p:ph idx="10" type="dt"/>
          </p:nvPr>
        </p:nvSpPr>
        <p:spPr>
          <a:xfrm>
            <a:off x="4791456" y="6480969"/>
            <a:ext cx="2133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79aa713e13_0_136"/>
          <p:cNvSpPr txBox="1"/>
          <p:nvPr>
            <p:ph idx="11" type="ftr"/>
          </p:nvPr>
        </p:nvSpPr>
        <p:spPr>
          <a:xfrm>
            <a:off x="457200" y="6480969"/>
            <a:ext cx="4260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79aa713e13_0_136"/>
          <p:cNvSpPr txBox="1"/>
          <p:nvPr>
            <p:ph idx="12" type="sldNum"/>
          </p:nvPr>
        </p:nvSpPr>
        <p:spPr>
          <a:xfrm>
            <a:off x="7589520" y="6480969"/>
            <a:ext cx="50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12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9aa713e13_0_143"/>
          <p:cNvSpPr txBox="1"/>
          <p:nvPr>
            <p:ph type="title"/>
          </p:nvPr>
        </p:nvSpPr>
        <p:spPr>
          <a:xfrm rot="-5400000">
            <a:off x="-2295352" y="2834294"/>
            <a:ext cx="61539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Gothic"/>
              <a:buNone/>
              <a:defRPr b="1" sz="3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79aa713e13_0_143"/>
          <p:cNvSpPr txBox="1"/>
          <p:nvPr>
            <p:ph idx="1" type="body"/>
          </p:nvPr>
        </p:nvSpPr>
        <p:spPr>
          <a:xfrm rot="-5400000">
            <a:off x="146856" y="1509002"/>
            <a:ext cx="3017400" cy="5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4" name="Google Shape;134;g79aa713e13_0_143"/>
          <p:cNvSpPr txBox="1"/>
          <p:nvPr>
            <p:ph idx="2" type="body"/>
          </p:nvPr>
        </p:nvSpPr>
        <p:spPr>
          <a:xfrm rot="-5400000">
            <a:off x="146856" y="4645394"/>
            <a:ext cx="3017400" cy="5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5" name="Google Shape;135;g79aa713e13_0_143"/>
          <p:cNvSpPr txBox="1"/>
          <p:nvPr>
            <p:ph idx="3" type="body"/>
          </p:nvPr>
        </p:nvSpPr>
        <p:spPr>
          <a:xfrm>
            <a:off x="2022230" y="290732"/>
            <a:ext cx="6858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6" name="Google Shape;136;g79aa713e13_0_143"/>
          <p:cNvSpPr txBox="1"/>
          <p:nvPr>
            <p:ph idx="4" type="body"/>
          </p:nvPr>
        </p:nvSpPr>
        <p:spPr>
          <a:xfrm>
            <a:off x="2022230" y="3427124"/>
            <a:ext cx="6858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7" name="Google Shape;137;g79aa713e13_0_143"/>
          <p:cNvSpPr txBox="1"/>
          <p:nvPr>
            <p:ph idx="10" type="dt"/>
          </p:nvPr>
        </p:nvSpPr>
        <p:spPr>
          <a:xfrm>
            <a:off x="4791456" y="6480969"/>
            <a:ext cx="2130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79aa713e13_0_143"/>
          <p:cNvSpPr txBox="1"/>
          <p:nvPr>
            <p:ph idx="11" type="ftr"/>
          </p:nvPr>
        </p:nvSpPr>
        <p:spPr>
          <a:xfrm>
            <a:off x="457200" y="6480969"/>
            <a:ext cx="4261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79aa713e13_0_143"/>
          <p:cNvSpPr txBox="1"/>
          <p:nvPr>
            <p:ph idx="12" type="sldNum"/>
          </p:nvPr>
        </p:nvSpPr>
        <p:spPr>
          <a:xfrm>
            <a:off x="7589520" y="6483096"/>
            <a:ext cx="50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aa713e13_0_152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79aa713e13_0_152"/>
          <p:cNvSpPr txBox="1"/>
          <p:nvPr>
            <p:ph idx="10" type="dt"/>
          </p:nvPr>
        </p:nvSpPr>
        <p:spPr>
          <a:xfrm>
            <a:off x="4791456" y="6480969"/>
            <a:ext cx="2133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79aa713e13_0_152"/>
          <p:cNvSpPr txBox="1"/>
          <p:nvPr>
            <p:ph idx="11" type="ftr"/>
          </p:nvPr>
        </p:nvSpPr>
        <p:spPr>
          <a:xfrm>
            <a:off x="457200" y="6481890"/>
            <a:ext cx="4260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79aa713e13_0_152"/>
          <p:cNvSpPr txBox="1"/>
          <p:nvPr>
            <p:ph idx="12" type="sldNum"/>
          </p:nvPr>
        </p:nvSpPr>
        <p:spPr>
          <a:xfrm>
            <a:off x="7589520" y="6480969"/>
            <a:ext cx="50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9aa713e13_0_157"/>
          <p:cNvSpPr txBox="1"/>
          <p:nvPr>
            <p:ph idx="10" type="dt"/>
          </p:nvPr>
        </p:nvSpPr>
        <p:spPr>
          <a:xfrm>
            <a:off x="4791456" y="6480969"/>
            <a:ext cx="2133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79aa713e13_0_157"/>
          <p:cNvSpPr txBox="1"/>
          <p:nvPr>
            <p:ph idx="11" type="ftr"/>
          </p:nvPr>
        </p:nvSpPr>
        <p:spPr>
          <a:xfrm>
            <a:off x="457200" y="6481890"/>
            <a:ext cx="4260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79aa713e13_0_157"/>
          <p:cNvSpPr txBox="1"/>
          <p:nvPr>
            <p:ph idx="12" type="sldNum"/>
          </p:nvPr>
        </p:nvSpPr>
        <p:spPr>
          <a:xfrm>
            <a:off x="7589520" y="6480969"/>
            <a:ext cx="50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12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aa713e13_0_161"/>
          <p:cNvSpPr txBox="1"/>
          <p:nvPr>
            <p:ph type="title"/>
          </p:nvPr>
        </p:nvSpPr>
        <p:spPr>
          <a:xfrm rot="-5400000">
            <a:off x="-2295144" y="2882264"/>
            <a:ext cx="594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1828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2900"/>
              <a:buFont typeface="Century Gothic"/>
              <a:buNone/>
              <a:defRPr b="0" sz="29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79aa713e13_0_161"/>
          <p:cNvSpPr txBox="1"/>
          <p:nvPr>
            <p:ph idx="1" type="body"/>
          </p:nvPr>
        </p:nvSpPr>
        <p:spPr>
          <a:xfrm>
            <a:off x="1135856" y="367664"/>
            <a:ext cx="2438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2" name="Google Shape;152;g79aa713e13_0_161"/>
          <p:cNvSpPr txBox="1"/>
          <p:nvPr>
            <p:ph idx="2" type="body"/>
          </p:nvPr>
        </p:nvSpPr>
        <p:spPr>
          <a:xfrm>
            <a:off x="3651250" y="320040"/>
            <a:ext cx="5276100" cy="5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  <a:defRPr sz="3000"/>
            </a:lvl1pPr>
            <a:lvl2pPr indent="-385444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3" name="Google Shape;153;g79aa713e13_0_161"/>
          <p:cNvSpPr txBox="1"/>
          <p:nvPr>
            <p:ph idx="10" type="dt"/>
          </p:nvPr>
        </p:nvSpPr>
        <p:spPr>
          <a:xfrm>
            <a:off x="6278976" y="6556248"/>
            <a:ext cx="2133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79aa713e13_0_161"/>
          <p:cNvSpPr txBox="1"/>
          <p:nvPr>
            <p:ph idx="11" type="ftr"/>
          </p:nvPr>
        </p:nvSpPr>
        <p:spPr>
          <a:xfrm>
            <a:off x="1135856" y="6556248"/>
            <a:ext cx="5143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79aa713e13_0_161"/>
          <p:cNvSpPr txBox="1"/>
          <p:nvPr>
            <p:ph idx="12" type="sldNum"/>
          </p:nvPr>
        </p:nvSpPr>
        <p:spPr>
          <a:xfrm>
            <a:off x="8410576" y="6556248"/>
            <a:ext cx="50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0" type="dt"/>
          </p:nvPr>
        </p:nvSpPr>
        <p:spPr>
          <a:xfrm>
            <a:off x="4791456" y="64800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1" type="ftr"/>
          </p:nvPr>
        </p:nvSpPr>
        <p:spPr>
          <a:xfrm>
            <a:off x="457200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2C3843"/>
            </a:gs>
            <a:gs pos="60000">
              <a:srgbClr val="3C4C5A"/>
            </a:gs>
            <a:gs pos="100000">
              <a:srgbClr val="70808C"/>
            </a:gs>
          </a:gsLst>
          <a:lin ang="5400012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9aa713e13_0_168"/>
          <p:cNvSpPr txBox="1"/>
          <p:nvPr>
            <p:ph type="title"/>
          </p:nvPr>
        </p:nvSpPr>
        <p:spPr>
          <a:xfrm rot="-5400000">
            <a:off x="-2523744" y="2894096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79aa713e13_0_168"/>
          <p:cNvSpPr/>
          <p:nvPr>
            <p:ph idx="2" type="pic"/>
          </p:nvPr>
        </p:nvSpPr>
        <p:spPr>
          <a:xfrm>
            <a:off x="1138237" y="373966"/>
            <a:ext cx="7333500" cy="5486400"/>
          </a:xfrm>
          <a:prstGeom prst="rect">
            <a:avLst/>
          </a:prstGeom>
          <a:solidFill>
            <a:srgbClr val="4A4A4A"/>
          </a:solidFill>
          <a:ln>
            <a:noFill/>
          </a:ln>
        </p:spPr>
      </p:sp>
      <p:sp>
        <p:nvSpPr>
          <p:cNvPr id="159" name="Google Shape;159;g79aa713e13_0_168"/>
          <p:cNvSpPr txBox="1"/>
          <p:nvPr>
            <p:ph idx="1" type="body"/>
          </p:nvPr>
        </p:nvSpPr>
        <p:spPr>
          <a:xfrm>
            <a:off x="1143000" y="5867400"/>
            <a:ext cx="7333500" cy="685800"/>
          </a:xfrm>
          <a:prstGeom prst="rect">
            <a:avLst/>
          </a:prstGeom>
          <a:solidFill>
            <a:schemeClr val="accent1">
              <a:alpha val="14509"/>
            </a:schemeClr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30099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›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60" name="Google Shape;160;g79aa713e13_0_168"/>
          <p:cNvSpPr txBox="1"/>
          <p:nvPr>
            <p:ph idx="10" type="dt"/>
          </p:nvPr>
        </p:nvSpPr>
        <p:spPr>
          <a:xfrm>
            <a:off x="6108192" y="6556248"/>
            <a:ext cx="2103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79aa713e13_0_168"/>
          <p:cNvSpPr txBox="1"/>
          <p:nvPr>
            <p:ph idx="11" type="ftr"/>
          </p:nvPr>
        </p:nvSpPr>
        <p:spPr>
          <a:xfrm>
            <a:off x="1170432" y="6557169"/>
            <a:ext cx="4948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79aa713e13_0_168"/>
          <p:cNvSpPr txBox="1"/>
          <p:nvPr>
            <p:ph idx="12" type="sldNum"/>
          </p:nvPr>
        </p:nvSpPr>
        <p:spPr>
          <a:xfrm>
            <a:off x="8217192" y="6556248"/>
            <a:ext cx="365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9aa713e13_0_175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79aa713e13_0_175"/>
          <p:cNvSpPr txBox="1"/>
          <p:nvPr>
            <p:ph idx="1" type="body"/>
          </p:nvPr>
        </p:nvSpPr>
        <p:spPr>
          <a:xfrm rot="5400000">
            <a:off x="2286000" y="54008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66" name="Google Shape;166;g79aa713e13_0_175"/>
          <p:cNvSpPr txBox="1"/>
          <p:nvPr>
            <p:ph idx="10" type="dt"/>
          </p:nvPr>
        </p:nvSpPr>
        <p:spPr>
          <a:xfrm>
            <a:off x="4791456" y="6480969"/>
            <a:ext cx="2133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79aa713e13_0_175"/>
          <p:cNvSpPr txBox="1"/>
          <p:nvPr>
            <p:ph idx="11" type="ftr"/>
          </p:nvPr>
        </p:nvSpPr>
        <p:spPr>
          <a:xfrm>
            <a:off x="457200" y="6481890"/>
            <a:ext cx="4260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79aa713e13_0_175"/>
          <p:cNvSpPr txBox="1"/>
          <p:nvPr>
            <p:ph idx="12" type="sldNum"/>
          </p:nvPr>
        </p:nvSpPr>
        <p:spPr>
          <a:xfrm>
            <a:off x="7589520" y="6480969"/>
            <a:ext cx="50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9aa713e13_0_181"/>
          <p:cNvSpPr txBox="1"/>
          <p:nvPr>
            <p:ph type="title"/>
          </p:nvPr>
        </p:nvSpPr>
        <p:spPr>
          <a:xfrm rot="5400000">
            <a:off x="4991100" y="2171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79aa713e13_0_181"/>
          <p:cNvSpPr txBox="1"/>
          <p:nvPr>
            <p:ph idx="1" type="body"/>
          </p:nvPr>
        </p:nvSpPr>
        <p:spPr>
          <a:xfrm rot="5400000">
            <a:off x="838200" y="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72" name="Google Shape;172;g79aa713e13_0_181"/>
          <p:cNvSpPr txBox="1"/>
          <p:nvPr>
            <p:ph idx="10" type="dt"/>
          </p:nvPr>
        </p:nvSpPr>
        <p:spPr>
          <a:xfrm>
            <a:off x="4791456" y="6480969"/>
            <a:ext cx="2133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79aa713e13_0_181"/>
          <p:cNvSpPr txBox="1"/>
          <p:nvPr>
            <p:ph idx="11" type="ftr"/>
          </p:nvPr>
        </p:nvSpPr>
        <p:spPr>
          <a:xfrm>
            <a:off x="457200" y="6481890"/>
            <a:ext cx="4260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g79aa713e13_0_181"/>
          <p:cNvSpPr txBox="1"/>
          <p:nvPr>
            <p:ph idx="12" type="sldNum"/>
          </p:nvPr>
        </p:nvSpPr>
        <p:spPr>
          <a:xfrm>
            <a:off x="7589520" y="6480969"/>
            <a:ext cx="50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2C3843"/>
            </a:gs>
            <a:gs pos="60000">
              <a:srgbClr val="3C4C5A"/>
            </a:gs>
            <a:gs pos="100000">
              <a:srgbClr val="70808C"/>
            </a:gs>
          </a:gsLst>
          <a:lin ang="54000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/>
          <p:nvPr/>
        </p:nvSpPr>
        <p:spPr>
          <a:xfrm flipH="1" rot="10800000">
            <a:off x="7034" y="7034"/>
            <a:ext cx="9129932" cy="6836899"/>
          </a:xfrm>
          <a:prstGeom prst="rtTriangle">
            <a:avLst/>
          </a:prstGeom>
          <a:gradFill>
            <a:gsLst>
              <a:gs pos="0">
                <a:srgbClr val="EEF1F3">
                  <a:alpha val="9019"/>
                </a:srgbClr>
              </a:gs>
              <a:gs pos="70000">
                <a:srgbClr val="EEF1F3">
                  <a:alpha val="7058"/>
                </a:srgbClr>
              </a:gs>
              <a:gs pos="100000">
                <a:srgbClr val="EEF1F3">
                  <a:alpha val="0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32"/>
          <p:cNvSpPr/>
          <p:nvPr/>
        </p:nvSpPr>
        <p:spPr>
          <a:xfrm flipH="1" rot="-5400000">
            <a:off x="7554353" y="309490"/>
            <a:ext cx="1892949" cy="129422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598827"/>
              </a:gs>
              <a:gs pos="60000">
                <a:srgbClr val="9CEF42"/>
              </a:gs>
              <a:gs pos="100000">
                <a:srgbClr val="BDFB89"/>
              </a:gs>
            </a:gsLst>
            <a:lin ang="15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32"/>
          <p:cNvSpPr txBox="1"/>
          <p:nvPr>
            <p:ph idx="10" type="dt"/>
          </p:nvPr>
        </p:nvSpPr>
        <p:spPr>
          <a:xfrm>
            <a:off x="6955632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1" type="ftr"/>
          </p:nvPr>
        </p:nvSpPr>
        <p:spPr>
          <a:xfrm>
            <a:off x="2619376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8451056" y="809624"/>
            <a:ext cx="502920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cxnSp>
        <p:nvCxnSpPr>
          <p:cNvPr id="37" name="Google Shape;37;p32"/>
          <p:cNvCxnSpPr/>
          <p:nvPr/>
        </p:nvCxnSpPr>
        <p:spPr>
          <a:xfrm rot="10800000">
            <a:off x="6468794" y="9381"/>
            <a:ext cx="2672861" cy="1900210"/>
          </a:xfrm>
          <a:prstGeom prst="straightConnector1">
            <a:avLst/>
          </a:prstGeom>
          <a:noFill/>
          <a:ln cap="rnd" cmpd="sng" w="9525">
            <a:solidFill>
              <a:srgbClr val="C5C5C5">
                <a:alpha val="4392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32"/>
          <p:cNvCxnSpPr/>
          <p:nvPr/>
        </p:nvCxnSpPr>
        <p:spPr>
          <a:xfrm flipH="1" rot="10800000">
            <a:off x="0" y="7034"/>
            <a:ext cx="9136966" cy="6843933"/>
          </a:xfrm>
          <a:prstGeom prst="straightConnector1">
            <a:avLst/>
          </a:prstGeom>
          <a:noFill/>
          <a:ln cap="rnd" cmpd="sng" w="9525">
            <a:solidFill>
              <a:srgbClr val="BEBEBE">
                <a:alpha val="3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32"/>
          <p:cNvSpPr txBox="1"/>
          <p:nvPr>
            <p:ph type="title"/>
          </p:nvPr>
        </p:nvSpPr>
        <p:spPr>
          <a:xfrm>
            <a:off x="381000" y="271464"/>
            <a:ext cx="72390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381000" y="1633536"/>
            <a:ext cx="3886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457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4648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1" type="ftr"/>
          </p:nvPr>
        </p:nvSpPr>
        <p:spPr>
          <a:xfrm>
            <a:off x="457200" y="6480969"/>
            <a:ext cx="4260056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type="title"/>
          </p:nvPr>
        </p:nvSpPr>
        <p:spPr>
          <a:xfrm rot="-5400000">
            <a:off x="-2295358" y="2834288"/>
            <a:ext cx="61539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Gothic"/>
              <a:buNone/>
              <a:defRPr b="1" sz="3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" type="body"/>
          </p:nvPr>
        </p:nvSpPr>
        <p:spPr>
          <a:xfrm rot="-5400000">
            <a:off x="146758" y="1508980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2" type="body"/>
          </p:nvPr>
        </p:nvSpPr>
        <p:spPr>
          <a:xfrm rot="-5400000">
            <a:off x="146758" y="4645372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3" type="body"/>
          </p:nvPr>
        </p:nvSpPr>
        <p:spPr>
          <a:xfrm>
            <a:off x="2022230" y="290732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4" type="body"/>
          </p:nvPr>
        </p:nvSpPr>
        <p:spPr>
          <a:xfrm>
            <a:off x="2022230" y="3427124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0" type="dt"/>
          </p:nvPr>
        </p:nvSpPr>
        <p:spPr>
          <a:xfrm>
            <a:off x="4791456" y="6480969"/>
            <a:ext cx="2130552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1" type="ftr"/>
          </p:nvPr>
        </p:nvSpPr>
        <p:spPr>
          <a:xfrm>
            <a:off x="457200" y="6480969"/>
            <a:ext cx="4261104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2" type="sldNum"/>
          </p:nvPr>
        </p:nvSpPr>
        <p:spPr>
          <a:xfrm>
            <a:off x="7589520" y="6483096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/>
          <p:nvPr>
            <p:ph type="title"/>
          </p:nvPr>
        </p:nvSpPr>
        <p:spPr>
          <a:xfrm rot="-5400000">
            <a:off x="-2295144" y="2882264"/>
            <a:ext cx="594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1828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2900"/>
              <a:buFont typeface="Century Gothic"/>
              <a:buNone/>
              <a:defRPr b="0" sz="29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135856" y="367664"/>
            <a:ext cx="2438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2" type="body"/>
          </p:nvPr>
        </p:nvSpPr>
        <p:spPr>
          <a:xfrm>
            <a:off x="3651250" y="320040"/>
            <a:ext cx="5276088" cy="598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  <a:defRPr sz="3000"/>
            </a:lvl1pPr>
            <a:lvl2pPr indent="-385444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0" type="dt"/>
          </p:nvPr>
        </p:nvSpPr>
        <p:spPr>
          <a:xfrm>
            <a:off x="6278976" y="65562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1" type="ftr"/>
          </p:nvPr>
        </p:nvSpPr>
        <p:spPr>
          <a:xfrm>
            <a:off x="1135856" y="6556248"/>
            <a:ext cx="514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2" type="sldNum"/>
          </p:nvPr>
        </p:nvSpPr>
        <p:spPr>
          <a:xfrm>
            <a:off x="8410576" y="6556248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2C3843"/>
            </a:gs>
            <a:gs pos="60000">
              <a:srgbClr val="3C4C5A"/>
            </a:gs>
            <a:gs pos="100000">
              <a:srgbClr val="70808C"/>
            </a:gs>
          </a:gsLst>
          <a:lin ang="5400000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/>
          <p:nvPr>
            <p:ph type="title"/>
          </p:nvPr>
        </p:nvSpPr>
        <p:spPr>
          <a:xfrm rot="-5400000">
            <a:off x="-2523744" y="2894096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/>
          <p:nvPr>
            <p:ph idx="2" type="pic"/>
          </p:nvPr>
        </p:nvSpPr>
        <p:spPr>
          <a:xfrm>
            <a:off x="1138237" y="373966"/>
            <a:ext cx="7333488" cy="5486400"/>
          </a:xfrm>
          <a:prstGeom prst="rect">
            <a:avLst/>
          </a:prstGeom>
          <a:solidFill>
            <a:srgbClr val="4A4A4A"/>
          </a:solidFill>
          <a:ln>
            <a:noFill/>
          </a:ln>
        </p:spPr>
      </p:sp>
      <p:sp>
        <p:nvSpPr>
          <p:cNvPr id="76" name="Google Shape;76;p38"/>
          <p:cNvSpPr txBox="1"/>
          <p:nvPr>
            <p:ph idx="1" type="body"/>
          </p:nvPr>
        </p:nvSpPr>
        <p:spPr>
          <a:xfrm>
            <a:off x="1143000" y="5867400"/>
            <a:ext cx="7333488" cy="685800"/>
          </a:xfrm>
          <a:prstGeom prst="rect">
            <a:avLst/>
          </a:prstGeom>
          <a:solidFill>
            <a:schemeClr val="accent1">
              <a:alpha val="14117"/>
            </a:schemeClr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30099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40"/>
              <a:buChar char="›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6108192" y="6556248"/>
            <a:ext cx="210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1170432" y="6557169"/>
            <a:ext cx="4948072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217192" y="6556248"/>
            <a:ext cx="36576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>
            <a:gsLst>
              <a:gs pos="0">
                <a:srgbClr val="EEF1F3">
                  <a:alpha val="9019"/>
                </a:srgbClr>
              </a:gs>
              <a:gs pos="70000">
                <a:srgbClr val="EEF1F3">
                  <a:alpha val="7058"/>
                </a:srgbClr>
              </a:gs>
              <a:gs pos="100000">
                <a:srgbClr val="EEF1F3">
                  <a:alpha val="0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" name="Google Shape;11;p29"/>
          <p:cNvCxnSpPr/>
          <p:nvPr/>
        </p:nvCxnSpPr>
        <p:spPr>
          <a:xfrm>
            <a:off x="0" y="7034"/>
            <a:ext cx="9136966" cy="6843933"/>
          </a:xfrm>
          <a:prstGeom prst="straightConnector1">
            <a:avLst/>
          </a:prstGeom>
          <a:noFill/>
          <a:ln cap="rnd" cmpd="sng" w="9525">
            <a:solidFill>
              <a:srgbClr val="BEBEBE">
                <a:alpha val="3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9"/>
          <p:cNvCxnSpPr/>
          <p:nvPr/>
        </p:nvCxnSpPr>
        <p:spPr>
          <a:xfrm flipH="1">
            <a:off x="6468794" y="4948410"/>
            <a:ext cx="2672861" cy="1900210"/>
          </a:xfrm>
          <a:prstGeom prst="straightConnector1">
            <a:avLst/>
          </a:prstGeom>
          <a:noFill/>
          <a:ln cap="rnd" cmpd="sng" w="9525">
            <a:solidFill>
              <a:srgbClr val="C5C5C5">
                <a:alpha val="4392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9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rgbClr val="B0EA7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"/>
              <a:buChar char="⦿"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"/>
              <a:buChar char="●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BADC9D"/>
              </a:buClr>
              <a:buSzPts val="1900"/>
              <a:buFont typeface="Noto Sans"/>
              <a:buChar char="●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ADC9D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ADC9D"/>
              </a:buClr>
              <a:buSzPts val="16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ADC9D"/>
              </a:buClr>
              <a:buSzPts val="16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ADC9D"/>
              </a:buClr>
              <a:buSzPts val="16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9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9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9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12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aa713e13_0_104"/>
          <p:cNvSpPr/>
          <p:nvPr/>
        </p:nvSpPr>
        <p:spPr>
          <a:xfrm>
            <a:off x="7034" y="14068"/>
            <a:ext cx="9129900" cy="6837000"/>
          </a:xfrm>
          <a:prstGeom prst="rtTriangle">
            <a:avLst/>
          </a:prstGeom>
          <a:gradFill>
            <a:gsLst>
              <a:gs pos="0">
                <a:srgbClr val="EEF1F3">
                  <a:alpha val="9411"/>
                </a:srgbClr>
              </a:gs>
              <a:gs pos="70000">
                <a:srgbClr val="EEF1F3">
                  <a:alpha val="7450"/>
                </a:srgbClr>
              </a:gs>
              <a:gs pos="100000">
                <a:srgbClr val="EEF1F3">
                  <a:alpha val="392"/>
                </a:srgbClr>
              </a:gs>
            </a:gsLst>
            <a:lin ang="799998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4" name="Google Shape;94;g79aa713e13_0_104"/>
          <p:cNvCxnSpPr/>
          <p:nvPr/>
        </p:nvCxnSpPr>
        <p:spPr>
          <a:xfrm>
            <a:off x="0" y="7034"/>
            <a:ext cx="9137100" cy="6843900"/>
          </a:xfrm>
          <a:prstGeom prst="straightConnector1">
            <a:avLst/>
          </a:prstGeom>
          <a:noFill/>
          <a:ln cap="rnd" cmpd="sng" w="9525">
            <a:solidFill>
              <a:srgbClr val="BEBEBE">
                <a:alpha val="3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g79aa713e13_0_104"/>
          <p:cNvCxnSpPr/>
          <p:nvPr/>
        </p:nvCxnSpPr>
        <p:spPr>
          <a:xfrm flipH="1">
            <a:off x="6468655" y="4948410"/>
            <a:ext cx="2673000" cy="1900200"/>
          </a:xfrm>
          <a:prstGeom prst="straightConnector1">
            <a:avLst/>
          </a:prstGeom>
          <a:noFill/>
          <a:ln cap="rnd" cmpd="sng" w="9525">
            <a:solidFill>
              <a:srgbClr val="C5C5C5">
                <a:alpha val="4470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g79aa713e13_0_104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rgbClr val="B0EA7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g79aa713e13_0_104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"/>
              <a:buChar char="⦿"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"/>
              <a:buChar char="●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BADC9D"/>
              </a:buClr>
              <a:buSzPts val="1900"/>
              <a:buFont typeface="Noto Sans"/>
              <a:buChar char="●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ADC9D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ADC9D"/>
              </a:buClr>
              <a:buSzPts val="16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ADC9D"/>
              </a:buClr>
              <a:buSzPts val="16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ADC9D"/>
              </a:buClr>
              <a:buSzPts val="16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Google Shape;98;g79aa713e13_0_104"/>
          <p:cNvSpPr txBox="1"/>
          <p:nvPr>
            <p:ph idx="10" type="dt"/>
          </p:nvPr>
        </p:nvSpPr>
        <p:spPr>
          <a:xfrm>
            <a:off x="4791456" y="6480969"/>
            <a:ext cx="2133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g79aa713e13_0_104"/>
          <p:cNvSpPr txBox="1"/>
          <p:nvPr>
            <p:ph idx="11" type="ftr"/>
          </p:nvPr>
        </p:nvSpPr>
        <p:spPr>
          <a:xfrm>
            <a:off x="457200" y="6481890"/>
            <a:ext cx="4260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g79aa713e13_0_104"/>
          <p:cNvSpPr txBox="1"/>
          <p:nvPr>
            <p:ph idx="12" type="sldNum"/>
          </p:nvPr>
        </p:nvSpPr>
        <p:spPr>
          <a:xfrm>
            <a:off x="7589520" y="6480969"/>
            <a:ext cx="50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"/>
          <p:cNvSpPr txBox="1"/>
          <p:nvPr>
            <p:ph type="ctrTitle"/>
          </p:nvPr>
        </p:nvSpPr>
        <p:spPr>
          <a:xfrm>
            <a:off x="755576" y="2492896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8463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7200"/>
              <a:buFont typeface="Century Gothic"/>
              <a:buNone/>
            </a:pPr>
            <a:r>
              <a:rPr sz="7200">
                <a:solidFill>
                  <a:srgbClr val="92D050"/>
                </a:solidFill>
              </a:rPr>
              <a:t>DRUŠTVENA</a:t>
            </a:r>
            <a:br>
              <a:rPr sz="7200">
                <a:solidFill>
                  <a:srgbClr val="92D050"/>
                </a:solidFill>
              </a:rPr>
            </a:br>
            <a:r>
              <a:rPr sz="7200">
                <a:solidFill>
                  <a:srgbClr val="92D050"/>
                </a:solidFill>
              </a:rPr>
              <a:t>MREŽA</a:t>
            </a:r>
            <a:endParaRPr/>
          </a:p>
        </p:txBody>
      </p:sp>
      <p:sp>
        <p:nvSpPr>
          <p:cNvPr id="180" name="Google Shape;180;p1"/>
          <p:cNvSpPr txBox="1"/>
          <p:nvPr>
            <p:ph idx="1" type="subTitle"/>
          </p:nvPr>
        </p:nvSpPr>
        <p:spPr>
          <a:xfrm>
            <a:off x="899592" y="476672"/>
            <a:ext cx="80629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3619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sz="6000"/>
              <a:t>PROJEKAT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9aa713e13_0_187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register.php</a:t>
            </a:r>
            <a:endParaRPr/>
          </a:p>
        </p:txBody>
      </p:sp>
      <p:sp>
        <p:nvSpPr>
          <p:cNvPr id="234" name="Google Shape;234;g79aa713e13_0_187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84048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⦿"/>
            </a:pPr>
            <a:r>
              <a:rPr/>
              <a:t>Napraviti validaciju forme tako da: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Char char="›"/>
            </a:pPr>
            <a:r>
              <a:rPr>
                <a:solidFill>
                  <a:srgbClr val="92D050"/>
                </a:solidFill>
              </a:rPr>
              <a:t>name</a:t>
            </a:r>
            <a:r>
              <a:rPr/>
              <a:t> i </a:t>
            </a:r>
            <a:r>
              <a:rPr>
                <a:solidFill>
                  <a:srgbClr val="92D050"/>
                </a:solidFill>
              </a:rPr>
              <a:t>surname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/>
              <a:t>Treba da sadrži samo slova i praznine. 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/>
              <a:t>Odseći višak praznina (pre, u tekstu i nakon tekstualnog sadržaja)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/>
              <a:t>Ime i prezime ne sme biti duže od 50 karaktera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Char char="›"/>
            </a:pPr>
            <a:r>
              <a:rPr>
                <a:solidFill>
                  <a:srgbClr val="92D050"/>
                </a:solidFill>
              </a:rPr>
              <a:t>gender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/>
              <a:t>Može biti: </a:t>
            </a:r>
            <a:endParaRPr/>
          </a:p>
          <a:p>
            <a:pPr indent="-210311" lvl="3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Char char="●"/>
            </a:pPr>
            <a:r>
              <a:rPr>
                <a:solidFill>
                  <a:srgbClr val="92D050"/>
                </a:solidFill>
              </a:rPr>
              <a:t>male</a:t>
            </a:r>
            <a:r>
              <a:rPr/>
              <a:t> (value </a:t>
            </a:r>
            <a:r>
              <a:rPr>
                <a:solidFill>
                  <a:srgbClr val="92D050"/>
                </a:solidFill>
              </a:rPr>
              <a:t>m</a:t>
            </a:r>
            <a:r>
              <a:rPr/>
              <a:t>)</a:t>
            </a:r>
            <a:endParaRPr/>
          </a:p>
          <a:p>
            <a:pPr indent="-210311" lvl="3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Char char="●"/>
            </a:pPr>
            <a:r>
              <a:rPr>
                <a:solidFill>
                  <a:srgbClr val="92D050"/>
                </a:solidFill>
              </a:rPr>
              <a:t>female</a:t>
            </a:r>
            <a:r>
              <a:rPr/>
              <a:t> (value </a:t>
            </a:r>
            <a:r>
              <a:rPr>
                <a:solidFill>
                  <a:srgbClr val="92D050"/>
                </a:solidFill>
              </a:rPr>
              <a:t>f</a:t>
            </a:r>
            <a:r>
              <a:rPr/>
              <a:t>)</a:t>
            </a:r>
            <a:endParaRPr/>
          </a:p>
          <a:p>
            <a:pPr indent="-210311" lvl="3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Char char="●"/>
            </a:pPr>
            <a:r>
              <a:rPr>
                <a:solidFill>
                  <a:srgbClr val="92D050"/>
                </a:solidFill>
              </a:rPr>
              <a:t>other</a:t>
            </a:r>
            <a:r>
              <a:rPr/>
              <a:t> (value </a:t>
            </a:r>
            <a:r>
              <a:rPr>
                <a:solidFill>
                  <a:srgbClr val="92D050"/>
                </a:solidFill>
              </a:rPr>
              <a:t>o</a:t>
            </a:r>
            <a:r>
              <a:rPr/>
              <a:t>)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/>
              <a:t>Other dugme je podrazumevano (default) čekirano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/>
              <a:t>Value za svako od dugmeta mora biti jedan karakter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9aa713e13_0_192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register.php</a:t>
            </a:r>
            <a:endParaRPr/>
          </a:p>
        </p:txBody>
      </p:sp>
      <p:sp>
        <p:nvSpPr>
          <p:cNvPr id="240" name="Google Shape;240;g79aa713e13_0_192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Napraviti validaciju forme tako da: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›"/>
            </a:pPr>
            <a:r>
              <a:rPr sz="2400">
                <a:solidFill>
                  <a:srgbClr val="92D050"/>
                </a:solidFill>
              </a:rPr>
              <a:t>date of birth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sz="2200"/>
              <a:t>Ograničiti da nije moguće odabrati datum pre 1900. godine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›"/>
            </a:pPr>
            <a:r>
              <a:rPr sz="2400">
                <a:solidFill>
                  <a:srgbClr val="92D050"/>
                </a:solidFill>
              </a:rPr>
              <a:t>usrename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sz="2200"/>
              <a:t>Može sadržati slova i specijalne karaktere, ali ne sme sadržati praznine i tabove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sz="2200"/>
              <a:t>Mora biti jedinstveno i ne sme se poklapati sa nekim već ranije unetim korisničkim imenom koje postoji u bazi podataka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sz="2200"/>
              <a:t>Dužina username teksta mora biti između 5 i 50 karaktera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9aa713e13_0_197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register.php</a:t>
            </a:r>
            <a:endParaRPr/>
          </a:p>
        </p:txBody>
      </p:sp>
      <p:sp>
        <p:nvSpPr>
          <p:cNvPr id="246" name="Google Shape;246;g79aa713e13_0_197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Napraviti validaciju forme tako da: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›"/>
            </a:pPr>
            <a:r>
              <a:rPr sz="2400">
                <a:solidFill>
                  <a:srgbClr val="92D050"/>
                </a:solidFill>
              </a:rPr>
              <a:t>password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sz="2200"/>
              <a:t>Može sadržati slova i specijalne karaktere, ali ne sme sadržati praznine i tabove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sz="2200"/>
              <a:t>Dužina lozinke mora biti između 5 i 25 karaktera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sz="2200"/>
              <a:t>Lozinku zaštititi (šifrovati)pomoću </a:t>
            </a:r>
            <a:r>
              <a:rPr sz="2200" u="sng">
                <a:solidFill>
                  <a:srgbClr val="92D050"/>
                </a:solidFill>
              </a:rPr>
              <a:t>md5</a:t>
            </a:r>
            <a:r>
              <a:rPr sz="2200"/>
              <a:t> funkcije i kao takvu je kasnije unositi u bazu podataka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 sz="2600">
                <a:solidFill>
                  <a:srgbClr val="92D050"/>
                </a:solidFill>
              </a:rPr>
              <a:t>retype password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sz="2200"/>
              <a:t>Važe ista pravila kao i za password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sz="2200"/>
              <a:t>Mora se poklapati sa sadržajem koji je unet u password polje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9aa713e13_0_202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register.php</a:t>
            </a:r>
            <a:endParaRPr/>
          </a:p>
        </p:txBody>
      </p:sp>
      <p:sp>
        <p:nvSpPr>
          <p:cNvPr id="252" name="Google Shape;252;g79aa713e13_0_202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Napraviti validaciju forme tako da: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›"/>
            </a:pPr>
            <a:r>
              <a:rPr sz="2400">
                <a:solidFill>
                  <a:srgbClr val="92D050"/>
                </a:solidFill>
              </a:rPr>
              <a:t>submit dugme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sz="2200"/>
              <a:t>Klikom na submit dugme vrši se validacija forme i ukoliko neki od podataka nije u zadatim granicama, ispisati odgovarajuću poruku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sz="2200"/>
              <a:t>Ukoliko su svi podaci ispravno uneti, podatke uneti u bazu podataka i ispisati poruku da su podaci uneti (voditi računa o tome da lozinka mora biti uneta kao šifrovana, a ne kao string koji je korisnik uneo u input polje za password)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01f3733e2_14_0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followers.php</a:t>
            </a:r>
            <a:endParaRPr/>
          </a:p>
        </p:txBody>
      </p:sp>
      <p:sp>
        <p:nvSpPr>
          <p:cNvPr id="258" name="Google Shape;258;gc01f3733e2_14_0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Stranica na kojoj će se prikazivati korisnici društvene mreže i gde će se vršiti zahtev za praćenje korisnika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/>
              <a:t>Postaviti promenljivu u kojoj će se nalaziti id korisnika koji je trenutno „ulogovan“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/>
              <a:t>U odnosu na ulogovanog korisnika, na ekranu prikazati sve korisnike iz društvene mreže, osim ulogovanog korisnika (ne možemo biti pratilac samom sebi).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01f3733e2_14_5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followers.php</a:t>
            </a:r>
            <a:endParaRPr/>
          </a:p>
        </p:txBody>
      </p:sp>
      <p:sp>
        <p:nvSpPr>
          <p:cNvPr id="264" name="Google Shape;264;gc01f3733e2_14_5"/>
          <p:cNvSpPr txBox="1"/>
          <p:nvPr>
            <p:ph idx="1" type="body"/>
          </p:nvPr>
        </p:nvSpPr>
        <p:spPr>
          <a:xfrm>
            <a:off x="251520" y="1484784"/>
            <a:ext cx="85689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Prikaz korisnika treba biti tabelaran i od informacija je obavezno prikazati: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/>
              <a:t>Ime i prezime korisnika (kao jedna kolona)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/>
              <a:t>Korisničko ime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/>
              <a:t>Akcije</a:t>
            </a:r>
            <a:endParaRPr/>
          </a:p>
          <a:p>
            <a:pPr indent="-2316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316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316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/>
              <a:t>Ukoliko nema korisnika u društvenoj mreži, ispisati odgovarajuću poruku na ekranu</a:t>
            </a:r>
            <a:endParaRPr/>
          </a:p>
          <a:p>
            <a:pPr indent="0" lvl="1" marL="53721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id="265" name="Google Shape;265;gc01f3733e2_14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75" y="3633025"/>
            <a:ext cx="6339575" cy="15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01f3733e2_14_11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followers.php</a:t>
            </a:r>
            <a:endParaRPr/>
          </a:p>
        </p:txBody>
      </p:sp>
      <p:sp>
        <p:nvSpPr>
          <p:cNvPr id="271" name="Google Shape;271;gc01f3733e2_14_11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Tabelu korisnika možete proizvoljno stilizovati i dodati joj i pored obaveznih kolona dodati i proizvoljne kolone po želji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/>
              <a:t>Osim prikaza tabele korisnika, prikazuje se i akcija koja predstavlja „prijateljstvo“ tj. praćenje između nas kao ulogovanog korisnika i korisnika koji imaju profile na našoj mreži. </a:t>
            </a:r>
            <a:endParaRPr/>
          </a:p>
          <a:p>
            <a:pPr indent="-128905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9afc1cbd3_2_0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followers.php</a:t>
            </a:r>
            <a:endParaRPr/>
          </a:p>
        </p:txBody>
      </p:sp>
      <p:sp>
        <p:nvSpPr>
          <p:cNvPr id="277" name="Google Shape;277;g79afc1cbd3_2_0"/>
          <p:cNvSpPr txBox="1"/>
          <p:nvPr>
            <p:ph idx="1" type="body"/>
          </p:nvPr>
        </p:nvSpPr>
        <p:spPr>
          <a:xfrm>
            <a:off x="323528" y="1556792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Akcija je link koji uzima jednu od vrednosti: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>
                <a:solidFill>
                  <a:srgbClr val="92D050"/>
                </a:solidFill>
              </a:rPr>
              <a:t>Follow (zaprati korisnika) 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/>
              <a:t>Zaprati korisnika koji mene ne prati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>
                <a:solidFill>
                  <a:srgbClr val="92D050"/>
                </a:solidFill>
              </a:rPr>
              <a:t>Follow back (uzvrati praćenje) 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/>
              <a:t>Zaprati korisnika koji mene već prati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>
                <a:solidFill>
                  <a:srgbClr val="92D050"/>
                </a:solidFill>
              </a:rPr>
              <a:t>Unfollow</a:t>
            </a:r>
            <a:r>
              <a:rPr/>
              <a:t> </a:t>
            </a:r>
            <a:r>
              <a:rPr>
                <a:solidFill>
                  <a:srgbClr val="92D050"/>
                </a:solidFill>
              </a:rPr>
              <a:t>(otkaži praćenje)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/>
              <a:t>Prestani da pratiš korisnika</a:t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78" name="Google Shape;278;g79afc1cbd3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5015746"/>
            <a:ext cx="7074395" cy="172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9afc1cbd3_2_6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followers.php</a:t>
            </a:r>
            <a:endParaRPr/>
          </a:p>
        </p:txBody>
      </p:sp>
      <p:sp>
        <p:nvSpPr>
          <p:cNvPr id="284" name="Google Shape;284;g79afc1cbd3_2_6"/>
          <p:cNvSpPr txBox="1"/>
          <p:nvPr>
            <p:ph idx="1" type="body"/>
          </p:nvPr>
        </p:nvSpPr>
        <p:spPr>
          <a:xfrm>
            <a:off x="323528" y="1556792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Klikom na akciju (link)u bazi podataka se automatski beleži novo stanje (praćenje/prijateljstvo) između dve osobe i tekst linka se automatski menja u odgovarajuće stanje.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/>
              <a:t>Na narednim slajdovima slede primeri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9afc1cbd3_2_11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followers.php – Follow</a:t>
            </a:r>
            <a:endParaRPr/>
          </a:p>
        </p:txBody>
      </p:sp>
      <p:sp>
        <p:nvSpPr>
          <p:cNvPr id="290" name="Google Shape;290;g79afc1cbd3_2_11"/>
          <p:cNvSpPr txBox="1"/>
          <p:nvPr>
            <p:ph idx="1" type="body"/>
          </p:nvPr>
        </p:nvSpPr>
        <p:spPr>
          <a:xfrm>
            <a:off x="323528" y="1556792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84048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⦿"/>
            </a:pPr>
            <a:r>
              <a:rPr>
                <a:solidFill>
                  <a:srgbClr val="92D050"/>
                </a:solidFill>
              </a:rPr>
              <a:t>Follow (Zaprati korisnika)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Char char="›"/>
            </a:pPr>
            <a:r>
              <a:rPr/>
              <a:t>Praćenje korisnika koji nas ne prati</a:t>
            </a:r>
            <a:endParaRPr/>
          </a:p>
          <a:p>
            <a:pPr indent="-243078" lvl="0" marL="448056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43078" lvl="0" marL="448056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i="1"/>
          </a:p>
          <a:p>
            <a:pPr indent="-384048" lvl="0" marL="448056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ct val="80000"/>
              <a:buChar char="⦿"/>
            </a:pPr>
            <a:r>
              <a:rPr/>
              <a:t>Kada kliknemo na ovaj link, njegovo stanje se menja u </a:t>
            </a:r>
            <a:r>
              <a:rPr>
                <a:solidFill>
                  <a:srgbClr val="92D050"/>
                </a:solidFill>
              </a:rPr>
              <a:t>Unfollow (Otkaži praćenje)</a:t>
            </a:r>
            <a:endParaRPr/>
          </a:p>
          <a:p>
            <a:pPr indent="-243078" lvl="0" marL="448056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rgbClr val="92D050"/>
              </a:solidFill>
            </a:endParaRPr>
          </a:p>
          <a:p>
            <a:pPr indent="-243078" lvl="0" marL="448056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rgbClr val="92D050"/>
              </a:solidFill>
            </a:endParaRPr>
          </a:p>
          <a:p>
            <a:pPr indent="-384048" lvl="0" marL="448056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ct val="80000"/>
              <a:buChar char="⦿"/>
            </a:pPr>
            <a:r>
              <a:rPr/>
              <a:t>Iz ovog stanje se se klikom na link </a:t>
            </a:r>
            <a:r>
              <a:rPr>
                <a:solidFill>
                  <a:srgbClr val="92D050"/>
                </a:solidFill>
              </a:rPr>
              <a:t>Unfollow (Otkaži praćenje)</a:t>
            </a:r>
            <a:r>
              <a:rPr/>
              <a:t> opet vraćamo na stanje </a:t>
            </a:r>
            <a:r>
              <a:rPr>
                <a:solidFill>
                  <a:srgbClr val="92D050"/>
                </a:solidFill>
              </a:rPr>
              <a:t>Follow (Zaprati korisnika)</a:t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pic>
        <p:nvPicPr>
          <p:cNvPr id="291" name="Google Shape;291;g79afc1cbd3_2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942" y="2496978"/>
            <a:ext cx="7200799" cy="509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79afc1cbd3_2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320" y="4149080"/>
            <a:ext cx="7200800" cy="44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   header.php</a:t>
            </a:r>
            <a:endParaRPr/>
          </a:p>
        </p:txBody>
      </p:sp>
      <p:sp>
        <p:nvSpPr>
          <p:cNvPr id="186" name="Google Shape;186;p2"/>
          <p:cNvSpPr txBox="1"/>
          <p:nvPr>
            <p:ph idx="1" type="body"/>
          </p:nvPr>
        </p:nvSpPr>
        <p:spPr>
          <a:xfrm>
            <a:off x="323528" y="1882808"/>
            <a:ext cx="8568952" cy="471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95478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86"/>
              <a:buChar char="⦿"/>
            </a:pPr>
            <a:r>
              <a:rPr/>
              <a:t>Napraviti stranicu </a:t>
            </a:r>
            <a:r>
              <a:rPr>
                <a:solidFill>
                  <a:srgbClr val="92D050"/>
                </a:solidFill>
              </a:rPr>
              <a:t>header.php</a:t>
            </a:r>
            <a:r>
              <a:rPr/>
              <a:t> koja će se uključivati u ostalim stranicama aplikacije.</a:t>
            </a:r>
            <a:endParaRPr/>
          </a:p>
          <a:p>
            <a:pPr indent="-395478" lvl="0" marL="448056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ct val="86486"/>
              <a:buChar char="⦿"/>
            </a:pPr>
            <a:r>
              <a:rPr/>
              <a:t>Stranica treba da otvori html tag, head tag u kojem će biti uključen css fajl, kao i body tag a unutar body tag-a meni.</a:t>
            </a:r>
            <a:endParaRPr/>
          </a:p>
          <a:p>
            <a:pPr indent="-395478" lvl="0" marL="448056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ct val="86486"/>
              <a:buChar char="⦿"/>
            </a:pPr>
            <a:r>
              <a:rPr/>
              <a:t>Meni treba da sadži tabove:</a:t>
            </a:r>
            <a:endParaRPr/>
          </a:p>
          <a:p>
            <a:pPr indent="-297513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102702"/>
              <a:buChar char="›"/>
            </a:pPr>
            <a:r>
              <a:rPr/>
              <a:t>Home</a:t>
            </a:r>
            <a:endParaRPr/>
          </a:p>
          <a:p>
            <a:pPr indent="-297513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102702"/>
              <a:buChar char="›"/>
            </a:pPr>
            <a:r>
              <a:rPr/>
              <a:t>Friends</a:t>
            </a:r>
            <a:endParaRPr/>
          </a:p>
          <a:p>
            <a:pPr indent="-297513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102702"/>
              <a:buChar char="›"/>
            </a:pPr>
            <a:r>
              <a:rPr/>
              <a:t>Change profile</a:t>
            </a:r>
            <a:endParaRPr/>
          </a:p>
          <a:p>
            <a:pPr indent="-297513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102702"/>
              <a:buChar char="›"/>
            </a:pPr>
            <a:r>
              <a:rPr/>
              <a:t>Change password</a:t>
            </a:r>
            <a:endParaRPr/>
          </a:p>
          <a:p>
            <a:pPr indent="-297513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102702"/>
              <a:buChar char="›"/>
            </a:pPr>
            <a:r>
              <a:rPr/>
              <a:t>Logout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9afc1cbd3_2_18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followers.php – Follow back</a:t>
            </a:r>
            <a:endParaRPr/>
          </a:p>
        </p:txBody>
      </p:sp>
      <p:sp>
        <p:nvSpPr>
          <p:cNvPr id="298" name="Google Shape;298;g79afc1cbd3_2_18"/>
          <p:cNvSpPr txBox="1"/>
          <p:nvPr>
            <p:ph idx="1" type="body"/>
          </p:nvPr>
        </p:nvSpPr>
        <p:spPr>
          <a:xfrm>
            <a:off x="323528" y="1556792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72617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⦿"/>
            </a:pPr>
            <a:r>
              <a:rPr>
                <a:solidFill>
                  <a:srgbClr val="92D050"/>
                </a:solidFill>
              </a:rPr>
              <a:t>Follow back (Uzvrati praćenje)</a:t>
            </a:r>
            <a:endParaRPr/>
          </a:p>
          <a:p>
            <a:pPr indent="-273986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Char char="›"/>
            </a:pPr>
            <a:r>
              <a:rPr/>
              <a:t>Praćenje korisnika koji nas već prati</a:t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i="1"/>
          </a:p>
          <a:p>
            <a:pPr indent="-372617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⦿"/>
            </a:pPr>
            <a:r>
              <a:rPr/>
              <a:t>Kada kliknemo na ovaj link, njegovo stanje se menja u </a:t>
            </a:r>
            <a:r>
              <a:rPr>
                <a:solidFill>
                  <a:srgbClr val="92D050"/>
                </a:solidFill>
              </a:rPr>
              <a:t>Unfollow (Otkaži praćenje)</a:t>
            </a:r>
            <a:endParaRPr/>
          </a:p>
          <a:p>
            <a:pPr indent="-2316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rgbClr val="92D050"/>
              </a:solidFill>
            </a:endParaRPr>
          </a:p>
          <a:p>
            <a:pPr indent="-372617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⦿"/>
            </a:pPr>
            <a:r>
              <a:rPr/>
              <a:t>Iz ovog stanje se se klikom na link </a:t>
            </a:r>
            <a:r>
              <a:rPr>
                <a:solidFill>
                  <a:srgbClr val="92D050"/>
                </a:solidFill>
              </a:rPr>
              <a:t>Unfollow (Otkaži praćenje)</a:t>
            </a:r>
            <a:r>
              <a:rPr/>
              <a:t> opet vraćamo na stanje </a:t>
            </a:r>
            <a:r>
              <a:rPr>
                <a:solidFill>
                  <a:srgbClr val="92D050"/>
                </a:solidFill>
              </a:rPr>
              <a:t>Follow back (Uzvrati praćenje)</a:t>
            </a:r>
            <a:endParaRPr/>
          </a:p>
          <a:p>
            <a:pPr indent="-2316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rgbClr val="92D050"/>
              </a:solidFill>
            </a:endParaRPr>
          </a:p>
          <a:p>
            <a:pPr indent="0" lvl="0" marL="6400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pic>
        <p:nvPicPr>
          <p:cNvPr id="299" name="Google Shape;299;g79afc1cbd3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163" y="2302827"/>
            <a:ext cx="7179620" cy="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79afc1cbd3_2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163" y="3515201"/>
            <a:ext cx="7179623" cy="468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9afc1cbd3_2_108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login.php</a:t>
            </a:r>
            <a:endParaRPr/>
          </a:p>
        </p:txBody>
      </p:sp>
      <p:sp>
        <p:nvSpPr>
          <p:cNvPr id="306" name="Google Shape;306;g79afc1cbd3_2_108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Stranica koja sadrži formu za logovanje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/>
              <a:t>Forma za logovanje treba da omogući: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/>
              <a:t>Unos korisničkog imena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/>
              <a:t>Input polje tekstualnog tipa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/>
              <a:t>Unos lozinke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/>
              <a:t>Input polje password tipa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/>
              <a:t>Dugme za logovanje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/>
              <a:t>Input polje submit tipa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9afc1cbd3_2_113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login.php</a:t>
            </a:r>
            <a:endParaRPr/>
          </a:p>
        </p:txBody>
      </p:sp>
      <p:sp>
        <p:nvSpPr>
          <p:cNvPr id="312" name="Google Shape;312;g79afc1cbd3_2_113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95478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Prilikom logovanja, potrebno je proveriti da li u bazi podataka postoji osoba sa unetim korisničkim imenom:</a:t>
            </a:r>
            <a:endParaRPr/>
          </a:p>
          <a:p>
            <a:pPr indent="-297514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Char char="›"/>
            </a:pPr>
            <a:r>
              <a:rPr/>
              <a:t>Ukoliko korisničko ime ne postoji u bazi, ispisati na ekranu odgovarajuću poruku da je korisničko ime nepostojeće.</a:t>
            </a:r>
            <a:endParaRPr/>
          </a:p>
          <a:p>
            <a:pPr indent="-297514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Char char="›"/>
            </a:pPr>
            <a:r>
              <a:rPr/>
              <a:t>Ukoliko postoji uneto korisničko ime, ispitati da li unetom korisničkom imenu odgovara lozinka koju je korisnik uneo. Ukoliko ne odgovara, ispisati odgovarajuću poruku.</a:t>
            </a:r>
            <a:endParaRPr/>
          </a:p>
          <a:p>
            <a:pPr indent="-297514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Char char="›"/>
            </a:pPr>
            <a:r>
              <a:rPr/>
              <a:t>Ukoliko je validno korisničko ime i odgovara mu uneta lozinka, izvršiti logovanje tj. redirektovati se na stranicu </a:t>
            </a:r>
            <a:r>
              <a:rPr i="1" u="sng"/>
              <a:t>followers.php</a:t>
            </a:r>
            <a:r>
              <a:rPr/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9afc1cbd3_2_118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logout.php</a:t>
            </a:r>
            <a:endParaRPr/>
          </a:p>
        </p:txBody>
      </p:sp>
      <p:sp>
        <p:nvSpPr>
          <p:cNvPr id="318" name="Google Shape;318;g79afc1cbd3_2_118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Stranica koja služi za prekidanje sesije i redirektuje nas na</a:t>
            </a:r>
            <a:r>
              <a:rPr i="1"/>
              <a:t> </a:t>
            </a:r>
            <a:r>
              <a:rPr u="sng">
                <a:solidFill>
                  <a:srgbClr val="92D050"/>
                </a:solidFill>
              </a:rPr>
              <a:t>index.php</a:t>
            </a:r>
            <a:r>
              <a:rPr i="1"/>
              <a:t> </a:t>
            </a:r>
            <a:r>
              <a:rPr/>
              <a:t>stranicu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/>
              <a:t>Linkovati ovu stranicu sa </a:t>
            </a:r>
            <a:r>
              <a:rPr>
                <a:solidFill>
                  <a:srgbClr val="92D050"/>
                </a:solidFill>
              </a:rPr>
              <a:t>Logout</a:t>
            </a:r>
            <a:r>
              <a:rPr/>
              <a:t> karticom u meniju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07461be13_1_0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changeProfile.php</a:t>
            </a:r>
            <a:endParaRPr/>
          </a:p>
        </p:txBody>
      </p:sp>
      <p:sp>
        <p:nvSpPr>
          <p:cNvPr id="324" name="Google Shape;324;gc07461be13_1_0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Stranica na kojoj se u vidu forme u kojoj se u input poljima nalaze podaci ulogovanog korisnika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/>
              <a:t>Korisnik nema mogućnost da promeni sve podatke već samo: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/>
              <a:t>Ime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/>
              <a:t>Prezime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/>
              <a:t>Datum rođenja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/>
              <a:t>Pol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07461be13_1_5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changeProfile.php</a:t>
            </a:r>
            <a:endParaRPr/>
          </a:p>
        </p:txBody>
      </p:sp>
      <p:sp>
        <p:nvSpPr>
          <p:cNvPr id="330" name="Google Shape;330;gc07461be13_1_5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Pre nego da se klikne na dugme potvrde (Submit dugme), validirati formu tj. proveriti da li su uneti podaci u predviđenim ograničenjima sa slajdova 9 i 10.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/>
              <a:t>Ukoliko validacija nije uspešno izvršena, ispisati adekvatne poruke pored polja koja nisu prošla validaciju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/>
              <a:t>Ukoliko je validacija uspešno izvršena, uraditi update korisničkih podataka u bazi.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/>
              <a:t>Možete proizvoljno stilizovati ovu stranicu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07461be13_1_93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changePass.php</a:t>
            </a:r>
            <a:endParaRPr/>
          </a:p>
        </p:txBody>
      </p:sp>
      <p:sp>
        <p:nvSpPr>
          <p:cNvPr id="337" name="Google Shape;337;gc07461be13_1_93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Stranica na kojoj se u vidu forme prikazuju prazna polja: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>
                <a:solidFill>
                  <a:srgbClr val="92D050"/>
                </a:solidFill>
              </a:rPr>
              <a:t>old password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/>
              <a:t>Input polje tipa password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>
                <a:solidFill>
                  <a:srgbClr val="92D050"/>
                </a:solidFill>
              </a:rPr>
              <a:t>new password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/>
              <a:t>Input polje tipa password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>
                <a:solidFill>
                  <a:srgbClr val="92D050"/>
                </a:solidFill>
              </a:rPr>
              <a:t>retype new password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/>
              <a:t>Input polje tipa password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>
                <a:solidFill>
                  <a:srgbClr val="92D050"/>
                </a:solidFill>
              </a:rPr>
              <a:t>dugme potvrde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/>
              <a:t>Input polje tiša Submit</a:t>
            </a:r>
            <a:endParaRPr/>
          </a:p>
          <a:p>
            <a:pPr indent="-128905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07461be13_1_99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changePass.php</a:t>
            </a:r>
            <a:endParaRPr/>
          </a:p>
        </p:txBody>
      </p:sp>
      <p:sp>
        <p:nvSpPr>
          <p:cNvPr id="344" name="Google Shape;344;gc07461be13_1_99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95478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Klikom na dugme potvrde (submit) izvršiti validaciju forme</a:t>
            </a:r>
            <a:endParaRPr/>
          </a:p>
          <a:p>
            <a:pPr indent="-297514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Char char="›"/>
            </a:pPr>
            <a:r>
              <a:rPr/>
              <a:t>Proveriti da li se lozinka iz polja </a:t>
            </a:r>
            <a:r>
              <a:rPr>
                <a:solidFill>
                  <a:srgbClr val="92D050"/>
                </a:solidFill>
              </a:rPr>
              <a:t>old password </a:t>
            </a:r>
            <a:r>
              <a:rPr/>
              <a:t>poklapa sa podatkom u bazi, ukoliko se ne poklapa, ispisati odgovarajuću poruku</a:t>
            </a:r>
            <a:endParaRPr/>
          </a:p>
          <a:p>
            <a:pPr indent="-297514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Char char="›"/>
            </a:pPr>
            <a:r>
              <a:rPr/>
              <a:t>Ukoliko se unos poklapa sa podatkom u bazi, tada proveriti da li se poklapaju unosi u poljima </a:t>
            </a:r>
            <a:r>
              <a:rPr>
                <a:solidFill>
                  <a:srgbClr val="92D050"/>
                </a:solidFill>
              </a:rPr>
              <a:t>new password </a:t>
            </a:r>
            <a:r>
              <a:rPr/>
              <a:t>i</a:t>
            </a:r>
            <a:r>
              <a:rPr>
                <a:solidFill>
                  <a:srgbClr val="92D050"/>
                </a:solidFill>
              </a:rPr>
              <a:t> retype new password</a:t>
            </a:r>
            <a:endParaRPr/>
          </a:p>
          <a:p>
            <a:pPr indent="-297514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Char char="›"/>
            </a:pPr>
            <a:r>
              <a:rPr/>
              <a:t>Ukoliko se ova dva unosa ne poklapaju, ispisati odgovarajuću poruku. U suprotnom, u bazi podataka izvršiti update lozinke </a:t>
            </a:r>
            <a:r>
              <a:rPr u="sng"/>
              <a:t>md5</a:t>
            </a:r>
            <a:r>
              <a:rPr/>
              <a:t> standardom.</a:t>
            </a:r>
            <a:endParaRPr/>
          </a:p>
          <a:p>
            <a:pPr indent="-140669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9aa713e13_0_0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   header.php</a:t>
            </a:r>
            <a:endParaRPr/>
          </a:p>
        </p:txBody>
      </p:sp>
      <p:sp>
        <p:nvSpPr>
          <p:cNvPr id="192" name="Google Shape;192;g79aa713e13_0_0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⦿"/>
            </a:pPr>
            <a:r>
              <a:rPr/>
              <a:t>U ovom fajlu </a:t>
            </a:r>
            <a:r>
              <a:rPr b="1"/>
              <a:t>ne treba zatvarati </a:t>
            </a:r>
            <a:r>
              <a:rPr/>
              <a:t>body i html tagove!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⦿"/>
            </a:pPr>
            <a:r>
              <a:rPr/>
              <a:t>Ovi tagovi će biti zatvoreni u svakoj stranici koja uključi header.php.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9aa713e13_4_0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style.css - DOMAĆI</a:t>
            </a:r>
            <a:endParaRPr/>
          </a:p>
        </p:txBody>
      </p:sp>
      <p:sp>
        <p:nvSpPr>
          <p:cNvPr id="198" name="Google Shape;198;g79aa713e13_4_0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Stranica u koju ćete smeštati sve stilove koje budete koristili u ovom projektu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/>
              <a:t>Sve stranice koje je potrebno stilizovati, koristiće (uključiće) stil iz </a:t>
            </a:r>
            <a:r>
              <a:rPr>
                <a:solidFill>
                  <a:srgbClr val="92D050"/>
                </a:solidFill>
              </a:rPr>
              <a:t>style.css</a:t>
            </a:r>
            <a:r>
              <a:rPr/>
              <a:t> stranice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/>
              <a:t>Stilove u projektu određujete samostalno, oni predstavljaju vaš lični pečat projektu. Budite kreativni, ali fokus neka bude na funkcionalnosti projekta, pa tek onda dizajnirajte dodatno stranicu.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9aa713e13_4_5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connection.php</a:t>
            </a:r>
            <a:endParaRPr/>
          </a:p>
        </p:txBody>
      </p:sp>
      <p:sp>
        <p:nvSpPr>
          <p:cNvPr id="204" name="Google Shape;204;g79aa713e13_4_5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Kreirati bazu podataka </a:t>
            </a:r>
            <a:r>
              <a:rPr>
                <a:solidFill>
                  <a:srgbClr val="92D050"/>
                </a:solidFill>
              </a:rPr>
              <a:t>mreza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/>
              <a:t>Napraviti stranicu </a:t>
            </a:r>
            <a:r>
              <a:rPr>
                <a:solidFill>
                  <a:srgbClr val="92D050"/>
                </a:solidFill>
              </a:rPr>
              <a:t>connection.php </a:t>
            </a:r>
            <a:r>
              <a:rPr/>
              <a:t>koja će kreirati konekciju ka bazi podataka </a:t>
            </a:r>
            <a:r>
              <a:rPr>
                <a:solidFill>
                  <a:srgbClr val="92D050"/>
                </a:solidFill>
              </a:rPr>
              <a:t>mreza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/>
              <a:t>Ukoliko konakcija nije uspela, ispisati odgovarajuću poruku na ekranu</a:t>
            </a:r>
            <a:endParaRPr/>
          </a:p>
          <a:p>
            <a:pPr indent="-2316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9aa713e13_4_93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database.php</a:t>
            </a:r>
            <a:endParaRPr/>
          </a:p>
        </p:txBody>
      </p:sp>
      <p:sp>
        <p:nvSpPr>
          <p:cNvPr id="210" name="Google Shape;210;g79aa713e13_4_93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6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Napraviti stranicu </a:t>
            </a:r>
            <a:r>
              <a:rPr>
                <a:solidFill>
                  <a:srgbClr val="92D050"/>
                </a:solidFill>
              </a:rPr>
              <a:t>database.php </a:t>
            </a:r>
            <a:r>
              <a:rPr/>
              <a:t>koja će sadržati upite za kreiranje tabela u bazi podataka </a:t>
            </a:r>
            <a:r>
              <a:rPr>
                <a:solidFill>
                  <a:srgbClr val="92D050"/>
                </a:solidFill>
              </a:rPr>
              <a:t>mreza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/>
              <a:t>Kreirati sledeće tabele, ukoliko ne postoje: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›"/>
            </a:pPr>
            <a:r>
              <a:rPr u="sng">
                <a:solidFill>
                  <a:srgbClr val="92D050"/>
                </a:solidFill>
              </a:rPr>
              <a:t>users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>
                <a:solidFill>
                  <a:srgbClr val="92D050"/>
                </a:solidFill>
              </a:rPr>
              <a:t>id</a:t>
            </a:r>
            <a:r>
              <a:rPr/>
              <a:t> - neoznačeni ceo broj koji se automatski postavlja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>
                <a:solidFill>
                  <a:srgbClr val="92D050"/>
                </a:solidFill>
              </a:rPr>
              <a:t>username</a:t>
            </a:r>
            <a:r>
              <a:rPr/>
              <a:t> – varijabilni strng maksimalne dužine 50 karaktera, jedinstven i ne sme biti null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>
                <a:solidFill>
                  <a:srgbClr val="92D050"/>
                </a:solidFill>
              </a:rPr>
              <a:t>pass</a:t>
            </a:r>
            <a:r>
              <a:rPr/>
              <a:t> – varijabilni string maksimalne dužine 255 karaktera i ne sme biti null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9aa713e13_4_98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database.php</a:t>
            </a:r>
            <a:endParaRPr/>
          </a:p>
        </p:txBody>
      </p:sp>
      <p:sp>
        <p:nvSpPr>
          <p:cNvPr id="216" name="Google Shape;216;g79aa713e13_4_98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8229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›"/>
            </a:pPr>
            <a:r>
              <a:rPr u="sng">
                <a:solidFill>
                  <a:srgbClr val="92D050"/>
                </a:solidFill>
              </a:rPr>
              <a:t>profiles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>
                <a:solidFill>
                  <a:srgbClr val="92D050"/>
                </a:solidFill>
              </a:rPr>
              <a:t>id</a:t>
            </a:r>
            <a:r>
              <a:rPr/>
              <a:t> – neoznačeni ceo broj koji se automatski postavlja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>
                <a:solidFill>
                  <a:srgbClr val="92D050"/>
                </a:solidFill>
              </a:rPr>
              <a:t>name </a:t>
            </a:r>
            <a:r>
              <a:rPr/>
              <a:t>– varijabilni string maksimalne dužine 50 karaktera koji ne sme biti null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>
                <a:solidFill>
                  <a:srgbClr val="92D050"/>
                </a:solidFill>
              </a:rPr>
              <a:t>surname</a:t>
            </a:r>
            <a:r>
              <a:rPr/>
              <a:t> – varijabilni string maksimalne dužine 50 karaktera koji ne sme biti null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>
                <a:solidFill>
                  <a:srgbClr val="92D050"/>
                </a:solidFill>
              </a:rPr>
              <a:t>gender </a:t>
            </a:r>
            <a:r>
              <a:rPr/>
              <a:t>– string fiksne dužine 1 karakter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>
                <a:solidFill>
                  <a:srgbClr val="92D050"/>
                </a:solidFill>
              </a:rPr>
              <a:t>dob</a:t>
            </a:r>
            <a:r>
              <a:rPr/>
              <a:t> – datum rođenja korisnika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>
                <a:solidFill>
                  <a:srgbClr val="92D050"/>
                </a:solidFill>
              </a:rPr>
              <a:t>user_id </a:t>
            </a:r>
            <a:r>
              <a:rPr/>
              <a:t>– neoznačen jedinstven ceo broj koji je strani ključ iz tabele </a:t>
            </a:r>
            <a:r>
              <a:rPr u="sng"/>
              <a:t>users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9aa713e13_4_103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database.php</a:t>
            </a:r>
            <a:endParaRPr/>
          </a:p>
        </p:txBody>
      </p:sp>
      <p:sp>
        <p:nvSpPr>
          <p:cNvPr id="222" name="Google Shape;222;g79aa713e13_4_103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85750" lvl="1" marL="8229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›"/>
            </a:pPr>
            <a:r>
              <a:rPr u="sng">
                <a:solidFill>
                  <a:srgbClr val="92D050"/>
                </a:solidFill>
              </a:rPr>
              <a:t>followers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>
                <a:solidFill>
                  <a:srgbClr val="92D050"/>
                </a:solidFill>
              </a:rPr>
              <a:t>id</a:t>
            </a:r>
            <a:r>
              <a:rPr/>
              <a:t> – neoznačen ceo broj koji se automatski postavlja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>
                <a:solidFill>
                  <a:srgbClr val="92D050"/>
                </a:solidFill>
              </a:rPr>
              <a:t>sender_id </a:t>
            </a:r>
            <a:r>
              <a:rPr/>
              <a:t>– ne null vrednost koja predstavlja strani ključ iz tabele users</a:t>
            </a:r>
            <a:endParaRPr/>
          </a:p>
          <a:p>
            <a:pPr indent="-2286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>
                <a:solidFill>
                  <a:srgbClr val="92D050"/>
                </a:solidFill>
              </a:rPr>
              <a:t>receiver_id </a:t>
            </a:r>
            <a:r>
              <a:rPr/>
              <a:t>– ne null vrednost koja predstavlja strani ključ iz tabele users</a:t>
            </a:r>
            <a:endParaRPr/>
          </a:p>
          <a:p>
            <a:pPr indent="-76200" lvl="2" marL="1106424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/>
              <a:t>Pokrenuti upite za kreiranje tabela i ukoliko dođe do greške prilikom izvršavanja upita, ispisati odgovarajuću poruku</a:t>
            </a:r>
            <a:endParaRPr/>
          </a:p>
          <a:p>
            <a:pPr indent="-323087" lvl="0" marL="44805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⦿"/>
            </a:pPr>
            <a:r>
              <a:rPr/>
              <a:t>OBAVEZNO: Dodati Engine InnoDB!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9aa713e13_0_99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EA7A"/>
              </a:buClr>
              <a:buSzPts val="4200"/>
              <a:buFont typeface="Century Gothic"/>
              <a:buNone/>
            </a:pPr>
            <a:r>
              <a:rPr/>
              <a:t>register.php</a:t>
            </a:r>
            <a:endParaRPr/>
          </a:p>
        </p:txBody>
      </p:sp>
      <p:sp>
        <p:nvSpPr>
          <p:cNvPr id="228" name="Google Shape;228;g79aa713e13_0_99"/>
          <p:cNvSpPr txBox="1"/>
          <p:nvPr>
            <p:ph idx="1" type="body"/>
          </p:nvPr>
        </p:nvSpPr>
        <p:spPr>
          <a:xfrm>
            <a:off x="323528" y="1882808"/>
            <a:ext cx="8568900" cy="4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95478" lvl="0" marL="4480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/>
              <a:t>Stranica za registraciju korisnika koja treba da sadrži formu za dodavanje novog korisnika sa poljima za unos podataka:</a:t>
            </a:r>
            <a:endParaRPr/>
          </a:p>
          <a:p>
            <a:pPr indent="-297514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Char char="›"/>
            </a:pPr>
            <a:r>
              <a:rPr>
                <a:solidFill>
                  <a:srgbClr val="92D050"/>
                </a:solidFill>
              </a:rPr>
              <a:t>name</a:t>
            </a:r>
            <a:r>
              <a:rPr/>
              <a:t> – input polje tekstualnog tipa</a:t>
            </a:r>
            <a:endParaRPr/>
          </a:p>
          <a:p>
            <a:pPr indent="-297514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Char char="›"/>
            </a:pPr>
            <a:r>
              <a:rPr>
                <a:solidFill>
                  <a:srgbClr val="92D050"/>
                </a:solidFill>
              </a:rPr>
              <a:t>surname </a:t>
            </a:r>
            <a:r>
              <a:rPr/>
              <a:t>– input polje tekstualnog tipa</a:t>
            </a:r>
            <a:endParaRPr/>
          </a:p>
          <a:p>
            <a:pPr indent="-297514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Char char="›"/>
            </a:pPr>
            <a:r>
              <a:rPr>
                <a:solidFill>
                  <a:srgbClr val="92D050"/>
                </a:solidFill>
              </a:rPr>
              <a:t>gender </a:t>
            </a:r>
            <a:r>
              <a:rPr/>
              <a:t>– input polje radiobutton tipa</a:t>
            </a:r>
            <a:endParaRPr/>
          </a:p>
          <a:p>
            <a:pPr indent="-297514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Char char="›"/>
            </a:pPr>
            <a:r>
              <a:rPr>
                <a:solidFill>
                  <a:srgbClr val="92D050"/>
                </a:solidFill>
              </a:rPr>
              <a:t>date of birth</a:t>
            </a:r>
            <a:r>
              <a:rPr/>
              <a:t> – input polje date tipa </a:t>
            </a:r>
            <a:endParaRPr/>
          </a:p>
          <a:p>
            <a:pPr indent="-297514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Char char="›"/>
            </a:pPr>
            <a:r>
              <a:rPr>
                <a:solidFill>
                  <a:srgbClr val="92D050"/>
                </a:solidFill>
              </a:rPr>
              <a:t>username</a:t>
            </a:r>
            <a:r>
              <a:rPr/>
              <a:t> – input polje tekstualnog tipa</a:t>
            </a:r>
            <a:endParaRPr/>
          </a:p>
          <a:p>
            <a:pPr indent="-297514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Char char="›"/>
            </a:pPr>
            <a:r>
              <a:rPr>
                <a:solidFill>
                  <a:srgbClr val="92D050"/>
                </a:solidFill>
              </a:rPr>
              <a:t>password</a:t>
            </a:r>
            <a:r>
              <a:rPr/>
              <a:t> – input polje password tipa</a:t>
            </a:r>
            <a:endParaRPr/>
          </a:p>
          <a:p>
            <a:pPr indent="-297514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Char char="›"/>
            </a:pPr>
            <a:r>
              <a:rPr>
                <a:solidFill>
                  <a:srgbClr val="92D050"/>
                </a:solidFill>
              </a:rPr>
              <a:t>retype password</a:t>
            </a:r>
            <a:r>
              <a:rPr/>
              <a:t> – input polje password tipa</a:t>
            </a:r>
            <a:endParaRPr/>
          </a:p>
          <a:p>
            <a:pPr indent="-297514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Char char="›"/>
            </a:pPr>
            <a:r>
              <a:rPr>
                <a:solidFill>
                  <a:srgbClr val="92D050"/>
                </a:solidFill>
              </a:rPr>
              <a:t>submit dugme</a:t>
            </a:r>
            <a:r>
              <a:rPr/>
              <a:t> – input polje submit tipa</a:t>
            </a:r>
            <a:endParaRPr/>
          </a:p>
          <a:p>
            <a:pPr indent="-140669" lvl="1" marL="82296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rve">
  <a:themeElements>
    <a:clrScheme name="Custom 8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FFFFFF"/>
      </a:hlink>
      <a:folHlink>
        <a:srgbClr val="B8F56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erve">
  <a:themeElements>
    <a:clrScheme name="Custom 8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FFFFFF"/>
      </a:hlink>
      <a:folHlink>
        <a:srgbClr val="B8F56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2021-02-17T19:25:28Z</dcterms:created>
  <dc:creator>Windows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0x010100E4D824B140E1C147BB29ABC36E2D9780</vt:lpwstr>
  </property>
</Properties>
</file>