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49"/>
  </p:notesMasterIdLst>
  <p:handoutMasterIdLst>
    <p:handoutMasterId r:id="rId50"/>
  </p:handoutMasterIdLst>
  <p:sldIdLst>
    <p:sldId id="256" r:id="rId5"/>
    <p:sldId id="262" r:id="rId6"/>
    <p:sldId id="295" r:id="rId7"/>
    <p:sldId id="350" r:id="rId8"/>
    <p:sldId id="399" r:id="rId9"/>
    <p:sldId id="408" r:id="rId10"/>
    <p:sldId id="400" r:id="rId11"/>
    <p:sldId id="370" r:id="rId12"/>
    <p:sldId id="374" r:id="rId13"/>
    <p:sldId id="375" r:id="rId14"/>
    <p:sldId id="371" r:id="rId15"/>
    <p:sldId id="376" r:id="rId16"/>
    <p:sldId id="377" r:id="rId17"/>
    <p:sldId id="403" r:id="rId18"/>
    <p:sldId id="378" r:id="rId19"/>
    <p:sldId id="379" r:id="rId20"/>
    <p:sldId id="380" r:id="rId21"/>
    <p:sldId id="381" r:id="rId22"/>
    <p:sldId id="382" r:id="rId23"/>
    <p:sldId id="383" r:id="rId24"/>
    <p:sldId id="404" r:id="rId25"/>
    <p:sldId id="372" r:id="rId26"/>
    <p:sldId id="384" r:id="rId27"/>
    <p:sldId id="385" r:id="rId28"/>
    <p:sldId id="386" r:id="rId29"/>
    <p:sldId id="387" r:id="rId30"/>
    <p:sldId id="388" r:id="rId31"/>
    <p:sldId id="407" r:id="rId32"/>
    <p:sldId id="390" r:id="rId33"/>
    <p:sldId id="391" r:id="rId34"/>
    <p:sldId id="402" r:id="rId35"/>
    <p:sldId id="389" r:id="rId36"/>
    <p:sldId id="392" r:id="rId37"/>
    <p:sldId id="373" r:id="rId38"/>
    <p:sldId id="393" r:id="rId39"/>
    <p:sldId id="394" r:id="rId40"/>
    <p:sldId id="395" r:id="rId41"/>
    <p:sldId id="396" r:id="rId42"/>
    <p:sldId id="397" r:id="rId43"/>
    <p:sldId id="405" r:id="rId44"/>
    <p:sldId id="398" r:id="rId45"/>
    <p:sldId id="406" r:id="rId46"/>
    <p:sldId id="401" r:id="rId47"/>
    <p:sldId id="27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15" autoAdjust="0"/>
    <p:restoredTop sz="94660"/>
  </p:normalViewPr>
  <p:slideViewPr>
    <p:cSldViewPr snapToGrid="0">
      <p:cViewPr varScale="1">
        <p:scale>
          <a:sx n="90" d="100"/>
          <a:sy n="90" d="100"/>
        </p:scale>
        <p:origin x="226"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9/21/2023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endParaRPr lang="en-US"/>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dirty="0"/>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dirty="0"/>
              <a:t>Click to edit</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able">
    <p:bg>
      <p:bgRef idx="1001">
        <a:schemeClr val="bg1"/>
      </p:bgRef>
    </p:bg>
    <p:spTree>
      <p:nvGrpSpPr>
        <p:cNvPr id="1" name=""/>
        <p:cNvGrpSpPr/>
        <p:nvPr/>
      </p:nvGrpSpPr>
      <p:grpSpPr>
        <a:xfrm>
          <a:off x="0" y="0"/>
          <a:ext cx="0" cy="0"/>
          <a:chOff x="0" y="0"/>
          <a:chExt cx="0" cy="0"/>
        </a:xfrm>
      </p:grpSpPr>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18335730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 id="2147483680" r:id="rId21"/>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972525" y="3115733"/>
            <a:ext cx="4941770" cy="2161333"/>
          </a:xfrm>
        </p:spPr>
        <p:txBody>
          <a:bodyPr/>
          <a:lstStyle/>
          <a:p>
            <a:r>
              <a:rPr lang="en-US" dirty="0"/>
              <a:t>Anomaly detection and predictive maintenance for industrial devices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972525" y="5319711"/>
            <a:ext cx="4941770" cy="396660"/>
          </a:xfrm>
        </p:spPr>
        <p:txBody>
          <a:bodyPr/>
          <a:lstStyle/>
          <a:p>
            <a:r>
              <a:rPr lang="en-US" dirty="0"/>
              <a:t>GROUP-18</a:t>
            </a:r>
          </a:p>
        </p:txBody>
      </p:sp>
      <p:sp>
        <p:nvSpPr>
          <p:cNvPr id="4" name="Subtitle 2">
            <a:extLst>
              <a:ext uri="{FF2B5EF4-FFF2-40B4-BE49-F238E27FC236}">
                <a16:creationId xmlns:a16="http://schemas.microsoft.com/office/drawing/2014/main" id="{5C7B3148-3595-8836-6C88-3BD88962B61E}"/>
              </a:ext>
            </a:extLst>
          </p:cNvPr>
          <p:cNvSpPr txBox="1">
            <a:spLocks/>
          </p:cNvSpPr>
          <p:nvPr/>
        </p:nvSpPr>
        <p:spPr>
          <a:xfrm>
            <a:off x="277705" y="4734821"/>
            <a:ext cx="5276425" cy="167523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Members:</a:t>
            </a:r>
            <a:endParaRPr lang="en-US" dirty="0"/>
          </a:p>
          <a:p>
            <a:pPr marL="285750" indent="-285750">
              <a:buFont typeface="Courier New" panose="02070309020205020404" pitchFamily="49" charset="0"/>
              <a:buChar char="o"/>
            </a:pPr>
            <a:r>
              <a:rPr lang="en-US" dirty="0"/>
              <a:t>Davide </a:t>
            </a:r>
            <a:r>
              <a:rPr lang="en-US" dirty="0" err="1"/>
              <a:t>Checchia</a:t>
            </a:r>
            <a:r>
              <a:rPr lang="en-US" dirty="0"/>
              <a:t> - 2078232</a:t>
            </a:r>
          </a:p>
          <a:p>
            <a:pPr marL="285750" indent="-285750">
              <a:buFont typeface="Courier New" panose="02070309020205020404" pitchFamily="49" charset="0"/>
              <a:buChar char="o"/>
            </a:pPr>
            <a:r>
              <a:rPr lang="en-US" dirty="0" err="1"/>
              <a:t>Jelin</a:t>
            </a:r>
            <a:r>
              <a:rPr lang="en-US" dirty="0"/>
              <a:t> Raphael Akkara - 2072064</a:t>
            </a:r>
          </a:p>
          <a:p>
            <a:pPr marL="285750" indent="-285750">
              <a:buFont typeface="Courier New" panose="02070309020205020404" pitchFamily="49" charset="0"/>
              <a:buChar char="o"/>
            </a:pPr>
            <a:r>
              <a:rPr lang="en-US" dirty="0" err="1"/>
              <a:t>Kiamehr</a:t>
            </a:r>
            <a:r>
              <a:rPr lang="en-US" dirty="0"/>
              <a:t> Javid - 2084294</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11125"/>
            <a:ext cx="8421688" cy="1325563"/>
          </a:xfrm>
        </p:spPr>
        <p:txBody>
          <a:bodyPr/>
          <a:lstStyle/>
          <a:p>
            <a:r>
              <a:rPr lang="en-US" cap="none" dirty="0"/>
              <a:t>THE DATASET</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
        <p:nvSpPr>
          <p:cNvPr id="29" name="Content Placeholder 25">
            <a:extLst>
              <a:ext uri="{FF2B5EF4-FFF2-40B4-BE49-F238E27FC236}">
                <a16:creationId xmlns:a16="http://schemas.microsoft.com/office/drawing/2014/main" id="{9690C3AD-A9DA-03F8-9995-707E16692FA9}"/>
              </a:ext>
            </a:extLst>
          </p:cNvPr>
          <p:cNvSpPr txBox="1">
            <a:spLocks/>
          </p:cNvSpPr>
          <p:nvPr/>
        </p:nvSpPr>
        <p:spPr>
          <a:xfrm>
            <a:off x="688447" y="1655650"/>
            <a:ext cx="6725444" cy="4894160"/>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Courier New" panose="02070309020205020404" pitchFamily="49" charset="0"/>
              <a:buChar char="o"/>
            </a:pPr>
            <a:r>
              <a:rPr lang="en-US" sz="1800" dirty="0"/>
              <a:t>The data is collected for four devices (refrigerators), each recorded for around 4-6 months, spanning a period from 1 October, 2020 to 31 March, 2021.  </a:t>
            </a:r>
          </a:p>
          <a:p>
            <a:pPr algn="just">
              <a:lnSpc>
                <a:spcPct val="150000"/>
              </a:lnSpc>
            </a:pPr>
            <a:endParaRPr lang="en-US" sz="1800" dirty="0"/>
          </a:p>
          <a:p>
            <a:pPr marL="285750" indent="-285750" algn="just">
              <a:lnSpc>
                <a:spcPct val="150000"/>
              </a:lnSpc>
              <a:buFont typeface="Courier New" panose="02070309020205020404" pitchFamily="49" charset="0"/>
              <a:buChar char="o"/>
            </a:pPr>
            <a:r>
              <a:rPr lang="en-US" sz="1800" dirty="0"/>
              <a:t>Each device is measured with 132 metrics, some measured more frequently than others.  The data types of the metrics vary:  Integers, decimals and alarms.</a:t>
            </a:r>
          </a:p>
          <a:p>
            <a:pPr algn="just">
              <a:lnSpc>
                <a:spcPct val="150000"/>
              </a:lnSpc>
            </a:pPr>
            <a:endParaRPr lang="en-US" sz="1800" dirty="0"/>
          </a:p>
          <a:p>
            <a:pPr marL="285750" indent="-285750" algn="just">
              <a:lnSpc>
                <a:spcPct val="150000"/>
              </a:lnSpc>
              <a:buFont typeface="Courier New" panose="02070309020205020404" pitchFamily="49" charset="0"/>
              <a:buChar char="o"/>
            </a:pPr>
            <a:r>
              <a:rPr lang="en-US" sz="1800" dirty="0"/>
              <a:t>Alarms are recorded as 16 bit integers – the 16 bits corresponding to 16 different sensors.</a:t>
            </a:r>
          </a:p>
          <a:p>
            <a:pPr marL="285750" indent="-285750" algn="just">
              <a:lnSpc>
                <a:spcPct val="150000"/>
              </a:lnSpc>
              <a:buFont typeface="Courier New" panose="02070309020205020404" pitchFamily="49" charset="0"/>
              <a:buChar char="o"/>
            </a:pPr>
            <a:endParaRPr lang="en-US" sz="1800" dirty="0"/>
          </a:p>
          <a:p>
            <a:pPr marL="285750" indent="-285750" algn="just">
              <a:lnSpc>
                <a:spcPct val="150000"/>
              </a:lnSpc>
              <a:buFont typeface="Courier New" panose="02070309020205020404" pitchFamily="49" charset="0"/>
              <a:buChar char="o"/>
            </a:pPr>
            <a:endParaRPr lang="en-US" sz="1800" dirty="0"/>
          </a:p>
        </p:txBody>
      </p:sp>
      <p:pic>
        <p:nvPicPr>
          <p:cNvPr id="4" name="Picture 3">
            <a:extLst>
              <a:ext uri="{FF2B5EF4-FFF2-40B4-BE49-F238E27FC236}">
                <a16:creationId xmlns:a16="http://schemas.microsoft.com/office/drawing/2014/main" id="{6015DC77-C5A5-DE92-6175-B2F490455D63}"/>
              </a:ext>
            </a:extLst>
          </p:cNvPr>
          <p:cNvPicPr>
            <a:picLocks noChangeAspect="1"/>
          </p:cNvPicPr>
          <p:nvPr/>
        </p:nvPicPr>
        <p:blipFill>
          <a:blip r:embed="rId2"/>
          <a:stretch>
            <a:fillRect/>
          </a:stretch>
        </p:blipFill>
        <p:spPr>
          <a:xfrm>
            <a:off x="8277159" y="3062440"/>
            <a:ext cx="3410081" cy="2080581"/>
          </a:xfrm>
          <a:prstGeom prst="rect">
            <a:avLst/>
          </a:prstGeom>
        </p:spPr>
      </p:pic>
    </p:spTree>
    <p:extLst>
      <p:ext uri="{BB962C8B-B14F-4D97-AF65-F5344CB8AC3E}">
        <p14:creationId xmlns:p14="http://schemas.microsoft.com/office/powerpoint/2010/main" val="1601655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C243-1CA2-6873-D311-1FC0CF2EBAEC}"/>
              </a:ext>
            </a:extLst>
          </p:cNvPr>
          <p:cNvSpPr>
            <a:spLocks noGrp="1"/>
          </p:cNvSpPr>
          <p:nvPr>
            <p:ph type="title"/>
          </p:nvPr>
        </p:nvSpPr>
        <p:spPr/>
        <p:txBody>
          <a:bodyPr/>
          <a:lstStyle/>
          <a:p>
            <a:r>
              <a:rPr lang="en-US" dirty="0"/>
              <a:t>III. Time normalization</a:t>
            </a:r>
            <a:endParaRPr lang="en-IN" dirty="0"/>
          </a:p>
        </p:txBody>
      </p:sp>
      <p:sp>
        <p:nvSpPr>
          <p:cNvPr id="3" name="Text Placeholder 2">
            <a:extLst>
              <a:ext uri="{FF2B5EF4-FFF2-40B4-BE49-F238E27FC236}">
                <a16:creationId xmlns:a16="http://schemas.microsoft.com/office/drawing/2014/main" id="{B675C7D3-678C-E479-1083-0C5C52A635E5}"/>
              </a:ext>
            </a:extLst>
          </p:cNvPr>
          <p:cNvSpPr>
            <a:spLocks noGrp="1"/>
          </p:cNvSpPr>
          <p:nvPr>
            <p:ph type="body" sz="quarter" idx="13"/>
          </p:nvPr>
        </p:nvSpPr>
        <p:spPr>
          <a:xfrm>
            <a:off x="3630579" y="2812767"/>
            <a:ext cx="4930842" cy="2123299"/>
          </a:xfrm>
        </p:spPr>
        <p:txBody>
          <a:bodyPr>
            <a:normAutofit/>
          </a:bodyPr>
          <a:lstStyle/>
          <a:p>
            <a:pPr marL="514350" indent="-514350" algn="l">
              <a:lnSpc>
                <a:spcPct val="150000"/>
              </a:lnSpc>
              <a:buFont typeface="+mj-lt"/>
              <a:buAutoNum type="arabicPeriod"/>
            </a:pPr>
            <a:r>
              <a:rPr lang="en-US" dirty="0"/>
              <a:t>OBTAINING TIME INTERVAL</a:t>
            </a:r>
          </a:p>
          <a:p>
            <a:pPr marL="514350" indent="-514350" algn="l">
              <a:lnSpc>
                <a:spcPct val="150000"/>
              </a:lnSpc>
              <a:buFont typeface="+mj-lt"/>
              <a:buAutoNum type="arabicPeriod"/>
            </a:pPr>
            <a:r>
              <a:rPr lang="en-US" dirty="0"/>
              <a:t>IMPLEMENTING MAP-REDUCE</a:t>
            </a:r>
          </a:p>
          <a:p>
            <a:pPr marL="514350" indent="-514350" algn="l">
              <a:lnSpc>
                <a:spcPct val="150000"/>
              </a:lnSpc>
              <a:buFont typeface="+mj-lt"/>
              <a:buAutoNum type="arabicPeriod"/>
            </a:pPr>
            <a:r>
              <a:rPr lang="en-US" dirty="0"/>
              <a:t>GROUPING AND AGGREGATION</a:t>
            </a:r>
          </a:p>
          <a:p>
            <a:pPr marL="514350" indent="-514350" algn="l">
              <a:lnSpc>
                <a:spcPct val="150000"/>
              </a:lnSpc>
              <a:buFont typeface="+mj-lt"/>
              <a:buAutoNum type="arabicPeriod"/>
            </a:pPr>
            <a:endParaRPr lang="en-IN" dirty="0"/>
          </a:p>
        </p:txBody>
      </p:sp>
      <p:sp>
        <p:nvSpPr>
          <p:cNvPr id="12" name="Slide Number Placeholder 11">
            <a:extLst>
              <a:ext uri="{FF2B5EF4-FFF2-40B4-BE49-F238E27FC236}">
                <a16:creationId xmlns:a16="http://schemas.microsoft.com/office/drawing/2014/main" id="{1559856A-DB2D-5FBE-20D4-C8CEBDFA331E}"/>
              </a:ext>
            </a:extLst>
          </p:cNvPr>
          <p:cNvSpPr>
            <a:spLocks noGrp="1"/>
          </p:cNvSpPr>
          <p:nvPr>
            <p:ph type="sldNum" sz="quarter" idx="22"/>
          </p:nvPr>
        </p:nvSpPr>
        <p:spPr/>
        <p:txBody>
          <a:bodyPr/>
          <a:lstStyle/>
          <a:p>
            <a:fld id="{B5CEABB6-07DC-46E8-9B57-56EC44A396E5}" type="slidenum">
              <a:rPr lang="en-US" smtClean="0"/>
              <a:t>11</a:t>
            </a:fld>
            <a:endParaRPr lang="en-US" dirty="0"/>
          </a:p>
        </p:txBody>
      </p:sp>
    </p:spTree>
    <p:extLst>
      <p:ext uri="{BB962C8B-B14F-4D97-AF65-F5344CB8AC3E}">
        <p14:creationId xmlns:p14="http://schemas.microsoft.com/office/powerpoint/2010/main" val="1023945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36525"/>
            <a:ext cx="8421688" cy="1325563"/>
          </a:xfrm>
        </p:spPr>
        <p:txBody>
          <a:bodyPr/>
          <a:lstStyle/>
          <a:p>
            <a:r>
              <a:rPr lang="en-US" cap="none" dirty="0"/>
              <a:t>OBTAINING TIME INTERVAL</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
        <p:nvSpPr>
          <p:cNvPr id="29" name="Content Placeholder 25">
            <a:extLst>
              <a:ext uri="{FF2B5EF4-FFF2-40B4-BE49-F238E27FC236}">
                <a16:creationId xmlns:a16="http://schemas.microsoft.com/office/drawing/2014/main" id="{9690C3AD-A9DA-03F8-9995-707E16692FA9}"/>
              </a:ext>
            </a:extLst>
          </p:cNvPr>
          <p:cNvSpPr txBox="1">
            <a:spLocks/>
          </p:cNvSpPr>
          <p:nvPr/>
        </p:nvSpPr>
        <p:spPr>
          <a:xfrm>
            <a:off x="838200" y="1537103"/>
            <a:ext cx="10659533" cy="5058429"/>
          </a:xfrm>
          <a:prstGeom prst="rect">
            <a:avLst/>
          </a:prstGeom>
        </p:spPr>
        <p:txBody>
          <a:bodyPr vert="horz" lIns="91440" tIns="45720" rIns="91440" bIns="45720" numCol="1"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Courier New" panose="02070309020205020404" pitchFamily="49" charset="0"/>
              <a:buChar char="o"/>
            </a:pPr>
            <a:r>
              <a:rPr lang="en-US" sz="1800" b="1" dirty="0"/>
              <a:t>Main Objective: </a:t>
            </a:r>
            <a:r>
              <a:rPr lang="en-US" sz="1800" dirty="0"/>
              <a:t>Find optimal time interval and group </a:t>
            </a:r>
            <a:r>
              <a:rPr lang="en-US" sz="1800" dirty="0" err="1"/>
              <a:t>dataframe</a:t>
            </a:r>
            <a:r>
              <a:rPr lang="en-US" sz="1800" dirty="0"/>
              <a:t> in equally spaced intervals.</a:t>
            </a:r>
          </a:p>
          <a:p>
            <a:pPr marL="285750" indent="-285750" algn="just">
              <a:lnSpc>
                <a:spcPct val="150000"/>
              </a:lnSpc>
              <a:buFont typeface="Courier New" panose="02070309020205020404" pitchFamily="49" charset="0"/>
              <a:buChar char="o"/>
            </a:pPr>
            <a:r>
              <a:rPr lang="en-US" sz="1800" b="1" dirty="0"/>
              <a:t>Approach: </a:t>
            </a:r>
            <a:r>
              <a:rPr lang="en-US" sz="1800" dirty="0"/>
              <a:t>For a given time interval, we check the percentage of occurrence of each metric per bin.  If most metrics occur with a desired average occurrence (say 97%), we accept the time interval size.</a:t>
            </a:r>
          </a:p>
          <a:p>
            <a:pPr marL="285750" indent="-285750" algn="just">
              <a:lnSpc>
                <a:spcPct val="150000"/>
              </a:lnSpc>
              <a:buFont typeface="Courier New" panose="02070309020205020404" pitchFamily="49" charset="0"/>
              <a:buChar char="o"/>
            </a:pPr>
            <a:r>
              <a:rPr lang="en-US" sz="1800" b="1" dirty="0"/>
              <a:t>Implementation: </a:t>
            </a:r>
            <a:r>
              <a:rPr lang="en-US" sz="1800" dirty="0"/>
              <a:t>In order to parallelize the code, we use the map-reduce framework.</a:t>
            </a:r>
          </a:p>
          <a:p>
            <a:pPr marL="742950" lvl="1" indent="-285750" algn="just">
              <a:lnSpc>
                <a:spcPct val="150000"/>
              </a:lnSpc>
              <a:buFont typeface="Courier New" panose="02070309020205020404" pitchFamily="49" charset="0"/>
              <a:buChar char="o"/>
            </a:pPr>
            <a:r>
              <a:rPr lang="en-US" sz="1800" dirty="0"/>
              <a:t>Mapping Phase: For each partition, we define a pandas </a:t>
            </a:r>
            <a:r>
              <a:rPr lang="en-US" sz="1800" dirty="0" err="1"/>
              <a:t>dataframe</a:t>
            </a:r>
            <a:r>
              <a:rPr lang="en-US" sz="1800" dirty="0"/>
              <a:t> that records the presence of each metric in each bin.  </a:t>
            </a:r>
          </a:p>
          <a:p>
            <a:pPr marL="742950" lvl="1" indent="-285750" algn="just">
              <a:lnSpc>
                <a:spcPct val="150000"/>
              </a:lnSpc>
              <a:buFont typeface="Courier New" panose="02070309020205020404" pitchFamily="49" charset="0"/>
              <a:buChar char="o"/>
            </a:pPr>
            <a:r>
              <a:rPr lang="en-US" sz="1800" dirty="0"/>
              <a:t>Reduce Phase:  Going through pairs of partition results, we combine the two </a:t>
            </a:r>
            <a:r>
              <a:rPr lang="en-US" sz="1800" dirty="0" err="1"/>
              <a:t>dataframes</a:t>
            </a:r>
            <a:r>
              <a:rPr lang="en-US" sz="1800" dirty="0"/>
              <a:t> into one by applying the logical OR function.  At the end of this phase, we obtain a final </a:t>
            </a:r>
            <a:r>
              <a:rPr lang="en-US" sz="1800" dirty="0" err="1"/>
              <a:t>dataframe</a:t>
            </a:r>
            <a:r>
              <a:rPr lang="en-US" sz="1800" dirty="0"/>
              <a:t> with updated occurrence values for each bin.</a:t>
            </a:r>
          </a:p>
          <a:p>
            <a:pPr marL="285750" indent="-285750" algn="just">
              <a:lnSpc>
                <a:spcPct val="150000"/>
              </a:lnSpc>
              <a:buFont typeface="Courier New" panose="02070309020205020404" pitchFamily="49" charset="0"/>
              <a:buChar char="o"/>
            </a:pPr>
            <a:r>
              <a:rPr lang="en-US" sz="1800" b="1" dirty="0"/>
              <a:t>Optimal Value(s): </a:t>
            </a:r>
            <a:r>
              <a:rPr lang="en-US" sz="1800" dirty="0"/>
              <a:t>200 seconds for 97% occurrence, 600 seconds for 98% occurrence</a:t>
            </a:r>
          </a:p>
          <a:p>
            <a:pPr marL="285750" indent="-285750" algn="just">
              <a:lnSpc>
                <a:spcPct val="150000"/>
              </a:lnSpc>
              <a:buFont typeface="Courier New" panose="02070309020205020404" pitchFamily="49" charset="0"/>
              <a:buChar char="o"/>
            </a:pPr>
            <a:endParaRPr lang="en-US" sz="1800" dirty="0"/>
          </a:p>
        </p:txBody>
      </p:sp>
    </p:spTree>
    <p:extLst>
      <p:ext uri="{BB962C8B-B14F-4D97-AF65-F5344CB8AC3E}">
        <p14:creationId xmlns:p14="http://schemas.microsoft.com/office/powerpoint/2010/main" val="1138617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2006468" y="-262347"/>
            <a:ext cx="8421688" cy="1325563"/>
          </a:xfrm>
        </p:spPr>
        <p:txBody>
          <a:bodyPr/>
          <a:lstStyle/>
          <a:p>
            <a:r>
              <a:rPr lang="en-US" cap="none" dirty="0"/>
              <a:t>IMPLEMENTING MAP-REDUCE</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pic>
        <p:nvPicPr>
          <p:cNvPr id="8" name="Picture 7">
            <a:extLst>
              <a:ext uri="{FF2B5EF4-FFF2-40B4-BE49-F238E27FC236}">
                <a16:creationId xmlns:a16="http://schemas.microsoft.com/office/drawing/2014/main" id="{ECB31B64-40E4-2489-09B9-1DC80D4D680D}"/>
              </a:ext>
            </a:extLst>
          </p:cNvPr>
          <p:cNvPicPr>
            <a:picLocks noChangeAspect="1"/>
          </p:cNvPicPr>
          <p:nvPr/>
        </p:nvPicPr>
        <p:blipFill>
          <a:blip r:embed="rId2"/>
          <a:stretch>
            <a:fillRect/>
          </a:stretch>
        </p:blipFill>
        <p:spPr>
          <a:xfrm>
            <a:off x="0" y="2733440"/>
            <a:ext cx="12192000" cy="2415000"/>
          </a:xfrm>
          <a:prstGeom prst="rect">
            <a:avLst/>
          </a:prstGeom>
        </p:spPr>
      </p:pic>
      <p:grpSp>
        <p:nvGrpSpPr>
          <p:cNvPr id="4" name="Group 3">
            <a:extLst>
              <a:ext uri="{FF2B5EF4-FFF2-40B4-BE49-F238E27FC236}">
                <a16:creationId xmlns:a16="http://schemas.microsoft.com/office/drawing/2014/main" id="{FAD9FDBD-CCD0-B236-9064-CAD6F5C8C6FB}"/>
              </a:ext>
            </a:extLst>
          </p:cNvPr>
          <p:cNvGrpSpPr/>
          <p:nvPr/>
        </p:nvGrpSpPr>
        <p:grpSpPr>
          <a:xfrm>
            <a:off x="1219150" y="755581"/>
            <a:ext cx="9753699" cy="971594"/>
            <a:chOff x="1326438" y="1618156"/>
            <a:chExt cx="9753699" cy="971594"/>
          </a:xfrm>
        </p:grpSpPr>
        <p:sp>
          <p:nvSpPr>
            <p:cNvPr id="9" name="Content Placeholder 25">
              <a:extLst>
                <a:ext uri="{FF2B5EF4-FFF2-40B4-BE49-F238E27FC236}">
                  <a16:creationId xmlns:a16="http://schemas.microsoft.com/office/drawing/2014/main" id="{5BC23DA6-AD55-CEC9-0D70-29E4EED4BAD0}"/>
                </a:ext>
              </a:extLst>
            </p:cNvPr>
            <p:cNvSpPr txBox="1">
              <a:spLocks/>
            </p:cNvSpPr>
            <p:nvPr/>
          </p:nvSpPr>
          <p:spPr>
            <a:xfrm>
              <a:off x="1326438" y="1713393"/>
              <a:ext cx="1840094" cy="750407"/>
            </a:xfrm>
            <a:prstGeom prst="rect">
              <a:avLst/>
            </a:prstGeom>
          </p:spPr>
          <p:txBody>
            <a:bodyPr vert="horz" lIns="91440" tIns="45720" rIns="91440" bIns="45720" numCol="1" rtlCol="0">
              <a:normAutofit fontScale="925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600" dirty="0"/>
                <a:t>DASK DATAFRAME</a:t>
              </a:r>
            </a:p>
            <a:p>
              <a:pPr marL="285750" indent="-285750" algn="just">
                <a:lnSpc>
                  <a:spcPct val="150000"/>
                </a:lnSpc>
                <a:buFont typeface="Courier New" panose="02070309020205020404" pitchFamily="49" charset="0"/>
                <a:buChar char="o"/>
              </a:pPr>
              <a:endParaRPr lang="en-US" sz="1600" dirty="0"/>
            </a:p>
          </p:txBody>
        </p:sp>
        <p:sp>
          <p:nvSpPr>
            <p:cNvPr id="10" name="Content Placeholder 25">
              <a:extLst>
                <a:ext uri="{FF2B5EF4-FFF2-40B4-BE49-F238E27FC236}">
                  <a16:creationId xmlns:a16="http://schemas.microsoft.com/office/drawing/2014/main" id="{76997CBF-9AA3-7089-8529-E75605C691E7}"/>
                </a:ext>
              </a:extLst>
            </p:cNvPr>
            <p:cNvSpPr txBox="1">
              <a:spLocks/>
            </p:cNvSpPr>
            <p:nvPr/>
          </p:nvSpPr>
          <p:spPr>
            <a:xfrm>
              <a:off x="3913006" y="1695796"/>
              <a:ext cx="1840094" cy="579563"/>
            </a:xfrm>
            <a:prstGeom prst="rect">
              <a:avLst/>
            </a:prstGeom>
          </p:spPr>
          <p:txBody>
            <a:bodyPr vert="horz" lIns="91440" tIns="45720" rIns="91440" bIns="45720" numCol="1" rtlCol="0">
              <a:normAutofit fontScale="925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600" dirty="0"/>
                <a:t>DELAYED OBJECTS</a:t>
              </a:r>
            </a:p>
            <a:p>
              <a:pPr marL="285750" indent="-285750" algn="just">
                <a:lnSpc>
                  <a:spcPct val="150000"/>
                </a:lnSpc>
                <a:buFont typeface="Courier New" panose="02070309020205020404" pitchFamily="49" charset="0"/>
                <a:buChar char="o"/>
              </a:pPr>
              <a:endParaRPr lang="en-US" sz="1600" dirty="0"/>
            </a:p>
          </p:txBody>
        </p:sp>
        <p:sp>
          <p:nvSpPr>
            <p:cNvPr id="12" name="Content Placeholder 25">
              <a:extLst>
                <a:ext uri="{FF2B5EF4-FFF2-40B4-BE49-F238E27FC236}">
                  <a16:creationId xmlns:a16="http://schemas.microsoft.com/office/drawing/2014/main" id="{203E0B4E-0CA9-DD25-FF07-6A80020F90FA}"/>
                </a:ext>
              </a:extLst>
            </p:cNvPr>
            <p:cNvSpPr txBox="1">
              <a:spLocks/>
            </p:cNvSpPr>
            <p:nvPr/>
          </p:nvSpPr>
          <p:spPr>
            <a:xfrm>
              <a:off x="6956773" y="1652772"/>
              <a:ext cx="1840094" cy="936978"/>
            </a:xfrm>
            <a:prstGeom prst="rect">
              <a:avLst/>
            </a:prstGeom>
          </p:spPr>
          <p:txBody>
            <a:bodyPr vert="horz" lIns="91440" tIns="45720" rIns="91440" bIns="45720" numCol="1" rtlCol="0">
              <a:normAutofit fontScale="925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600" dirty="0"/>
                <a:t>DASK BAG WITH DELAYED OBJECTS</a:t>
              </a:r>
            </a:p>
            <a:p>
              <a:pPr marL="285750" indent="-285750" algn="just">
                <a:lnSpc>
                  <a:spcPct val="150000"/>
                </a:lnSpc>
                <a:buFont typeface="Courier New" panose="02070309020205020404" pitchFamily="49" charset="0"/>
                <a:buChar char="o"/>
              </a:pPr>
              <a:endParaRPr lang="en-US" sz="1600" dirty="0"/>
            </a:p>
          </p:txBody>
        </p:sp>
        <p:sp>
          <p:nvSpPr>
            <p:cNvPr id="13" name="Content Placeholder 25">
              <a:extLst>
                <a:ext uri="{FF2B5EF4-FFF2-40B4-BE49-F238E27FC236}">
                  <a16:creationId xmlns:a16="http://schemas.microsoft.com/office/drawing/2014/main" id="{18DCA098-06ED-9345-3984-18B1AC7F87FB}"/>
                </a:ext>
              </a:extLst>
            </p:cNvPr>
            <p:cNvSpPr txBox="1">
              <a:spLocks/>
            </p:cNvSpPr>
            <p:nvPr/>
          </p:nvSpPr>
          <p:spPr>
            <a:xfrm>
              <a:off x="10286999" y="1618156"/>
              <a:ext cx="793138" cy="464050"/>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600" dirty="0"/>
                <a:t>FOLD</a:t>
              </a:r>
            </a:p>
          </p:txBody>
        </p:sp>
        <p:cxnSp>
          <p:nvCxnSpPr>
            <p:cNvPr id="15" name="Straight Arrow Connector 14">
              <a:extLst>
                <a:ext uri="{FF2B5EF4-FFF2-40B4-BE49-F238E27FC236}">
                  <a16:creationId xmlns:a16="http://schemas.microsoft.com/office/drawing/2014/main" id="{E7337D7C-A68C-C424-1CAD-4F14211136CF}"/>
                </a:ext>
              </a:extLst>
            </p:cNvPr>
            <p:cNvCxnSpPr/>
            <p:nvPr/>
          </p:nvCxnSpPr>
          <p:spPr>
            <a:xfrm>
              <a:off x="3268133" y="1955800"/>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2D0136B4-5049-100D-CE95-AD5502D4C5B0}"/>
                </a:ext>
              </a:extLst>
            </p:cNvPr>
            <p:cNvCxnSpPr/>
            <p:nvPr/>
          </p:nvCxnSpPr>
          <p:spPr>
            <a:xfrm>
              <a:off x="6096000" y="1938867"/>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F68467E-B803-C0E5-4D29-C75924140A62}"/>
                </a:ext>
              </a:extLst>
            </p:cNvPr>
            <p:cNvCxnSpPr/>
            <p:nvPr/>
          </p:nvCxnSpPr>
          <p:spPr>
            <a:xfrm>
              <a:off x="9313333" y="1920884"/>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45640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2006468" y="-262347"/>
            <a:ext cx="8421688" cy="1325563"/>
          </a:xfrm>
        </p:spPr>
        <p:txBody>
          <a:bodyPr/>
          <a:lstStyle/>
          <a:p>
            <a:r>
              <a:rPr lang="en-US" cap="none" dirty="0"/>
              <a:t>IMPLEMENTING MAP-REDUCE</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pic>
        <p:nvPicPr>
          <p:cNvPr id="8" name="Picture 7">
            <a:extLst>
              <a:ext uri="{FF2B5EF4-FFF2-40B4-BE49-F238E27FC236}">
                <a16:creationId xmlns:a16="http://schemas.microsoft.com/office/drawing/2014/main" id="{ECB31B64-40E4-2489-09B9-1DC80D4D680D}"/>
              </a:ext>
            </a:extLst>
          </p:cNvPr>
          <p:cNvPicPr>
            <a:picLocks noChangeAspect="1"/>
          </p:cNvPicPr>
          <p:nvPr/>
        </p:nvPicPr>
        <p:blipFill rotWithShape="1">
          <a:blip r:embed="rId2"/>
          <a:srcRect l="23542" t="21592" r="23473" b="33540"/>
          <a:stretch/>
        </p:blipFill>
        <p:spPr>
          <a:xfrm>
            <a:off x="165604" y="1386021"/>
            <a:ext cx="11544026" cy="1936308"/>
          </a:xfrm>
          <a:prstGeom prst="rect">
            <a:avLst/>
          </a:prstGeom>
        </p:spPr>
      </p:pic>
      <p:grpSp>
        <p:nvGrpSpPr>
          <p:cNvPr id="4" name="Group 3">
            <a:extLst>
              <a:ext uri="{FF2B5EF4-FFF2-40B4-BE49-F238E27FC236}">
                <a16:creationId xmlns:a16="http://schemas.microsoft.com/office/drawing/2014/main" id="{FAD9FDBD-CCD0-B236-9064-CAD6F5C8C6FB}"/>
              </a:ext>
            </a:extLst>
          </p:cNvPr>
          <p:cNvGrpSpPr/>
          <p:nvPr/>
        </p:nvGrpSpPr>
        <p:grpSpPr>
          <a:xfrm>
            <a:off x="1219150" y="755581"/>
            <a:ext cx="9753699" cy="971594"/>
            <a:chOff x="1326438" y="1618156"/>
            <a:chExt cx="9753699" cy="971594"/>
          </a:xfrm>
        </p:grpSpPr>
        <p:sp>
          <p:nvSpPr>
            <p:cNvPr id="9" name="Content Placeholder 25">
              <a:extLst>
                <a:ext uri="{FF2B5EF4-FFF2-40B4-BE49-F238E27FC236}">
                  <a16:creationId xmlns:a16="http://schemas.microsoft.com/office/drawing/2014/main" id="{5BC23DA6-AD55-CEC9-0D70-29E4EED4BAD0}"/>
                </a:ext>
              </a:extLst>
            </p:cNvPr>
            <p:cNvSpPr txBox="1">
              <a:spLocks/>
            </p:cNvSpPr>
            <p:nvPr/>
          </p:nvSpPr>
          <p:spPr>
            <a:xfrm>
              <a:off x="1326438" y="1713393"/>
              <a:ext cx="1840094" cy="750407"/>
            </a:xfrm>
            <a:prstGeom prst="rect">
              <a:avLst/>
            </a:prstGeom>
          </p:spPr>
          <p:txBody>
            <a:bodyPr vert="horz" lIns="91440" tIns="45720" rIns="91440" bIns="45720" numCol="1" rtlCol="0">
              <a:normAutofit fontScale="925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600" dirty="0"/>
                <a:t>DASK DATAFRAME</a:t>
              </a:r>
            </a:p>
            <a:p>
              <a:pPr marL="285750" indent="-285750" algn="just">
                <a:lnSpc>
                  <a:spcPct val="150000"/>
                </a:lnSpc>
                <a:buFont typeface="Courier New" panose="02070309020205020404" pitchFamily="49" charset="0"/>
                <a:buChar char="o"/>
              </a:pPr>
              <a:endParaRPr lang="en-US" sz="1600" dirty="0"/>
            </a:p>
          </p:txBody>
        </p:sp>
        <p:sp>
          <p:nvSpPr>
            <p:cNvPr id="10" name="Content Placeholder 25">
              <a:extLst>
                <a:ext uri="{FF2B5EF4-FFF2-40B4-BE49-F238E27FC236}">
                  <a16:creationId xmlns:a16="http://schemas.microsoft.com/office/drawing/2014/main" id="{76997CBF-9AA3-7089-8529-E75605C691E7}"/>
                </a:ext>
              </a:extLst>
            </p:cNvPr>
            <p:cNvSpPr txBox="1">
              <a:spLocks/>
            </p:cNvSpPr>
            <p:nvPr/>
          </p:nvSpPr>
          <p:spPr>
            <a:xfrm>
              <a:off x="3913006" y="1695796"/>
              <a:ext cx="1840094" cy="579563"/>
            </a:xfrm>
            <a:prstGeom prst="rect">
              <a:avLst/>
            </a:prstGeom>
          </p:spPr>
          <p:txBody>
            <a:bodyPr vert="horz" lIns="91440" tIns="45720" rIns="91440" bIns="45720" numCol="1" rtlCol="0">
              <a:normAutofit fontScale="925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600" dirty="0"/>
                <a:t>DELAYED OBJECTS</a:t>
              </a:r>
            </a:p>
            <a:p>
              <a:pPr marL="285750" indent="-285750" algn="just">
                <a:lnSpc>
                  <a:spcPct val="150000"/>
                </a:lnSpc>
                <a:buFont typeface="Courier New" panose="02070309020205020404" pitchFamily="49" charset="0"/>
                <a:buChar char="o"/>
              </a:pPr>
              <a:endParaRPr lang="en-US" sz="1600" dirty="0"/>
            </a:p>
          </p:txBody>
        </p:sp>
        <p:sp>
          <p:nvSpPr>
            <p:cNvPr id="12" name="Content Placeholder 25">
              <a:extLst>
                <a:ext uri="{FF2B5EF4-FFF2-40B4-BE49-F238E27FC236}">
                  <a16:creationId xmlns:a16="http://schemas.microsoft.com/office/drawing/2014/main" id="{203E0B4E-0CA9-DD25-FF07-6A80020F90FA}"/>
                </a:ext>
              </a:extLst>
            </p:cNvPr>
            <p:cNvSpPr txBox="1">
              <a:spLocks/>
            </p:cNvSpPr>
            <p:nvPr/>
          </p:nvSpPr>
          <p:spPr>
            <a:xfrm>
              <a:off x="6956773" y="1652772"/>
              <a:ext cx="1840094" cy="936978"/>
            </a:xfrm>
            <a:prstGeom prst="rect">
              <a:avLst/>
            </a:prstGeom>
          </p:spPr>
          <p:txBody>
            <a:bodyPr vert="horz" lIns="91440" tIns="45720" rIns="91440" bIns="45720" numCol="1" rtlCol="0">
              <a:normAutofit fontScale="925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600" dirty="0"/>
                <a:t>DASK BAG WITH DELAYED OBJECTS</a:t>
              </a:r>
            </a:p>
            <a:p>
              <a:pPr marL="285750" indent="-285750" algn="just">
                <a:lnSpc>
                  <a:spcPct val="150000"/>
                </a:lnSpc>
                <a:buFont typeface="Courier New" panose="02070309020205020404" pitchFamily="49" charset="0"/>
                <a:buChar char="o"/>
              </a:pPr>
              <a:endParaRPr lang="en-US" sz="1600" dirty="0"/>
            </a:p>
          </p:txBody>
        </p:sp>
        <p:sp>
          <p:nvSpPr>
            <p:cNvPr id="13" name="Content Placeholder 25">
              <a:extLst>
                <a:ext uri="{FF2B5EF4-FFF2-40B4-BE49-F238E27FC236}">
                  <a16:creationId xmlns:a16="http://schemas.microsoft.com/office/drawing/2014/main" id="{18DCA098-06ED-9345-3984-18B1AC7F87FB}"/>
                </a:ext>
              </a:extLst>
            </p:cNvPr>
            <p:cNvSpPr txBox="1">
              <a:spLocks/>
            </p:cNvSpPr>
            <p:nvPr/>
          </p:nvSpPr>
          <p:spPr>
            <a:xfrm>
              <a:off x="10286999" y="1618156"/>
              <a:ext cx="793138" cy="464050"/>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600" dirty="0"/>
                <a:t>FOLD</a:t>
              </a:r>
            </a:p>
          </p:txBody>
        </p:sp>
        <p:cxnSp>
          <p:nvCxnSpPr>
            <p:cNvPr id="15" name="Straight Arrow Connector 14">
              <a:extLst>
                <a:ext uri="{FF2B5EF4-FFF2-40B4-BE49-F238E27FC236}">
                  <a16:creationId xmlns:a16="http://schemas.microsoft.com/office/drawing/2014/main" id="{E7337D7C-A68C-C424-1CAD-4F14211136CF}"/>
                </a:ext>
              </a:extLst>
            </p:cNvPr>
            <p:cNvCxnSpPr/>
            <p:nvPr/>
          </p:nvCxnSpPr>
          <p:spPr>
            <a:xfrm>
              <a:off x="3268133" y="1955800"/>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2D0136B4-5049-100D-CE95-AD5502D4C5B0}"/>
                </a:ext>
              </a:extLst>
            </p:cNvPr>
            <p:cNvCxnSpPr/>
            <p:nvPr/>
          </p:nvCxnSpPr>
          <p:spPr>
            <a:xfrm>
              <a:off x="6096000" y="1938867"/>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F68467E-B803-C0E5-4D29-C75924140A62}"/>
                </a:ext>
              </a:extLst>
            </p:cNvPr>
            <p:cNvCxnSpPr/>
            <p:nvPr/>
          </p:nvCxnSpPr>
          <p:spPr>
            <a:xfrm>
              <a:off x="9313333" y="1920884"/>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3" name="Picture 2">
            <a:extLst>
              <a:ext uri="{FF2B5EF4-FFF2-40B4-BE49-F238E27FC236}">
                <a16:creationId xmlns:a16="http://schemas.microsoft.com/office/drawing/2014/main" id="{43AEC798-8F9E-3331-F5F2-930532B8C92A}"/>
              </a:ext>
            </a:extLst>
          </p:cNvPr>
          <p:cNvPicPr>
            <a:picLocks noChangeAspect="1"/>
          </p:cNvPicPr>
          <p:nvPr/>
        </p:nvPicPr>
        <p:blipFill rotWithShape="1">
          <a:blip r:embed="rId2"/>
          <a:srcRect t="41430" r="50000"/>
          <a:stretch/>
        </p:blipFill>
        <p:spPr>
          <a:xfrm>
            <a:off x="165604" y="3604275"/>
            <a:ext cx="11860791" cy="2752075"/>
          </a:xfrm>
          <a:prstGeom prst="rect">
            <a:avLst/>
          </a:prstGeom>
        </p:spPr>
      </p:pic>
    </p:spTree>
    <p:extLst>
      <p:ext uri="{BB962C8B-B14F-4D97-AF65-F5344CB8AC3E}">
        <p14:creationId xmlns:p14="http://schemas.microsoft.com/office/powerpoint/2010/main" val="3348607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36525"/>
            <a:ext cx="8421688" cy="1325563"/>
          </a:xfrm>
        </p:spPr>
        <p:txBody>
          <a:bodyPr/>
          <a:lstStyle/>
          <a:p>
            <a:r>
              <a:rPr lang="en-US" cap="none" dirty="0"/>
              <a:t>GROUPING AND AGGREGATION</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
        <p:nvSpPr>
          <p:cNvPr id="29" name="Content Placeholder 25">
            <a:extLst>
              <a:ext uri="{FF2B5EF4-FFF2-40B4-BE49-F238E27FC236}">
                <a16:creationId xmlns:a16="http://schemas.microsoft.com/office/drawing/2014/main" id="{9690C3AD-A9DA-03F8-9995-707E16692FA9}"/>
              </a:ext>
            </a:extLst>
          </p:cNvPr>
          <p:cNvSpPr txBox="1">
            <a:spLocks/>
          </p:cNvSpPr>
          <p:nvPr/>
        </p:nvSpPr>
        <p:spPr>
          <a:xfrm>
            <a:off x="1083733" y="1606020"/>
            <a:ext cx="9646361" cy="4616979"/>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Courier New" panose="02070309020205020404" pitchFamily="49" charset="0"/>
              <a:buChar char="o"/>
            </a:pPr>
            <a:r>
              <a:rPr lang="en-US" sz="1800" dirty="0"/>
              <a:t>Once we have the optimal time interval size, we move on to group the metrics so that the </a:t>
            </a:r>
            <a:r>
              <a:rPr lang="en-US" sz="1800" dirty="0" err="1"/>
              <a:t>dataframe</a:t>
            </a:r>
            <a:r>
              <a:rPr lang="en-US" sz="1800" dirty="0"/>
              <a:t> has equally spaced readings.</a:t>
            </a:r>
          </a:p>
          <a:p>
            <a:pPr algn="just">
              <a:lnSpc>
                <a:spcPct val="150000"/>
              </a:lnSpc>
            </a:pPr>
            <a:endParaRPr lang="en-US" sz="1800" dirty="0"/>
          </a:p>
          <a:p>
            <a:pPr marL="285750" indent="-285750" algn="just">
              <a:lnSpc>
                <a:spcPct val="150000"/>
              </a:lnSpc>
              <a:buFont typeface="Courier New" panose="02070309020205020404" pitchFamily="49" charset="0"/>
              <a:buChar char="o"/>
            </a:pPr>
            <a:r>
              <a:rPr lang="en-US" sz="1800" dirty="0"/>
              <a:t>We define custom aggregation functions for different datatypes:</a:t>
            </a:r>
          </a:p>
          <a:p>
            <a:pPr marL="742950" lvl="1" indent="-285750" algn="just">
              <a:lnSpc>
                <a:spcPct val="150000"/>
              </a:lnSpc>
              <a:buFont typeface="Courier New" panose="02070309020205020404" pitchFamily="49" charset="0"/>
              <a:buChar char="o"/>
            </a:pPr>
            <a:r>
              <a:rPr lang="en-US" sz="1800" dirty="0"/>
              <a:t>For integers: We take the maximum</a:t>
            </a:r>
          </a:p>
          <a:p>
            <a:pPr marL="742950" lvl="1" indent="-285750" algn="just">
              <a:lnSpc>
                <a:spcPct val="150000"/>
              </a:lnSpc>
              <a:buFont typeface="Courier New" panose="02070309020205020404" pitchFamily="49" charset="0"/>
              <a:buChar char="o"/>
            </a:pPr>
            <a:r>
              <a:rPr lang="en-US" sz="1800" dirty="0"/>
              <a:t>For decimals: We take the mean</a:t>
            </a:r>
          </a:p>
          <a:p>
            <a:pPr marL="742950" lvl="1" indent="-285750" algn="just">
              <a:lnSpc>
                <a:spcPct val="150000"/>
              </a:lnSpc>
              <a:buFont typeface="Courier New" panose="02070309020205020404" pitchFamily="49" charset="0"/>
              <a:buChar char="o"/>
            </a:pPr>
            <a:r>
              <a:rPr lang="en-US" sz="1800" dirty="0"/>
              <a:t>For alarms: We convert the integer value to its corresponding binary bits, and consider the logical OR of its 6</a:t>
            </a:r>
            <a:r>
              <a:rPr lang="en-US" sz="1800" baseline="30000" dirty="0"/>
              <a:t>th</a:t>
            </a:r>
            <a:r>
              <a:rPr lang="en-US" sz="1800" dirty="0"/>
              <a:t>, 7</a:t>
            </a:r>
            <a:r>
              <a:rPr lang="en-US" sz="1800" baseline="30000" dirty="0"/>
              <a:t>th</a:t>
            </a:r>
            <a:r>
              <a:rPr lang="en-US" sz="1800" dirty="0"/>
              <a:t>, 8</a:t>
            </a:r>
            <a:r>
              <a:rPr lang="en-US" sz="1800" baseline="30000" dirty="0"/>
              <a:t>th</a:t>
            </a:r>
            <a:r>
              <a:rPr lang="en-US" sz="1800" dirty="0"/>
              <a:t>  bits.</a:t>
            </a:r>
          </a:p>
        </p:txBody>
      </p:sp>
    </p:spTree>
    <p:extLst>
      <p:ext uri="{BB962C8B-B14F-4D97-AF65-F5344CB8AC3E}">
        <p14:creationId xmlns:p14="http://schemas.microsoft.com/office/powerpoint/2010/main" val="699112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C243-1CA2-6873-D311-1FC0CF2EBAEC}"/>
              </a:ext>
            </a:extLst>
          </p:cNvPr>
          <p:cNvSpPr>
            <a:spLocks noGrp="1"/>
          </p:cNvSpPr>
          <p:nvPr>
            <p:ph type="title"/>
          </p:nvPr>
        </p:nvSpPr>
        <p:spPr/>
        <p:txBody>
          <a:bodyPr/>
          <a:lstStyle/>
          <a:p>
            <a:r>
              <a:rPr lang="en-US" dirty="0"/>
              <a:t>III. TASK 1: ANOMALY DETECTION</a:t>
            </a:r>
            <a:endParaRPr lang="en-IN" dirty="0"/>
          </a:p>
        </p:txBody>
      </p:sp>
      <p:sp>
        <p:nvSpPr>
          <p:cNvPr id="3" name="Text Placeholder 2">
            <a:extLst>
              <a:ext uri="{FF2B5EF4-FFF2-40B4-BE49-F238E27FC236}">
                <a16:creationId xmlns:a16="http://schemas.microsoft.com/office/drawing/2014/main" id="{B675C7D3-678C-E479-1083-0C5C52A635E5}"/>
              </a:ext>
            </a:extLst>
          </p:cNvPr>
          <p:cNvSpPr>
            <a:spLocks noGrp="1"/>
          </p:cNvSpPr>
          <p:nvPr>
            <p:ph type="body" sz="quarter" idx="13"/>
          </p:nvPr>
        </p:nvSpPr>
        <p:spPr>
          <a:xfrm>
            <a:off x="3630579" y="2812767"/>
            <a:ext cx="4930842" cy="2123299"/>
          </a:xfrm>
        </p:spPr>
        <p:txBody>
          <a:bodyPr>
            <a:normAutofit/>
          </a:bodyPr>
          <a:lstStyle/>
          <a:p>
            <a:pPr marL="514350" indent="-514350" algn="l">
              <a:lnSpc>
                <a:spcPct val="150000"/>
              </a:lnSpc>
              <a:buFont typeface="+mj-lt"/>
              <a:buAutoNum type="arabicPeriod"/>
            </a:pPr>
            <a:r>
              <a:rPr lang="en-US" dirty="0"/>
              <a:t>APPROACH USED</a:t>
            </a:r>
          </a:p>
          <a:p>
            <a:pPr marL="514350" indent="-514350" algn="l">
              <a:lnSpc>
                <a:spcPct val="150000"/>
              </a:lnSpc>
              <a:buFont typeface="+mj-lt"/>
              <a:buAutoNum type="arabicPeriod"/>
            </a:pPr>
            <a:r>
              <a:rPr lang="en-US" dirty="0"/>
              <a:t>IMPLEMENTATION</a:t>
            </a:r>
          </a:p>
          <a:p>
            <a:pPr marL="514350" indent="-514350" algn="l">
              <a:lnSpc>
                <a:spcPct val="150000"/>
              </a:lnSpc>
              <a:buFont typeface="+mj-lt"/>
              <a:buAutoNum type="arabicPeriod"/>
            </a:pPr>
            <a:r>
              <a:rPr lang="en-US" dirty="0"/>
              <a:t>RESULTS</a:t>
            </a:r>
            <a:endParaRPr lang="en-IN" dirty="0"/>
          </a:p>
        </p:txBody>
      </p:sp>
      <p:sp>
        <p:nvSpPr>
          <p:cNvPr id="12" name="Slide Number Placeholder 11">
            <a:extLst>
              <a:ext uri="{FF2B5EF4-FFF2-40B4-BE49-F238E27FC236}">
                <a16:creationId xmlns:a16="http://schemas.microsoft.com/office/drawing/2014/main" id="{1559856A-DB2D-5FBE-20D4-C8CEBDFA331E}"/>
              </a:ext>
            </a:extLst>
          </p:cNvPr>
          <p:cNvSpPr>
            <a:spLocks noGrp="1"/>
          </p:cNvSpPr>
          <p:nvPr>
            <p:ph type="sldNum" sz="quarter" idx="22"/>
          </p:nvPr>
        </p:nvSpPr>
        <p:spPr/>
        <p:txBody>
          <a:bodyPr/>
          <a:lstStyle/>
          <a:p>
            <a:fld id="{B5CEABB6-07DC-46E8-9B57-56EC44A396E5}" type="slidenum">
              <a:rPr lang="en-US" smtClean="0"/>
              <a:t>16</a:t>
            </a:fld>
            <a:endParaRPr lang="en-US" dirty="0"/>
          </a:p>
        </p:txBody>
      </p:sp>
    </p:spTree>
    <p:extLst>
      <p:ext uri="{BB962C8B-B14F-4D97-AF65-F5344CB8AC3E}">
        <p14:creationId xmlns:p14="http://schemas.microsoft.com/office/powerpoint/2010/main" val="2254252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36525"/>
            <a:ext cx="8421688" cy="1325563"/>
          </a:xfrm>
        </p:spPr>
        <p:txBody>
          <a:bodyPr/>
          <a:lstStyle/>
          <a:p>
            <a:r>
              <a:rPr lang="en-US" cap="none" dirty="0"/>
              <a:t>APPROACH USED</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
        <p:nvSpPr>
          <p:cNvPr id="29" name="Content Placeholder 25">
            <a:extLst>
              <a:ext uri="{FF2B5EF4-FFF2-40B4-BE49-F238E27FC236}">
                <a16:creationId xmlns:a16="http://schemas.microsoft.com/office/drawing/2014/main" id="{9690C3AD-A9DA-03F8-9995-707E16692FA9}"/>
              </a:ext>
            </a:extLst>
          </p:cNvPr>
          <p:cNvSpPr txBox="1">
            <a:spLocks/>
          </p:cNvSpPr>
          <p:nvPr/>
        </p:nvSpPr>
        <p:spPr>
          <a:xfrm>
            <a:off x="1143000" y="1300038"/>
            <a:ext cx="9905999" cy="5421437"/>
          </a:xfrm>
          <a:prstGeom prst="rect">
            <a:avLst/>
          </a:prstGeom>
        </p:spPr>
        <p:txBody>
          <a:bodyPr vert="horz" lIns="91440" tIns="45720" rIns="91440" bIns="45720" numCol="1"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Courier New" panose="02070309020205020404" pitchFamily="49" charset="0"/>
              <a:buChar char="o"/>
            </a:pPr>
            <a:r>
              <a:rPr lang="en-US" sz="1800" b="1" dirty="0"/>
              <a:t>Main Objective: </a:t>
            </a:r>
            <a:r>
              <a:rPr lang="en-US" sz="1800" dirty="0"/>
              <a:t>Detect anomalies occurring in either of four engines, and find correlations to other metrics</a:t>
            </a:r>
          </a:p>
          <a:p>
            <a:pPr marL="285750" indent="-285750" algn="just">
              <a:lnSpc>
                <a:spcPct val="150000"/>
              </a:lnSpc>
              <a:buFont typeface="Courier New" panose="02070309020205020404" pitchFamily="49" charset="0"/>
              <a:buChar char="o"/>
            </a:pPr>
            <a:r>
              <a:rPr lang="en-US" sz="1800" b="1" dirty="0"/>
              <a:t>Approach: </a:t>
            </a:r>
            <a:r>
              <a:rPr lang="en-US" sz="1800" dirty="0"/>
              <a:t>An anomaly is a period of high frequency fluctuations / flips in the binary states of either of the four engines in a device (S117, S118, S169, S170).</a:t>
            </a:r>
          </a:p>
          <a:p>
            <a:pPr marL="742950" lvl="1" indent="-285750" algn="just">
              <a:lnSpc>
                <a:spcPct val="150000"/>
              </a:lnSpc>
              <a:buFont typeface="Courier New" panose="02070309020205020404" pitchFamily="49" charset="0"/>
              <a:buChar char="o"/>
            </a:pPr>
            <a:r>
              <a:rPr lang="en-US" sz="1800" b="1" dirty="0"/>
              <a:t>Detecting a flip: </a:t>
            </a:r>
          </a:p>
          <a:p>
            <a:pPr marL="1200150" lvl="2" indent="-285750" algn="just">
              <a:lnSpc>
                <a:spcPct val="150000"/>
              </a:lnSpc>
              <a:buFont typeface="Courier New" panose="02070309020205020404" pitchFamily="49" charset="0"/>
              <a:buChar char="o"/>
            </a:pPr>
            <a:r>
              <a:rPr lang="en-US" sz="1800" dirty="0"/>
              <a:t>All four engines are considered as one system.</a:t>
            </a:r>
          </a:p>
          <a:p>
            <a:pPr marL="1200150" lvl="2" indent="-285750" algn="just">
              <a:lnSpc>
                <a:spcPct val="150000"/>
              </a:lnSpc>
              <a:buFont typeface="Courier New" panose="02070309020205020404" pitchFamily="49" charset="0"/>
              <a:buChar char="o"/>
            </a:pPr>
            <a:r>
              <a:rPr lang="en-US" sz="1800" dirty="0"/>
              <a:t>Assign an integer value to the combined binary states of the engines.</a:t>
            </a:r>
          </a:p>
          <a:p>
            <a:pPr marL="1200150" lvl="2" indent="-285750" algn="just">
              <a:lnSpc>
                <a:spcPct val="150000"/>
              </a:lnSpc>
              <a:buFont typeface="Courier New" panose="02070309020205020404" pitchFamily="49" charset="0"/>
              <a:buChar char="o"/>
            </a:pPr>
            <a:r>
              <a:rPr lang="en-US" sz="1800" dirty="0"/>
              <a:t>A change in the integer value signifies a flip in either of the engines’ states.</a:t>
            </a:r>
          </a:p>
          <a:p>
            <a:pPr marL="742950" lvl="1" indent="-285750" algn="just">
              <a:lnSpc>
                <a:spcPct val="150000"/>
              </a:lnSpc>
              <a:buFont typeface="Courier New" panose="02070309020205020404" pitchFamily="49" charset="0"/>
              <a:buChar char="o"/>
            </a:pPr>
            <a:r>
              <a:rPr lang="en-US" sz="1800" b="1" dirty="0"/>
              <a:t>Detecting an anomaly:</a:t>
            </a:r>
          </a:p>
          <a:p>
            <a:pPr marL="1200150" lvl="2" indent="-285750" algn="just">
              <a:lnSpc>
                <a:spcPct val="150000"/>
              </a:lnSpc>
              <a:buFont typeface="Courier New" panose="02070309020205020404" pitchFamily="49" charset="0"/>
              <a:buChar char="o"/>
            </a:pPr>
            <a:r>
              <a:rPr lang="en-US" sz="1800" dirty="0"/>
              <a:t>Dynamic Window: Use a dynamic window to capture closely occurring flips.</a:t>
            </a:r>
          </a:p>
          <a:p>
            <a:pPr marL="1200150" lvl="2" indent="-285750" algn="just">
              <a:lnSpc>
                <a:spcPct val="150000"/>
              </a:lnSpc>
              <a:buFont typeface="Courier New" panose="02070309020205020404" pitchFamily="49" charset="0"/>
              <a:buChar char="o"/>
            </a:pPr>
            <a:r>
              <a:rPr lang="en-US" sz="1800" dirty="0"/>
              <a:t>Anomaly Threshold: Define a threshold to classify n number of flips as an anomaly event.</a:t>
            </a:r>
          </a:p>
          <a:p>
            <a:pPr marL="1200150" lvl="2" indent="-285750" algn="just">
              <a:lnSpc>
                <a:spcPct val="150000"/>
              </a:lnSpc>
              <a:buFont typeface="Courier New" panose="02070309020205020404" pitchFamily="49" charset="0"/>
              <a:buChar char="o"/>
            </a:pPr>
            <a:endParaRPr lang="en-US" sz="1800" dirty="0"/>
          </a:p>
        </p:txBody>
      </p:sp>
    </p:spTree>
    <p:extLst>
      <p:ext uri="{BB962C8B-B14F-4D97-AF65-F5344CB8AC3E}">
        <p14:creationId xmlns:p14="http://schemas.microsoft.com/office/powerpoint/2010/main" val="113106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60325"/>
            <a:ext cx="8421688" cy="1325563"/>
          </a:xfrm>
        </p:spPr>
        <p:txBody>
          <a:bodyPr/>
          <a:lstStyle/>
          <a:p>
            <a:r>
              <a:rPr lang="en-US" cap="none" dirty="0"/>
              <a:t>IMPLEMENTATION</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
        <p:nvSpPr>
          <p:cNvPr id="29" name="Content Placeholder 25">
            <a:extLst>
              <a:ext uri="{FF2B5EF4-FFF2-40B4-BE49-F238E27FC236}">
                <a16:creationId xmlns:a16="http://schemas.microsoft.com/office/drawing/2014/main" id="{9690C3AD-A9DA-03F8-9995-707E16692FA9}"/>
              </a:ext>
            </a:extLst>
          </p:cNvPr>
          <p:cNvSpPr txBox="1">
            <a:spLocks/>
          </p:cNvSpPr>
          <p:nvPr/>
        </p:nvSpPr>
        <p:spPr>
          <a:xfrm>
            <a:off x="1100667" y="1316971"/>
            <a:ext cx="10134599" cy="5312429"/>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Courier New" panose="02070309020205020404" pitchFamily="49" charset="0"/>
              <a:buChar char="o"/>
            </a:pPr>
            <a:r>
              <a:rPr lang="en-US" sz="1800" dirty="0"/>
              <a:t>This was implemented using a map-reduce framework:</a:t>
            </a:r>
          </a:p>
          <a:p>
            <a:pPr marL="742950" lvl="1" indent="-285750" algn="just">
              <a:lnSpc>
                <a:spcPct val="150000"/>
              </a:lnSpc>
              <a:buFont typeface="Courier New" panose="02070309020205020404" pitchFamily="49" charset="0"/>
              <a:buChar char="o"/>
            </a:pPr>
            <a:r>
              <a:rPr lang="en-US" sz="1800" b="1" dirty="0"/>
              <a:t>Mapping Phase: </a:t>
            </a:r>
            <a:r>
              <a:rPr lang="en-US" sz="1800" dirty="0"/>
              <a:t>For each partition, using the dynamic window and anomaly threshold parameters, anomalies are classified and the time periods noted.  </a:t>
            </a:r>
          </a:p>
          <a:p>
            <a:pPr marL="742950" lvl="1" indent="-285750" algn="just">
              <a:lnSpc>
                <a:spcPct val="150000"/>
              </a:lnSpc>
              <a:buFont typeface="Courier New" panose="02070309020205020404" pitchFamily="49" charset="0"/>
              <a:buChar char="o"/>
            </a:pPr>
            <a:r>
              <a:rPr lang="en-US" sz="1800" b="1" dirty="0"/>
              <a:t>Reduce Phase:  </a:t>
            </a:r>
            <a:r>
              <a:rPr lang="en-US" sz="1800" dirty="0"/>
              <a:t>Combines a pair of </a:t>
            </a:r>
            <a:r>
              <a:rPr lang="en-US" sz="1800" dirty="0" err="1"/>
              <a:t>dataframes</a:t>
            </a:r>
            <a:r>
              <a:rPr lang="en-US" sz="1800" dirty="0"/>
              <a:t> and returns a cleaned version.  Cleaning includes removing duplicate time ranges, time ranges that may fall inside others and removing overlaps.  </a:t>
            </a:r>
          </a:p>
          <a:p>
            <a:pPr lvl="1" algn="just">
              <a:lnSpc>
                <a:spcPct val="150000"/>
              </a:lnSpc>
            </a:pPr>
            <a:endParaRPr lang="en-US" sz="1800" dirty="0"/>
          </a:p>
          <a:p>
            <a:pPr marL="285750" indent="-285750" algn="just">
              <a:lnSpc>
                <a:spcPct val="150000"/>
              </a:lnSpc>
              <a:buFont typeface="Courier New" panose="02070309020205020404" pitchFamily="49" charset="0"/>
              <a:buChar char="o"/>
            </a:pPr>
            <a:r>
              <a:rPr lang="en-US" sz="1800" dirty="0"/>
              <a:t>For correlations, we compute the resulting </a:t>
            </a:r>
            <a:r>
              <a:rPr lang="en-US" sz="1800" dirty="0" err="1"/>
              <a:t>dataframe</a:t>
            </a:r>
            <a:r>
              <a:rPr lang="en-US" sz="1800" dirty="0"/>
              <a:t> to pandas and calculate the linear and non-linear correlations (Pearson, Spearman, Kendall correlations).</a:t>
            </a:r>
          </a:p>
          <a:p>
            <a:pPr marL="742950" lvl="1" indent="-285750" algn="just">
              <a:lnSpc>
                <a:spcPct val="150000"/>
              </a:lnSpc>
              <a:buFont typeface="Courier New" panose="02070309020205020404" pitchFamily="49" charset="0"/>
              <a:buChar char="o"/>
            </a:pPr>
            <a:r>
              <a:rPr lang="en-US" sz="1800" dirty="0"/>
              <a:t>It is possible to find correlations in </a:t>
            </a:r>
            <a:r>
              <a:rPr lang="en-US" sz="1800" dirty="0" err="1"/>
              <a:t>Dask</a:t>
            </a:r>
            <a:r>
              <a:rPr lang="en-US" sz="1800" dirty="0"/>
              <a:t>, but it is only possible to find the linear correlations. Also, pivoting is costly in here.</a:t>
            </a:r>
          </a:p>
        </p:txBody>
      </p:sp>
    </p:spTree>
    <p:extLst>
      <p:ext uri="{BB962C8B-B14F-4D97-AF65-F5344CB8AC3E}">
        <p14:creationId xmlns:p14="http://schemas.microsoft.com/office/powerpoint/2010/main" val="204165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17138" y="-346602"/>
            <a:ext cx="8421688" cy="1325563"/>
          </a:xfrm>
        </p:spPr>
        <p:txBody>
          <a:bodyPr/>
          <a:lstStyle/>
          <a:p>
            <a:r>
              <a:rPr lang="en-US" cap="none" dirty="0"/>
              <a:t>RESULTS</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pic>
        <p:nvPicPr>
          <p:cNvPr id="4" name="Picture 3">
            <a:extLst>
              <a:ext uri="{FF2B5EF4-FFF2-40B4-BE49-F238E27FC236}">
                <a16:creationId xmlns:a16="http://schemas.microsoft.com/office/drawing/2014/main" id="{E5B6610F-82A4-8D5F-C410-9254DDBEBD2D}"/>
              </a:ext>
            </a:extLst>
          </p:cNvPr>
          <p:cNvPicPr>
            <a:picLocks noChangeAspect="1"/>
          </p:cNvPicPr>
          <p:nvPr/>
        </p:nvPicPr>
        <p:blipFill>
          <a:blip r:embed="rId2"/>
          <a:stretch>
            <a:fillRect/>
          </a:stretch>
        </p:blipFill>
        <p:spPr>
          <a:xfrm>
            <a:off x="0" y="1170517"/>
            <a:ext cx="4572000" cy="5609079"/>
          </a:xfrm>
          <a:prstGeom prst="rect">
            <a:avLst/>
          </a:prstGeom>
        </p:spPr>
      </p:pic>
      <p:pic>
        <p:nvPicPr>
          <p:cNvPr id="6" name="Picture 5">
            <a:extLst>
              <a:ext uri="{FF2B5EF4-FFF2-40B4-BE49-F238E27FC236}">
                <a16:creationId xmlns:a16="http://schemas.microsoft.com/office/drawing/2014/main" id="{1DB1DEB0-8EF7-74FA-6D97-0E25829B72C8}"/>
              </a:ext>
            </a:extLst>
          </p:cNvPr>
          <p:cNvPicPr>
            <a:picLocks noChangeAspect="1"/>
          </p:cNvPicPr>
          <p:nvPr/>
        </p:nvPicPr>
        <p:blipFill>
          <a:blip r:embed="rId3"/>
          <a:stretch>
            <a:fillRect/>
          </a:stretch>
        </p:blipFill>
        <p:spPr>
          <a:xfrm>
            <a:off x="4707184" y="1170517"/>
            <a:ext cx="4623084" cy="5687483"/>
          </a:xfrm>
          <a:prstGeom prst="rect">
            <a:avLst/>
          </a:prstGeom>
        </p:spPr>
      </p:pic>
      <p:sp>
        <p:nvSpPr>
          <p:cNvPr id="3" name="Content Placeholder 25">
            <a:extLst>
              <a:ext uri="{FF2B5EF4-FFF2-40B4-BE49-F238E27FC236}">
                <a16:creationId xmlns:a16="http://schemas.microsoft.com/office/drawing/2014/main" id="{FD535A26-E3BA-871E-9BBF-DCF11D2030A0}"/>
              </a:ext>
            </a:extLst>
          </p:cNvPr>
          <p:cNvSpPr txBox="1">
            <a:spLocks/>
          </p:cNvSpPr>
          <p:nvPr/>
        </p:nvSpPr>
        <p:spPr>
          <a:xfrm>
            <a:off x="3056467" y="537327"/>
            <a:ext cx="6510867" cy="533400"/>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600" b="1" dirty="0"/>
              <a:t>Correlation: </a:t>
            </a:r>
            <a:r>
              <a:rPr lang="en-US" sz="1600" dirty="0"/>
              <a:t>Pearson, </a:t>
            </a:r>
            <a:r>
              <a:rPr lang="en-US" sz="1600" b="1" dirty="0"/>
              <a:t>Threshold: </a:t>
            </a:r>
            <a:r>
              <a:rPr lang="en-US" sz="1600" dirty="0"/>
              <a:t>20, </a:t>
            </a:r>
            <a:r>
              <a:rPr lang="en-US" sz="1600" b="1" dirty="0"/>
              <a:t>Window Size: </a:t>
            </a:r>
            <a:r>
              <a:rPr lang="en-US" sz="1600" dirty="0"/>
              <a:t>1000 minutes</a:t>
            </a:r>
          </a:p>
        </p:txBody>
      </p:sp>
      <p:sp>
        <p:nvSpPr>
          <p:cNvPr id="5" name="Content Placeholder 25">
            <a:extLst>
              <a:ext uri="{FF2B5EF4-FFF2-40B4-BE49-F238E27FC236}">
                <a16:creationId xmlns:a16="http://schemas.microsoft.com/office/drawing/2014/main" id="{91A75C81-8A9E-57EE-957F-DBD41A8CA472}"/>
              </a:ext>
            </a:extLst>
          </p:cNvPr>
          <p:cNvSpPr txBox="1">
            <a:spLocks/>
          </p:cNvSpPr>
          <p:nvPr/>
        </p:nvSpPr>
        <p:spPr>
          <a:xfrm>
            <a:off x="9875045" y="1533525"/>
            <a:ext cx="1808955" cy="4459817"/>
          </a:xfrm>
          <a:prstGeom prst="rect">
            <a:avLst/>
          </a:prstGeom>
        </p:spPr>
        <p:txBody>
          <a:bodyPr vert="horz" lIns="91440" tIns="45720" rIns="91440" bIns="45720" numCol="1" rtlCol="0">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600" b="1" dirty="0"/>
              <a:t>S109: </a:t>
            </a:r>
            <a:r>
              <a:rPr lang="en-US" sz="1600" dirty="0"/>
              <a:t>Discharge Temperature, C1,1</a:t>
            </a:r>
          </a:p>
          <a:p>
            <a:pPr algn="just">
              <a:lnSpc>
                <a:spcPct val="150000"/>
              </a:lnSpc>
            </a:pPr>
            <a:endParaRPr lang="en-US" sz="1600" dirty="0"/>
          </a:p>
          <a:p>
            <a:pPr algn="just">
              <a:lnSpc>
                <a:spcPct val="150000"/>
              </a:lnSpc>
            </a:pPr>
            <a:r>
              <a:rPr lang="en-US" sz="1600" b="1" dirty="0"/>
              <a:t>S166: </a:t>
            </a:r>
            <a:r>
              <a:rPr lang="en-US" sz="1600" dirty="0"/>
              <a:t>Discharge Temperature, C1,2</a:t>
            </a:r>
          </a:p>
          <a:p>
            <a:pPr algn="just">
              <a:lnSpc>
                <a:spcPct val="150000"/>
              </a:lnSpc>
            </a:pPr>
            <a:endParaRPr lang="en-US" sz="1600" dirty="0"/>
          </a:p>
          <a:p>
            <a:pPr algn="just">
              <a:lnSpc>
                <a:spcPct val="150000"/>
              </a:lnSpc>
            </a:pPr>
            <a:r>
              <a:rPr lang="en-US" sz="1600" b="1" dirty="0"/>
              <a:t>S102: </a:t>
            </a:r>
            <a:r>
              <a:rPr lang="en-US" sz="1600" dirty="0"/>
              <a:t>Discharge Pressure Circ 1</a:t>
            </a:r>
          </a:p>
          <a:p>
            <a:pPr algn="just">
              <a:lnSpc>
                <a:spcPct val="150000"/>
              </a:lnSpc>
            </a:pPr>
            <a:endParaRPr lang="en-US" sz="1600" dirty="0"/>
          </a:p>
          <a:p>
            <a:pPr algn="just">
              <a:lnSpc>
                <a:spcPct val="150000"/>
              </a:lnSpc>
            </a:pPr>
            <a:r>
              <a:rPr lang="en-US" sz="1600" b="1" dirty="0"/>
              <a:t>S126: </a:t>
            </a:r>
            <a:r>
              <a:rPr lang="en-US" sz="1600" dirty="0"/>
              <a:t>Pressure Ratio Circ 1</a:t>
            </a:r>
          </a:p>
          <a:p>
            <a:pPr algn="just">
              <a:lnSpc>
                <a:spcPct val="150000"/>
              </a:lnSpc>
            </a:pPr>
            <a:endParaRPr lang="en-US" sz="1600" dirty="0"/>
          </a:p>
          <a:p>
            <a:pPr algn="just">
              <a:lnSpc>
                <a:spcPct val="150000"/>
              </a:lnSpc>
            </a:pPr>
            <a:endParaRPr lang="en-US" sz="1600" dirty="0"/>
          </a:p>
          <a:p>
            <a:pPr algn="just">
              <a:lnSpc>
                <a:spcPct val="150000"/>
              </a:lnSpc>
            </a:pPr>
            <a:endParaRPr lang="en-US" sz="1600" dirty="0"/>
          </a:p>
        </p:txBody>
      </p:sp>
    </p:spTree>
    <p:extLst>
      <p:ext uri="{BB962C8B-B14F-4D97-AF65-F5344CB8AC3E}">
        <p14:creationId xmlns:p14="http://schemas.microsoft.com/office/powerpoint/2010/main" val="1230719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451910"/>
            <a:ext cx="8421688" cy="1325563"/>
          </a:xfrm>
        </p:spPr>
        <p:txBody>
          <a:bodyPr/>
          <a:lstStyle/>
          <a:p>
            <a:r>
              <a:rPr lang="en-US" dirty="0"/>
              <a:t>OUTLINE</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2599267" y="1853674"/>
            <a:ext cx="7933267" cy="4259260"/>
          </a:xfrm>
        </p:spPr>
        <p:txBody>
          <a:bodyPr vert="horz" lIns="91440" tIns="45720" rIns="91440" bIns="45720" rtlCol="0" anchor="t">
            <a:normAutofit/>
          </a:bodyPr>
          <a:lstStyle/>
          <a:p>
            <a:pPr marL="514350" indent="-514350" algn="l">
              <a:lnSpc>
                <a:spcPct val="150000"/>
              </a:lnSpc>
              <a:buFont typeface="+mj-lt"/>
              <a:buAutoNum type="romanUcPeriod"/>
            </a:pPr>
            <a:r>
              <a:rPr lang="en-US" dirty="0"/>
              <a:t>SETTING UP THE VIRTUAL MACHINES</a:t>
            </a:r>
          </a:p>
          <a:p>
            <a:pPr marL="514350" indent="-514350" algn="l">
              <a:lnSpc>
                <a:spcPct val="150000"/>
              </a:lnSpc>
              <a:buFont typeface="+mj-lt"/>
              <a:buAutoNum type="romanUcPeriod"/>
            </a:pPr>
            <a:r>
              <a:rPr lang="en-US" dirty="0"/>
              <a:t>INTRODUCTION TO THE PROBLEM</a:t>
            </a:r>
          </a:p>
          <a:p>
            <a:pPr marL="514350" indent="-514350" algn="l">
              <a:lnSpc>
                <a:spcPct val="150000"/>
              </a:lnSpc>
              <a:buFont typeface="+mj-lt"/>
              <a:buAutoNum type="romanUcPeriod"/>
            </a:pPr>
            <a:r>
              <a:rPr lang="en-US" dirty="0"/>
              <a:t>TIME NORMALIZATION</a:t>
            </a:r>
          </a:p>
          <a:p>
            <a:pPr marL="514350" indent="-514350" algn="l">
              <a:lnSpc>
                <a:spcPct val="150000"/>
              </a:lnSpc>
              <a:buFont typeface="+mj-lt"/>
              <a:buAutoNum type="romanUcPeriod"/>
            </a:pPr>
            <a:r>
              <a:rPr lang="en-US" dirty="0"/>
              <a:t>TASK 1: ANOMALY DETECTION</a:t>
            </a:r>
          </a:p>
          <a:p>
            <a:pPr marL="514350" indent="-514350" algn="l">
              <a:lnSpc>
                <a:spcPct val="150000"/>
              </a:lnSpc>
              <a:buFont typeface="+mj-lt"/>
              <a:buAutoNum type="romanUcPeriod"/>
            </a:pPr>
            <a:r>
              <a:rPr lang="en-US" dirty="0"/>
              <a:t>TASK 2: CORRELATIONS WITH TEMPERATURE</a:t>
            </a:r>
          </a:p>
          <a:p>
            <a:pPr marL="514350" indent="-514350" algn="l">
              <a:lnSpc>
                <a:spcPct val="150000"/>
              </a:lnSpc>
              <a:buFont typeface="+mj-lt"/>
              <a:buAutoNum type="romanUcPeriod"/>
            </a:pPr>
            <a:r>
              <a:rPr lang="en-US" dirty="0"/>
              <a:t>TASK 3: ALARM CORRELATIONS AND PREDICTION</a:t>
            </a:r>
          </a:p>
          <a:p>
            <a:pPr marL="514350" indent="-514350" algn="l">
              <a:lnSpc>
                <a:spcPct val="150000"/>
              </a:lnSpc>
              <a:buFont typeface="+mj-lt"/>
              <a:buAutoNum type="romanUcPeriod"/>
            </a:pPr>
            <a:r>
              <a:rPr lang="en-US" dirty="0"/>
              <a:t>BENCHMARKING</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346880"/>
            <a:ext cx="8421688" cy="1325563"/>
          </a:xfrm>
        </p:spPr>
        <p:txBody>
          <a:bodyPr/>
          <a:lstStyle/>
          <a:p>
            <a:r>
              <a:rPr lang="en-US" cap="none" dirty="0"/>
              <a:t>RESULTS</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pic>
        <p:nvPicPr>
          <p:cNvPr id="5" name="Picture 4">
            <a:extLst>
              <a:ext uri="{FF2B5EF4-FFF2-40B4-BE49-F238E27FC236}">
                <a16:creationId xmlns:a16="http://schemas.microsoft.com/office/drawing/2014/main" id="{9CCF8D4B-85AF-260C-864C-5B5268D153D6}"/>
              </a:ext>
            </a:extLst>
          </p:cNvPr>
          <p:cNvPicPr>
            <a:picLocks noChangeAspect="1"/>
          </p:cNvPicPr>
          <p:nvPr/>
        </p:nvPicPr>
        <p:blipFill>
          <a:blip r:embed="rId2"/>
          <a:stretch>
            <a:fillRect/>
          </a:stretch>
        </p:blipFill>
        <p:spPr>
          <a:xfrm>
            <a:off x="0" y="1208923"/>
            <a:ext cx="4431434" cy="5451709"/>
          </a:xfrm>
          <a:prstGeom prst="rect">
            <a:avLst/>
          </a:prstGeom>
        </p:spPr>
      </p:pic>
      <p:pic>
        <p:nvPicPr>
          <p:cNvPr id="8" name="Picture 7">
            <a:extLst>
              <a:ext uri="{FF2B5EF4-FFF2-40B4-BE49-F238E27FC236}">
                <a16:creationId xmlns:a16="http://schemas.microsoft.com/office/drawing/2014/main" id="{226B30AC-C6D7-8AB9-7342-84E4DDD55430}"/>
              </a:ext>
            </a:extLst>
          </p:cNvPr>
          <p:cNvPicPr>
            <a:picLocks noChangeAspect="1"/>
          </p:cNvPicPr>
          <p:nvPr/>
        </p:nvPicPr>
        <p:blipFill>
          <a:blip r:embed="rId3"/>
          <a:stretch>
            <a:fillRect/>
          </a:stretch>
        </p:blipFill>
        <p:spPr>
          <a:xfrm>
            <a:off x="4822632" y="1208923"/>
            <a:ext cx="4431434" cy="5436628"/>
          </a:xfrm>
          <a:prstGeom prst="rect">
            <a:avLst/>
          </a:prstGeom>
        </p:spPr>
      </p:pic>
      <p:sp>
        <p:nvSpPr>
          <p:cNvPr id="3" name="Content Placeholder 25">
            <a:extLst>
              <a:ext uri="{FF2B5EF4-FFF2-40B4-BE49-F238E27FC236}">
                <a16:creationId xmlns:a16="http://schemas.microsoft.com/office/drawing/2014/main" id="{2CBCFD1E-D578-801D-FC2D-EE2DF5CCB112}"/>
              </a:ext>
            </a:extLst>
          </p:cNvPr>
          <p:cNvSpPr txBox="1">
            <a:spLocks/>
          </p:cNvSpPr>
          <p:nvPr/>
        </p:nvSpPr>
        <p:spPr>
          <a:xfrm>
            <a:off x="3056467" y="556989"/>
            <a:ext cx="6510867" cy="533400"/>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600" b="1" dirty="0"/>
              <a:t>Correlation: </a:t>
            </a:r>
            <a:r>
              <a:rPr lang="en-US" sz="1600" dirty="0"/>
              <a:t>Pearson, </a:t>
            </a:r>
            <a:r>
              <a:rPr lang="en-US" sz="1600" b="1" dirty="0"/>
              <a:t>Threshold: </a:t>
            </a:r>
            <a:r>
              <a:rPr lang="en-US" sz="1600" dirty="0"/>
              <a:t>20, </a:t>
            </a:r>
            <a:r>
              <a:rPr lang="en-US" sz="1600" b="1" dirty="0"/>
              <a:t>Window Size: </a:t>
            </a:r>
            <a:r>
              <a:rPr lang="en-US" sz="1600" dirty="0"/>
              <a:t>1000 minutes</a:t>
            </a:r>
          </a:p>
        </p:txBody>
      </p:sp>
      <p:sp>
        <p:nvSpPr>
          <p:cNvPr id="4" name="Content Placeholder 25">
            <a:extLst>
              <a:ext uri="{FF2B5EF4-FFF2-40B4-BE49-F238E27FC236}">
                <a16:creationId xmlns:a16="http://schemas.microsoft.com/office/drawing/2014/main" id="{D8C8464F-5AD2-07EC-3A95-7E97278552E0}"/>
              </a:ext>
            </a:extLst>
          </p:cNvPr>
          <p:cNvSpPr txBox="1">
            <a:spLocks/>
          </p:cNvSpPr>
          <p:nvPr/>
        </p:nvSpPr>
        <p:spPr>
          <a:xfrm>
            <a:off x="9773445" y="1572989"/>
            <a:ext cx="1808955" cy="4459817"/>
          </a:xfrm>
          <a:prstGeom prst="rect">
            <a:avLst/>
          </a:prstGeom>
        </p:spPr>
        <p:txBody>
          <a:bodyPr vert="horz" lIns="91440" tIns="45720" rIns="91440" bIns="45720" numCol="1" rtlCol="0">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600" b="1" dirty="0"/>
              <a:t>S109: </a:t>
            </a:r>
            <a:r>
              <a:rPr lang="en-US" sz="1600" dirty="0"/>
              <a:t>Discharge Temperature, C1,1</a:t>
            </a:r>
          </a:p>
          <a:p>
            <a:pPr algn="just">
              <a:lnSpc>
                <a:spcPct val="150000"/>
              </a:lnSpc>
            </a:pPr>
            <a:endParaRPr lang="en-US" sz="1600" dirty="0"/>
          </a:p>
          <a:p>
            <a:pPr algn="just">
              <a:lnSpc>
                <a:spcPct val="150000"/>
              </a:lnSpc>
            </a:pPr>
            <a:r>
              <a:rPr lang="en-US" sz="1600" b="1" dirty="0"/>
              <a:t>S159: </a:t>
            </a:r>
            <a:r>
              <a:rPr lang="en-US" sz="1600" dirty="0"/>
              <a:t>Discharge Pressure Circ 2</a:t>
            </a:r>
          </a:p>
          <a:p>
            <a:pPr algn="just">
              <a:lnSpc>
                <a:spcPct val="150000"/>
              </a:lnSpc>
            </a:pPr>
            <a:endParaRPr lang="en-US" sz="1600" dirty="0"/>
          </a:p>
          <a:p>
            <a:pPr algn="just">
              <a:lnSpc>
                <a:spcPct val="150000"/>
              </a:lnSpc>
            </a:pPr>
            <a:r>
              <a:rPr lang="en-US" sz="1600" b="1" dirty="0"/>
              <a:t>S102: </a:t>
            </a:r>
            <a:r>
              <a:rPr lang="en-US" sz="1600" dirty="0"/>
              <a:t>Discharge Pressure Circ 1</a:t>
            </a:r>
          </a:p>
          <a:p>
            <a:pPr algn="just">
              <a:lnSpc>
                <a:spcPct val="150000"/>
              </a:lnSpc>
            </a:pPr>
            <a:endParaRPr lang="en-US" sz="1600" dirty="0"/>
          </a:p>
          <a:p>
            <a:pPr algn="just">
              <a:lnSpc>
                <a:spcPct val="150000"/>
              </a:lnSpc>
            </a:pPr>
            <a:r>
              <a:rPr lang="en-US" sz="1600" b="1" dirty="0"/>
              <a:t>S126: </a:t>
            </a:r>
            <a:r>
              <a:rPr lang="en-US" sz="1600" dirty="0"/>
              <a:t>Pressure Ratio Circ 1</a:t>
            </a:r>
          </a:p>
          <a:p>
            <a:pPr algn="just">
              <a:lnSpc>
                <a:spcPct val="150000"/>
              </a:lnSpc>
            </a:pPr>
            <a:endParaRPr lang="en-US" sz="1600" dirty="0"/>
          </a:p>
          <a:p>
            <a:pPr algn="just">
              <a:lnSpc>
                <a:spcPct val="150000"/>
              </a:lnSpc>
            </a:pPr>
            <a:endParaRPr lang="en-US" sz="1600" dirty="0"/>
          </a:p>
          <a:p>
            <a:pPr algn="just">
              <a:lnSpc>
                <a:spcPct val="150000"/>
              </a:lnSpc>
            </a:pPr>
            <a:endParaRPr lang="en-US" sz="1600" dirty="0"/>
          </a:p>
        </p:txBody>
      </p:sp>
    </p:spTree>
    <p:extLst>
      <p:ext uri="{BB962C8B-B14F-4D97-AF65-F5344CB8AC3E}">
        <p14:creationId xmlns:p14="http://schemas.microsoft.com/office/powerpoint/2010/main" val="460840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346880"/>
            <a:ext cx="8421688" cy="1325563"/>
          </a:xfrm>
        </p:spPr>
        <p:txBody>
          <a:bodyPr/>
          <a:lstStyle/>
          <a:p>
            <a:r>
              <a:rPr lang="en-US" cap="none" dirty="0"/>
              <a:t>RESULTS: Whole</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sp>
        <p:nvSpPr>
          <p:cNvPr id="3" name="Content Placeholder 25">
            <a:extLst>
              <a:ext uri="{FF2B5EF4-FFF2-40B4-BE49-F238E27FC236}">
                <a16:creationId xmlns:a16="http://schemas.microsoft.com/office/drawing/2014/main" id="{2CBCFD1E-D578-801D-FC2D-EE2DF5CCB112}"/>
              </a:ext>
            </a:extLst>
          </p:cNvPr>
          <p:cNvSpPr txBox="1">
            <a:spLocks/>
          </p:cNvSpPr>
          <p:nvPr/>
        </p:nvSpPr>
        <p:spPr>
          <a:xfrm>
            <a:off x="3056467" y="556989"/>
            <a:ext cx="6510867" cy="533400"/>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600" b="1" dirty="0"/>
              <a:t>Correlation: </a:t>
            </a:r>
            <a:r>
              <a:rPr lang="en-US" sz="1600" dirty="0"/>
              <a:t>Pearson, </a:t>
            </a:r>
            <a:r>
              <a:rPr lang="en-US" sz="1600" b="1" dirty="0"/>
              <a:t>Threshold: </a:t>
            </a:r>
            <a:r>
              <a:rPr lang="en-US" sz="1600" dirty="0"/>
              <a:t>20, </a:t>
            </a:r>
            <a:r>
              <a:rPr lang="en-US" sz="1600" b="1" dirty="0"/>
              <a:t>Window Size: </a:t>
            </a:r>
            <a:r>
              <a:rPr lang="en-US" sz="1600" dirty="0"/>
              <a:t>1000 minutes</a:t>
            </a:r>
          </a:p>
        </p:txBody>
      </p:sp>
      <p:pic>
        <p:nvPicPr>
          <p:cNvPr id="7" name="Picture 6">
            <a:extLst>
              <a:ext uri="{FF2B5EF4-FFF2-40B4-BE49-F238E27FC236}">
                <a16:creationId xmlns:a16="http://schemas.microsoft.com/office/drawing/2014/main" id="{1586A5F1-DF41-E35B-3984-ABA588F4B22F}"/>
              </a:ext>
            </a:extLst>
          </p:cNvPr>
          <p:cNvPicPr>
            <a:picLocks noChangeAspect="1"/>
          </p:cNvPicPr>
          <p:nvPr/>
        </p:nvPicPr>
        <p:blipFill>
          <a:blip r:embed="rId2"/>
          <a:stretch>
            <a:fillRect/>
          </a:stretch>
        </p:blipFill>
        <p:spPr>
          <a:xfrm>
            <a:off x="3755505" y="1090389"/>
            <a:ext cx="4680990" cy="5742792"/>
          </a:xfrm>
          <a:prstGeom prst="rect">
            <a:avLst/>
          </a:prstGeom>
        </p:spPr>
      </p:pic>
    </p:spTree>
    <p:extLst>
      <p:ext uri="{BB962C8B-B14F-4D97-AF65-F5344CB8AC3E}">
        <p14:creationId xmlns:p14="http://schemas.microsoft.com/office/powerpoint/2010/main" val="2708654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C243-1CA2-6873-D311-1FC0CF2EBAEC}"/>
              </a:ext>
            </a:extLst>
          </p:cNvPr>
          <p:cNvSpPr>
            <a:spLocks noGrp="1"/>
          </p:cNvSpPr>
          <p:nvPr>
            <p:ph type="title"/>
          </p:nvPr>
        </p:nvSpPr>
        <p:spPr/>
        <p:txBody>
          <a:bodyPr/>
          <a:lstStyle/>
          <a:p>
            <a:r>
              <a:rPr lang="en-US" dirty="0"/>
              <a:t>iv. Task 2: Correlations with temperature</a:t>
            </a:r>
            <a:endParaRPr lang="en-IN" dirty="0"/>
          </a:p>
        </p:txBody>
      </p:sp>
      <p:sp>
        <p:nvSpPr>
          <p:cNvPr id="3" name="Text Placeholder 2">
            <a:extLst>
              <a:ext uri="{FF2B5EF4-FFF2-40B4-BE49-F238E27FC236}">
                <a16:creationId xmlns:a16="http://schemas.microsoft.com/office/drawing/2014/main" id="{B675C7D3-678C-E479-1083-0C5C52A635E5}"/>
              </a:ext>
            </a:extLst>
          </p:cNvPr>
          <p:cNvSpPr>
            <a:spLocks noGrp="1"/>
          </p:cNvSpPr>
          <p:nvPr>
            <p:ph type="body" sz="quarter" idx="13"/>
          </p:nvPr>
        </p:nvSpPr>
        <p:spPr>
          <a:xfrm>
            <a:off x="3815225" y="3126034"/>
            <a:ext cx="4561550" cy="1386699"/>
          </a:xfrm>
        </p:spPr>
        <p:txBody>
          <a:bodyPr>
            <a:normAutofit/>
          </a:bodyPr>
          <a:lstStyle/>
          <a:p>
            <a:pPr marL="514350" indent="-514350" algn="l">
              <a:lnSpc>
                <a:spcPct val="150000"/>
              </a:lnSpc>
              <a:buFont typeface="+mj-lt"/>
              <a:buAutoNum type="arabicPeriod"/>
            </a:pPr>
            <a:r>
              <a:rPr lang="en-US" dirty="0"/>
              <a:t>OBJECTIVE AND APPROACH</a:t>
            </a:r>
          </a:p>
          <a:p>
            <a:pPr marL="514350" indent="-514350" algn="l">
              <a:lnSpc>
                <a:spcPct val="150000"/>
              </a:lnSpc>
              <a:buFont typeface="+mj-lt"/>
              <a:buAutoNum type="arabicPeriod"/>
            </a:pPr>
            <a:r>
              <a:rPr lang="en-US" dirty="0"/>
              <a:t>RESULTS</a:t>
            </a:r>
            <a:endParaRPr lang="en-IN" dirty="0"/>
          </a:p>
        </p:txBody>
      </p:sp>
      <p:sp>
        <p:nvSpPr>
          <p:cNvPr id="12" name="Slide Number Placeholder 11">
            <a:extLst>
              <a:ext uri="{FF2B5EF4-FFF2-40B4-BE49-F238E27FC236}">
                <a16:creationId xmlns:a16="http://schemas.microsoft.com/office/drawing/2014/main" id="{1559856A-DB2D-5FBE-20D4-C8CEBDFA331E}"/>
              </a:ext>
            </a:extLst>
          </p:cNvPr>
          <p:cNvSpPr>
            <a:spLocks noGrp="1"/>
          </p:cNvSpPr>
          <p:nvPr>
            <p:ph type="sldNum" sz="quarter" idx="22"/>
          </p:nvPr>
        </p:nvSpPr>
        <p:spPr/>
        <p:txBody>
          <a:bodyPr/>
          <a:lstStyle/>
          <a:p>
            <a:fld id="{B5CEABB6-07DC-46E8-9B57-56EC44A396E5}" type="slidenum">
              <a:rPr lang="en-US" smtClean="0"/>
              <a:t>22</a:t>
            </a:fld>
            <a:endParaRPr lang="en-US" dirty="0"/>
          </a:p>
        </p:txBody>
      </p:sp>
    </p:spTree>
    <p:extLst>
      <p:ext uri="{BB962C8B-B14F-4D97-AF65-F5344CB8AC3E}">
        <p14:creationId xmlns:p14="http://schemas.microsoft.com/office/powerpoint/2010/main" val="1300076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36525"/>
            <a:ext cx="8421688" cy="1325563"/>
          </a:xfrm>
        </p:spPr>
        <p:txBody>
          <a:bodyPr/>
          <a:lstStyle/>
          <a:p>
            <a:r>
              <a:rPr lang="en-US" cap="none" dirty="0"/>
              <a:t>OBJECTIVE AND APPROACH</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23</a:t>
            </a:fld>
            <a:endParaRPr lang="en-US" dirty="0"/>
          </a:p>
        </p:txBody>
      </p:sp>
      <p:sp>
        <p:nvSpPr>
          <p:cNvPr id="29" name="Content Placeholder 25">
            <a:extLst>
              <a:ext uri="{FF2B5EF4-FFF2-40B4-BE49-F238E27FC236}">
                <a16:creationId xmlns:a16="http://schemas.microsoft.com/office/drawing/2014/main" id="{9690C3AD-A9DA-03F8-9995-707E16692FA9}"/>
              </a:ext>
            </a:extLst>
          </p:cNvPr>
          <p:cNvSpPr txBox="1">
            <a:spLocks/>
          </p:cNvSpPr>
          <p:nvPr/>
        </p:nvSpPr>
        <p:spPr>
          <a:xfrm>
            <a:off x="1320801" y="2180571"/>
            <a:ext cx="9522180" cy="2907896"/>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Courier New" panose="02070309020205020404" pitchFamily="49" charset="0"/>
              <a:buChar char="o"/>
            </a:pPr>
            <a:r>
              <a:rPr lang="en-US" sz="1800" b="1" dirty="0"/>
              <a:t>Main Objective: </a:t>
            </a:r>
            <a:r>
              <a:rPr lang="en-US" sz="1800" dirty="0"/>
              <a:t>Calculate correlations of two metrics (S125, S118) , referring to percentage of device loading, against external temperature (S41)</a:t>
            </a:r>
          </a:p>
          <a:p>
            <a:pPr algn="just">
              <a:lnSpc>
                <a:spcPct val="150000"/>
              </a:lnSpc>
            </a:pPr>
            <a:endParaRPr lang="en-US" sz="1800" b="1" dirty="0"/>
          </a:p>
          <a:p>
            <a:pPr marL="285750" indent="-285750" algn="just">
              <a:lnSpc>
                <a:spcPct val="150000"/>
              </a:lnSpc>
              <a:buFont typeface="Courier New" panose="02070309020205020404" pitchFamily="49" charset="0"/>
              <a:buChar char="o"/>
            </a:pPr>
            <a:r>
              <a:rPr lang="en-US" sz="1800" b="1" dirty="0"/>
              <a:t>Approach: </a:t>
            </a:r>
            <a:r>
              <a:rPr lang="en-US" sz="1800" dirty="0"/>
              <a:t>Using the grouped </a:t>
            </a:r>
            <a:r>
              <a:rPr lang="en-US" sz="1800" dirty="0" err="1"/>
              <a:t>dataframe</a:t>
            </a:r>
            <a:r>
              <a:rPr lang="en-US" sz="1800" dirty="0"/>
              <a:t> (Time Normalized), we filter to the metrics and calculate the correlations.</a:t>
            </a:r>
          </a:p>
        </p:txBody>
      </p:sp>
    </p:spTree>
    <p:extLst>
      <p:ext uri="{BB962C8B-B14F-4D97-AF65-F5344CB8AC3E}">
        <p14:creationId xmlns:p14="http://schemas.microsoft.com/office/powerpoint/2010/main" val="3404061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0"/>
            <a:ext cx="8421688" cy="1325563"/>
          </a:xfrm>
        </p:spPr>
        <p:txBody>
          <a:bodyPr/>
          <a:lstStyle/>
          <a:p>
            <a:r>
              <a:rPr lang="en-US" cap="none" dirty="0"/>
              <a:t>RESULTS: SW-065</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dirty="0"/>
          </a:p>
        </p:txBody>
      </p:sp>
      <p:pic>
        <p:nvPicPr>
          <p:cNvPr id="5" name="Picture 4">
            <a:extLst>
              <a:ext uri="{FF2B5EF4-FFF2-40B4-BE49-F238E27FC236}">
                <a16:creationId xmlns:a16="http://schemas.microsoft.com/office/drawing/2014/main" id="{C8F936AB-F7DA-D867-DC4F-06E480486F21}"/>
              </a:ext>
            </a:extLst>
          </p:cNvPr>
          <p:cNvPicPr>
            <a:picLocks noChangeAspect="1"/>
          </p:cNvPicPr>
          <p:nvPr/>
        </p:nvPicPr>
        <p:blipFill>
          <a:blip r:embed="rId2"/>
          <a:stretch>
            <a:fillRect/>
          </a:stretch>
        </p:blipFill>
        <p:spPr>
          <a:xfrm>
            <a:off x="0" y="2318292"/>
            <a:ext cx="12192000" cy="3339015"/>
          </a:xfrm>
          <a:prstGeom prst="rect">
            <a:avLst/>
          </a:prstGeom>
        </p:spPr>
      </p:pic>
    </p:spTree>
    <p:extLst>
      <p:ext uri="{BB962C8B-B14F-4D97-AF65-F5344CB8AC3E}">
        <p14:creationId xmlns:p14="http://schemas.microsoft.com/office/powerpoint/2010/main" val="593704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0"/>
            <a:ext cx="8421688" cy="1325563"/>
          </a:xfrm>
        </p:spPr>
        <p:txBody>
          <a:bodyPr/>
          <a:lstStyle/>
          <a:p>
            <a:r>
              <a:rPr lang="en-US" cap="none" dirty="0"/>
              <a:t>RESULTS: SW-106</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25</a:t>
            </a:fld>
            <a:endParaRPr lang="en-US" dirty="0"/>
          </a:p>
        </p:txBody>
      </p:sp>
      <p:pic>
        <p:nvPicPr>
          <p:cNvPr id="4" name="Picture 3">
            <a:extLst>
              <a:ext uri="{FF2B5EF4-FFF2-40B4-BE49-F238E27FC236}">
                <a16:creationId xmlns:a16="http://schemas.microsoft.com/office/drawing/2014/main" id="{AF844EFC-E8C1-3376-A492-EDD3E44702D7}"/>
              </a:ext>
            </a:extLst>
          </p:cNvPr>
          <p:cNvPicPr>
            <a:picLocks noChangeAspect="1"/>
          </p:cNvPicPr>
          <p:nvPr/>
        </p:nvPicPr>
        <p:blipFill>
          <a:blip r:embed="rId2"/>
          <a:stretch>
            <a:fillRect/>
          </a:stretch>
        </p:blipFill>
        <p:spPr>
          <a:xfrm>
            <a:off x="0" y="2369092"/>
            <a:ext cx="12192000" cy="3339015"/>
          </a:xfrm>
          <a:prstGeom prst="rect">
            <a:avLst/>
          </a:prstGeom>
        </p:spPr>
      </p:pic>
    </p:spTree>
    <p:extLst>
      <p:ext uri="{BB962C8B-B14F-4D97-AF65-F5344CB8AC3E}">
        <p14:creationId xmlns:p14="http://schemas.microsoft.com/office/powerpoint/2010/main" val="586779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0"/>
            <a:ext cx="8421688" cy="1325563"/>
          </a:xfrm>
        </p:spPr>
        <p:txBody>
          <a:bodyPr/>
          <a:lstStyle/>
          <a:p>
            <a:r>
              <a:rPr lang="en-US" cap="none" dirty="0"/>
              <a:t>RESULTS: SW-088</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26</a:t>
            </a:fld>
            <a:endParaRPr lang="en-US" dirty="0"/>
          </a:p>
        </p:txBody>
      </p:sp>
      <p:pic>
        <p:nvPicPr>
          <p:cNvPr id="7" name="Picture 6">
            <a:extLst>
              <a:ext uri="{FF2B5EF4-FFF2-40B4-BE49-F238E27FC236}">
                <a16:creationId xmlns:a16="http://schemas.microsoft.com/office/drawing/2014/main" id="{D6452E07-9804-62EC-912A-79E822CE1E4B}"/>
              </a:ext>
            </a:extLst>
          </p:cNvPr>
          <p:cNvPicPr>
            <a:picLocks noChangeAspect="1"/>
          </p:cNvPicPr>
          <p:nvPr/>
        </p:nvPicPr>
        <p:blipFill>
          <a:blip r:embed="rId2"/>
          <a:stretch>
            <a:fillRect/>
          </a:stretch>
        </p:blipFill>
        <p:spPr>
          <a:xfrm>
            <a:off x="0" y="2171449"/>
            <a:ext cx="12192000" cy="3339015"/>
          </a:xfrm>
          <a:prstGeom prst="rect">
            <a:avLst/>
          </a:prstGeom>
        </p:spPr>
      </p:pic>
    </p:spTree>
    <p:extLst>
      <p:ext uri="{BB962C8B-B14F-4D97-AF65-F5344CB8AC3E}">
        <p14:creationId xmlns:p14="http://schemas.microsoft.com/office/powerpoint/2010/main" val="3142621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0"/>
            <a:ext cx="8421688" cy="1325563"/>
          </a:xfrm>
        </p:spPr>
        <p:txBody>
          <a:bodyPr/>
          <a:lstStyle/>
          <a:p>
            <a:r>
              <a:rPr lang="en-US" cap="none" dirty="0"/>
              <a:t>RESULTS: SW-115</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27</a:t>
            </a:fld>
            <a:endParaRPr lang="en-US" dirty="0"/>
          </a:p>
        </p:txBody>
      </p:sp>
      <p:pic>
        <p:nvPicPr>
          <p:cNvPr id="4" name="Picture 3">
            <a:extLst>
              <a:ext uri="{FF2B5EF4-FFF2-40B4-BE49-F238E27FC236}">
                <a16:creationId xmlns:a16="http://schemas.microsoft.com/office/drawing/2014/main" id="{7C090064-E250-EF0C-02C2-DDDA6B39B0F7}"/>
              </a:ext>
            </a:extLst>
          </p:cNvPr>
          <p:cNvPicPr>
            <a:picLocks noChangeAspect="1"/>
          </p:cNvPicPr>
          <p:nvPr/>
        </p:nvPicPr>
        <p:blipFill>
          <a:blip r:embed="rId2"/>
          <a:stretch>
            <a:fillRect/>
          </a:stretch>
        </p:blipFill>
        <p:spPr>
          <a:xfrm>
            <a:off x="0" y="2436826"/>
            <a:ext cx="12192000" cy="3339015"/>
          </a:xfrm>
          <a:prstGeom prst="rect">
            <a:avLst/>
          </a:prstGeom>
        </p:spPr>
      </p:pic>
    </p:spTree>
    <p:extLst>
      <p:ext uri="{BB962C8B-B14F-4D97-AF65-F5344CB8AC3E}">
        <p14:creationId xmlns:p14="http://schemas.microsoft.com/office/powerpoint/2010/main" val="1674395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0"/>
            <a:ext cx="8421688" cy="1325563"/>
          </a:xfrm>
        </p:spPr>
        <p:txBody>
          <a:bodyPr/>
          <a:lstStyle/>
          <a:p>
            <a:r>
              <a:rPr lang="en-US" cap="none" dirty="0"/>
              <a:t>RESULTS: Whole Data</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28</a:t>
            </a:fld>
            <a:endParaRPr lang="en-US" dirty="0"/>
          </a:p>
        </p:txBody>
      </p:sp>
      <p:pic>
        <p:nvPicPr>
          <p:cNvPr id="5" name="Picture 4">
            <a:extLst>
              <a:ext uri="{FF2B5EF4-FFF2-40B4-BE49-F238E27FC236}">
                <a16:creationId xmlns:a16="http://schemas.microsoft.com/office/drawing/2014/main" id="{92081870-BA8C-0C4C-B46A-A27DB6899787}"/>
              </a:ext>
            </a:extLst>
          </p:cNvPr>
          <p:cNvPicPr>
            <a:picLocks noChangeAspect="1"/>
          </p:cNvPicPr>
          <p:nvPr/>
        </p:nvPicPr>
        <p:blipFill>
          <a:blip r:embed="rId2"/>
          <a:stretch>
            <a:fillRect/>
          </a:stretch>
        </p:blipFill>
        <p:spPr>
          <a:xfrm>
            <a:off x="0" y="2171449"/>
            <a:ext cx="12192000" cy="3339015"/>
          </a:xfrm>
          <a:prstGeom prst="rect">
            <a:avLst/>
          </a:prstGeom>
        </p:spPr>
      </p:pic>
    </p:spTree>
    <p:extLst>
      <p:ext uri="{BB962C8B-B14F-4D97-AF65-F5344CB8AC3E}">
        <p14:creationId xmlns:p14="http://schemas.microsoft.com/office/powerpoint/2010/main" val="849708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C243-1CA2-6873-D311-1FC0CF2EBAEC}"/>
              </a:ext>
            </a:extLst>
          </p:cNvPr>
          <p:cNvSpPr>
            <a:spLocks noGrp="1"/>
          </p:cNvSpPr>
          <p:nvPr>
            <p:ph type="title"/>
          </p:nvPr>
        </p:nvSpPr>
        <p:spPr/>
        <p:txBody>
          <a:bodyPr/>
          <a:lstStyle/>
          <a:p>
            <a:r>
              <a:rPr lang="en-US" dirty="0"/>
              <a:t>iv. Task 3: </a:t>
            </a:r>
            <a:r>
              <a:rPr lang="en-US" dirty="0" err="1"/>
              <a:t>aLarm</a:t>
            </a:r>
            <a:r>
              <a:rPr lang="en-US" dirty="0"/>
              <a:t> correlations and prediction</a:t>
            </a:r>
            <a:endParaRPr lang="en-IN" dirty="0"/>
          </a:p>
        </p:txBody>
      </p:sp>
      <p:sp>
        <p:nvSpPr>
          <p:cNvPr id="3" name="Text Placeholder 2">
            <a:extLst>
              <a:ext uri="{FF2B5EF4-FFF2-40B4-BE49-F238E27FC236}">
                <a16:creationId xmlns:a16="http://schemas.microsoft.com/office/drawing/2014/main" id="{B675C7D3-678C-E479-1083-0C5C52A635E5}"/>
              </a:ext>
            </a:extLst>
          </p:cNvPr>
          <p:cNvSpPr>
            <a:spLocks noGrp="1"/>
          </p:cNvSpPr>
          <p:nvPr>
            <p:ph type="body" sz="quarter" idx="13"/>
          </p:nvPr>
        </p:nvSpPr>
        <p:spPr>
          <a:xfrm>
            <a:off x="3815225" y="2829701"/>
            <a:ext cx="4561550" cy="1395166"/>
          </a:xfrm>
        </p:spPr>
        <p:txBody>
          <a:bodyPr>
            <a:normAutofit/>
          </a:bodyPr>
          <a:lstStyle/>
          <a:p>
            <a:pPr marL="514350" indent="-514350" algn="l">
              <a:lnSpc>
                <a:spcPct val="150000"/>
              </a:lnSpc>
              <a:buFont typeface="+mj-lt"/>
              <a:buAutoNum type="arabicPeriod"/>
            </a:pPr>
            <a:r>
              <a:rPr lang="en-US" dirty="0"/>
              <a:t>OBJECTIVE AND APPROACH</a:t>
            </a:r>
          </a:p>
          <a:p>
            <a:pPr marL="514350" indent="-514350" algn="l">
              <a:lnSpc>
                <a:spcPct val="150000"/>
              </a:lnSpc>
              <a:buFont typeface="+mj-lt"/>
              <a:buAutoNum type="arabicPeriod"/>
            </a:pPr>
            <a:r>
              <a:rPr lang="en-US" dirty="0"/>
              <a:t>RESULTS</a:t>
            </a:r>
            <a:endParaRPr lang="en-IN" dirty="0"/>
          </a:p>
        </p:txBody>
      </p:sp>
      <p:sp>
        <p:nvSpPr>
          <p:cNvPr id="12" name="Slide Number Placeholder 11">
            <a:extLst>
              <a:ext uri="{FF2B5EF4-FFF2-40B4-BE49-F238E27FC236}">
                <a16:creationId xmlns:a16="http://schemas.microsoft.com/office/drawing/2014/main" id="{1559856A-DB2D-5FBE-20D4-C8CEBDFA331E}"/>
              </a:ext>
            </a:extLst>
          </p:cNvPr>
          <p:cNvSpPr>
            <a:spLocks noGrp="1"/>
          </p:cNvSpPr>
          <p:nvPr>
            <p:ph type="sldNum" sz="quarter" idx="22"/>
          </p:nvPr>
        </p:nvSpPr>
        <p:spPr/>
        <p:txBody>
          <a:bodyPr/>
          <a:lstStyle/>
          <a:p>
            <a:fld id="{B5CEABB6-07DC-46E8-9B57-56EC44A396E5}" type="slidenum">
              <a:rPr lang="en-US" smtClean="0"/>
              <a:t>29</a:t>
            </a:fld>
            <a:endParaRPr lang="en-US" dirty="0"/>
          </a:p>
        </p:txBody>
      </p:sp>
    </p:spTree>
    <p:extLst>
      <p:ext uri="{BB962C8B-B14F-4D97-AF65-F5344CB8AC3E}">
        <p14:creationId xmlns:p14="http://schemas.microsoft.com/office/powerpoint/2010/main" val="22963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C243-1CA2-6873-D311-1FC0CF2EBAEC}"/>
              </a:ext>
            </a:extLst>
          </p:cNvPr>
          <p:cNvSpPr>
            <a:spLocks noGrp="1"/>
          </p:cNvSpPr>
          <p:nvPr>
            <p:ph type="title"/>
          </p:nvPr>
        </p:nvSpPr>
        <p:spPr/>
        <p:txBody>
          <a:bodyPr/>
          <a:lstStyle/>
          <a:p>
            <a:r>
              <a:rPr lang="en-US" dirty="0" err="1"/>
              <a:t>i</a:t>
            </a:r>
            <a:r>
              <a:rPr lang="en-US" dirty="0"/>
              <a:t>. SETTING UP THE VIRTUAL MACHINES</a:t>
            </a:r>
            <a:endParaRPr lang="en-IN" dirty="0"/>
          </a:p>
        </p:txBody>
      </p:sp>
      <p:sp>
        <p:nvSpPr>
          <p:cNvPr id="3" name="Text Placeholder 2">
            <a:extLst>
              <a:ext uri="{FF2B5EF4-FFF2-40B4-BE49-F238E27FC236}">
                <a16:creationId xmlns:a16="http://schemas.microsoft.com/office/drawing/2014/main" id="{B675C7D3-678C-E479-1083-0C5C52A635E5}"/>
              </a:ext>
            </a:extLst>
          </p:cNvPr>
          <p:cNvSpPr>
            <a:spLocks noGrp="1"/>
          </p:cNvSpPr>
          <p:nvPr>
            <p:ph type="body" sz="quarter" idx="13"/>
          </p:nvPr>
        </p:nvSpPr>
        <p:spPr>
          <a:xfrm>
            <a:off x="2446868" y="2795834"/>
            <a:ext cx="7433732" cy="2191032"/>
          </a:xfrm>
        </p:spPr>
        <p:txBody>
          <a:bodyPr>
            <a:normAutofit/>
          </a:bodyPr>
          <a:lstStyle/>
          <a:p>
            <a:pPr marL="514350" indent="-514350" algn="l">
              <a:lnSpc>
                <a:spcPct val="150000"/>
              </a:lnSpc>
              <a:buFont typeface="+mj-lt"/>
              <a:buAutoNum type="arabicPeriod"/>
            </a:pPr>
            <a:r>
              <a:rPr lang="en-US" dirty="0"/>
              <a:t>INSTALLING LIBRARIES, ESTABLISHING CONNECTION</a:t>
            </a:r>
          </a:p>
          <a:p>
            <a:pPr marL="514350" indent="-514350" algn="l">
              <a:lnSpc>
                <a:spcPct val="150000"/>
              </a:lnSpc>
              <a:buFont typeface="+mj-lt"/>
              <a:buAutoNum type="arabicPeriod"/>
            </a:pPr>
            <a:r>
              <a:rPr lang="en-US" dirty="0"/>
              <a:t>PREPARING DASK CLUSTER</a:t>
            </a:r>
            <a:r>
              <a:rPr lang="en-IN" dirty="0"/>
              <a:t>S</a:t>
            </a:r>
          </a:p>
          <a:p>
            <a:pPr marL="514350" indent="-514350" algn="l">
              <a:lnSpc>
                <a:spcPct val="150000"/>
              </a:lnSpc>
              <a:buFont typeface="+mj-lt"/>
              <a:buAutoNum type="arabicPeriod"/>
            </a:pPr>
            <a:r>
              <a:rPr lang="en-IN" dirty="0"/>
              <a:t>PREPARING CONNECTION TO BUCKETS</a:t>
            </a:r>
            <a:endParaRPr lang="en-US" dirty="0"/>
          </a:p>
        </p:txBody>
      </p:sp>
      <p:sp>
        <p:nvSpPr>
          <p:cNvPr id="12" name="Slide Number Placeholder 11">
            <a:extLst>
              <a:ext uri="{FF2B5EF4-FFF2-40B4-BE49-F238E27FC236}">
                <a16:creationId xmlns:a16="http://schemas.microsoft.com/office/drawing/2014/main" id="{1559856A-DB2D-5FBE-20D4-C8CEBDFA331E}"/>
              </a:ext>
            </a:extLst>
          </p:cNvPr>
          <p:cNvSpPr>
            <a:spLocks noGrp="1"/>
          </p:cNvSpPr>
          <p:nvPr>
            <p:ph type="sldNum" sz="quarter" idx="2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2478895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36525"/>
            <a:ext cx="8421688" cy="1325563"/>
          </a:xfrm>
        </p:spPr>
        <p:txBody>
          <a:bodyPr/>
          <a:lstStyle/>
          <a:p>
            <a:r>
              <a:rPr lang="en-US" cap="none" dirty="0"/>
              <a:t>OBJECTIVE AND APPROACH</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30</a:t>
            </a:fld>
            <a:endParaRPr lang="en-US" dirty="0"/>
          </a:p>
        </p:txBody>
      </p:sp>
      <p:sp>
        <p:nvSpPr>
          <p:cNvPr id="29" name="Content Placeholder 25">
            <a:extLst>
              <a:ext uri="{FF2B5EF4-FFF2-40B4-BE49-F238E27FC236}">
                <a16:creationId xmlns:a16="http://schemas.microsoft.com/office/drawing/2014/main" id="{9690C3AD-A9DA-03F8-9995-707E16692FA9}"/>
              </a:ext>
            </a:extLst>
          </p:cNvPr>
          <p:cNvSpPr txBox="1">
            <a:spLocks/>
          </p:cNvSpPr>
          <p:nvPr/>
        </p:nvSpPr>
        <p:spPr>
          <a:xfrm>
            <a:off x="1058333" y="1538288"/>
            <a:ext cx="10092267" cy="4879445"/>
          </a:xfrm>
          <a:prstGeom prst="rect">
            <a:avLst/>
          </a:prstGeom>
        </p:spPr>
        <p:txBody>
          <a:bodyPr vert="horz" lIns="91440" tIns="45720" rIns="91440" bIns="45720" numCol="1" rtlCol="0">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Courier New" panose="02070309020205020404" pitchFamily="49" charset="0"/>
              <a:buChar char="o"/>
            </a:pPr>
            <a:r>
              <a:rPr lang="en-US" sz="1800" b="1" dirty="0"/>
              <a:t>Main Objective: </a:t>
            </a:r>
            <a:r>
              <a:rPr lang="en-US" sz="1800" dirty="0"/>
              <a:t>Find correlations for alarms and develop an algorithm for predicting an alarm state based on previous values of metrics.</a:t>
            </a:r>
          </a:p>
          <a:p>
            <a:pPr algn="just">
              <a:lnSpc>
                <a:spcPct val="150000"/>
              </a:lnSpc>
            </a:pPr>
            <a:endParaRPr lang="en-US" sz="1800" b="1" dirty="0"/>
          </a:p>
          <a:p>
            <a:pPr marL="285750" indent="-285750" algn="just">
              <a:lnSpc>
                <a:spcPct val="150000"/>
              </a:lnSpc>
              <a:buFont typeface="Courier New" panose="02070309020205020404" pitchFamily="49" charset="0"/>
              <a:buChar char="o"/>
            </a:pPr>
            <a:r>
              <a:rPr lang="en-US" sz="1800" b="1" dirty="0"/>
              <a:t>Approach: </a:t>
            </a:r>
          </a:p>
          <a:p>
            <a:pPr marL="742950" lvl="1" indent="-285750" algn="just">
              <a:lnSpc>
                <a:spcPct val="150000"/>
              </a:lnSpc>
              <a:buFont typeface="Courier New" panose="02070309020205020404" pitchFamily="49" charset="0"/>
              <a:buChar char="o"/>
            </a:pPr>
            <a:r>
              <a:rPr lang="en-US" sz="1800" b="1" dirty="0"/>
              <a:t>Correlations: </a:t>
            </a:r>
            <a:r>
              <a:rPr lang="en-US" sz="1800" dirty="0"/>
              <a:t>Define a new column, which is the logical OR of the two alarm columns (A5, A9), and get the correlations with respect to the new column.</a:t>
            </a:r>
          </a:p>
          <a:p>
            <a:pPr lvl="1" algn="just">
              <a:lnSpc>
                <a:spcPct val="150000"/>
              </a:lnSpc>
            </a:pPr>
            <a:endParaRPr lang="en-US" sz="1800" dirty="0"/>
          </a:p>
          <a:p>
            <a:pPr marL="742950" lvl="1" indent="-285750" algn="just">
              <a:lnSpc>
                <a:spcPct val="150000"/>
              </a:lnSpc>
              <a:buFont typeface="Courier New" panose="02070309020205020404" pitchFamily="49" charset="0"/>
              <a:buChar char="o"/>
            </a:pPr>
            <a:r>
              <a:rPr lang="en-US" sz="1800" b="1" dirty="0"/>
              <a:t>Prediction: </a:t>
            </a:r>
            <a:r>
              <a:rPr lang="en-US" sz="1800" dirty="0"/>
              <a:t> We get the most correlated metrics, and assign weights and thresholds to each of them.  The weight is a normalized value that is proportional to the corresponding correlation value.  The threshold is obtained by taking the mean of the average values when the alarm is one and zero.  This gives a sense of each metric’s position depending on the alarm’s value.</a:t>
            </a:r>
            <a:endParaRPr lang="en-US" sz="1800" b="1" dirty="0"/>
          </a:p>
        </p:txBody>
      </p:sp>
    </p:spTree>
    <p:extLst>
      <p:ext uri="{BB962C8B-B14F-4D97-AF65-F5344CB8AC3E}">
        <p14:creationId xmlns:p14="http://schemas.microsoft.com/office/powerpoint/2010/main" val="2025907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36525"/>
            <a:ext cx="8421688" cy="1325563"/>
          </a:xfrm>
        </p:spPr>
        <p:txBody>
          <a:bodyPr/>
          <a:lstStyle/>
          <a:p>
            <a:r>
              <a:rPr lang="en-US" cap="none" dirty="0"/>
              <a:t>OBJECTIVE AND APPROACH</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31</a:t>
            </a:fld>
            <a:endParaRPr lang="en-US" dirty="0"/>
          </a:p>
        </p:txBody>
      </p:sp>
      <mc:AlternateContent xmlns:mc="http://schemas.openxmlformats.org/markup-compatibility/2006">
        <mc:Choice xmlns:a14="http://schemas.microsoft.com/office/drawing/2010/main" Requires="a14">
          <p:sp>
            <p:nvSpPr>
              <p:cNvPr id="29" name="Content Placeholder 25">
                <a:extLst>
                  <a:ext uri="{FF2B5EF4-FFF2-40B4-BE49-F238E27FC236}">
                    <a16:creationId xmlns:a16="http://schemas.microsoft.com/office/drawing/2014/main" id="{9690C3AD-A9DA-03F8-9995-707E16692FA9}"/>
                  </a:ext>
                </a:extLst>
              </p:cNvPr>
              <p:cNvSpPr txBox="1">
                <a:spLocks/>
              </p:cNvSpPr>
              <p:nvPr/>
            </p:nvSpPr>
            <p:spPr>
              <a:xfrm>
                <a:off x="1058333" y="1538288"/>
                <a:ext cx="9784647" cy="4894262"/>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Courier New" panose="02070309020205020404" pitchFamily="49" charset="0"/>
                  <a:buChar char="o"/>
                </a:pPr>
                <a:r>
                  <a:rPr lang="en-US" sz="1800" b="1" dirty="0"/>
                  <a:t>Prediction Example:</a:t>
                </a:r>
              </a:p>
              <a:p>
                <a:pPr marL="742950" lvl="1" indent="-285750" algn="just">
                  <a:lnSpc>
                    <a:spcPct val="150000"/>
                  </a:lnSpc>
                  <a:buFont typeface="Courier New" panose="02070309020205020404" pitchFamily="49" charset="0"/>
                  <a:buChar char="o"/>
                </a:pPr>
                <a:r>
                  <a:rPr lang="en-US" sz="1800" dirty="0" err="1"/>
                  <a:t>Corr</a:t>
                </a:r>
                <a:r>
                  <a:rPr lang="en-US" sz="1800" dirty="0"/>
                  <a:t>(param_1) = 0.7</a:t>
                </a:r>
              </a:p>
              <a:p>
                <a:pPr marL="742950" lvl="1" indent="-285750" algn="just">
                  <a:lnSpc>
                    <a:spcPct val="150000"/>
                  </a:lnSpc>
                  <a:buFont typeface="Courier New" panose="02070309020205020404" pitchFamily="49" charset="0"/>
                  <a:buChar char="o"/>
                </a:pPr>
                <a:r>
                  <a:rPr lang="en-US" sz="1800" dirty="0" err="1"/>
                  <a:t>Corr</a:t>
                </a:r>
                <a:r>
                  <a:rPr lang="en-US" sz="1800" dirty="0"/>
                  <a:t>(param_2) = 0.68</a:t>
                </a:r>
              </a:p>
              <a:p>
                <a:pPr marL="742950" lvl="1" indent="-285750" algn="just">
                  <a:lnSpc>
                    <a:spcPct val="150000"/>
                  </a:lnSpc>
                  <a:buFont typeface="Courier New" panose="02070309020205020404" pitchFamily="49" charset="0"/>
                  <a:buChar char="o"/>
                </a:pPr>
                <a:r>
                  <a:rPr lang="en-US" sz="1800" dirty="0" err="1"/>
                  <a:t>Corr</a:t>
                </a:r>
                <a:r>
                  <a:rPr lang="en-US" sz="1800" dirty="0"/>
                  <a:t>(param_3) = 0.62</a:t>
                </a:r>
              </a:p>
              <a:p>
                <a:pPr marL="742950" lvl="1" indent="-285750" algn="just">
                  <a:lnSpc>
                    <a:spcPct val="150000"/>
                  </a:lnSpc>
                  <a:buFont typeface="Courier New" panose="02070309020205020404" pitchFamily="49" charset="0"/>
                  <a:buChar char="o"/>
                </a:pPr>
                <a:r>
                  <a:rPr lang="en-US" sz="1800" dirty="0" err="1"/>
                  <a:t>Corr</a:t>
                </a:r>
                <a:r>
                  <a:rPr lang="en-US" sz="1800" dirty="0"/>
                  <a:t>(param_4) = 0.6</a:t>
                </a:r>
              </a:p>
              <a:p>
                <a:pPr lvl="1" algn="just">
                  <a:lnSpc>
                    <a:spcPct val="150000"/>
                  </a:lnSpc>
                </a:pPr>
                <a:endParaRPr lang="en-US" sz="1800" dirty="0"/>
              </a:p>
              <a:p>
                <a:pPr marL="742950" lvl="1" indent="-285750" algn="just">
                  <a:lnSpc>
                    <a:spcPct val="150000"/>
                  </a:lnSpc>
                  <a:buFont typeface="Courier New" panose="02070309020205020404" pitchFamily="49" charset="0"/>
                  <a:buChar char="o"/>
                </a:pPr>
                <a:r>
                  <a:rPr lang="en-US" sz="1800" dirty="0"/>
                  <a:t>Sum(</a:t>
                </a:r>
                <a:r>
                  <a:rPr lang="en-US" sz="1800" dirty="0" err="1"/>
                  <a:t>Corr</a:t>
                </a:r>
                <a:r>
                  <a:rPr lang="en-US" sz="1800" dirty="0"/>
                  <a:t>(param)) = 2.6</a:t>
                </a:r>
              </a:p>
              <a:p>
                <a:pPr lvl="1" algn="just">
                  <a:lnSpc>
                    <a:spcPct val="150000"/>
                  </a:lnSpc>
                </a:pPr>
                <a:endParaRPr lang="en-US" sz="1800" b="1" dirty="0"/>
              </a:p>
              <a:p>
                <a:pPr marL="742950" lvl="1" indent="-285750" algn="just">
                  <a:lnSpc>
                    <a:spcPct val="150000"/>
                  </a:lnSpc>
                  <a:buFont typeface="Courier New" panose="02070309020205020404" pitchFamily="49" charset="0"/>
                  <a:buChar char="o"/>
                </a:pPr>
                <a:r>
                  <a:rPr lang="en-US" sz="1800" b="1" dirty="0"/>
                  <a:t>Probability = </a:t>
                </a:r>
                <a14:m>
                  <m:oMath xmlns:m="http://schemas.openxmlformats.org/officeDocument/2006/math">
                    <m:nary>
                      <m:naryPr>
                        <m:chr m:val="∑"/>
                        <m:ctrlPr>
                          <a:rPr lang="pt-BR" sz="1800" i="1" smtClean="0">
                            <a:latin typeface="Cambria Math" panose="02040503050406030204" pitchFamily="18" charset="0"/>
                          </a:rPr>
                        </m:ctrlPr>
                      </m:naryPr>
                      <m:sub>
                        <m:r>
                          <m:rPr>
                            <m:brk m:alnAt="23"/>
                          </m:rPr>
                          <a:rPr lang="en-US" sz="1800" b="0" i="1" smtClean="0">
                            <a:latin typeface="Cambria Math" panose="02040503050406030204" pitchFamily="18" charset="0"/>
                          </a:rPr>
                          <m:t>𝑖</m:t>
                        </m:r>
                      </m:sub>
                      <m:sup/>
                      <m:e>
                        <m:sSub>
                          <m:sSubPr>
                            <m:ctrlPr>
                              <a:rPr lang="pt-BR" sz="1800" i="1" smtClean="0">
                                <a:latin typeface="Cambria Math" panose="02040503050406030204" pitchFamily="18" charset="0"/>
                              </a:rPr>
                            </m:ctrlPr>
                          </m:sSubPr>
                          <m:e>
                            <m:r>
                              <a:rPr lang="en-US" sz="1800" b="0" i="1" smtClean="0">
                                <a:latin typeface="Cambria Math" panose="02040503050406030204" pitchFamily="18" charset="0"/>
                              </a:rPr>
                              <m:t>𝐶𝑜𝑟𝑟</m:t>
                            </m:r>
                            <m:r>
                              <a:rPr lang="en-US" sz="1800" b="0" i="1" smtClean="0">
                                <a:latin typeface="Cambria Math" panose="02040503050406030204" pitchFamily="18" charset="0"/>
                              </a:rPr>
                              <m:t>(</m:t>
                            </m:r>
                            <m:r>
                              <a:rPr lang="en-US" sz="1800" b="0" i="1" smtClean="0">
                                <a:latin typeface="Cambria Math" panose="02040503050406030204" pitchFamily="18" charset="0"/>
                              </a:rPr>
                              <m:t>𝑝𝑎𝑟𝑎𝑚</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sSub>
                          <m:sSubPr>
                            <m:ctrlPr>
                              <a:rPr lang="pt-BR" sz="1800" i="1">
                                <a:latin typeface="Cambria Math" panose="02040503050406030204" pitchFamily="18" charset="0"/>
                              </a:rPr>
                            </m:ctrlPr>
                          </m:sSubPr>
                          <m:e>
                            <m:r>
                              <a:rPr lang="en-US" sz="1800" b="0" i="1" smtClean="0">
                                <a:latin typeface="Cambria Math" panose="02040503050406030204" pitchFamily="18" charset="0"/>
                              </a:rPr>
                              <m:t>( </m:t>
                            </m:r>
                            <m:r>
                              <a:rPr lang="en-US" sz="1800" b="0" i="1">
                                <a:latin typeface="Cambria Math" panose="02040503050406030204" pitchFamily="18" charset="0"/>
                              </a:rPr>
                              <m:t>𝑝𝑎𝑟𝑎𝑚</m:t>
                            </m:r>
                          </m:e>
                          <m:sub>
                            <m:r>
                              <a:rPr lang="en-US" sz="1800" b="0" i="1">
                                <a:latin typeface="Cambria Math" panose="02040503050406030204" pitchFamily="18" charset="0"/>
                              </a:rPr>
                              <m:t>𝑖</m:t>
                            </m:r>
                          </m:sub>
                        </m:sSub>
                        <m:r>
                          <a:rPr lang="en-US" sz="1800" b="0" i="1" smtClean="0">
                            <a:latin typeface="Cambria Math" panose="02040503050406030204" pitchFamily="18" charset="0"/>
                          </a:rPr>
                          <m:t>&gt;</m:t>
                        </m:r>
                        <m:sSub>
                          <m:sSubPr>
                            <m:ctrlPr>
                              <a:rPr lang="pt-BR" sz="1800" i="1">
                                <a:latin typeface="Cambria Math" panose="02040503050406030204" pitchFamily="18" charset="0"/>
                              </a:rPr>
                            </m:ctrlPr>
                          </m:sSubPr>
                          <m:e>
                            <m:r>
                              <a:rPr lang="en-US" sz="1800" b="0" i="1" smtClean="0">
                                <a:latin typeface="Cambria Math" panose="02040503050406030204" pitchFamily="18" charset="0"/>
                              </a:rPr>
                              <m:t>𝑇h𝑟𝑒𝑠h𝑜𝑙𝑑</m:t>
                            </m:r>
                          </m:e>
                          <m:sub>
                            <m:r>
                              <a:rPr lang="en-US" sz="1800" b="0" i="1">
                                <a:latin typeface="Cambria Math" panose="02040503050406030204" pitchFamily="18" charset="0"/>
                              </a:rPr>
                              <m:t>𝑖</m:t>
                            </m:r>
                          </m:sub>
                        </m:sSub>
                        <m:r>
                          <a:rPr lang="en-US" sz="1800" b="0" i="1" smtClean="0">
                            <a:latin typeface="Cambria Math" panose="02040503050406030204" pitchFamily="18" charset="0"/>
                          </a:rPr>
                          <m:t>) / 2.6</m:t>
                        </m:r>
                      </m:e>
                    </m:nary>
                  </m:oMath>
                </a14:m>
                <a:r>
                  <a:rPr lang="en-US" sz="1800" dirty="0"/>
                  <a:t> </a:t>
                </a:r>
              </a:p>
            </p:txBody>
          </p:sp>
        </mc:Choice>
        <mc:Fallback>
          <p:sp>
            <p:nvSpPr>
              <p:cNvPr id="29" name="Content Placeholder 25">
                <a:extLst>
                  <a:ext uri="{FF2B5EF4-FFF2-40B4-BE49-F238E27FC236}">
                    <a16:creationId xmlns:a16="http://schemas.microsoft.com/office/drawing/2014/main" id="{9690C3AD-A9DA-03F8-9995-707E16692FA9}"/>
                  </a:ext>
                </a:extLst>
              </p:cNvPr>
              <p:cNvSpPr txBox="1">
                <a:spLocks noRot="1" noChangeAspect="1" noMove="1" noResize="1" noEditPoints="1" noAdjustHandles="1" noChangeArrowheads="1" noChangeShapeType="1" noTextEdit="1"/>
              </p:cNvSpPr>
              <p:nvPr/>
            </p:nvSpPr>
            <p:spPr>
              <a:xfrm>
                <a:off x="1058333" y="1538288"/>
                <a:ext cx="9784647" cy="4894262"/>
              </a:xfrm>
              <a:prstGeom prst="rect">
                <a:avLst/>
              </a:prstGeom>
              <a:blipFill>
                <a:blip r:embed="rId2"/>
                <a:stretch>
                  <a:fillRect l="-436" b="-1993"/>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3AB3FDD2-0A57-7BFF-7061-DDC345A10FC6}"/>
              </a:ext>
            </a:extLst>
          </p:cNvPr>
          <p:cNvPicPr>
            <a:picLocks noChangeAspect="1"/>
          </p:cNvPicPr>
          <p:nvPr/>
        </p:nvPicPr>
        <p:blipFill rotWithShape="1">
          <a:blip r:embed="rId3"/>
          <a:srcRect b="10751"/>
          <a:stretch/>
        </p:blipFill>
        <p:spPr>
          <a:xfrm>
            <a:off x="6352739" y="1862974"/>
            <a:ext cx="5159187" cy="2387293"/>
          </a:xfrm>
          <a:prstGeom prst="rect">
            <a:avLst/>
          </a:prstGeom>
        </p:spPr>
      </p:pic>
    </p:spTree>
    <p:extLst>
      <p:ext uri="{BB962C8B-B14F-4D97-AF65-F5344CB8AC3E}">
        <p14:creationId xmlns:p14="http://schemas.microsoft.com/office/powerpoint/2010/main" val="1164599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7711" y="48851"/>
            <a:ext cx="8421688" cy="1325563"/>
          </a:xfrm>
        </p:spPr>
        <p:txBody>
          <a:bodyPr/>
          <a:lstStyle/>
          <a:p>
            <a:r>
              <a:rPr lang="en-US" cap="none" dirty="0"/>
              <a:t>RESULTS: SW-088</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32</a:t>
            </a:fld>
            <a:endParaRPr lang="en-US" dirty="0"/>
          </a:p>
        </p:txBody>
      </p:sp>
      <p:sp>
        <p:nvSpPr>
          <p:cNvPr id="6" name="Content Placeholder 25">
            <a:extLst>
              <a:ext uri="{FF2B5EF4-FFF2-40B4-BE49-F238E27FC236}">
                <a16:creationId xmlns:a16="http://schemas.microsoft.com/office/drawing/2014/main" id="{70E6ABA1-8886-FA62-BAA5-DBB94469A220}"/>
              </a:ext>
            </a:extLst>
          </p:cNvPr>
          <p:cNvSpPr txBox="1">
            <a:spLocks/>
          </p:cNvSpPr>
          <p:nvPr/>
        </p:nvSpPr>
        <p:spPr>
          <a:xfrm>
            <a:off x="1058333" y="1538288"/>
            <a:ext cx="9784647" cy="4894262"/>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1600" b="1" dirty="0"/>
          </a:p>
        </p:txBody>
      </p:sp>
      <p:pic>
        <p:nvPicPr>
          <p:cNvPr id="12" name="Picture 11">
            <a:extLst>
              <a:ext uri="{FF2B5EF4-FFF2-40B4-BE49-F238E27FC236}">
                <a16:creationId xmlns:a16="http://schemas.microsoft.com/office/drawing/2014/main" id="{7D43A0D1-7C69-2498-036C-095F3C407495}"/>
              </a:ext>
            </a:extLst>
          </p:cNvPr>
          <p:cNvPicPr>
            <a:picLocks noChangeAspect="1"/>
          </p:cNvPicPr>
          <p:nvPr/>
        </p:nvPicPr>
        <p:blipFill rotWithShape="1">
          <a:blip r:embed="rId2"/>
          <a:srcRect t="3393"/>
          <a:stretch/>
        </p:blipFill>
        <p:spPr>
          <a:xfrm>
            <a:off x="7180041" y="544853"/>
            <a:ext cx="4789045" cy="5887697"/>
          </a:xfrm>
          <a:prstGeom prst="rect">
            <a:avLst/>
          </a:prstGeom>
        </p:spPr>
      </p:pic>
      <p:sp>
        <p:nvSpPr>
          <p:cNvPr id="13" name="Content Placeholder 25">
            <a:extLst>
              <a:ext uri="{FF2B5EF4-FFF2-40B4-BE49-F238E27FC236}">
                <a16:creationId xmlns:a16="http://schemas.microsoft.com/office/drawing/2014/main" id="{B332134B-9D31-B246-7A07-61D812B6CC72}"/>
              </a:ext>
            </a:extLst>
          </p:cNvPr>
          <p:cNvSpPr txBox="1">
            <a:spLocks/>
          </p:cNvSpPr>
          <p:nvPr/>
        </p:nvSpPr>
        <p:spPr>
          <a:xfrm>
            <a:off x="1058333" y="1081087"/>
            <a:ext cx="6045199" cy="5497513"/>
          </a:xfrm>
          <a:prstGeom prst="rect">
            <a:avLst/>
          </a:prstGeom>
        </p:spPr>
        <p:txBody>
          <a:bodyPr vert="horz" lIns="91440" tIns="45720" rIns="91440" bIns="45720" numCol="1" rtlCol="0">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Courier New" panose="02070309020205020404" pitchFamily="49" charset="0"/>
              <a:buChar char="o"/>
            </a:pPr>
            <a:r>
              <a:rPr lang="en-US" sz="1800" dirty="0"/>
              <a:t>The alarms are activated in only one device (SW-088).  Out of a total of 1332 alarm measurements (in the whole data), there are only 161 instances where either of the alarms are active, all of which occur in a single device.</a:t>
            </a:r>
          </a:p>
          <a:p>
            <a:pPr marL="285750" indent="-285750" algn="just">
              <a:lnSpc>
                <a:spcPct val="150000"/>
              </a:lnSpc>
              <a:buFont typeface="Courier New" panose="02070309020205020404" pitchFamily="49" charset="0"/>
              <a:buChar char="o"/>
            </a:pPr>
            <a:r>
              <a:rPr lang="en-US" sz="1800" dirty="0"/>
              <a:t>All the highly correlated metrics correspond to other alarm metrics.  However, there are weak correlations with metrics involving the water flow.</a:t>
            </a:r>
          </a:p>
          <a:p>
            <a:pPr marL="285750" indent="-285750" algn="just">
              <a:lnSpc>
                <a:spcPct val="150000"/>
              </a:lnSpc>
              <a:buFont typeface="Courier New" panose="02070309020205020404" pitchFamily="49" charset="0"/>
              <a:buChar char="o"/>
            </a:pPr>
            <a:r>
              <a:rPr lang="en-US" sz="1800" dirty="0"/>
              <a:t>Correlated Metrics:</a:t>
            </a:r>
          </a:p>
          <a:p>
            <a:pPr marL="742950" lvl="1" indent="-285750" algn="just">
              <a:lnSpc>
                <a:spcPct val="150000"/>
              </a:lnSpc>
              <a:buFont typeface="Courier New" panose="02070309020205020404" pitchFamily="49" charset="0"/>
              <a:buChar char="o"/>
            </a:pPr>
            <a:r>
              <a:rPr lang="en-US" sz="1800" b="1" dirty="0"/>
              <a:t>SA9, S7, S53: </a:t>
            </a:r>
            <a:r>
              <a:rPr lang="en-US" sz="1800" dirty="0"/>
              <a:t>Circuit 2 Alarm 1 (status), Blocked Alarm, </a:t>
            </a:r>
            <a:r>
              <a:rPr lang="en-US" sz="1800" dirty="0" err="1"/>
              <a:t>Comulative</a:t>
            </a:r>
            <a:r>
              <a:rPr lang="en-US" sz="1800" dirty="0"/>
              <a:t> Alarm</a:t>
            </a:r>
          </a:p>
          <a:p>
            <a:pPr marL="742950" lvl="1" indent="-285750" algn="just">
              <a:lnSpc>
                <a:spcPct val="150000"/>
              </a:lnSpc>
              <a:buFont typeface="Courier New" panose="02070309020205020404" pitchFamily="49" charset="0"/>
              <a:buChar char="o"/>
            </a:pPr>
            <a:r>
              <a:rPr lang="en-US" sz="1800" b="1" dirty="0"/>
              <a:t>S172: </a:t>
            </a:r>
            <a:r>
              <a:rPr lang="en-US" sz="1800" dirty="0"/>
              <a:t>Chiller Valve Circ 2</a:t>
            </a:r>
          </a:p>
          <a:p>
            <a:pPr marL="742950" lvl="1" indent="-285750" algn="just">
              <a:lnSpc>
                <a:spcPct val="150000"/>
              </a:lnSpc>
              <a:buFont typeface="Courier New" panose="02070309020205020404" pitchFamily="49" charset="0"/>
              <a:buChar char="o"/>
            </a:pPr>
            <a:r>
              <a:rPr lang="en-US" sz="1800" b="1" dirty="0"/>
              <a:t>S39, S40: </a:t>
            </a:r>
            <a:r>
              <a:rPr lang="en-US" sz="1800" dirty="0"/>
              <a:t>Utility Water IN, OUT</a:t>
            </a:r>
          </a:p>
          <a:p>
            <a:pPr marL="285750" indent="-285750" algn="just">
              <a:lnSpc>
                <a:spcPct val="150000"/>
              </a:lnSpc>
              <a:buFont typeface="Courier New" panose="02070309020205020404" pitchFamily="49" charset="0"/>
              <a:buChar char="o"/>
            </a:pPr>
            <a:endParaRPr lang="en-US" sz="1800" dirty="0"/>
          </a:p>
          <a:p>
            <a:pPr marL="285750" indent="-285750" algn="just">
              <a:lnSpc>
                <a:spcPct val="150000"/>
              </a:lnSpc>
              <a:buFont typeface="Courier New" panose="02070309020205020404" pitchFamily="49" charset="0"/>
              <a:buChar char="o"/>
            </a:pPr>
            <a:endParaRPr lang="en-US" sz="1800" dirty="0"/>
          </a:p>
          <a:p>
            <a:pPr marL="285750" indent="-285750" algn="just">
              <a:lnSpc>
                <a:spcPct val="150000"/>
              </a:lnSpc>
              <a:buFont typeface="Courier New" panose="02070309020205020404" pitchFamily="49" charset="0"/>
              <a:buChar char="o"/>
            </a:pPr>
            <a:endParaRPr lang="en-US" sz="1800" dirty="0"/>
          </a:p>
        </p:txBody>
      </p:sp>
    </p:spTree>
    <p:extLst>
      <p:ext uri="{BB962C8B-B14F-4D97-AF65-F5344CB8AC3E}">
        <p14:creationId xmlns:p14="http://schemas.microsoft.com/office/powerpoint/2010/main" val="398310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7711" y="48851"/>
            <a:ext cx="8421688" cy="1325563"/>
          </a:xfrm>
        </p:spPr>
        <p:txBody>
          <a:bodyPr/>
          <a:lstStyle/>
          <a:p>
            <a:r>
              <a:rPr lang="en-US" cap="none" dirty="0"/>
              <a:t>RESULTS: Whole Data</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33</a:t>
            </a:fld>
            <a:endParaRPr lang="en-US" dirty="0"/>
          </a:p>
        </p:txBody>
      </p:sp>
      <p:sp>
        <p:nvSpPr>
          <p:cNvPr id="6" name="Content Placeholder 25">
            <a:extLst>
              <a:ext uri="{FF2B5EF4-FFF2-40B4-BE49-F238E27FC236}">
                <a16:creationId xmlns:a16="http://schemas.microsoft.com/office/drawing/2014/main" id="{70E6ABA1-8886-FA62-BAA5-DBB94469A220}"/>
              </a:ext>
            </a:extLst>
          </p:cNvPr>
          <p:cNvSpPr txBox="1">
            <a:spLocks/>
          </p:cNvSpPr>
          <p:nvPr/>
        </p:nvSpPr>
        <p:spPr>
          <a:xfrm>
            <a:off x="1058333" y="1538288"/>
            <a:ext cx="9784647" cy="4894262"/>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1600" b="1" dirty="0"/>
          </a:p>
        </p:txBody>
      </p:sp>
      <p:sp>
        <p:nvSpPr>
          <p:cNvPr id="13" name="Content Placeholder 25">
            <a:extLst>
              <a:ext uri="{FF2B5EF4-FFF2-40B4-BE49-F238E27FC236}">
                <a16:creationId xmlns:a16="http://schemas.microsoft.com/office/drawing/2014/main" id="{B332134B-9D31-B246-7A07-61D812B6CC72}"/>
              </a:ext>
            </a:extLst>
          </p:cNvPr>
          <p:cNvSpPr txBox="1">
            <a:spLocks/>
          </p:cNvSpPr>
          <p:nvPr/>
        </p:nvSpPr>
        <p:spPr>
          <a:xfrm>
            <a:off x="1312903" y="1168401"/>
            <a:ext cx="5180459" cy="5003800"/>
          </a:xfrm>
          <a:prstGeom prst="rect">
            <a:avLst/>
          </a:prstGeom>
        </p:spPr>
        <p:txBody>
          <a:bodyPr vert="horz" lIns="91440" tIns="45720" rIns="91440" bIns="45720" numCol="1" rtlCol="0">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Courier New" panose="02070309020205020404" pitchFamily="49" charset="0"/>
              <a:buChar char="o"/>
            </a:pPr>
            <a:r>
              <a:rPr lang="en-US" sz="1800" dirty="0"/>
              <a:t>In this case, there are no metrics, other than alarms, with greater than 0.5 correlations.  </a:t>
            </a:r>
          </a:p>
          <a:p>
            <a:pPr algn="just">
              <a:lnSpc>
                <a:spcPct val="150000"/>
              </a:lnSpc>
            </a:pPr>
            <a:endParaRPr lang="en-US" sz="1800" dirty="0"/>
          </a:p>
          <a:p>
            <a:pPr marL="285750" indent="-285750" algn="just">
              <a:lnSpc>
                <a:spcPct val="150000"/>
              </a:lnSpc>
              <a:buFont typeface="Courier New" panose="02070309020205020404" pitchFamily="49" charset="0"/>
              <a:buChar char="o"/>
            </a:pPr>
            <a:r>
              <a:rPr lang="en-US" sz="1800" dirty="0"/>
              <a:t>The lack of correlations from relevant metrics proves, again, that the devices behave separately.</a:t>
            </a:r>
          </a:p>
          <a:p>
            <a:pPr algn="just">
              <a:lnSpc>
                <a:spcPct val="150000"/>
              </a:lnSpc>
            </a:pPr>
            <a:endParaRPr lang="en-US" sz="1800" dirty="0"/>
          </a:p>
          <a:p>
            <a:pPr marL="285750" indent="-285750" algn="just">
              <a:lnSpc>
                <a:spcPct val="150000"/>
              </a:lnSpc>
              <a:buFont typeface="Courier New" panose="02070309020205020404" pitchFamily="49" charset="0"/>
              <a:buChar char="o"/>
            </a:pPr>
            <a:r>
              <a:rPr lang="en-US" sz="1800" dirty="0"/>
              <a:t>Correlated Metrics:</a:t>
            </a:r>
          </a:p>
          <a:p>
            <a:pPr marL="742950" lvl="1" indent="-285750" algn="just">
              <a:lnSpc>
                <a:spcPct val="150000"/>
              </a:lnSpc>
              <a:buFont typeface="Courier New" panose="02070309020205020404" pitchFamily="49" charset="0"/>
              <a:buChar char="o"/>
            </a:pPr>
            <a:r>
              <a:rPr lang="en-US" sz="1800" b="1" dirty="0"/>
              <a:t>SA9:</a:t>
            </a:r>
            <a:r>
              <a:rPr lang="en-US" sz="1800" dirty="0"/>
              <a:t> Circuit 2 Alarm 1 (status)</a:t>
            </a:r>
            <a:endParaRPr lang="en-US" sz="1800" b="1" dirty="0"/>
          </a:p>
          <a:p>
            <a:pPr marL="742950" lvl="1" indent="-285750" algn="just">
              <a:lnSpc>
                <a:spcPct val="150000"/>
              </a:lnSpc>
              <a:buFont typeface="Courier New" panose="02070309020205020404" pitchFamily="49" charset="0"/>
              <a:buChar char="o"/>
            </a:pPr>
            <a:r>
              <a:rPr lang="en-US" sz="1800" b="1" dirty="0"/>
              <a:t>S7: </a:t>
            </a:r>
            <a:r>
              <a:rPr lang="en-US" sz="1800" dirty="0"/>
              <a:t>Blocked Alarm</a:t>
            </a:r>
            <a:endParaRPr lang="en-US" sz="1800" b="1" dirty="0"/>
          </a:p>
          <a:p>
            <a:pPr marL="742950" lvl="1" indent="-285750" algn="just">
              <a:lnSpc>
                <a:spcPct val="150000"/>
              </a:lnSpc>
              <a:buFont typeface="Courier New" panose="02070309020205020404" pitchFamily="49" charset="0"/>
              <a:buChar char="o"/>
            </a:pPr>
            <a:r>
              <a:rPr lang="en-US" sz="1800" b="1" dirty="0"/>
              <a:t>S53: </a:t>
            </a:r>
            <a:r>
              <a:rPr lang="en-US" sz="1800" dirty="0" err="1"/>
              <a:t>Comulative</a:t>
            </a:r>
            <a:r>
              <a:rPr lang="en-US" sz="1800" dirty="0"/>
              <a:t> Alarm</a:t>
            </a:r>
          </a:p>
          <a:p>
            <a:pPr marL="285750" indent="-285750" algn="just">
              <a:lnSpc>
                <a:spcPct val="150000"/>
              </a:lnSpc>
              <a:buFont typeface="Courier New" panose="02070309020205020404" pitchFamily="49" charset="0"/>
              <a:buChar char="o"/>
            </a:pPr>
            <a:endParaRPr lang="en-US" sz="1800" dirty="0"/>
          </a:p>
        </p:txBody>
      </p:sp>
      <p:pic>
        <p:nvPicPr>
          <p:cNvPr id="4" name="Picture 3">
            <a:extLst>
              <a:ext uri="{FF2B5EF4-FFF2-40B4-BE49-F238E27FC236}">
                <a16:creationId xmlns:a16="http://schemas.microsoft.com/office/drawing/2014/main" id="{B8EC4029-CA9A-FC02-7646-978763A6B73D}"/>
              </a:ext>
            </a:extLst>
          </p:cNvPr>
          <p:cNvPicPr>
            <a:picLocks noChangeAspect="1"/>
          </p:cNvPicPr>
          <p:nvPr/>
        </p:nvPicPr>
        <p:blipFill rotWithShape="1">
          <a:blip r:embed="rId2"/>
          <a:srcRect t="3900"/>
          <a:stretch/>
        </p:blipFill>
        <p:spPr>
          <a:xfrm>
            <a:off x="7064889" y="597429"/>
            <a:ext cx="4858268" cy="5941483"/>
          </a:xfrm>
          <a:prstGeom prst="rect">
            <a:avLst/>
          </a:prstGeom>
        </p:spPr>
      </p:pic>
    </p:spTree>
    <p:extLst>
      <p:ext uri="{BB962C8B-B14F-4D97-AF65-F5344CB8AC3E}">
        <p14:creationId xmlns:p14="http://schemas.microsoft.com/office/powerpoint/2010/main" val="2430457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C243-1CA2-6873-D311-1FC0CF2EBAEC}"/>
              </a:ext>
            </a:extLst>
          </p:cNvPr>
          <p:cNvSpPr>
            <a:spLocks noGrp="1"/>
          </p:cNvSpPr>
          <p:nvPr>
            <p:ph type="title"/>
          </p:nvPr>
        </p:nvSpPr>
        <p:spPr/>
        <p:txBody>
          <a:bodyPr/>
          <a:lstStyle/>
          <a:p>
            <a:r>
              <a:rPr lang="en-US" dirty="0"/>
              <a:t>v. benchmarking</a:t>
            </a:r>
            <a:endParaRPr lang="en-IN" dirty="0"/>
          </a:p>
        </p:txBody>
      </p:sp>
      <p:sp>
        <p:nvSpPr>
          <p:cNvPr id="3" name="Text Placeholder 2">
            <a:extLst>
              <a:ext uri="{FF2B5EF4-FFF2-40B4-BE49-F238E27FC236}">
                <a16:creationId xmlns:a16="http://schemas.microsoft.com/office/drawing/2014/main" id="{B675C7D3-678C-E479-1083-0C5C52A635E5}"/>
              </a:ext>
            </a:extLst>
          </p:cNvPr>
          <p:cNvSpPr>
            <a:spLocks noGrp="1"/>
          </p:cNvSpPr>
          <p:nvPr>
            <p:ph type="body" sz="quarter" idx="13"/>
          </p:nvPr>
        </p:nvSpPr>
        <p:spPr>
          <a:xfrm>
            <a:off x="3815225" y="2499501"/>
            <a:ext cx="4561550" cy="3918232"/>
          </a:xfrm>
        </p:spPr>
        <p:txBody>
          <a:bodyPr>
            <a:normAutofit/>
          </a:bodyPr>
          <a:lstStyle/>
          <a:p>
            <a:pPr marL="514350" indent="-514350" algn="l">
              <a:lnSpc>
                <a:spcPct val="150000"/>
              </a:lnSpc>
              <a:buFont typeface="+mj-lt"/>
              <a:buAutoNum type="arabicPeriod"/>
            </a:pPr>
            <a:r>
              <a:rPr lang="en-US" dirty="0"/>
              <a:t>WORKERS VS PARTITIONS</a:t>
            </a:r>
          </a:p>
          <a:p>
            <a:pPr marL="514350" indent="-514350" algn="l">
              <a:lnSpc>
                <a:spcPct val="150000"/>
              </a:lnSpc>
              <a:buFont typeface="+mj-lt"/>
              <a:buAutoNum type="arabicPeriod"/>
            </a:pPr>
            <a:r>
              <a:rPr lang="en-US" dirty="0"/>
              <a:t>WORKERS VARYING</a:t>
            </a:r>
          </a:p>
          <a:p>
            <a:pPr marL="514350" indent="-514350" algn="l">
              <a:lnSpc>
                <a:spcPct val="150000"/>
              </a:lnSpc>
              <a:buFont typeface="+mj-lt"/>
              <a:buAutoNum type="arabicPeriod"/>
            </a:pPr>
            <a:r>
              <a:rPr lang="en-US" dirty="0"/>
              <a:t>PARTITIONS VARYING</a:t>
            </a:r>
          </a:p>
          <a:p>
            <a:pPr marL="514350" indent="-514350" algn="l">
              <a:lnSpc>
                <a:spcPct val="150000"/>
              </a:lnSpc>
              <a:buFont typeface="+mj-lt"/>
              <a:buAutoNum type="arabicPeriod"/>
            </a:pPr>
            <a:r>
              <a:rPr lang="en-US" dirty="0"/>
              <a:t>TASK STREAMS</a:t>
            </a:r>
          </a:p>
          <a:p>
            <a:pPr marL="514350" indent="-514350" algn="l">
              <a:lnSpc>
                <a:spcPct val="150000"/>
              </a:lnSpc>
              <a:buFont typeface="+mj-lt"/>
              <a:buAutoNum type="arabicPeriod"/>
            </a:pPr>
            <a:r>
              <a:rPr lang="en-US" dirty="0"/>
              <a:t>WORKER BANDWIDTHS</a:t>
            </a:r>
          </a:p>
          <a:p>
            <a:pPr marL="514350" indent="-514350" algn="l">
              <a:lnSpc>
                <a:spcPct val="150000"/>
              </a:lnSpc>
              <a:buFont typeface="+mj-lt"/>
              <a:buAutoNum type="arabicPeriod"/>
            </a:pPr>
            <a:r>
              <a:rPr lang="en-US" dirty="0"/>
              <a:t>CSV VS PARQUET</a:t>
            </a:r>
          </a:p>
          <a:p>
            <a:pPr marL="514350" indent="-514350" algn="l">
              <a:lnSpc>
                <a:spcPct val="150000"/>
              </a:lnSpc>
              <a:buFont typeface="+mj-lt"/>
              <a:buAutoNum type="arabicPeriod"/>
            </a:pPr>
            <a:endParaRPr lang="en-IN" dirty="0"/>
          </a:p>
        </p:txBody>
      </p:sp>
      <p:sp>
        <p:nvSpPr>
          <p:cNvPr id="12" name="Slide Number Placeholder 11">
            <a:extLst>
              <a:ext uri="{FF2B5EF4-FFF2-40B4-BE49-F238E27FC236}">
                <a16:creationId xmlns:a16="http://schemas.microsoft.com/office/drawing/2014/main" id="{1559856A-DB2D-5FBE-20D4-C8CEBDFA331E}"/>
              </a:ext>
            </a:extLst>
          </p:cNvPr>
          <p:cNvSpPr>
            <a:spLocks noGrp="1"/>
          </p:cNvSpPr>
          <p:nvPr>
            <p:ph type="sldNum" sz="quarter" idx="22"/>
          </p:nvPr>
        </p:nvSpPr>
        <p:spPr/>
        <p:txBody>
          <a:bodyPr/>
          <a:lstStyle/>
          <a:p>
            <a:fld id="{B5CEABB6-07DC-46E8-9B57-56EC44A396E5}" type="slidenum">
              <a:rPr lang="en-US" smtClean="0"/>
              <a:t>34</a:t>
            </a:fld>
            <a:endParaRPr lang="en-US" dirty="0"/>
          </a:p>
        </p:txBody>
      </p:sp>
    </p:spTree>
    <p:extLst>
      <p:ext uri="{BB962C8B-B14F-4D97-AF65-F5344CB8AC3E}">
        <p14:creationId xmlns:p14="http://schemas.microsoft.com/office/powerpoint/2010/main" val="3915571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739812" y="136525"/>
            <a:ext cx="8421688" cy="1325563"/>
          </a:xfrm>
        </p:spPr>
        <p:txBody>
          <a:bodyPr/>
          <a:lstStyle/>
          <a:p>
            <a:r>
              <a:rPr lang="en-US" cap="none" dirty="0"/>
              <a:t>WORKERS VS PARTITIONS</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35</a:t>
            </a:fld>
            <a:endParaRPr lang="en-US" dirty="0"/>
          </a:p>
        </p:txBody>
      </p:sp>
      <p:sp>
        <p:nvSpPr>
          <p:cNvPr id="6" name="Content Placeholder 25">
            <a:extLst>
              <a:ext uri="{FF2B5EF4-FFF2-40B4-BE49-F238E27FC236}">
                <a16:creationId xmlns:a16="http://schemas.microsoft.com/office/drawing/2014/main" id="{70E6ABA1-8886-FA62-BAA5-DBB94469A220}"/>
              </a:ext>
            </a:extLst>
          </p:cNvPr>
          <p:cNvSpPr txBox="1">
            <a:spLocks/>
          </p:cNvSpPr>
          <p:nvPr/>
        </p:nvSpPr>
        <p:spPr>
          <a:xfrm>
            <a:off x="1058333" y="1538288"/>
            <a:ext cx="9784647" cy="4894262"/>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1600" b="1" dirty="0"/>
          </a:p>
        </p:txBody>
      </p:sp>
      <p:pic>
        <p:nvPicPr>
          <p:cNvPr id="4" name="Picture 3">
            <a:extLst>
              <a:ext uri="{FF2B5EF4-FFF2-40B4-BE49-F238E27FC236}">
                <a16:creationId xmlns:a16="http://schemas.microsoft.com/office/drawing/2014/main" id="{289F7E6A-CC0B-634D-23C7-7E25F61F06A2}"/>
              </a:ext>
            </a:extLst>
          </p:cNvPr>
          <p:cNvPicPr>
            <a:picLocks noChangeAspect="1"/>
          </p:cNvPicPr>
          <p:nvPr/>
        </p:nvPicPr>
        <p:blipFill>
          <a:blip r:embed="rId2"/>
          <a:stretch>
            <a:fillRect/>
          </a:stretch>
        </p:blipFill>
        <p:spPr>
          <a:xfrm>
            <a:off x="2030500" y="1300126"/>
            <a:ext cx="7616967" cy="5294387"/>
          </a:xfrm>
          <a:prstGeom prst="rect">
            <a:avLst/>
          </a:prstGeom>
        </p:spPr>
      </p:pic>
    </p:spTree>
    <p:extLst>
      <p:ext uri="{BB962C8B-B14F-4D97-AF65-F5344CB8AC3E}">
        <p14:creationId xmlns:p14="http://schemas.microsoft.com/office/powerpoint/2010/main" val="4066631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739812" y="136525"/>
            <a:ext cx="8421688" cy="1325563"/>
          </a:xfrm>
        </p:spPr>
        <p:txBody>
          <a:bodyPr/>
          <a:lstStyle/>
          <a:p>
            <a:r>
              <a:rPr lang="en-US" cap="none" dirty="0"/>
              <a:t>WORKERS VS PARTITIONS</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36</a:t>
            </a:fld>
            <a:endParaRPr lang="en-US" dirty="0"/>
          </a:p>
        </p:txBody>
      </p:sp>
      <p:sp>
        <p:nvSpPr>
          <p:cNvPr id="6" name="Content Placeholder 25">
            <a:extLst>
              <a:ext uri="{FF2B5EF4-FFF2-40B4-BE49-F238E27FC236}">
                <a16:creationId xmlns:a16="http://schemas.microsoft.com/office/drawing/2014/main" id="{70E6ABA1-8886-FA62-BAA5-DBB94469A220}"/>
              </a:ext>
            </a:extLst>
          </p:cNvPr>
          <p:cNvSpPr txBox="1">
            <a:spLocks/>
          </p:cNvSpPr>
          <p:nvPr/>
        </p:nvSpPr>
        <p:spPr>
          <a:xfrm>
            <a:off x="1058333" y="1538288"/>
            <a:ext cx="9784647" cy="4894262"/>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1600" b="1" dirty="0"/>
          </a:p>
        </p:txBody>
      </p:sp>
      <p:pic>
        <p:nvPicPr>
          <p:cNvPr id="5" name="Picture 4">
            <a:extLst>
              <a:ext uri="{FF2B5EF4-FFF2-40B4-BE49-F238E27FC236}">
                <a16:creationId xmlns:a16="http://schemas.microsoft.com/office/drawing/2014/main" id="{D61084E4-B164-DD95-D344-E84C21A3334E}"/>
              </a:ext>
            </a:extLst>
          </p:cNvPr>
          <p:cNvPicPr>
            <a:picLocks noChangeAspect="1"/>
          </p:cNvPicPr>
          <p:nvPr/>
        </p:nvPicPr>
        <p:blipFill>
          <a:blip r:embed="rId2"/>
          <a:stretch>
            <a:fillRect/>
          </a:stretch>
        </p:blipFill>
        <p:spPr>
          <a:xfrm>
            <a:off x="1349020" y="1455585"/>
            <a:ext cx="9894444" cy="4976965"/>
          </a:xfrm>
          <a:prstGeom prst="rect">
            <a:avLst/>
          </a:prstGeom>
        </p:spPr>
      </p:pic>
    </p:spTree>
    <p:extLst>
      <p:ext uri="{BB962C8B-B14F-4D97-AF65-F5344CB8AC3E}">
        <p14:creationId xmlns:p14="http://schemas.microsoft.com/office/powerpoint/2010/main" val="22093770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739812" y="136525"/>
            <a:ext cx="8421688" cy="1325563"/>
          </a:xfrm>
        </p:spPr>
        <p:txBody>
          <a:bodyPr/>
          <a:lstStyle/>
          <a:p>
            <a:r>
              <a:rPr lang="en-US" cap="none" dirty="0"/>
              <a:t>WORKERS VARYING</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37</a:t>
            </a:fld>
            <a:endParaRPr lang="en-US" dirty="0"/>
          </a:p>
        </p:txBody>
      </p:sp>
      <p:sp>
        <p:nvSpPr>
          <p:cNvPr id="6" name="Content Placeholder 25">
            <a:extLst>
              <a:ext uri="{FF2B5EF4-FFF2-40B4-BE49-F238E27FC236}">
                <a16:creationId xmlns:a16="http://schemas.microsoft.com/office/drawing/2014/main" id="{70E6ABA1-8886-FA62-BAA5-DBB94469A220}"/>
              </a:ext>
            </a:extLst>
          </p:cNvPr>
          <p:cNvSpPr txBox="1">
            <a:spLocks/>
          </p:cNvSpPr>
          <p:nvPr/>
        </p:nvSpPr>
        <p:spPr>
          <a:xfrm>
            <a:off x="1058333" y="1538288"/>
            <a:ext cx="9784647" cy="4894262"/>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1600" b="1" dirty="0"/>
          </a:p>
        </p:txBody>
      </p:sp>
      <p:pic>
        <p:nvPicPr>
          <p:cNvPr id="5" name="Picture 4">
            <a:extLst>
              <a:ext uri="{FF2B5EF4-FFF2-40B4-BE49-F238E27FC236}">
                <a16:creationId xmlns:a16="http://schemas.microsoft.com/office/drawing/2014/main" id="{797473BE-3077-977D-2EDB-DC8A975FAD62}"/>
              </a:ext>
            </a:extLst>
          </p:cNvPr>
          <p:cNvPicPr>
            <a:picLocks noChangeAspect="1"/>
          </p:cNvPicPr>
          <p:nvPr/>
        </p:nvPicPr>
        <p:blipFill>
          <a:blip r:embed="rId2"/>
          <a:stretch>
            <a:fillRect/>
          </a:stretch>
        </p:blipFill>
        <p:spPr>
          <a:xfrm>
            <a:off x="1349020" y="1462088"/>
            <a:ext cx="9905518" cy="4894262"/>
          </a:xfrm>
          <a:prstGeom prst="rect">
            <a:avLst/>
          </a:prstGeom>
        </p:spPr>
      </p:pic>
    </p:spTree>
    <p:extLst>
      <p:ext uri="{BB962C8B-B14F-4D97-AF65-F5344CB8AC3E}">
        <p14:creationId xmlns:p14="http://schemas.microsoft.com/office/powerpoint/2010/main" val="3950196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739812" y="136525"/>
            <a:ext cx="8421688" cy="1325563"/>
          </a:xfrm>
        </p:spPr>
        <p:txBody>
          <a:bodyPr/>
          <a:lstStyle/>
          <a:p>
            <a:r>
              <a:rPr lang="en-US" cap="none" dirty="0"/>
              <a:t>PARTITIONS VARYING</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38</a:t>
            </a:fld>
            <a:endParaRPr lang="en-US" dirty="0"/>
          </a:p>
        </p:txBody>
      </p:sp>
      <p:sp>
        <p:nvSpPr>
          <p:cNvPr id="6" name="Content Placeholder 25">
            <a:extLst>
              <a:ext uri="{FF2B5EF4-FFF2-40B4-BE49-F238E27FC236}">
                <a16:creationId xmlns:a16="http://schemas.microsoft.com/office/drawing/2014/main" id="{70E6ABA1-8886-FA62-BAA5-DBB94469A220}"/>
              </a:ext>
            </a:extLst>
          </p:cNvPr>
          <p:cNvSpPr txBox="1">
            <a:spLocks/>
          </p:cNvSpPr>
          <p:nvPr/>
        </p:nvSpPr>
        <p:spPr>
          <a:xfrm>
            <a:off x="1058333" y="1538288"/>
            <a:ext cx="9784647" cy="4894262"/>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1600" b="1" dirty="0"/>
          </a:p>
        </p:txBody>
      </p:sp>
      <p:pic>
        <p:nvPicPr>
          <p:cNvPr id="5" name="Picture 4">
            <a:extLst>
              <a:ext uri="{FF2B5EF4-FFF2-40B4-BE49-F238E27FC236}">
                <a16:creationId xmlns:a16="http://schemas.microsoft.com/office/drawing/2014/main" id="{6DFB4FC2-ED12-7341-312C-70A41AD1EF27}"/>
              </a:ext>
            </a:extLst>
          </p:cNvPr>
          <p:cNvPicPr>
            <a:picLocks noChangeAspect="1"/>
          </p:cNvPicPr>
          <p:nvPr/>
        </p:nvPicPr>
        <p:blipFill>
          <a:blip r:embed="rId2"/>
          <a:stretch>
            <a:fillRect/>
          </a:stretch>
        </p:blipFill>
        <p:spPr>
          <a:xfrm>
            <a:off x="670888" y="1249363"/>
            <a:ext cx="11380249" cy="5472112"/>
          </a:xfrm>
          <a:prstGeom prst="rect">
            <a:avLst/>
          </a:prstGeom>
        </p:spPr>
      </p:pic>
    </p:spTree>
    <p:extLst>
      <p:ext uri="{BB962C8B-B14F-4D97-AF65-F5344CB8AC3E}">
        <p14:creationId xmlns:p14="http://schemas.microsoft.com/office/powerpoint/2010/main" val="697238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270000" y="24341"/>
            <a:ext cx="9572980" cy="861483"/>
          </a:xfrm>
        </p:spPr>
        <p:txBody>
          <a:bodyPr/>
          <a:lstStyle/>
          <a:p>
            <a:r>
              <a:rPr lang="en-US" cap="none" dirty="0"/>
              <a:t>TASK STREAM: </a:t>
            </a:r>
            <a:br>
              <a:rPr lang="en-US" cap="none" dirty="0"/>
            </a:br>
            <a:r>
              <a:rPr lang="en-US" sz="2400" cap="none" dirty="0"/>
              <a:t>NW = 4, NP = 50, Grouping+Task_1</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39</a:t>
            </a:fld>
            <a:endParaRPr lang="en-US" dirty="0"/>
          </a:p>
        </p:txBody>
      </p:sp>
      <p:sp>
        <p:nvSpPr>
          <p:cNvPr id="6" name="Content Placeholder 25">
            <a:extLst>
              <a:ext uri="{FF2B5EF4-FFF2-40B4-BE49-F238E27FC236}">
                <a16:creationId xmlns:a16="http://schemas.microsoft.com/office/drawing/2014/main" id="{70E6ABA1-8886-FA62-BAA5-DBB94469A220}"/>
              </a:ext>
            </a:extLst>
          </p:cNvPr>
          <p:cNvSpPr txBox="1">
            <a:spLocks/>
          </p:cNvSpPr>
          <p:nvPr/>
        </p:nvSpPr>
        <p:spPr>
          <a:xfrm>
            <a:off x="1058333" y="1538288"/>
            <a:ext cx="9784647" cy="4894262"/>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1600" b="1" dirty="0"/>
          </a:p>
        </p:txBody>
      </p:sp>
      <p:pic>
        <p:nvPicPr>
          <p:cNvPr id="4" name="Picture 3">
            <a:extLst>
              <a:ext uri="{FF2B5EF4-FFF2-40B4-BE49-F238E27FC236}">
                <a16:creationId xmlns:a16="http://schemas.microsoft.com/office/drawing/2014/main" id="{6AA775FB-3B8A-7743-A943-B140671A2AC6}"/>
              </a:ext>
            </a:extLst>
          </p:cNvPr>
          <p:cNvPicPr>
            <a:picLocks noChangeAspect="1"/>
          </p:cNvPicPr>
          <p:nvPr/>
        </p:nvPicPr>
        <p:blipFill>
          <a:blip r:embed="rId2"/>
          <a:stretch>
            <a:fillRect/>
          </a:stretch>
        </p:blipFill>
        <p:spPr>
          <a:xfrm>
            <a:off x="1058168" y="865330"/>
            <a:ext cx="10075499" cy="5968329"/>
          </a:xfrm>
          <a:prstGeom prst="rect">
            <a:avLst/>
          </a:prstGeom>
        </p:spPr>
      </p:pic>
    </p:spTree>
    <p:extLst>
      <p:ext uri="{BB962C8B-B14F-4D97-AF65-F5344CB8AC3E}">
        <p14:creationId xmlns:p14="http://schemas.microsoft.com/office/powerpoint/2010/main" val="81012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696111" y="324269"/>
            <a:ext cx="9858111" cy="1325563"/>
          </a:xfrm>
        </p:spPr>
        <p:txBody>
          <a:bodyPr/>
          <a:lstStyle/>
          <a:p>
            <a:pPr algn="l">
              <a:lnSpc>
                <a:spcPct val="150000"/>
              </a:lnSpc>
            </a:pPr>
            <a:r>
              <a:rPr lang="en-US" dirty="0"/>
              <a:t>INSTALLING LIBRARIES, ESTABLISHING CONNECTION</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
        <p:nvSpPr>
          <p:cNvPr id="29" name="Content Placeholder 25">
            <a:extLst>
              <a:ext uri="{FF2B5EF4-FFF2-40B4-BE49-F238E27FC236}">
                <a16:creationId xmlns:a16="http://schemas.microsoft.com/office/drawing/2014/main" id="{9690C3AD-A9DA-03F8-9995-707E16692FA9}"/>
              </a:ext>
            </a:extLst>
          </p:cNvPr>
          <p:cNvSpPr txBox="1">
            <a:spLocks/>
          </p:cNvSpPr>
          <p:nvPr/>
        </p:nvSpPr>
        <p:spPr>
          <a:xfrm>
            <a:off x="838200" y="2252943"/>
            <a:ext cx="10716022" cy="4280788"/>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10000"/>
              </a:lnSpc>
              <a:buFont typeface="Courier New" panose="02070309020205020404" pitchFamily="49" charset="0"/>
              <a:buChar char="o"/>
            </a:pPr>
            <a:endParaRPr lang="en-US" sz="1600" dirty="0"/>
          </a:p>
        </p:txBody>
      </p:sp>
      <p:sp>
        <p:nvSpPr>
          <p:cNvPr id="3" name="Content Placeholder 25">
            <a:extLst>
              <a:ext uri="{FF2B5EF4-FFF2-40B4-BE49-F238E27FC236}">
                <a16:creationId xmlns:a16="http://schemas.microsoft.com/office/drawing/2014/main" id="{770AB1E4-4BA4-3A41-AAF6-D66BBBE25C8A}"/>
              </a:ext>
            </a:extLst>
          </p:cNvPr>
          <p:cNvSpPr txBox="1">
            <a:spLocks/>
          </p:cNvSpPr>
          <p:nvPr/>
        </p:nvSpPr>
        <p:spPr>
          <a:xfrm>
            <a:off x="1696111" y="2447623"/>
            <a:ext cx="9302902" cy="2869444"/>
          </a:xfrm>
          <a:prstGeom prst="rect">
            <a:avLst/>
          </a:prstGeom>
        </p:spPr>
        <p:txBody>
          <a:bodyPr vert="horz" lIns="91440" tIns="45720" rIns="91440" bIns="45720" numCol="1" rtlCol="0">
            <a:normAutofit fontScale="925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Courier New" panose="02070309020205020404" pitchFamily="49" charset="0"/>
              <a:buChar char="o"/>
            </a:pPr>
            <a:r>
              <a:rPr lang="en-US" sz="1800" dirty="0"/>
              <a:t>Installing the </a:t>
            </a:r>
            <a:r>
              <a:rPr lang="en-US" sz="1800" dirty="0" err="1"/>
              <a:t>Dask</a:t>
            </a:r>
            <a:r>
              <a:rPr lang="en-US" sz="1800" dirty="0"/>
              <a:t> library is required, from </a:t>
            </a:r>
            <a:r>
              <a:rPr lang="en-US" sz="1800" dirty="0" err="1"/>
              <a:t>github</a:t>
            </a:r>
            <a:r>
              <a:rPr lang="en-US" sz="1800" dirty="0"/>
              <a:t> repository and pip install command</a:t>
            </a:r>
          </a:p>
          <a:p>
            <a:pPr algn="just">
              <a:lnSpc>
                <a:spcPct val="150000"/>
              </a:lnSpc>
            </a:pPr>
            <a:endParaRPr lang="en-US" sz="1800" dirty="0"/>
          </a:p>
          <a:p>
            <a:pPr marL="285750" indent="-285750" algn="just">
              <a:lnSpc>
                <a:spcPct val="150000"/>
              </a:lnSpc>
              <a:buFont typeface="Courier New" panose="02070309020205020404" pitchFamily="49" charset="0"/>
              <a:buChar char="o"/>
            </a:pPr>
            <a:r>
              <a:rPr lang="en-US" sz="1800" dirty="0"/>
              <a:t>SSH Tunneling to connect ports 8888 from local machines to 8888 in VM</a:t>
            </a:r>
          </a:p>
          <a:p>
            <a:pPr algn="just">
              <a:lnSpc>
                <a:spcPct val="150000"/>
              </a:lnSpc>
            </a:pPr>
            <a:endParaRPr lang="en-US" sz="1800" dirty="0"/>
          </a:p>
          <a:p>
            <a:pPr marL="285750" indent="-285750" algn="just">
              <a:lnSpc>
                <a:spcPct val="150000"/>
              </a:lnSpc>
              <a:buFont typeface="Courier New" panose="02070309020205020404" pitchFamily="49" charset="0"/>
              <a:buChar char="o"/>
            </a:pPr>
            <a:r>
              <a:rPr lang="en-US" sz="1800" dirty="0"/>
              <a:t>Connection to </a:t>
            </a:r>
            <a:r>
              <a:rPr lang="en-US" sz="1800" dirty="0" err="1"/>
              <a:t>VSCode</a:t>
            </a:r>
            <a:r>
              <a:rPr lang="en-US" sz="1800" dirty="0"/>
              <a:t> and/or browser based on the forwarding</a:t>
            </a:r>
          </a:p>
          <a:p>
            <a:pPr marL="285750" indent="-285750" algn="just">
              <a:lnSpc>
                <a:spcPct val="150000"/>
              </a:lnSpc>
              <a:buFont typeface="Courier New" panose="02070309020205020404" pitchFamily="49" charset="0"/>
              <a:buChar char="o"/>
            </a:pPr>
            <a:endParaRPr lang="en-US" sz="1800" dirty="0"/>
          </a:p>
        </p:txBody>
      </p:sp>
    </p:spTree>
    <p:extLst>
      <p:ext uri="{BB962C8B-B14F-4D97-AF65-F5344CB8AC3E}">
        <p14:creationId xmlns:p14="http://schemas.microsoft.com/office/powerpoint/2010/main" val="3961054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270000" y="24341"/>
            <a:ext cx="9572980" cy="861483"/>
          </a:xfrm>
        </p:spPr>
        <p:txBody>
          <a:bodyPr/>
          <a:lstStyle/>
          <a:p>
            <a:r>
              <a:rPr lang="en-US" cap="none" dirty="0"/>
              <a:t>TASK STREAM: </a:t>
            </a:r>
            <a:br>
              <a:rPr lang="en-US" cap="none" dirty="0"/>
            </a:br>
            <a:r>
              <a:rPr lang="en-US" sz="2400" cap="none" dirty="0"/>
              <a:t>NW = 4, NP = 20, Grouping+Task_1</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40</a:t>
            </a:fld>
            <a:endParaRPr lang="en-US" dirty="0"/>
          </a:p>
        </p:txBody>
      </p:sp>
      <p:sp>
        <p:nvSpPr>
          <p:cNvPr id="6" name="Content Placeholder 25">
            <a:extLst>
              <a:ext uri="{FF2B5EF4-FFF2-40B4-BE49-F238E27FC236}">
                <a16:creationId xmlns:a16="http://schemas.microsoft.com/office/drawing/2014/main" id="{70E6ABA1-8886-FA62-BAA5-DBB94469A220}"/>
              </a:ext>
            </a:extLst>
          </p:cNvPr>
          <p:cNvSpPr txBox="1">
            <a:spLocks/>
          </p:cNvSpPr>
          <p:nvPr/>
        </p:nvSpPr>
        <p:spPr>
          <a:xfrm>
            <a:off x="1058333" y="1538288"/>
            <a:ext cx="9784647" cy="4894262"/>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1600" b="1" dirty="0"/>
          </a:p>
        </p:txBody>
      </p:sp>
      <p:pic>
        <p:nvPicPr>
          <p:cNvPr id="5" name="Picture 4">
            <a:extLst>
              <a:ext uri="{FF2B5EF4-FFF2-40B4-BE49-F238E27FC236}">
                <a16:creationId xmlns:a16="http://schemas.microsoft.com/office/drawing/2014/main" id="{491EB098-1E1C-F93A-C95A-5BD0269715AA}"/>
              </a:ext>
            </a:extLst>
          </p:cNvPr>
          <p:cNvPicPr>
            <a:picLocks noChangeAspect="1"/>
          </p:cNvPicPr>
          <p:nvPr/>
        </p:nvPicPr>
        <p:blipFill>
          <a:blip r:embed="rId2"/>
          <a:stretch>
            <a:fillRect/>
          </a:stretch>
        </p:blipFill>
        <p:spPr>
          <a:xfrm>
            <a:off x="1058332" y="885824"/>
            <a:ext cx="9784647" cy="5858480"/>
          </a:xfrm>
          <a:prstGeom prst="rect">
            <a:avLst/>
          </a:prstGeom>
        </p:spPr>
      </p:pic>
    </p:spTree>
    <p:extLst>
      <p:ext uri="{BB962C8B-B14F-4D97-AF65-F5344CB8AC3E}">
        <p14:creationId xmlns:p14="http://schemas.microsoft.com/office/powerpoint/2010/main" val="4021455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739812" y="0"/>
            <a:ext cx="8421688" cy="921314"/>
          </a:xfrm>
        </p:spPr>
        <p:txBody>
          <a:bodyPr>
            <a:normAutofit/>
          </a:bodyPr>
          <a:lstStyle/>
          <a:p>
            <a:r>
              <a:rPr lang="en-US" cap="none" dirty="0"/>
              <a:t>WORKER BANDWIDTHS:</a:t>
            </a:r>
            <a:br>
              <a:rPr lang="en-US" cap="none" dirty="0"/>
            </a:br>
            <a:r>
              <a:rPr lang="en-US" sz="2400" cap="none" dirty="0"/>
              <a:t>NW = 4, NP = 50, Grouping+Task_1</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41</a:t>
            </a:fld>
            <a:endParaRPr lang="en-US" dirty="0"/>
          </a:p>
        </p:txBody>
      </p:sp>
      <p:sp>
        <p:nvSpPr>
          <p:cNvPr id="6" name="Content Placeholder 25">
            <a:extLst>
              <a:ext uri="{FF2B5EF4-FFF2-40B4-BE49-F238E27FC236}">
                <a16:creationId xmlns:a16="http://schemas.microsoft.com/office/drawing/2014/main" id="{70E6ABA1-8886-FA62-BAA5-DBB94469A220}"/>
              </a:ext>
            </a:extLst>
          </p:cNvPr>
          <p:cNvSpPr txBox="1">
            <a:spLocks/>
          </p:cNvSpPr>
          <p:nvPr/>
        </p:nvSpPr>
        <p:spPr>
          <a:xfrm>
            <a:off x="1058333" y="1538288"/>
            <a:ext cx="9784647" cy="4894262"/>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1600" b="1" dirty="0"/>
          </a:p>
        </p:txBody>
      </p:sp>
      <p:pic>
        <p:nvPicPr>
          <p:cNvPr id="4" name="Picture 3">
            <a:extLst>
              <a:ext uri="{FF2B5EF4-FFF2-40B4-BE49-F238E27FC236}">
                <a16:creationId xmlns:a16="http://schemas.microsoft.com/office/drawing/2014/main" id="{CE51782E-0868-E783-D291-EECE9AE4EC6E}"/>
              </a:ext>
            </a:extLst>
          </p:cNvPr>
          <p:cNvPicPr>
            <a:picLocks noChangeAspect="1"/>
          </p:cNvPicPr>
          <p:nvPr/>
        </p:nvPicPr>
        <p:blipFill>
          <a:blip r:embed="rId2"/>
          <a:stretch>
            <a:fillRect/>
          </a:stretch>
        </p:blipFill>
        <p:spPr>
          <a:xfrm>
            <a:off x="186268" y="921313"/>
            <a:ext cx="11472334" cy="5936688"/>
          </a:xfrm>
          <a:prstGeom prst="rect">
            <a:avLst/>
          </a:prstGeom>
        </p:spPr>
      </p:pic>
    </p:spTree>
    <p:extLst>
      <p:ext uri="{BB962C8B-B14F-4D97-AF65-F5344CB8AC3E}">
        <p14:creationId xmlns:p14="http://schemas.microsoft.com/office/powerpoint/2010/main" val="2266568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739812" y="0"/>
            <a:ext cx="8421688" cy="921314"/>
          </a:xfrm>
        </p:spPr>
        <p:txBody>
          <a:bodyPr>
            <a:normAutofit/>
          </a:bodyPr>
          <a:lstStyle/>
          <a:p>
            <a:r>
              <a:rPr lang="en-US" cap="none" dirty="0"/>
              <a:t>WORKER BANDWIDTHS:</a:t>
            </a:r>
            <a:br>
              <a:rPr lang="en-US" cap="none" dirty="0"/>
            </a:br>
            <a:r>
              <a:rPr lang="en-US" sz="2400" cap="none" dirty="0"/>
              <a:t>NW = 4, NP = 20, Grouping+Task_1</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42</a:t>
            </a:fld>
            <a:endParaRPr lang="en-US" dirty="0"/>
          </a:p>
        </p:txBody>
      </p:sp>
      <p:sp>
        <p:nvSpPr>
          <p:cNvPr id="6" name="Content Placeholder 25">
            <a:extLst>
              <a:ext uri="{FF2B5EF4-FFF2-40B4-BE49-F238E27FC236}">
                <a16:creationId xmlns:a16="http://schemas.microsoft.com/office/drawing/2014/main" id="{70E6ABA1-8886-FA62-BAA5-DBB94469A220}"/>
              </a:ext>
            </a:extLst>
          </p:cNvPr>
          <p:cNvSpPr txBox="1">
            <a:spLocks/>
          </p:cNvSpPr>
          <p:nvPr/>
        </p:nvSpPr>
        <p:spPr>
          <a:xfrm>
            <a:off x="1058333" y="1538288"/>
            <a:ext cx="9784647" cy="4894262"/>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1600" b="1" dirty="0"/>
          </a:p>
        </p:txBody>
      </p:sp>
      <p:pic>
        <p:nvPicPr>
          <p:cNvPr id="5" name="Picture 4">
            <a:extLst>
              <a:ext uri="{FF2B5EF4-FFF2-40B4-BE49-F238E27FC236}">
                <a16:creationId xmlns:a16="http://schemas.microsoft.com/office/drawing/2014/main" id="{A10A9EF4-806D-B7A0-6A4B-E7F8D769A90D}"/>
              </a:ext>
            </a:extLst>
          </p:cNvPr>
          <p:cNvPicPr>
            <a:picLocks noChangeAspect="1"/>
          </p:cNvPicPr>
          <p:nvPr/>
        </p:nvPicPr>
        <p:blipFill>
          <a:blip r:embed="rId2"/>
          <a:stretch>
            <a:fillRect/>
          </a:stretch>
        </p:blipFill>
        <p:spPr>
          <a:xfrm>
            <a:off x="287867" y="921314"/>
            <a:ext cx="11387666" cy="5925240"/>
          </a:xfrm>
          <a:prstGeom prst="rect">
            <a:avLst/>
          </a:prstGeom>
        </p:spPr>
      </p:pic>
    </p:spTree>
    <p:extLst>
      <p:ext uri="{BB962C8B-B14F-4D97-AF65-F5344CB8AC3E}">
        <p14:creationId xmlns:p14="http://schemas.microsoft.com/office/powerpoint/2010/main" val="17180399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739812" y="136525"/>
            <a:ext cx="8421688" cy="1325563"/>
          </a:xfrm>
        </p:spPr>
        <p:txBody>
          <a:bodyPr/>
          <a:lstStyle/>
          <a:p>
            <a:r>
              <a:rPr lang="en-US" cap="none" dirty="0"/>
              <a:t>CSV VS PARQUET</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43</a:t>
            </a:fld>
            <a:endParaRPr lang="en-US" dirty="0"/>
          </a:p>
        </p:txBody>
      </p:sp>
      <p:sp>
        <p:nvSpPr>
          <p:cNvPr id="6" name="Content Placeholder 25">
            <a:extLst>
              <a:ext uri="{FF2B5EF4-FFF2-40B4-BE49-F238E27FC236}">
                <a16:creationId xmlns:a16="http://schemas.microsoft.com/office/drawing/2014/main" id="{70E6ABA1-8886-FA62-BAA5-DBB94469A220}"/>
              </a:ext>
            </a:extLst>
          </p:cNvPr>
          <p:cNvSpPr txBox="1">
            <a:spLocks/>
          </p:cNvSpPr>
          <p:nvPr/>
        </p:nvSpPr>
        <p:spPr>
          <a:xfrm>
            <a:off x="1058333" y="1538288"/>
            <a:ext cx="9784647" cy="4894262"/>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1600" b="1" dirty="0"/>
          </a:p>
        </p:txBody>
      </p:sp>
      <p:pic>
        <p:nvPicPr>
          <p:cNvPr id="4" name="Picture 3">
            <a:extLst>
              <a:ext uri="{FF2B5EF4-FFF2-40B4-BE49-F238E27FC236}">
                <a16:creationId xmlns:a16="http://schemas.microsoft.com/office/drawing/2014/main" id="{E4450213-FA4E-DDB2-C45F-DA87ED84D052}"/>
              </a:ext>
            </a:extLst>
          </p:cNvPr>
          <p:cNvPicPr>
            <a:picLocks noChangeAspect="1"/>
          </p:cNvPicPr>
          <p:nvPr/>
        </p:nvPicPr>
        <p:blipFill>
          <a:blip r:embed="rId2"/>
          <a:stretch>
            <a:fillRect/>
          </a:stretch>
        </p:blipFill>
        <p:spPr>
          <a:xfrm>
            <a:off x="547513" y="2190675"/>
            <a:ext cx="5043416" cy="4165675"/>
          </a:xfrm>
          <a:prstGeom prst="rect">
            <a:avLst/>
          </a:prstGeom>
        </p:spPr>
      </p:pic>
      <p:pic>
        <p:nvPicPr>
          <p:cNvPr id="7" name="Picture 6">
            <a:extLst>
              <a:ext uri="{FF2B5EF4-FFF2-40B4-BE49-F238E27FC236}">
                <a16:creationId xmlns:a16="http://schemas.microsoft.com/office/drawing/2014/main" id="{6985163B-843E-5801-719B-4DD6D1A88609}"/>
              </a:ext>
            </a:extLst>
          </p:cNvPr>
          <p:cNvPicPr>
            <a:picLocks noChangeAspect="1"/>
          </p:cNvPicPr>
          <p:nvPr/>
        </p:nvPicPr>
        <p:blipFill>
          <a:blip r:embed="rId3"/>
          <a:stretch>
            <a:fillRect/>
          </a:stretch>
        </p:blipFill>
        <p:spPr>
          <a:xfrm>
            <a:off x="6489130" y="2262113"/>
            <a:ext cx="4864670" cy="4018037"/>
          </a:xfrm>
          <a:prstGeom prst="rect">
            <a:avLst/>
          </a:prstGeom>
        </p:spPr>
      </p:pic>
    </p:spTree>
    <p:extLst>
      <p:ext uri="{BB962C8B-B14F-4D97-AF65-F5344CB8AC3E}">
        <p14:creationId xmlns:p14="http://schemas.microsoft.com/office/powerpoint/2010/main" val="1586467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04633"/>
            <a:ext cx="1410910" cy="448733"/>
          </a:xfrm>
        </p:spPr>
        <p:txBody>
          <a:bodyPr>
            <a:normAutofit/>
          </a:bodyPr>
          <a:lstStyle/>
          <a:p>
            <a:r>
              <a:rPr lang="en-US" b="1" dirty="0"/>
              <a:t>GROUP 18</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44</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832555" y="324269"/>
            <a:ext cx="5678356" cy="1325563"/>
          </a:xfrm>
        </p:spPr>
        <p:txBody>
          <a:bodyPr/>
          <a:lstStyle/>
          <a:p>
            <a:pPr algn="l">
              <a:lnSpc>
                <a:spcPct val="150000"/>
              </a:lnSpc>
            </a:pPr>
            <a:r>
              <a:rPr lang="en-US" dirty="0"/>
              <a:t>PREPARING DASK CLUSTER</a:t>
            </a:r>
            <a:r>
              <a:rPr lang="en-IN" dirty="0"/>
              <a:t>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
        <p:nvSpPr>
          <p:cNvPr id="29" name="Content Placeholder 25">
            <a:extLst>
              <a:ext uri="{FF2B5EF4-FFF2-40B4-BE49-F238E27FC236}">
                <a16:creationId xmlns:a16="http://schemas.microsoft.com/office/drawing/2014/main" id="{9690C3AD-A9DA-03F8-9995-707E16692FA9}"/>
              </a:ext>
            </a:extLst>
          </p:cNvPr>
          <p:cNvSpPr txBox="1">
            <a:spLocks/>
          </p:cNvSpPr>
          <p:nvPr/>
        </p:nvSpPr>
        <p:spPr>
          <a:xfrm>
            <a:off x="838200" y="2252943"/>
            <a:ext cx="10716022" cy="4280788"/>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10000"/>
              </a:lnSpc>
              <a:buFont typeface="Courier New" panose="02070309020205020404" pitchFamily="49" charset="0"/>
              <a:buChar char="o"/>
            </a:pPr>
            <a:endParaRPr lang="en-US" sz="1600" dirty="0"/>
          </a:p>
        </p:txBody>
      </p:sp>
      <p:sp>
        <p:nvSpPr>
          <p:cNvPr id="3" name="Content Placeholder 25">
            <a:extLst>
              <a:ext uri="{FF2B5EF4-FFF2-40B4-BE49-F238E27FC236}">
                <a16:creationId xmlns:a16="http://schemas.microsoft.com/office/drawing/2014/main" id="{281CA800-C12A-FD22-8C18-664AC0145B4B}"/>
              </a:ext>
            </a:extLst>
          </p:cNvPr>
          <p:cNvSpPr txBox="1">
            <a:spLocks/>
          </p:cNvSpPr>
          <p:nvPr/>
        </p:nvSpPr>
        <p:spPr>
          <a:xfrm>
            <a:off x="1690488" y="2579995"/>
            <a:ext cx="9299245" cy="2316533"/>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Courier New" panose="02070309020205020404" pitchFamily="49" charset="0"/>
              <a:buChar char="o"/>
            </a:pPr>
            <a:r>
              <a:rPr lang="en-US" sz="1700" dirty="0"/>
              <a:t>Prepare cluster with </a:t>
            </a:r>
            <a:r>
              <a:rPr lang="en-US" sz="1700" dirty="0" err="1"/>
              <a:t>dask-ssh</a:t>
            </a:r>
            <a:r>
              <a:rPr lang="en-US" sz="1700" dirty="0"/>
              <a:t> command for single use, </a:t>
            </a:r>
            <a:r>
              <a:rPr lang="en-US" sz="1700" dirty="0" err="1"/>
              <a:t>SSHCluster</a:t>
            </a:r>
            <a:r>
              <a:rPr lang="en-US" sz="1700" dirty="0"/>
              <a:t> in </a:t>
            </a:r>
            <a:r>
              <a:rPr lang="en-US" sz="1700" dirty="0" err="1"/>
              <a:t>jupyter</a:t>
            </a:r>
            <a:r>
              <a:rPr lang="en-US" sz="1700" dirty="0"/>
              <a:t> for bulk analysis</a:t>
            </a:r>
          </a:p>
          <a:p>
            <a:pPr algn="just">
              <a:lnSpc>
                <a:spcPct val="150000"/>
              </a:lnSpc>
            </a:pPr>
            <a:endParaRPr lang="en-US" sz="1700" dirty="0"/>
          </a:p>
          <a:p>
            <a:pPr marL="285750" indent="-285750" algn="just">
              <a:lnSpc>
                <a:spcPct val="150000"/>
              </a:lnSpc>
              <a:buFont typeface="Courier New" panose="02070309020205020404" pitchFamily="49" charset="0"/>
              <a:buChar char="o"/>
            </a:pPr>
            <a:r>
              <a:rPr lang="en-US" sz="1700" dirty="0"/>
              <a:t>Forward port 8787 for Dashboard monitoring and data collection</a:t>
            </a:r>
          </a:p>
        </p:txBody>
      </p:sp>
    </p:spTree>
    <p:extLst>
      <p:ext uri="{BB962C8B-B14F-4D97-AF65-F5344CB8AC3E}">
        <p14:creationId xmlns:p14="http://schemas.microsoft.com/office/powerpoint/2010/main" val="2597385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832555" y="324269"/>
            <a:ext cx="5678356" cy="1325563"/>
          </a:xfrm>
        </p:spPr>
        <p:txBody>
          <a:bodyPr/>
          <a:lstStyle/>
          <a:p>
            <a:pPr algn="l">
              <a:lnSpc>
                <a:spcPct val="150000"/>
              </a:lnSpc>
            </a:pPr>
            <a:r>
              <a:rPr lang="en-US" dirty="0"/>
              <a:t>PREPARING DASK CLUSTER</a:t>
            </a:r>
            <a:r>
              <a:rPr lang="en-IN" dirty="0"/>
              <a:t>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
        <p:nvSpPr>
          <p:cNvPr id="29" name="Content Placeholder 25">
            <a:extLst>
              <a:ext uri="{FF2B5EF4-FFF2-40B4-BE49-F238E27FC236}">
                <a16:creationId xmlns:a16="http://schemas.microsoft.com/office/drawing/2014/main" id="{9690C3AD-A9DA-03F8-9995-707E16692FA9}"/>
              </a:ext>
            </a:extLst>
          </p:cNvPr>
          <p:cNvSpPr txBox="1">
            <a:spLocks/>
          </p:cNvSpPr>
          <p:nvPr/>
        </p:nvSpPr>
        <p:spPr>
          <a:xfrm>
            <a:off x="838200" y="2252943"/>
            <a:ext cx="10716022" cy="4280788"/>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10000"/>
              </a:lnSpc>
              <a:buFont typeface="Courier New" panose="02070309020205020404" pitchFamily="49" charset="0"/>
              <a:buChar char="o"/>
            </a:pPr>
            <a:endParaRPr lang="en-US" sz="1600" dirty="0"/>
          </a:p>
        </p:txBody>
      </p:sp>
      <p:pic>
        <p:nvPicPr>
          <p:cNvPr id="5" name="Picture 4">
            <a:extLst>
              <a:ext uri="{FF2B5EF4-FFF2-40B4-BE49-F238E27FC236}">
                <a16:creationId xmlns:a16="http://schemas.microsoft.com/office/drawing/2014/main" id="{08BFDC8A-645B-F67B-7AC2-EA440979E645}"/>
              </a:ext>
            </a:extLst>
          </p:cNvPr>
          <p:cNvPicPr>
            <a:picLocks noChangeAspect="1"/>
          </p:cNvPicPr>
          <p:nvPr/>
        </p:nvPicPr>
        <p:blipFill>
          <a:blip r:embed="rId2"/>
          <a:stretch>
            <a:fillRect/>
          </a:stretch>
        </p:blipFill>
        <p:spPr>
          <a:xfrm>
            <a:off x="2166074" y="1996309"/>
            <a:ext cx="7859851" cy="3833130"/>
          </a:xfrm>
          <a:prstGeom prst="rect">
            <a:avLst/>
          </a:prstGeom>
        </p:spPr>
      </p:pic>
    </p:spTree>
    <p:extLst>
      <p:ext uri="{BB962C8B-B14F-4D97-AF65-F5344CB8AC3E}">
        <p14:creationId xmlns:p14="http://schemas.microsoft.com/office/powerpoint/2010/main" val="3131332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169311" y="324269"/>
            <a:ext cx="6812889" cy="1325563"/>
          </a:xfrm>
        </p:spPr>
        <p:txBody>
          <a:bodyPr/>
          <a:lstStyle/>
          <a:p>
            <a:pPr algn="l">
              <a:lnSpc>
                <a:spcPct val="150000"/>
              </a:lnSpc>
            </a:pPr>
            <a:r>
              <a:rPr lang="en-IN" dirty="0"/>
              <a:t>PREPARING CONNECTION TO BUCKETS</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
        <p:nvSpPr>
          <p:cNvPr id="29" name="Content Placeholder 25">
            <a:extLst>
              <a:ext uri="{FF2B5EF4-FFF2-40B4-BE49-F238E27FC236}">
                <a16:creationId xmlns:a16="http://schemas.microsoft.com/office/drawing/2014/main" id="{9690C3AD-A9DA-03F8-9995-707E16692FA9}"/>
              </a:ext>
            </a:extLst>
          </p:cNvPr>
          <p:cNvSpPr txBox="1">
            <a:spLocks/>
          </p:cNvSpPr>
          <p:nvPr/>
        </p:nvSpPr>
        <p:spPr>
          <a:xfrm>
            <a:off x="838200" y="2252943"/>
            <a:ext cx="10716022" cy="4280788"/>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10000"/>
              </a:lnSpc>
              <a:buFont typeface="Courier New" panose="02070309020205020404" pitchFamily="49" charset="0"/>
              <a:buChar char="o"/>
            </a:pPr>
            <a:endParaRPr lang="en-US" sz="1600" dirty="0"/>
          </a:p>
        </p:txBody>
      </p:sp>
      <p:sp>
        <p:nvSpPr>
          <p:cNvPr id="3" name="Content Placeholder 25">
            <a:extLst>
              <a:ext uri="{FF2B5EF4-FFF2-40B4-BE49-F238E27FC236}">
                <a16:creationId xmlns:a16="http://schemas.microsoft.com/office/drawing/2014/main" id="{6A498501-BCE3-B7F0-7A42-A07FE0BD9AE0}"/>
              </a:ext>
            </a:extLst>
          </p:cNvPr>
          <p:cNvSpPr txBox="1">
            <a:spLocks/>
          </p:cNvSpPr>
          <p:nvPr/>
        </p:nvSpPr>
        <p:spPr>
          <a:xfrm>
            <a:off x="2096888" y="2159448"/>
            <a:ext cx="8615138" cy="3103933"/>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Courier New" panose="02070309020205020404" pitchFamily="49" charset="0"/>
              <a:buChar char="o"/>
            </a:pPr>
            <a:r>
              <a:rPr lang="en-US" sz="1700" dirty="0"/>
              <a:t>Install boto3 library, set up connection with credentials</a:t>
            </a:r>
          </a:p>
          <a:p>
            <a:pPr algn="just">
              <a:lnSpc>
                <a:spcPct val="150000"/>
              </a:lnSpc>
            </a:pPr>
            <a:endParaRPr lang="en-US" sz="1700" dirty="0"/>
          </a:p>
          <a:p>
            <a:pPr marL="285750" indent="-285750" algn="just">
              <a:lnSpc>
                <a:spcPct val="150000"/>
              </a:lnSpc>
              <a:buFont typeface="Courier New" panose="02070309020205020404" pitchFamily="49" charset="0"/>
              <a:buChar char="o"/>
            </a:pPr>
            <a:r>
              <a:rPr lang="en-US" sz="1700" dirty="0"/>
              <a:t>Create bucket, put parquet files in a folder, CSV outside of the folder</a:t>
            </a:r>
          </a:p>
          <a:p>
            <a:pPr algn="just">
              <a:lnSpc>
                <a:spcPct val="150000"/>
              </a:lnSpc>
            </a:pPr>
            <a:endParaRPr lang="en-US" sz="1700" dirty="0"/>
          </a:p>
          <a:p>
            <a:pPr marL="285750" indent="-285750" algn="just">
              <a:lnSpc>
                <a:spcPct val="150000"/>
              </a:lnSpc>
              <a:buFont typeface="Courier New" panose="02070309020205020404" pitchFamily="49" charset="0"/>
              <a:buChar char="o"/>
            </a:pPr>
            <a:r>
              <a:rPr lang="en-US" sz="1700" dirty="0"/>
              <a:t>Code snippet for data downloading</a:t>
            </a:r>
          </a:p>
        </p:txBody>
      </p:sp>
    </p:spTree>
    <p:extLst>
      <p:ext uri="{BB962C8B-B14F-4D97-AF65-F5344CB8AC3E}">
        <p14:creationId xmlns:p14="http://schemas.microsoft.com/office/powerpoint/2010/main" val="1106423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C243-1CA2-6873-D311-1FC0CF2EBAEC}"/>
              </a:ext>
            </a:extLst>
          </p:cNvPr>
          <p:cNvSpPr>
            <a:spLocks noGrp="1"/>
          </p:cNvSpPr>
          <p:nvPr>
            <p:ph type="title"/>
          </p:nvPr>
        </p:nvSpPr>
        <p:spPr/>
        <p:txBody>
          <a:bodyPr/>
          <a:lstStyle/>
          <a:p>
            <a:r>
              <a:rPr lang="en-US" dirty="0" err="1"/>
              <a:t>iI</a:t>
            </a:r>
            <a:r>
              <a:rPr lang="en-US" dirty="0"/>
              <a:t>. INTRODUCTION TO THE PROBLEM</a:t>
            </a:r>
            <a:endParaRPr lang="en-IN" dirty="0"/>
          </a:p>
        </p:txBody>
      </p:sp>
      <p:sp>
        <p:nvSpPr>
          <p:cNvPr id="3" name="Text Placeholder 2">
            <a:extLst>
              <a:ext uri="{FF2B5EF4-FFF2-40B4-BE49-F238E27FC236}">
                <a16:creationId xmlns:a16="http://schemas.microsoft.com/office/drawing/2014/main" id="{B675C7D3-678C-E479-1083-0C5C52A635E5}"/>
              </a:ext>
            </a:extLst>
          </p:cNvPr>
          <p:cNvSpPr>
            <a:spLocks noGrp="1"/>
          </p:cNvSpPr>
          <p:nvPr>
            <p:ph type="body" sz="quarter" idx="13"/>
          </p:nvPr>
        </p:nvSpPr>
        <p:spPr>
          <a:xfrm>
            <a:off x="4329079" y="2727184"/>
            <a:ext cx="3533842" cy="1403632"/>
          </a:xfrm>
        </p:spPr>
        <p:txBody>
          <a:bodyPr>
            <a:normAutofit/>
          </a:bodyPr>
          <a:lstStyle/>
          <a:p>
            <a:pPr marL="514350" indent="-514350" algn="l">
              <a:lnSpc>
                <a:spcPct val="150000"/>
              </a:lnSpc>
              <a:buFont typeface="+mj-lt"/>
              <a:buAutoNum type="arabicPeriod"/>
            </a:pPr>
            <a:r>
              <a:rPr lang="en-IN" dirty="0"/>
              <a:t>OVERVIEW OF TASKS</a:t>
            </a:r>
          </a:p>
          <a:p>
            <a:pPr marL="514350" indent="-514350" algn="l">
              <a:lnSpc>
                <a:spcPct val="150000"/>
              </a:lnSpc>
              <a:buFont typeface="+mj-lt"/>
              <a:buAutoNum type="arabicPeriod"/>
            </a:pPr>
            <a:r>
              <a:rPr lang="en-IN" dirty="0"/>
              <a:t>THE DATASET</a:t>
            </a:r>
          </a:p>
        </p:txBody>
      </p:sp>
      <p:sp>
        <p:nvSpPr>
          <p:cNvPr id="12" name="Slide Number Placeholder 11">
            <a:extLst>
              <a:ext uri="{FF2B5EF4-FFF2-40B4-BE49-F238E27FC236}">
                <a16:creationId xmlns:a16="http://schemas.microsoft.com/office/drawing/2014/main" id="{1559856A-DB2D-5FBE-20D4-C8CEBDFA331E}"/>
              </a:ext>
            </a:extLst>
          </p:cNvPr>
          <p:cNvSpPr>
            <a:spLocks noGrp="1"/>
          </p:cNvSpPr>
          <p:nvPr>
            <p:ph type="sldNum" sz="quarter" idx="22"/>
          </p:nvPr>
        </p:nvSpPr>
        <p:spPr/>
        <p:txBody>
          <a:bodyPr/>
          <a:lstStyle/>
          <a:p>
            <a:fld id="{B5CEABB6-07DC-46E8-9B57-56EC44A396E5}" type="slidenum">
              <a:rPr lang="en-US" smtClean="0"/>
              <a:t>8</a:t>
            </a:fld>
            <a:endParaRPr lang="en-US" dirty="0"/>
          </a:p>
        </p:txBody>
      </p:sp>
    </p:spTree>
    <p:extLst>
      <p:ext uri="{BB962C8B-B14F-4D97-AF65-F5344CB8AC3E}">
        <p14:creationId xmlns:p14="http://schemas.microsoft.com/office/powerpoint/2010/main" val="428633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36525"/>
            <a:ext cx="8421688" cy="1325563"/>
          </a:xfrm>
        </p:spPr>
        <p:txBody>
          <a:bodyPr/>
          <a:lstStyle/>
          <a:p>
            <a:r>
              <a:rPr lang="en-US" cap="none" dirty="0"/>
              <a:t>OVERVIEW OF TASKS</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
        <p:nvSpPr>
          <p:cNvPr id="29" name="Content Placeholder 25">
            <a:extLst>
              <a:ext uri="{FF2B5EF4-FFF2-40B4-BE49-F238E27FC236}">
                <a16:creationId xmlns:a16="http://schemas.microsoft.com/office/drawing/2014/main" id="{9690C3AD-A9DA-03F8-9995-707E16692FA9}"/>
              </a:ext>
            </a:extLst>
          </p:cNvPr>
          <p:cNvSpPr txBox="1">
            <a:spLocks/>
          </p:cNvSpPr>
          <p:nvPr/>
        </p:nvSpPr>
        <p:spPr>
          <a:xfrm>
            <a:off x="2190022" y="2078971"/>
            <a:ext cx="8116822" cy="3085696"/>
          </a:xfrm>
          <a:prstGeom prst="rect">
            <a:avLst/>
          </a:prstGeom>
        </p:spPr>
        <p:txBody>
          <a:bodyPr vert="horz" lIns="91440" tIns="45720" rIns="91440" bIns="45720" numCol="1"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Courier New" panose="02070309020205020404" pitchFamily="49" charset="0"/>
              <a:buChar char="o"/>
            </a:pPr>
            <a:r>
              <a:rPr lang="en-US" sz="1800" b="1" dirty="0"/>
              <a:t>Main Objective: </a:t>
            </a:r>
            <a:r>
              <a:rPr lang="en-US" sz="1800" dirty="0"/>
              <a:t>Implement Distributed Analysis with Large Dataset (~5GB)</a:t>
            </a:r>
          </a:p>
          <a:p>
            <a:pPr marL="285750" indent="-285750" algn="just">
              <a:lnSpc>
                <a:spcPct val="150000"/>
              </a:lnSpc>
              <a:buFont typeface="Courier New" panose="02070309020205020404" pitchFamily="49" charset="0"/>
              <a:buChar char="o"/>
            </a:pPr>
            <a:r>
              <a:rPr lang="en-US" sz="1800" dirty="0"/>
              <a:t>Preparing Data: Normalizing Time </a:t>
            </a:r>
          </a:p>
          <a:p>
            <a:pPr marL="285750" indent="-285750" algn="just">
              <a:lnSpc>
                <a:spcPct val="150000"/>
              </a:lnSpc>
              <a:buFont typeface="Courier New" panose="02070309020205020404" pitchFamily="49" charset="0"/>
              <a:buChar char="o"/>
            </a:pPr>
            <a:r>
              <a:rPr lang="en-US" sz="1800" dirty="0"/>
              <a:t>Task 1: Anomaly Detection, Correlations</a:t>
            </a:r>
          </a:p>
          <a:p>
            <a:pPr marL="285750" indent="-285750" algn="just">
              <a:lnSpc>
                <a:spcPct val="150000"/>
              </a:lnSpc>
              <a:buFont typeface="Courier New" panose="02070309020205020404" pitchFamily="49" charset="0"/>
              <a:buChar char="o"/>
            </a:pPr>
            <a:r>
              <a:rPr lang="en-US" sz="1800" dirty="0"/>
              <a:t>Task 2: Correlations</a:t>
            </a:r>
          </a:p>
          <a:p>
            <a:pPr marL="285750" indent="-285750" algn="just">
              <a:lnSpc>
                <a:spcPct val="150000"/>
              </a:lnSpc>
              <a:buFont typeface="Courier New" panose="02070309020205020404" pitchFamily="49" charset="0"/>
              <a:buChar char="o"/>
            </a:pPr>
            <a:r>
              <a:rPr lang="en-US" sz="1800" dirty="0"/>
              <a:t>Task 3: Correlations, Prediction</a:t>
            </a:r>
          </a:p>
          <a:p>
            <a:pPr marL="285750" indent="-285750" algn="just">
              <a:lnSpc>
                <a:spcPct val="150000"/>
              </a:lnSpc>
              <a:buFont typeface="Courier New" panose="02070309020205020404" pitchFamily="49" charset="0"/>
              <a:buChar char="o"/>
            </a:pPr>
            <a:endParaRPr lang="en-US" sz="1800" dirty="0"/>
          </a:p>
          <a:p>
            <a:pPr marL="285750" indent="-285750" algn="just">
              <a:lnSpc>
                <a:spcPct val="150000"/>
              </a:lnSpc>
              <a:buFont typeface="Courier New" panose="02070309020205020404" pitchFamily="49" charset="0"/>
              <a:buChar char="o"/>
            </a:pPr>
            <a:endParaRPr lang="en-US" sz="1800" dirty="0"/>
          </a:p>
        </p:txBody>
      </p:sp>
    </p:spTree>
    <p:extLst>
      <p:ext uri="{BB962C8B-B14F-4D97-AF65-F5344CB8AC3E}">
        <p14:creationId xmlns:p14="http://schemas.microsoft.com/office/powerpoint/2010/main" val="1748223653"/>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noline" id="{080CB5C6-FA0A-40B0-8C1A-A4BA88D91EE0}" vid="{DC98E595-77B2-413A-A4EA-B47400BD13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15A6BF-B4A3-4B5C-B85C-0D4CB6AE15C7}">
  <ds:schemaRefs>
    <ds:schemaRef ds:uri="http://schemas.microsoft.com/sharepoint/v3/contenttype/forms"/>
  </ds:schemaRefs>
</ds:datastoreItem>
</file>

<file path=customXml/itemProps2.xml><?xml version="1.0" encoding="utf-8"?>
<ds:datastoreItem xmlns:ds="http://schemas.openxmlformats.org/officeDocument/2006/customXml" ds:itemID="{E7D61E6D-BC40-43C3-A154-0081729E0F7E}">
  <ds:schemaRefs>
    <ds:schemaRef ds:uri="http://schemas.microsoft.com/office/2006/metadata/properties"/>
    <ds:schemaRef ds:uri="http://schemas.microsoft.com/office/2006/documentManagement/types"/>
    <ds:schemaRef ds:uri="http://schemas.microsoft.com/sharepoint/v3"/>
    <ds:schemaRef ds:uri="http://purl.org/dc/dcmitype/"/>
    <ds:schemaRef ds:uri="http://schemas.microsoft.com/office/infopath/2007/PartnerControls"/>
    <ds:schemaRef ds:uri="http://purl.org/dc/terms/"/>
    <ds:schemaRef ds:uri="230e9df3-be65-4c73-a93b-d1236ebd677e"/>
    <ds:schemaRef ds:uri="http://schemas.openxmlformats.org/package/2006/metadata/core-properties"/>
    <ds:schemaRef ds:uri="http://purl.org/dc/elements/1.1/"/>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9081D1F3-EE22-4802-8DFA-C4795BD0F3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Colorful Certificate</Template>
  <TotalTime>0</TotalTime>
  <Words>1521</Words>
  <Application>Microsoft Office PowerPoint</Application>
  <PresentationFormat>Widescreen</PresentationFormat>
  <Paragraphs>231</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Cambria Math</vt:lpstr>
      <vt:lpstr>Courier New</vt:lpstr>
      <vt:lpstr>Tenorite</vt:lpstr>
      <vt:lpstr>Monoline</vt:lpstr>
      <vt:lpstr>Anomaly detection and predictive maintenance for industrial devices</vt:lpstr>
      <vt:lpstr>OUTLINE</vt:lpstr>
      <vt:lpstr>i. SETTING UP THE VIRTUAL MACHINES</vt:lpstr>
      <vt:lpstr>INSTALLING LIBRARIES, ESTABLISHING CONNECTION</vt:lpstr>
      <vt:lpstr>PREPARING DASK CLUSTERS</vt:lpstr>
      <vt:lpstr>PREPARING DASK CLUSTERS</vt:lpstr>
      <vt:lpstr>PREPARING CONNECTION TO BUCKETS</vt:lpstr>
      <vt:lpstr>iI. INTRODUCTION TO THE PROBLEM</vt:lpstr>
      <vt:lpstr>OVERVIEW OF TASKS</vt:lpstr>
      <vt:lpstr>THE DATASET</vt:lpstr>
      <vt:lpstr>III. Time normalization</vt:lpstr>
      <vt:lpstr>OBTAINING TIME INTERVAL</vt:lpstr>
      <vt:lpstr>IMPLEMENTING MAP-REDUCE</vt:lpstr>
      <vt:lpstr>IMPLEMENTING MAP-REDUCE</vt:lpstr>
      <vt:lpstr>GROUPING AND AGGREGATION</vt:lpstr>
      <vt:lpstr>III. TASK 1: ANOMALY DETECTION</vt:lpstr>
      <vt:lpstr>APPROACH USED</vt:lpstr>
      <vt:lpstr>IMPLEMENTATION</vt:lpstr>
      <vt:lpstr>RESULTS</vt:lpstr>
      <vt:lpstr>RESULTS</vt:lpstr>
      <vt:lpstr>RESULTS: Whole</vt:lpstr>
      <vt:lpstr>iv. Task 2: Correlations with temperature</vt:lpstr>
      <vt:lpstr>OBJECTIVE AND APPROACH</vt:lpstr>
      <vt:lpstr>RESULTS: SW-065</vt:lpstr>
      <vt:lpstr>RESULTS: SW-106</vt:lpstr>
      <vt:lpstr>RESULTS: SW-088</vt:lpstr>
      <vt:lpstr>RESULTS: SW-115</vt:lpstr>
      <vt:lpstr>RESULTS: Whole Data</vt:lpstr>
      <vt:lpstr>iv. Task 3: aLarm correlations and prediction</vt:lpstr>
      <vt:lpstr>OBJECTIVE AND APPROACH</vt:lpstr>
      <vt:lpstr>OBJECTIVE AND APPROACH</vt:lpstr>
      <vt:lpstr>RESULTS: SW-088</vt:lpstr>
      <vt:lpstr>RESULTS: Whole Data</vt:lpstr>
      <vt:lpstr>v. benchmarking</vt:lpstr>
      <vt:lpstr>WORKERS VS PARTITIONS</vt:lpstr>
      <vt:lpstr>WORKERS VS PARTITIONS</vt:lpstr>
      <vt:lpstr>WORKERS VARYING</vt:lpstr>
      <vt:lpstr>PARTITIONS VARYING</vt:lpstr>
      <vt:lpstr>TASK STREAM:  NW = 4, NP = 50, Grouping+Task_1</vt:lpstr>
      <vt:lpstr>TASK STREAM:  NW = 4, NP = 20, Grouping+Task_1</vt:lpstr>
      <vt:lpstr>WORKER BANDWIDTHS: NW = 4, NP = 50, Grouping+Task_1</vt:lpstr>
      <vt:lpstr>WORKER BANDWIDTHS: NW = 4, NP = 20, Grouping+Task_1</vt:lpstr>
      <vt:lpstr>CSV VS PARQUET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2021-06-15T16:02:44Z</dcterms:created>
  <dcterms:modified xsi:type="dcterms:W3CDTF">2023-09-21T07:46:22Z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