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1"/>
  </p:notesMasterIdLst>
  <p:handoutMasterIdLst>
    <p:handoutMasterId r:id="rId22"/>
  </p:handoutMasterIdLst>
  <p:sldIdLst>
    <p:sldId id="256" r:id="rId2"/>
    <p:sldId id="311" r:id="rId3"/>
    <p:sldId id="258" r:id="rId4"/>
    <p:sldId id="313" r:id="rId5"/>
    <p:sldId id="329" r:id="rId6"/>
    <p:sldId id="264" r:id="rId7"/>
    <p:sldId id="330" r:id="rId8"/>
    <p:sldId id="328" r:id="rId9"/>
    <p:sldId id="315" r:id="rId10"/>
    <p:sldId id="257" r:id="rId11"/>
    <p:sldId id="316" r:id="rId12"/>
    <p:sldId id="318" r:id="rId13"/>
    <p:sldId id="325" r:id="rId14"/>
    <p:sldId id="326" r:id="rId15"/>
    <p:sldId id="319" r:id="rId16"/>
    <p:sldId id="327" r:id="rId17"/>
    <p:sldId id="320" r:id="rId18"/>
    <p:sldId id="324" r:id="rId19"/>
    <p:sldId id="260" r:id="rId20"/>
  </p:sldIdLst>
  <p:sldSz cx="9144000" cy="5143500" type="screen16x9"/>
  <p:notesSz cx="6858000" cy="9144000"/>
  <p:embeddedFontLst>
    <p:embeddedFont>
      <p:font typeface="DM Sans" panose="020B0604020202020204" charset="0"/>
      <p:regular r:id="rId23"/>
      <p:bold r:id="rId24"/>
      <p:italic r:id="rId25"/>
      <p:boldItalic r:id="rId26"/>
    </p:embeddedFont>
    <p:embeddedFont>
      <p:font typeface="Viga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ness JELLOULI" initials="YJ" lastIdx="1" clrIdx="0">
    <p:extLst>
      <p:ext uri="{19B8F6BF-5375-455C-9EA6-DF929625EA0E}">
        <p15:presenceInfo xmlns:p15="http://schemas.microsoft.com/office/powerpoint/2012/main" userId="Youness JELLOUL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4FF"/>
    <a:srgbClr val="1F1C51"/>
    <a:srgbClr val="A8FBED"/>
    <a:srgbClr val="4948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B5FE596-5CE9-4AED-9B6E-E1F4CE908010}">
  <a:tblStyle styleId="{1B5FE596-5CE9-4AED-9B6E-E1F4CE9080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48148" autoAdjust="0"/>
  </p:normalViewPr>
  <p:slideViewPr>
    <p:cSldViewPr snapToGrid="0">
      <p:cViewPr varScale="1">
        <p:scale>
          <a:sx n="55" d="100"/>
          <a:sy n="55" d="100"/>
        </p:scale>
        <p:origin x="2256" y="48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7E18250E-EF43-42E1-B1E4-CA92129DA0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4030DCE-517B-41F8-A6EA-6DB76FCE28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E25D0-3601-40C7-88BD-D156CDC3DBAC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1391209-EB0E-478D-83D6-D3B6B4D6B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1BF133E-BBB8-42F7-89FD-739A8F9E5F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78850A-3241-4AF1-AA3D-98BD86BFCC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203238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dirty="0"/>
              <a:t>Madame la </a:t>
            </a:r>
            <a:r>
              <a:rPr lang="fr-FR" dirty="0" err="1"/>
              <a:t>presidente</a:t>
            </a:r>
            <a:r>
              <a:rPr lang="fr-FR" dirty="0"/>
              <a:t> , </a:t>
            </a:r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honorables jurés et cher tuteur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avant d'engager notre présentation, je profite de l’occasion pour remercier du fond du </a:t>
            </a:r>
            <a:r>
              <a:rPr lang="fr-F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coeur</a:t>
            </a:r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toute personne qui a contribué de près ou de loin à la réalisation de ce projet.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Nou sommes Youness JELLOULI et MOHAMMED EL BADRY, on va vous </a:t>
            </a:r>
            <a:r>
              <a:rPr lang="fr-FR" dirty="0" err="1"/>
              <a:t>presenter</a:t>
            </a:r>
            <a:r>
              <a:rPr lang="fr-FR" dirty="0"/>
              <a:t> notre projet de fin d’</a:t>
            </a:r>
            <a:r>
              <a:rPr lang="fr-FR" dirty="0" err="1"/>
              <a:t>etude</a:t>
            </a:r>
            <a:r>
              <a:rPr lang="fr-FR" dirty="0"/>
              <a:t> qui porte sur « E-santé TABIBI »,</a:t>
            </a:r>
            <a:r>
              <a:rPr lang="fr-FR" dirty="0" err="1"/>
              <a:t>etqui</a:t>
            </a:r>
            <a:r>
              <a:rPr lang="fr-FR" dirty="0"/>
              <a:t> a été encadre par Mr Alaoui </a:t>
            </a:r>
            <a:r>
              <a:rPr lang="fr-FR" dirty="0" err="1"/>
              <a:t>Fdili</a:t>
            </a:r>
            <a:r>
              <a:rPr lang="fr-FR" dirty="0"/>
              <a:t>, et tuteuré par </a:t>
            </a:r>
            <a:r>
              <a:rPr lang="fr-FR" dirty="0" err="1"/>
              <a:t>Aymane</a:t>
            </a:r>
            <a:r>
              <a:rPr lang="fr-FR" dirty="0"/>
              <a:t> </a:t>
            </a:r>
            <a:r>
              <a:rPr lang="fr-FR" dirty="0" err="1"/>
              <a:t>Atigui</a:t>
            </a:r>
            <a:r>
              <a:rPr lang="fr-FR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On peut voir que a travers ce mcd nous arrivons a stocker des </a:t>
            </a:r>
            <a:r>
              <a:rPr lang="fr-FR" dirty="0" err="1"/>
              <a:t>donnees</a:t>
            </a:r>
            <a:r>
              <a:rPr lang="fr-FR" dirty="0"/>
              <a:t> relativement les consultations qui sont </a:t>
            </a:r>
            <a:r>
              <a:rPr lang="fr-FR" dirty="0" err="1"/>
              <a:t>gerer</a:t>
            </a:r>
            <a:r>
              <a:rPr lang="fr-FR" dirty="0"/>
              <a:t> par un </a:t>
            </a:r>
            <a:r>
              <a:rPr lang="fr-FR" dirty="0" err="1"/>
              <a:t>utlisateur</a:t>
            </a:r>
            <a:r>
              <a:rPr lang="fr-FR" dirty="0"/>
              <a:t> du </a:t>
            </a:r>
            <a:r>
              <a:rPr lang="fr-FR" dirty="0" err="1"/>
              <a:t>role</a:t>
            </a:r>
            <a:r>
              <a:rPr lang="fr-FR" dirty="0"/>
              <a:t> prestataire et chaque consultation est demander par un patient et reçu par </a:t>
            </a:r>
            <a:r>
              <a:rPr lang="fr-FR" dirty="0" err="1"/>
              <a:t>medecin</a:t>
            </a:r>
            <a:r>
              <a:rPr lang="fr-FR" dirty="0"/>
              <a:t> et concerne une </a:t>
            </a:r>
            <a:r>
              <a:rPr lang="fr-FR" dirty="0" err="1"/>
              <a:t>categorie,cette</a:t>
            </a:r>
            <a:r>
              <a:rPr lang="fr-FR" dirty="0"/>
              <a:t> </a:t>
            </a:r>
            <a:r>
              <a:rPr lang="fr-FR" dirty="0" err="1"/>
              <a:t>derniere</a:t>
            </a:r>
            <a:r>
              <a:rPr lang="fr-FR" dirty="0"/>
              <a:t> appartient a un </a:t>
            </a:r>
            <a:r>
              <a:rPr lang="fr-FR" dirty="0" err="1"/>
              <a:t>soutype</a:t>
            </a:r>
            <a:r>
              <a:rPr lang="fr-FR" dirty="0"/>
              <a:t> d’urgence et ce dernier aussi appartient a un type d’urgence,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Et aussi le </a:t>
            </a:r>
            <a:r>
              <a:rPr lang="fr-FR" dirty="0" err="1"/>
              <a:t>medecin</a:t>
            </a:r>
            <a:r>
              <a:rPr lang="fr-FR" dirty="0"/>
              <a:t> </a:t>
            </a:r>
            <a:r>
              <a:rPr lang="fr-FR" dirty="0" err="1"/>
              <a:t>possede</a:t>
            </a:r>
            <a:r>
              <a:rPr lang="fr-FR" dirty="0"/>
              <a:t> d’une </a:t>
            </a:r>
            <a:r>
              <a:rPr lang="fr-FR" dirty="0" err="1"/>
              <a:t>specialité</a:t>
            </a: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g6bdca54fc3_0_1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" name="Google Shape;1647;g6bdca54fc3_0_1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4489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dirty="0"/>
              <a:t>Pour </a:t>
            </a:r>
            <a:r>
              <a:rPr lang="fr-FR" dirty="0" err="1"/>
              <a:t>developper</a:t>
            </a:r>
            <a:r>
              <a:rPr lang="fr-FR" dirty="0"/>
              <a:t> cette app j’ai travailler avec </a:t>
            </a:r>
            <a:r>
              <a:rPr lang="fr-FR" dirty="0" err="1"/>
              <a:t>languages</a:t>
            </a:r>
            <a:r>
              <a:rPr lang="fr-FR" dirty="0"/>
              <a:t> suivants: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dirty="0"/>
              <a:t>            HTML5 : je l’ai utilisé pour structurer mes pages web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dirty="0"/>
              <a:t>            CSS3    : pour </a:t>
            </a:r>
            <a:r>
              <a:rPr lang="fr-FR" dirty="0" err="1"/>
              <a:t>decrit</a:t>
            </a:r>
            <a:r>
              <a:rPr lang="fr-FR" dirty="0"/>
              <a:t> des styles pour les docs 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dirty="0"/>
              <a:t>            JS         : pour rendre le pages web plus interactif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dirty="0"/>
              <a:t>            SQL      : pour créer, </a:t>
            </a:r>
            <a:r>
              <a:rPr lang="fr-FR" dirty="0" err="1"/>
              <a:t>gerer</a:t>
            </a:r>
            <a:r>
              <a:rPr lang="fr-FR" dirty="0"/>
              <a:t> mes bases de donnes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dirty="0"/>
              <a:t>            PHP      : pour rendre mes pages dynamique et les lien avec les bases de </a:t>
            </a:r>
            <a:r>
              <a:rPr lang="fr-FR" dirty="0" err="1"/>
              <a:t>donnees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3632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dirty="0"/>
              <a:t>Pour </a:t>
            </a:r>
            <a:r>
              <a:rPr lang="fr-FR" dirty="0" err="1"/>
              <a:t>developper</a:t>
            </a:r>
            <a:r>
              <a:rPr lang="fr-FR" dirty="0"/>
              <a:t> cette app j’ai travailler avec </a:t>
            </a:r>
            <a:r>
              <a:rPr lang="fr-FR" dirty="0" err="1"/>
              <a:t>languages</a:t>
            </a:r>
            <a:r>
              <a:rPr lang="fr-FR" dirty="0"/>
              <a:t> suivants: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dirty="0"/>
              <a:t>            HTML5 : je l’ai utilisé pour structurer mes pages web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dirty="0"/>
              <a:t>            CSS3    : pour </a:t>
            </a:r>
            <a:r>
              <a:rPr lang="fr-FR" dirty="0" err="1"/>
              <a:t>decrit</a:t>
            </a:r>
            <a:r>
              <a:rPr lang="fr-FR" dirty="0"/>
              <a:t> des styles pour les docs 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dirty="0"/>
              <a:t>            JS         : pour rendre le pages web plus interactif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dirty="0"/>
              <a:t>            SQL      : pour créer, </a:t>
            </a:r>
            <a:r>
              <a:rPr lang="fr-FR" dirty="0" err="1"/>
              <a:t>gerer</a:t>
            </a:r>
            <a:r>
              <a:rPr lang="fr-FR" dirty="0"/>
              <a:t> mes bases de donnes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dirty="0"/>
              <a:t>            PHP      : pour rendre mes pages dynamique et les lien avec les bases de </a:t>
            </a:r>
            <a:r>
              <a:rPr lang="fr-FR" dirty="0" err="1"/>
              <a:t>donnees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19361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dirty="0"/>
              <a:t>Pour </a:t>
            </a:r>
            <a:r>
              <a:rPr lang="fr-FR" dirty="0" err="1"/>
              <a:t>developper</a:t>
            </a:r>
            <a:r>
              <a:rPr lang="fr-FR" dirty="0"/>
              <a:t> cette app j’ai travailler avec </a:t>
            </a:r>
            <a:r>
              <a:rPr lang="fr-FR" dirty="0" err="1"/>
              <a:t>languages</a:t>
            </a:r>
            <a:r>
              <a:rPr lang="fr-FR" dirty="0"/>
              <a:t> suivants: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dirty="0"/>
              <a:t>            HTML5 : je l’ai utilisé pour structurer mes pages web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dirty="0"/>
              <a:t>            CSS3    : pour </a:t>
            </a:r>
            <a:r>
              <a:rPr lang="fr-FR" dirty="0" err="1"/>
              <a:t>decrit</a:t>
            </a:r>
            <a:r>
              <a:rPr lang="fr-FR" dirty="0"/>
              <a:t> des styles pour les docs 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dirty="0"/>
              <a:t>            JS         : pour rendre le pages web plus interactif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dirty="0"/>
              <a:t>            SQL      : pour créer, </a:t>
            </a:r>
            <a:r>
              <a:rPr lang="fr-FR" dirty="0" err="1"/>
              <a:t>gerer</a:t>
            </a:r>
            <a:r>
              <a:rPr lang="fr-FR" dirty="0"/>
              <a:t> mes bases de donnes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dirty="0"/>
              <a:t>            PHP      : pour rendre mes pages dynamique et les lien avec les bases de </a:t>
            </a:r>
            <a:r>
              <a:rPr lang="fr-FR" dirty="0" err="1"/>
              <a:t>donnees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78760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dirty="0"/>
              <a:t>Aussi j’ai travailler avec outils suivants: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dirty="0"/>
              <a:t>            </a:t>
            </a:r>
            <a:r>
              <a:rPr lang="fr-FR" dirty="0" err="1"/>
              <a:t>Wamp</a:t>
            </a:r>
            <a:r>
              <a:rPr lang="fr-FR" dirty="0"/>
              <a:t> :  ensemble des logiciels permettant de mettre en place un serveur web local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dirty="0"/>
              <a:t>            MySQL    : </a:t>
            </a:r>
            <a:r>
              <a:rPr lang="fr-FR" dirty="0" err="1"/>
              <a:t>visualiseur</a:t>
            </a:r>
            <a:r>
              <a:rPr lang="fr-FR" dirty="0"/>
              <a:t> et </a:t>
            </a:r>
            <a:r>
              <a:rPr lang="fr-FR" dirty="0" err="1"/>
              <a:t>editeur</a:t>
            </a:r>
            <a:r>
              <a:rPr lang="fr-FR" dirty="0"/>
              <a:t> des bases donnes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dirty="0"/>
              <a:t>            VS code         : </a:t>
            </a:r>
            <a:r>
              <a:rPr lang="fr-FR" dirty="0" err="1"/>
              <a:t>editeur</a:t>
            </a:r>
            <a:r>
              <a:rPr lang="fr-FR" dirty="0"/>
              <a:t> de texte lequel je l’utilisé pour coder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dirty="0"/>
              <a:t>            PowerAMC      : pour </a:t>
            </a:r>
            <a:r>
              <a:rPr lang="fr-FR" dirty="0" err="1"/>
              <a:t>generer</a:t>
            </a:r>
            <a:r>
              <a:rPr lang="fr-FR" dirty="0"/>
              <a:t> les </a:t>
            </a:r>
            <a:r>
              <a:rPr lang="fr-FR" dirty="0" err="1"/>
              <a:t>modeles</a:t>
            </a:r>
            <a:r>
              <a:rPr lang="fr-FR" dirty="0"/>
              <a:t> merise d’une </a:t>
            </a:r>
            <a:r>
              <a:rPr lang="fr-FR" dirty="0" err="1"/>
              <a:t>facon</a:t>
            </a:r>
            <a:r>
              <a:rPr lang="fr-FR" dirty="0"/>
              <a:t> automatique</a:t>
            </a:r>
          </a:p>
        </p:txBody>
      </p:sp>
    </p:spTree>
    <p:extLst>
      <p:ext uri="{BB962C8B-B14F-4D97-AF65-F5344CB8AC3E}">
        <p14:creationId xmlns:p14="http://schemas.microsoft.com/office/powerpoint/2010/main" val="9641806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fr-FR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Dans la Figure suivant nous présentons l’architecture générale de l’application, mettant en évidence les technologies clés utilisées. </a:t>
            </a:r>
          </a:p>
          <a:p>
            <a:pPr marL="158750" indent="0">
              <a:buNone/>
            </a:pPr>
            <a:r>
              <a:rPr lang="fr-FR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Cette architecture se compose d’une API </a:t>
            </a:r>
            <a:r>
              <a:rPr lang="fr-FR" sz="11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Laravel</a:t>
            </a:r>
            <a:r>
              <a:rPr lang="fr-FR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comme backend, </a:t>
            </a:r>
          </a:p>
          <a:p>
            <a:pPr marL="158750" indent="0">
              <a:buNone/>
            </a:pPr>
            <a:r>
              <a:rPr lang="fr-FR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d’une base de données MySQL pour la gestion des données, </a:t>
            </a:r>
          </a:p>
          <a:p>
            <a:pPr marL="158750" indent="0">
              <a:buNone/>
            </a:pPr>
            <a:r>
              <a:rPr lang="fr-FR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ainsi que de l’utilisation de </a:t>
            </a:r>
            <a:r>
              <a:rPr lang="fr-FR" sz="11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React</a:t>
            </a:r>
            <a:r>
              <a:rPr lang="fr-FR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et </a:t>
            </a:r>
            <a:r>
              <a:rPr lang="fr-FR" sz="11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React</a:t>
            </a:r>
            <a:r>
              <a:rPr lang="fr-FR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Native pour le développement du frontend</a:t>
            </a:r>
          </a:p>
          <a:p>
            <a:pPr marL="158750" indent="0">
              <a:buNone/>
            </a:pPr>
            <a:endParaRPr lang="fr-FR" sz="1100" b="0" i="0" u="none" strike="noStrike" cap="none" baseline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fr-FR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 </a:t>
            </a:r>
            <a:r>
              <a:rPr lang="fr-FR" sz="11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coeur</a:t>
            </a:r>
            <a:r>
              <a:rPr lang="fr-FR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cette architecture, l’API </a:t>
            </a:r>
            <a:r>
              <a:rPr lang="fr-FR" sz="11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Laravel</a:t>
            </a:r>
            <a:r>
              <a:rPr lang="fr-FR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joue un rôle central en traitant les requêtes des clients, </a:t>
            </a:r>
          </a:p>
          <a:p>
            <a:pPr marL="158750" indent="0">
              <a:buNone/>
            </a:pPr>
            <a:r>
              <a:rPr lang="fr-FR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interagissant avec la base de données MySQL </a:t>
            </a:r>
          </a:p>
          <a:p>
            <a:pPr marL="158750" indent="0">
              <a:buNone/>
            </a:pPr>
            <a:r>
              <a:rPr lang="fr-FR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 en fournissant les données nécessaires aux clients. </a:t>
            </a:r>
          </a:p>
          <a:p>
            <a:pPr marL="158750" indent="0">
              <a:buNone/>
            </a:pPr>
            <a:endParaRPr lang="fr-FR" sz="11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fr-FR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Pour exécuter cette API </a:t>
            </a:r>
            <a:r>
              <a:rPr lang="fr-FR" sz="11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Laravel</a:t>
            </a:r>
            <a:r>
              <a:rPr lang="fr-FR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et gérer la base de données MySQL, </a:t>
            </a:r>
          </a:p>
          <a:p>
            <a:pPr marL="158750" indent="0">
              <a:buNone/>
            </a:pPr>
            <a:r>
              <a:rPr lang="fr-FR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a utiliser </a:t>
            </a:r>
            <a:r>
              <a:rPr lang="fr-FR" sz="11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Xampp</a:t>
            </a:r>
            <a:r>
              <a:rPr lang="fr-FR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qui regroupe Apache, MySQL, PHP et d’autres composants nécessaires pour créer un environnement de développement web local.</a:t>
            </a:r>
          </a:p>
          <a:p>
            <a:pPr marL="158750" indent="0" algn="l">
              <a:buNone/>
            </a:pPr>
            <a:endParaRPr lang="fr-FR" sz="1100" b="0" i="0" u="none" strike="noStrike" cap="none" baseline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58750" indent="0" algn="l">
              <a:buNone/>
            </a:pPr>
            <a:r>
              <a:rPr lang="fr-FR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 frontend de l’application est développé à l’aide de </a:t>
            </a:r>
            <a:r>
              <a:rPr lang="fr-FR" sz="11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React</a:t>
            </a:r>
            <a:r>
              <a:rPr lang="fr-FR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pour la version web et </a:t>
            </a:r>
            <a:r>
              <a:rPr lang="fr-FR" sz="11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React</a:t>
            </a:r>
            <a:r>
              <a:rPr lang="fr-FR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Native pour la version mobile.</a:t>
            </a:r>
          </a:p>
          <a:p>
            <a:pPr marL="158750" indent="0" algn="l">
              <a:buNone/>
            </a:pPr>
            <a:endParaRPr lang="fr-FR" sz="1100" b="0" i="0" u="none" strike="noStrike" cap="none" baseline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fr-FR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Cette architecture offre une séparation claire entre le backend et le frontend, </a:t>
            </a:r>
          </a:p>
          <a:p>
            <a:pPr marL="158750" indent="0">
              <a:buNone/>
            </a:pPr>
            <a:r>
              <a:rPr lang="fr-FR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permettant une évolutivité, une maintenabilité et une réutilisabilité améliorées de l’application. Elle favorise également</a:t>
            </a:r>
          </a:p>
          <a:p>
            <a:pPr marL="158750" indent="0">
              <a:buNone/>
            </a:pPr>
            <a:r>
              <a:rPr lang="fr-FR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 développement rapide d’interfaces utilisateur attrayantes et réactives tant pour les navigateurs web</a:t>
            </a:r>
          </a:p>
          <a:p>
            <a:pPr marL="158750" indent="0">
              <a:buNone/>
            </a:pPr>
            <a:r>
              <a:rPr lang="fr-FR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 pour les applications mobiles.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52739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g6bdca54fc3_0_1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" name="Google Shape;1647;g6bdca54fc3_0_1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85030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6bb4ddd667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6bb4ddd667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Cette expérience fut beaucoup plus enrichissante que on ne l’aura pensé .En effet, la problématique du projet était stimulante et nous avons permis de faire appel à des connaissances théoriques variées. Mais cela ne fut pas sans difficultés. On a démarré ce projet en ayant peu de connaissances dans le domaine. Au final, je tiens à renouveler les remerciements à l’ensemble des personnes qui ont veillé de loin ou de près au bon de réalisation de projet.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337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6bb4ddd667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6bb4ddd667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Nous sommes ravi de vous présenter aujourd'hui notre projet intitulé TABIBI, une application de Gestion des Urgences. Cette expérience a été une occasion unique pour nous de mettre en pratique les connaissances que nous avons acquises au cours des deux  années a EST, tout en développant notre capacité à acquérir de nouvelles compétences et connaissances.</a:t>
            </a:r>
          </a:p>
        </p:txBody>
      </p:sp>
    </p:spTree>
    <p:extLst>
      <p:ext uri="{BB962C8B-B14F-4D97-AF65-F5344CB8AC3E}">
        <p14:creationId xmlns:p14="http://schemas.microsoft.com/office/powerpoint/2010/main" val="585292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bb4ddd667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bb4ddd667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Dans cette présentation on abordera le plan suivant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-- on va commencer par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-- puis on passera à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-- ensuite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-- et a la fin on terminera ave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g6bdca54fc3_0_1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" name="Google Shape;1647;g6bdca54fc3_0_1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Pour la partie de cahier des charges: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-- mon encadrent pendant ce stage m’a demandé d’effectuer une application web </a:t>
            </a:r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pour répondre à leur besoin </a:t>
            </a:r>
            <a:r>
              <a:rPr lang="fr-FR" dirty="0"/>
              <a:t>de gestion des membres et abonnements.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6876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Comme besoins fonctionnels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L’application permet de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---  </a:t>
            </a:r>
            <a:r>
              <a:rPr lang="fr-FR" dirty="0" err="1"/>
              <a:t>gerer</a:t>
            </a:r>
            <a:r>
              <a:rPr lang="fr-FR" dirty="0"/>
              <a:t> des membres, qu’ils sont les gens qu’ils vont s’inscrire dans le club</a:t>
            </a:r>
            <a:br>
              <a:rPr lang="fr-FR" dirty="0"/>
            </a:br>
            <a:r>
              <a:rPr lang="fr-FR" dirty="0"/>
              <a:t>---  </a:t>
            </a:r>
            <a:r>
              <a:rPr lang="fr-FR" dirty="0" err="1"/>
              <a:t>gerer</a:t>
            </a:r>
            <a:r>
              <a:rPr lang="fr-FR" dirty="0"/>
              <a:t> les abonnements que les membres vont choisir,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---  </a:t>
            </a:r>
            <a:r>
              <a:rPr lang="fr-FR" dirty="0" err="1"/>
              <a:t>gerer</a:t>
            </a:r>
            <a:r>
              <a:rPr lang="fr-FR" dirty="0"/>
              <a:t> les utilisateurs , qu’ils sont les employés responsables pour </a:t>
            </a:r>
            <a:r>
              <a:rPr lang="fr-FR" dirty="0" err="1"/>
              <a:t>gere</a:t>
            </a:r>
            <a:r>
              <a:rPr lang="fr-FR" dirty="0"/>
              <a:t> les membres et </a:t>
            </a:r>
            <a:r>
              <a:rPr lang="fr-FR" dirty="0" err="1"/>
              <a:t>abonn</a:t>
            </a:r>
            <a:r>
              <a:rPr lang="fr-FR" dirty="0"/>
              <a:t>, ces </a:t>
            </a:r>
            <a:r>
              <a:rPr lang="fr-FR" dirty="0" err="1"/>
              <a:t>utilisteurs</a:t>
            </a:r>
            <a:r>
              <a:rPr lang="fr-FR" dirty="0"/>
              <a:t> sont </a:t>
            </a:r>
            <a:r>
              <a:rPr lang="fr-FR" dirty="0" err="1"/>
              <a:t>gerer</a:t>
            </a:r>
            <a:r>
              <a:rPr lang="fr-FR" dirty="0"/>
              <a:t> par un utilisateur root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Au sein de ces gestions l’app fournit les </a:t>
            </a:r>
            <a:r>
              <a:rPr lang="fr-FR" dirty="0" err="1"/>
              <a:t>operations</a:t>
            </a:r>
            <a:r>
              <a:rPr lang="fr-FR" dirty="0"/>
              <a:t> suivantes!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5014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Comme besoins fonctionnels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L’application permet de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---  </a:t>
            </a:r>
            <a:r>
              <a:rPr lang="fr-FR" dirty="0" err="1"/>
              <a:t>gerer</a:t>
            </a:r>
            <a:r>
              <a:rPr lang="fr-FR" dirty="0"/>
              <a:t> des membres, qu’ils sont les gens qu’ils vont s’inscrire dans le club</a:t>
            </a:r>
            <a:br>
              <a:rPr lang="fr-FR" dirty="0"/>
            </a:br>
            <a:r>
              <a:rPr lang="fr-FR" dirty="0"/>
              <a:t>---  </a:t>
            </a:r>
            <a:r>
              <a:rPr lang="fr-FR" dirty="0" err="1"/>
              <a:t>gerer</a:t>
            </a:r>
            <a:r>
              <a:rPr lang="fr-FR" dirty="0"/>
              <a:t> les abonnements que les membres vont choisir,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---  </a:t>
            </a:r>
            <a:r>
              <a:rPr lang="fr-FR" dirty="0" err="1"/>
              <a:t>gerer</a:t>
            </a:r>
            <a:r>
              <a:rPr lang="fr-FR" dirty="0"/>
              <a:t> les utilisateurs , qu’ils sont les employés responsables pour </a:t>
            </a:r>
            <a:r>
              <a:rPr lang="fr-FR" dirty="0" err="1"/>
              <a:t>gere</a:t>
            </a:r>
            <a:r>
              <a:rPr lang="fr-FR" dirty="0"/>
              <a:t> les membres et </a:t>
            </a:r>
            <a:r>
              <a:rPr lang="fr-FR" dirty="0" err="1"/>
              <a:t>abonn</a:t>
            </a:r>
            <a:r>
              <a:rPr lang="fr-FR" dirty="0"/>
              <a:t>, ces </a:t>
            </a:r>
            <a:r>
              <a:rPr lang="fr-FR" dirty="0" err="1"/>
              <a:t>utilisteurs</a:t>
            </a:r>
            <a:r>
              <a:rPr lang="fr-FR" dirty="0"/>
              <a:t> sont </a:t>
            </a:r>
            <a:r>
              <a:rPr lang="fr-FR" dirty="0" err="1"/>
              <a:t>gerer</a:t>
            </a:r>
            <a:r>
              <a:rPr lang="fr-FR" dirty="0"/>
              <a:t> par un utilisateur root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Au sein de ces gestions l’app fournit les </a:t>
            </a:r>
            <a:r>
              <a:rPr lang="fr-FR" dirty="0" err="1"/>
              <a:t>operations</a:t>
            </a:r>
            <a:r>
              <a:rPr lang="fr-FR" dirty="0"/>
              <a:t> suivantes!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Comme besoins fonctionnels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L’application permet de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---  </a:t>
            </a:r>
            <a:r>
              <a:rPr lang="fr-FR" dirty="0" err="1"/>
              <a:t>gerer</a:t>
            </a:r>
            <a:r>
              <a:rPr lang="fr-FR" dirty="0"/>
              <a:t> des membres, qu’ils sont les gens qu’ils vont s’inscrire dans le club</a:t>
            </a:r>
            <a:br>
              <a:rPr lang="fr-FR" dirty="0"/>
            </a:br>
            <a:r>
              <a:rPr lang="fr-FR" dirty="0"/>
              <a:t>---  </a:t>
            </a:r>
            <a:r>
              <a:rPr lang="fr-FR" dirty="0" err="1"/>
              <a:t>gerer</a:t>
            </a:r>
            <a:r>
              <a:rPr lang="fr-FR" dirty="0"/>
              <a:t> les abonnements que les membres vont choisir,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---  </a:t>
            </a:r>
            <a:r>
              <a:rPr lang="fr-FR" dirty="0" err="1"/>
              <a:t>gerer</a:t>
            </a:r>
            <a:r>
              <a:rPr lang="fr-FR" dirty="0"/>
              <a:t> les utilisateurs , qu’ils sont les employés responsables pour </a:t>
            </a:r>
            <a:r>
              <a:rPr lang="fr-FR" dirty="0" err="1"/>
              <a:t>gere</a:t>
            </a:r>
            <a:r>
              <a:rPr lang="fr-FR" dirty="0"/>
              <a:t> les membres et </a:t>
            </a:r>
            <a:r>
              <a:rPr lang="fr-FR" dirty="0" err="1"/>
              <a:t>abonn</a:t>
            </a:r>
            <a:r>
              <a:rPr lang="fr-FR" dirty="0"/>
              <a:t>, ces </a:t>
            </a:r>
            <a:r>
              <a:rPr lang="fr-FR" dirty="0" err="1"/>
              <a:t>utilisteurs</a:t>
            </a:r>
            <a:r>
              <a:rPr lang="fr-FR" dirty="0"/>
              <a:t> sont </a:t>
            </a:r>
            <a:r>
              <a:rPr lang="fr-FR" dirty="0" err="1"/>
              <a:t>gerer</a:t>
            </a:r>
            <a:r>
              <a:rPr lang="fr-FR" dirty="0"/>
              <a:t> par un utilisateur root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Au sein de ces gestions l’app fournit les </a:t>
            </a:r>
            <a:r>
              <a:rPr lang="fr-FR" dirty="0" err="1"/>
              <a:t>operations</a:t>
            </a:r>
            <a:r>
              <a:rPr lang="fr-FR" dirty="0"/>
              <a:t> suivantes!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5213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Comme besoins fonctionnels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L’application permet de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---  </a:t>
            </a:r>
            <a:r>
              <a:rPr lang="fr-FR" dirty="0" err="1"/>
              <a:t>gerer</a:t>
            </a:r>
            <a:r>
              <a:rPr lang="fr-FR" dirty="0"/>
              <a:t> des membres, qu’ils sont les gens qu’ils vont s’inscrire dans le club</a:t>
            </a:r>
            <a:br>
              <a:rPr lang="fr-FR" dirty="0"/>
            </a:br>
            <a:r>
              <a:rPr lang="fr-FR" dirty="0"/>
              <a:t>---  </a:t>
            </a:r>
            <a:r>
              <a:rPr lang="fr-FR" dirty="0" err="1"/>
              <a:t>gerer</a:t>
            </a:r>
            <a:r>
              <a:rPr lang="fr-FR" dirty="0"/>
              <a:t> les abonnements que les membres vont choisir,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---  </a:t>
            </a:r>
            <a:r>
              <a:rPr lang="fr-FR" dirty="0" err="1"/>
              <a:t>gerer</a:t>
            </a:r>
            <a:r>
              <a:rPr lang="fr-FR" dirty="0"/>
              <a:t> les utilisateurs , qu’ils sont les employés responsables pour </a:t>
            </a:r>
            <a:r>
              <a:rPr lang="fr-FR" dirty="0" err="1"/>
              <a:t>gere</a:t>
            </a:r>
            <a:r>
              <a:rPr lang="fr-FR" dirty="0"/>
              <a:t> les membres et </a:t>
            </a:r>
            <a:r>
              <a:rPr lang="fr-FR" dirty="0" err="1"/>
              <a:t>abonn</a:t>
            </a:r>
            <a:r>
              <a:rPr lang="fr-FR" dirty="0"/>
              <a:t>, ces </a:t>
            </a:r>
            <a:r>
              <a:rPr lang="fr-FR" dirty="0" err="1"/>
              <a:t>utilisteurs</a:t>
            </a:r>
            <a:r>
              <a:rPr lang="fr-FR" dirty="0"/>
              <a:t> sont </a:t>
            </a:r>
            <a:r>
              <a:rPr lang="fr-FR" dirty="0" err="1"/>
              <a:t>gerer</a:t>
            </a:r>
            <a:r>
              <a:rPr lang="fr-FR" dirty="0"/>
              <a:t> par un utilisateur root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Au sein de ces gestions l’app fournit les </a:t>
            </a:r>
            <a:r>
              <a:rPr lang="fr-FR" dirty="0" err="1"/>
              <a:t>operations</a:t>
            </a:r>
            <a:r>
              <a:rPr lang="fr-FR" dirty="0"/>
              <a:t> suivantes!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7281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g6bdca54fc3_0_1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" name="Google Shape;1647;g6bdca54fc3_0_1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dirty="0"/>
              <a:t>Pour </a:t>
            </a:r>
            <a:r>
              <a:rPr lang="fr-FR" dirty="0" err="1"/>
              <a:t>modeliser</a:t>
            </a:r>
            <a:r>
              <a:rPr lang="fr-FR" dirty="0"/>
              <a:t> ma base de </a:t>
            </a:r>
            <a:r>
              <a:rPr lang="fr-FR" dirty="0" err="1"/>
              <a:t>donnees</a:t>
            </a:r>
            <a:r>
              <a:rPr lang="fr-FR" dirty="0"/>
              <a:t> on a </a:t>
            </a:r>
            <a:r>
              <a:rPr lang="fr-FR" dirty="0" err="1"/>
              <a:t>adpoté</a:t>
            </a:r>
            <a:r>
              <a:rPr lang="fr-FR" dirty="0"/>
              <a:t> la </a:t>
            </a:r>
            <a:r>
              <a:rPr lang="fr-FR" dirty="0" err="1"/>
              <a:t>modelisation</a:t>
            </a:r>
            <a:r>
              <a:rPr lang="fr-FR" dirty="0"/>
              <a:t> Merise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2641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 1">
  <p:cSld name="ONE_COLUMN_TEXT_1_1_1_1_2"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2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title" idx="2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3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title" idx="4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body" idx="5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title" idx="6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76325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17" name="Google Shape;17;p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26625" y="1404600"/>
            <a:ext cx="2785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ctrTitle"/>
          </p:nvPr>
        </p:nvSpPr>
        <p:spPr>
          <a:xfrm>
            <a:off x="5720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1"/>
          </p:nvPr>
        </p:nvSpPr>
        <p:spPr>
          <a:xfrm>
            <a:off x="5720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ctrTitle" idx="2"/>
          </p:nvPr>
        </p:nvSpPr>
        <p:spPr>
          <a:xfrm>
            <a:off x="5720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3"/>
          </p:nvPr>
        </p:nvSpPr>
        <p:spPr>
          <a:xfrm>
            <a:off x="5720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ctrTitle" idx="4"/>
          </p:nvPr>
        </p:nvSpPr>
        <p:spPr>
          <a:xfrm>
            <a:off x="5720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5"/>
          </p:nvPr>
        </p:nvSpPr>
        <p:spPr>
          <a:xfrm>
            <a:off x="5720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6" hasCustomPrompt="1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7" hasCustomPrompt="1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8" hasCustomPrompt="1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9" hasCustomPrompt="1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3" hasCustomPrompt="1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4" hasCustomPrompt="1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 idx="15"/>
          </p:nvPr>
        </p:nvSpPr>
        <p:spPr>
          <a:xfrm>
            <a:off x="58429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6"/>
          </p:nvPr>
        </p:nvSpPr>
        <p:spPr>
          <a:xfrm>
            <a:off x="58429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 idx="17"/>
          </p:nvPr>
        </p:nvSpPr>
        <p:spPr>
          <a:xfrm>
            <a:off x="58429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8"/>
          </p:nvPr>
        </p:nvSpPr>
        <p:spPr>
          <a:xfrm>
            <a:off x="58429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ctrTitle" idx="19"/>
          </p:nvPr>
        </p:nvSpPr>
        <p:spPr>
          <a:xfrm>
            <a:off x="58429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20"/>
          </p:nvPr>
        </p:nvSpPr>
        <p:spPr>
          <a:xfrm>
            <a:off x="58429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ONE_COLUMN_TEXT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267775" y="2040625"/>
            <a:ext cx="2785200" cy="17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ONE_COLUMN_TEXT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title" idx="2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3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 idx="4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5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 idx="6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_HEADER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2588250" y="14589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ubTitle" idx="1"/>
          </p:nvPr>
        </p:nvSpPr>
        <p:spPr>
          <a:xfrm>
            <a:off x="3083100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title" idx="2" hasCustomPrompt="1"/>
          </p:nvPr>
        </p:nvSpPr>
        <p:spPr>
          <a:xfrm>
            <a:off x="3243150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8" r:id="rId5"/>
    <p:sldLayoutId id="2147483659" r:id="rId6"/>
    <p:sldLayoutId id="2147483660" r:id="rId7"/>
    <p:sldLayoutId id="2147483663" r:id="rId8"/>
    <p:sldLayoutId id="2147483668" r:id="rId9"/>
    <p:sldLayoutId id="2147483670" r:id="rId10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 rot="-7509504">
            <a:off x="1919083" y="-207148"/>
            <a:ext cx="5179224" cy="5732711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9"/>
          <p:cNvSpPr txBox="1">
            <a:spLocks noGrp="1"/>
          </p:cNvSpPr>
          <p:nvPr>
            <p:ph type="subTitle" idx="1"/>
          </p:nvPr>
        </p:nvSpPr>
        <p:spPr>
          <a:xfrm>
            <a:off x="3290275" y="3996181"/>
            <a:ext cx="2563447" cy="906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chemeClr val="lt2"/>
                </a:solidFill>
              </a:rPr>
              <a:t>JELLOULI Youness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chemeClr val="lt2"/>
                </a:solidFill>
              </a:rPr>
              <a:t>EL BADRY Mohammed</a:t>
            </a:r>
            <a:endParaRPr sz="1600" b="1" dirty="0">
              <a:solidFill>
                <a:schemeClr val="lt2"/>
              </a:solidFill>
            </a:endParaRPr>
          </a:p>
        </p:txBody>
      </p:sp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1343074" y="1733285"/>
            <a:ext cx="6457850" cy="16769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80000" lvl="0" indent="0" algn="ctr" rtl="0">
              <a:spcAft>
                <a:spcPts val="0"/>
              </a:spcAft>
              <a:buNone/>
            </a:pPr>
            <a:r>
              <a:rPr lang="fr-FR" sz="1400" dirty="0">
                <a:solidFill>
                  <a:schemeClr val="lt2"/>
                </a:solidFill>
              </a:rPr>
              <a:t>Projet de fin d’études</a:t>
            </a:r>
            <a:br>
              <a:rPr lang="fr-FR" dirty="0">
                <a:solidFill>
                  <a:schemeClr val="lt2"/>
                </a:solidFill>
              </a:rPr>
            </a:br>
            <a:r>
              <a:rPr lang="fr-FR" dirty="0">
                <a:solidFill>
                  <a:schemeClr val="lt2"/>
                </a:solidFill>
              </a:rPr>
              <a:t>E-Santé: </a:t>
            </a:r>
            <a:r>
              <a:rPr lang="fr-FR" dirty="0" err="1">
                <a:solidFill>
                  <a:schemeClr val="lt2"/>
                </a:solidFill>
              </a:rPr>
              <a:t>Tabibi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9FF2361-4A70-4E81-80A9-61510221F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452" y="274394"/>
            <a:ext cx="1711531" cy="745174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AB66BAF-5771-4326-A0B8-DFCFD4D04A37}"/>
              </a:ext>
            </a:extLst>
          </p:cNvPr>
          <p:cNvCxnSpPr/>
          <p:nvPr/>
        </p:nvCxnSpPr>
        <p:spPr>
          <a:xfrm>
            <a:off x="3405091" y="4706212"/>
            <a:ext cx="23704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Google Shape;160;p29">
            <a:extLst>
              <a:ext uri="{FF2B5EF4-FFF2-40B4-BE49-F238E27FC236}">
                <a16:creationId xmlns:a16="http://schemas.microsoft.com/office/drawing/2014/main" id="{4FA35DC8-8598-4180-9A7D-72012E50F0AA}"/>
              </a:ext>
            </a:extLst>
          </p:cNvPr>
          <p:cNvSpPr txBox="1">
            <a:spLocks/>
          </p:cNvSpPr>
          <p:nvPr/>
        </p:nvSpPr>
        <p:spPr>
          <a:xfrm>
            <a:off x="3405091" y="4674403"/>
            <a:ext cx="2333816" cy="457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DM Sans"/>
              <a:buNone/>
              <a:defRPr sz="1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fr-FR" sz="1200" b="1" dirty="0">
                <a:solidFill>
                  <a:schemeClr val="lt2"/>
                </a:solidFill>
              </a:rPr>
              <a:t>8 juin 23</a:t>
            </a:r>
          </a:p>
        </p:txBody>
      </p:sp>
      <p:sp>
        <p:nvSpPr>
          <p:cNvPr id="9" name="Google Shape;160;p29">
            <a:extLst>
              <a:ext uri="{FF2B5EF4-FFF2-40B4-BE49-F238E27FC236}">
                <a16:creationId xmlns:a16="http://schemas.microsoft.com/office/drawing/2014/main" id="{793F9155-91D4-4692-9EF8-B5642D191514}"/>
              </a:ext>
            </a:extLst>
          </p:cNvPr>
          <p:cNvSpPr txBox="1">
            <a:spLocks/>
          </p:cNvSpPr>
          <p:nvPr/>
        </p:nvSpPr>
        <p:spPr>
          <a:xfrm>
            <a:off x="144552" y="4477658"/>
            <a:ext cx="2724262" cy="457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DM Sans"/>
              <a:buNone/>
              <a:defRPr sz="1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fr-FR" sz="1400" dirty="0">
                <a:solidFill>
                  <a:schemeClr val="lt2"/>
                </a:solidFill>
              </a:rPr>
              <a:t>Encadré par:</a:t>
            </a:r>
          </a:p>
          <a:p>
            <a:pPr marL="0" indent="0"/>
            <a:r>
              <a:rPr lang="fr-FR" sz="1400" dirty="0">
                <a:solidFill>
                  <a:schemeClr val="lt2"/>
                </a:solidFill>
              </a:rPr>
              <a:t>O. Alaoui </a:t>
            </a:r>
            <a:r>
              <a:rPr lang="fr-FR" sz="1400" dirty="0" err="1">
                <a:solidFill>
                  <a:schemeClr val="lt2"/>
                </a:solidFill>
              </a:rPr>
              <a:t>Fdili</a:t>
            </a:r>
            <a:endParaRPr lang="fr-FR" sz="1400" dirty="0">
              <a:solidFill>
                <a:schemeClr val="lt2"/>
              </a:solidFill>
            </a:endParaRPr>
          </a:p>
        </p:txBody>
      </p:sp>
      <p:sp>
        <p:nvSpPr>
          <p:cNvPr id="10" name="Google Shape;160;p29">
            <a:extLst>
              <a:ext uri="{FF2B5EF4-FFF2-40B4-BE49-F238E27FC236}">
                <a16:creationId xmlns:a16="http://schemas.microsoft.com/office/drawing/2014/main" id="{670527C5-6581-475B-8F63-35A2165C8DA5}"/>
              </a:ext>
            </a:extLst>
          </p:cNvPr>
          <p:cNvSpPr txBox="1">
            <a:spLocks/>
          </p:cNvSpPr>
          <p:nvPr/>
        </p:nvSpPr>
        <p:spPr>
          <a:xfrm>
            <a:off x="7566126" y="4477658"/>
            <a:ext cx="2724262" cy="457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DM Sans"/>
              <a:buNone/>
              <a:defRPr sz="1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fr-FR" sz="1400" dirty="0">
                <a:solidFill>
                  <a:schemeClr val="lt2"/>
                </a:solidFill>
              </a:rPr>
              <a:t>Tuteuré par:</a:t>
            </a:r>
          </a:p>
          <a:p>
            <a:pPr marL="0" indent="0"/>
            <a:r>
              <a:rPr lang="fr-FR" sz="1400" dirty="0" err="1">
                <a:solidFill>
                  <a:schemeClr val="lt2"/>
                </a:solidFill>
              </a:rPr>
              <a:t>Aymane</a:t>
            </a:r>
            <a:r>
              <a:rPr lang="fr-FR" sz="1400" dirty="0">
                <a:solidFill>
                  <a:schemeClr val="lt2"/>
                </a:solidFill>
              </a:rPr>
              <a:t> </a:t>
            </a:r>
            <a:r>
              <a:rPr lang="fr-FR" sz="1400" dirty="0" err="1">
                <a:solidFill>
                  <a:schemeClr val="lt2"/>
                </a:solidFill>
              </a:rPr>
              <a:t>Atigui</a:t>
            </a:r>
            <a:endParaRPr lang="fr-FR" sz="1400"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MCD</a:t>
            </a:r>
            <a:endParaRPr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CF2D208-A1E3-4948-A30E-5F460716393B}"/>
              </a:ext>
            </a:extLst>
          </p:cNvPr>
          <p:cNvSpPr txBox="1"/>
          <p:nvPr/>
        </p:nvSpPr>
        <p:spPr>
          <a:xfrm>
            <a:off x="8617528" y="4585855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Viga" panose="020B0604020202020204" charset="0"/>
              </a:rPr>
              <a:t>9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D232008-3D8C-4C8D-A4E2-185A667C32FE}"/>
              </a:ext>
            </a:extLst>
          </p:cNvPr>
          <p:cNvSpPr txBox="1"/>
          <p:nvPr/>
        </p:nvSpPr>
        <p:spPr>
          <a:xfrm>
            <a:off x="4068002" y="4911826"/>
            <a:ext cx="12407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DM Sans" panose="020B0604020202020204" charset="0"/>
              </a:rPr>
              <a:t>Figure 1 : MCD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DA22E52-2156-4C92-826C-3AFA0CF0F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870" y="636491"/>
            <a:ext cx="5570074" cy="427533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36299E7-F213-4445-A97F-21C51F8498E3}"/>
              </a:ext>
            </a:extLst>
          </p:cNvPr>
          <p:cNvSpPr/>
          <p:nvPr/>
        </p:nvSpPr>
        <p:spPr>
          <a:xfrm>
            <a:off x="2620264" y="2504440"/>
            <a:ext cx="139700" cy="55880"/>
          </a:xfrm>
          <a:prstGeom prst="rect">
            <a:avLst/>
          </a:prstGeom>
          <a:solidFill>
            <a:srgbClr val="E4E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8DE5784-C98C-4144-B625-585B5FC4FF00}"/>
              </a:ext>
            </a:extLst>
          </p:cNvPr>
          <p:cNvSpPr txBox="1"/>
          <p:nvPr/>
        </p:nvSpPr>
        <p:spPr>
          <a:xfrm>
            <a:off x="2462784" y="2442661"/>
            <a:ext cx="98937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b="1" dirty="0"/>
              <a:t>demander</a:t>
            </a:r>
            <a:endParaRPr lang="fr-FR" sz="400" b="1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44"/>
          <p:cNvSpPr/>
          <p:nvPr/>
        </p:nvSpPr>
        <p:spPr>
          <a:xfrm rot="6517079">
            <a:off x="6027285" y="1234244"/>
            <a:ext cx="4864866" cy="3525934"/>
          </a:xfrm>
          <a:custGeom>
            <a:avLst/>
            <a:gdLst/>
            <a:ahLst/>
            <a:cxnLst/>
            <a:rect l="l" t="t" r="r" b="b"/>
            <a:pathLst>
              <a:path w="289091" h="209526" extrusionOk="0">
                <a:moveTo>
                  <a:pt x="148837" y="1"/>
                </a:moveTo>
                <a:cubicBezTo>
                  <a:pt x="141742" y="1"/>
                  <a:pt x="134604" y="788"/>
                  <a:pt x="127468" y="2165"/>
                </a:cubicBezTo>
                <a:cubicBezTo>
                  <a:pt x="112941" y="4965"/>
                  <a:pt x="100810" y="16680"/>
                  <a:pt x="91728" y="27934"/>
                </a:cubicBezTo>
                <a:cubicBezTo>
                  <a:pt x="77946" y="45017"/>
                  <a:pt x="69297" y="65455"/>
                  <a:pt x="55729" y="82687"/>
                </a:cubicBezTo>
                <a:cubicBezTo>
                  <a:pt x="35648" y="108197"/>
                  <a:pt x="0" y="136526"/>
                  <a:pt x="13426" y="173189"/>
                </a:cubicBezTo>
                <a:cubicBezTo>
                  <a:pt x="24129" y="202416"/>
                  <a:pt x="56798" y="208751"/>
                  <a:pt x="84363" y="209495"/>
                </a:cubicBezTo>
                <a:cubicBezTo>
                  <a:pt x="85120" y="209515"/>
                  <a:pt x="85871" y="209525"/>
                  <a:pt x="86617" y="209525"/>
                </a:cubicBezTo>
                <a:cubicBezTo>
                  <a:pt x="123140" y="209525"/>
                  <a:pt x="146099" y="185464"/>
                  <a:pt x="164640" y="185464"/>
                </a:cubicBezTo>
                <a:cubicBezTo>
                  <a:pt x="178412" y="185464"/>
                  <a:pt x="192554" y="194152"/>
                  <a:pt x="205277" y="198540"/>
                </a:cubicBezTo>
                <a:cubicBezTo>
                  <a:pt x="215369" y="202020"/>
                  <a:pt x="226687" y="204611"/>
                  <a:pt x="237542" y="204611"/>
                </a:cubicBezTo>
                <a:cubicBezTo>
                  <a:pt x="252904" y="204611"/>
                  <a:pt x="267337" y="199421"/>
                  <a:pt x="276053" y="184216"/>
                </a:cubicBezTo>
                <a:cubicBezTo>
                  <a:pt x="289091" y="161471"/>
                  <a:pt x="284279" y="132895"/>
                  <a:pt x="269440" y="112377"/>
                </a:cubicBezTo>
                <a:cubicBezTo>
                  <a:pt x="253335" y="90105"/>
                  <a:pt x="230389" y="73540"/>
                  <a:pt x="218820" y="47928"/>
                </a:cubicBezTo>
                <a:cubicBezTo>
                  <a:pt x="209910" y="28205"/>
                  <a:pt x="199143" y="13000"/>
                  <a:pt x="178149" y="5133"/>
                </a:cubicBezTo>
                <a:cubicBezTo>
                  <a:pt x="168540" y="1532"/>
                  <a:pt x="158730" y="1"/>
                  <a:pt x="14883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0" name="Google Shape;1650;p44"/>
          <p:cNvSpPr txBox="1">
            <a:spLocks noGrp="1"/>
          </p:cNvSpPr>
          <p:nvPr>
            <p:ph type="title"/>
          </p:nvPr>
        </p:nvSpPr>
        <p:spPr>
          <a:xfrm>
            <a:off x="1083211" y="1604651"/>
            <a:ext cx="5442850" cy="21626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fr-FR" dirty="0"/>
              <a:t>Technologies et outils utilisés</a:t>
            </a:r>
          </a:p>
        </p:txBody>
      </p:sp>
      <p:sp>
        <p:nvSpPr>
          <p:cNvPr id="1652" name="Google Shape;1652;p44"/>
          <p:cNvSpPr txBox="1">
            <a:spLocks noGrp="1"/>
          </p:cNvSpPr>
          <p:nvPr>
            <p:ph type="title" idx="2"/>
          </p:nvPr>
        </p:nvSpPr>
        <p:spPr>
          <a:xfrm>
            <a:off x="190474" y="893224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0D6EC5E-F0B2-4B8A-95C3-B511E145EFA1}"/>
              </a:ext>
            </a:extLst>
          </p:cNvPr>
          <p:cNvSpPr txBox="1"/>
          <p:nvPr/>
        </p:nvSpPr>
        <p:spPr>
          <a:xfrm>
            <a:off x="8617527" y="4585855"/>
            <a:ext cx="450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Viga" panose="020B060402020202020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254109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0" grpId="0"/>
      <p:bldP spid="16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TECHNOLOGIES: </a:t>
            </a:r>
            <a:r>
              <a:rPr lang="fr-FR" dirty="0"/>
              <a:t>WEB</a:t>
            </a:r>
            <a:endParaRPr dirty="0"/>
          </a:p>
        </p:txBody>
      </p:sp>
      <p:sp>
        <p:nvSpPr>
          <p:cNvPr id="330" name="Google Shape;330;p32"/>
          <p:cNvSpPr/>
          <p:nvPr/>
        </p:nvSpPr>
        <p:spPr>
          <a:xfrm>
            <a:off x="3559382" y="3185018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9" name="Picture 3496">
            <a:extLst>
              <a:ext uri="{FF2B5EF4-FFF2-40B4-BE49-F238E27FC236}">
                <a16:creationId xmlns:a16="http://schemas.microsoft.com/office/drawing/2014/main" id="{F560DA5F-F192-4887-B163-385785046CC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80870" y="1886567"/>
            <a:ext cx="1675541" cy="1298450"/>
          </a:xfrm>
          <a:prstGeom prst="rect">
            <a:avLst/>
          </a:prstGeom>
        </p:spPr>
      </p:pic>
      <p:pic>
        <p:nvPicPr>
          <p:cNvPr id="190" name="Picture 3498">
            <a:extLst>
              <a:ext uri="{FF2B5EF4-FFF2-40B4-BE49-F238E27FC236}">
                <a16:creationId xmlns:a16="http://schemas.microsoft.com/office/drawing/2014/main" id="{6B13406A-524F-4B55-9E1A-76B70401A9A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901930" y="1922525"/>
            <a:ext cx="1230589" cy="1298450"/>
          </a:xfrm>
          <a:prstGeom prst="rect">
            <a:avLst/>
          </a:prstGeom>
        </p:spPr>
      </p:pic>
      <p:sp>
        <p:nvSpPr>
          <p:cNvPr id="194" name="ZoneTexte 193">
            <a:extLst>
              <a:ext uri="{FF2B5EF4-FFF2-40B4-BE49-F238E27FC236}">
                <a16:creationId xmlns:a16="http://schemas.microsoft.com/office/drawing/2014/main" id="{56587D5B-FCAD-4380-B629-DB2775D66E9B}"/>
              </a:ext>
            </a:extLst>
          </p:cNvPr>
          <p:cNvSpPr txBox="1"/>
          <p:nvPr/>
        </p:nvSpPr>
        <p:spPr>
          <a:xfrm>
            <a:off x="1161270" y="3290306"/>
            <a:ext cx="1417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Viga" panose="020B0604020202020204" charset="0"/>
              </a:rPr>
              <a:t>HTML5</a:t>
            </a:r>
          </a:p>
        </p:txBody>
      </p:sp>
      <p:sp>
        <p:nvSpPr>
          <p:cNvPr id="195" name="ZoneTexte 194">
            <a:extLst>
              <a:ext uri="{FF2B5EF4-FFF2-40B4-BE49-F238E27FC236}">
                <a16:creationId xmlns:a16="http://schemas.microsoft.com/office/drawing/2014/main" id="{7610B392-E5A9-4533-8430-3885A885FA60}"/>
              </a:ext>
            </a:extLst>
          </p:cNvPr>
          <p:cNvSpPr txBox="1"/>
          <p:nvPr/>
        </p:nvSpPr>
        <p:spPr>
          <a:xfrm>
            <a:off x="3771900" y="3290305"/>
            <a:ext cx="1417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Viga" panose="020B0604020202020204" charset="0"/>
              </a:rPr>
              <a:t>CSS3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89DDB3DD-A44C-4A98-83A8-2CD7A60ABF49}"/>
              </a:ext>
            </a:extLst>
          </p:cNvPr>
          <p:cNvSpPr txBox="1"/>
          <p:nvPr/>
        </p:nvSpPr>
        <p:spPr>
          <a:xfrm>
            <a:off x="6365506" y="3280449"/>
            <a:ext cx="1417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Viga" panose="020B0604020202020204" charset="0"/>
              </a:rPr>
              <a:t>ReactJs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9929883-B609-48F0-92AE-2B71DEB9495E}"/>
              </a:ext>
            </a:extLst>
          </p:cNvPr>
          <p:cNvSpPr txBox="1"/>
          <p:nvPr/>
        </p:nvSpPr>
        <p:spPr>
          <a:xfrm>
            <a:off x="8617527" y="4585855"/>
            <a:ext cx="450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Viga" panose="020B0604020202020204" charset="0"/>
              </a:rPr>
              <a:t>11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8312FFD-09B7-4C1A-A2CB-594B5099A3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8038" y="2014655"/>
            <a:ext cx="1321066" cy="114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774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  <p:bldP spid="195" grpId="0"/>
      <p:bldP spid="19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TECHNOLOGIES: </a:t>
            </a:r>
            <a:r>
              <a:rPr lang="fr-FR" dirty="0"/>
              <a:t>Mobile</a:t>
            </a:r>
            <a:endParaRPr dirty="0"/>
          </a:p>
        </p:txBody>
      </p:sp>
      <p:sp>
        <p:nvSpPr>
          <p:cNvPr id="330" name="Google Shape;330;p32"/>
          <p:cNvSpPr/>
          <p:nvPr/>
        </p:nvSpPr>
        <p:spPr>
          <a:xfrm>
            <a:off x="2361874" y="304806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ZoneTexte 194">
            <a:extLst>
              <a:ext uri="{FF2B5EF4-FFF2-40B4-BE49-F238E27FC236}">
                <a16:creationId xmlns:a16="http://schemas.microsoft.com/office/drawing/2014/main" id="{7610B392-E5A9-4533-8430-3885A885FA60}"/>
              </a:ext>
            </a:extLst>
          </p:cNvPr>
          <p:cNvSpPr txBox="1"/>
          <p:nvPr/>
        </p:nvSpPr>
        <p:spPr>
          <a:xfrm>
            <a:off x="2574392" y="3153352"/>
            <a:ext cx="1417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latin typeface="Viga" panose="020B0604020202020204" charset="0"/>
              </a:rPr>
              <a:t>Tailwind</a:t>
            </a:r>
            <a:r>
              <a:rPr lang="fr-FR" dirty="0">
                <a:latin typeface="Viga" panose="020B0604020202020204" charset="0"/>
              </a:rPr>
              <a:t> </a:t>
            </a:r>
            <a:r>
              <a:rPr lang="fr-FR" dirty="0" err="1">
                <a:latin typeface="Viga" panose="020B0604020202020204" charset="0"/>
              </a:rPr>
              <a:t>Css</a:t>
            </a:r>
            <a:endParaRPr lang="fr-FR" dirty="0">
              <a:latin typeface="Viga" panose="020B0604020202020204" charset="0"/>
            </a:endParaRP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89DDB3DD-A44C-4A98-83A8-2CD7A60ABF49}"/>
              </a:ext>
            </a:extLst>
          </p:cNvPr>
          <p:cNvSpPr txBox="1"/>
          <p:nvPr/>
        </p:nvSpPr>
        <p:spPr>
          <a:xfrm>
            <a:off x="5167998" y="3143496"/>
            <a:ext cx="1417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latin typeface="Viga" panose="020B0604020202020204" charset="0"/>
              </a:rPr>
              <a:t>React</a:t>
            </a:r>
            <a:r>
              <a:rPr lang="fr-FR" dirty="0">
                <a:latin typeface="Viga" panose="020B0604020202020204" charset="0"/>
              </a:rPr>
              <a:t> Native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9929883-B609-48F0-92AE-2B71DEB9495E}"/>
              </a:ext>
            </a:extLst>
          </p:cNvPr>
          <p:cNvSpPr txBox="1"/>
          <p:nvPr/>
        </p:nvSpPr>
        <p:spPr>
          <a:xfrm>
            <a:off x="8617527" y="4585855"/>
            <a:ext cx="450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Viga" panose="020B0604020202020204" charset="0"/>
              </a:rPr>
              <a:t>12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3ACAA3A-C5A6-4E2E-941C-22D02D13F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922" y="1901743"/>
            <a:ext cx="2039321" cy="134001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3D94F80-6A0B-4DA3-8CC2-3968529FB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072" y="1742466"/>
            <a:ext cx="1499290" cy="149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155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/>
      <p:bldP spid="19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TECHNOLOGIES: </a:t>
            </a:r>
            <a:r>
              <a:rPr lang="fr-FR" dirty="0"/>
              <a:t>API</a:t>
            </a:r>
            <a:endParaRPr dirty="0"/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0565737A-03C7-491E-B93C-463C92095DC2}"/>
              </a:ext>
            </a:extLst>
          </p:cNvPr>
          <p:cNvSpPr txBox="1"/>
          <p:nvPr/>
        </p:nvSpPr>
        <p:spPr>
          <a:xfrm>
            <a:off x="5387930" y="2994422"/>
            <a:ext cx="1417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latin typeface="Viga" panose="020B0604020202020204" charset="0"/>
              </a:rPr>
              <a:t>Laravel</a:t>
            </a:r>
            <a:endParaRPr lang="fr-FR" dirty="0">
              <a:latin typeface="Viga" panose="020B060402020202020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9929883-B609-48F0-92AE-2B71DEB9495E}"/>
              </a:ext>
            </a:extLst>
          </p:cNvPr>
          <p:cNvSpPr txBox="1"/>
          <p:nvPr/>
        </p:nvSpPr>
        <p:spPr>
          <a:xfrm>
            <a:off x="8617527" y="4585855"/>
            <a:ext cx="450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Viga" panose="020B0604020202020204" charset="0"/>
              </a:rPr>
              <a:t>13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7CA855A-23AC-4E74-9A0D-8B9A4C28DF02}"/>
              </a:ext>
            </a:extLst>
          </p:cNvPr>
          <p:cNvSpPr txBox="1"/>
          <p:nvPr/>
        </p:nvSpPr>
        <p:spPr>
          <a:xfrm>
            <a:off x="2185039" y="2994422"/>
            <a:ext cx="1417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Viga" panose="020B0604020202020204" charset="0"/>
              </a:rPr>
              <a:t>MySQL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FC279EC-6491-4357-9998-E1C20FA79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836" y="1788758"/>
            <a:ext cx="1053789" cy="109594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815173C-3E51-4663-8D93-45293138D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3998" y="2149078"/>
            <a:ext cx="1399402" cy="72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775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OUTILS UTILISÉS</a:t>
            </a:r>
            <a:endParaRPr dirty="0"/>
          </a:p>
        </p:txBody>
      </p:sp>
      <p:sp>
        <p:nvSpPr>
          <p:cNvPr id="330" name="Google Shape;330;p32"/>
          <p:cNvSpPr/>
          <p:nvPr/>
        </p:nvSpPr>
        <p:spPr>
          <a:xfrm>
            <a:off x="3658441" y="1720245"/>
            <a:ext cx="45719" cy="129341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A6D3C82-5D57-4102-9630-A470F50959E5}"/>
              </a:ext>
            </a:extLst>
          </p:cNvPr>
          <p:cNvSpPr txBox="1"/>
          <p:nvPr/>
        </p:nvSpPr>
        <p:spPr>
          <a:xfrm>
            <a:off x="973458" y="2393890"/>
            <a:ext cx="1335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latin typeface="Viga" panose="020B0604020202020204" charset="0"/>
              </a:rPr>
              <a:t>XamppServer</a:t>
            </a:r>
            <a:endParaRPr lang="fr-FR" dirty="0">
              <a:latin typeface="Viga" panose="020B0604020202020204" charset="0"/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B220250F-4808-4035-B0D0-EF7B6A24B8A9}"/>
              </a:ext>
            </a:extLst>
          </p:cNvPr>
          <p:cNvGrpSpPr/>
          <p:nvPr/>
        </p:nvGrpSpPr>
        <p:grpSpPr>
          <a:xfrm>
            <a:off x="6854911" y="1055717"/>
            <a:ext cx="1256237" cy="1458883"/>
            <a:chOff x="6847291" y="1968967"/>
            <a:chExt cx="1417320" cy="1645951"/>
          </a:xfrm>
        </p:grpSpPr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79965801-7CE7-4F6E-872A-CC005AA88118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4603" y="1968967"/>
              <a:ext cx="1242696" cy="12426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FF443D14-0539-462A-B198-917A02C1BEC6}"/>
                </a:ext>
              </a:extLst>
            </p:cNvPr>
            <p:cNvSpPr txBox="1"/>
            <p:nvPr/>
          </p:nvSpPr>
          <p:spPr>
            <a:xfrm>
              <a:off x="6847291" y="3307141"/>
              <a:ext cx="14173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latin typeface="Viga" panose="020B0604020202020204" charset="0"/>
                </a:rPr>
                <a:t>PowerAMC</a:t>
              </a:r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E81A7BF1-EA7F-410D-9F20-49BEAE9F39C5}"/>
              </a:ext>
            </a:extLst>
          </p:cNvPr>
          <p:cNvGrpSpPr/>
          <p:nvPr/>
        </p:nvGrpSpPr>
        <p:grpSpPr>
          <a:xfrm>
            <a:off x="4864830" y="1037151"/>
            <a:ext cx="1256237" cy="1666297"/>
            <a:chOff x="4857210" y="1950401"/>
            <a:chExt cx="1417320" cy="1879961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EB676CDD-7957-48E2-B396-4CF7F8B527E0}"/>
                </a:ext>
              </a:extLst>
            </p:cNvPr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4522" y="1950401"/>
              <a:ext cx="1242697" cy="12426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B688BA2E-1C7B-467C-AE32-E04675C71A10}"/>
                </a:ext>
              </a:extLst>
            </p:cNvPr>
            <p:cNvSpPr txBox="1"/>
            <p:nvPr/>
          </p:nvSpPr>
          <p:spPr>
            <a:xfrm>
              <a:off x="4857210" y="3307142"/>
              <a:ext cx="14173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latin typeface="Viga" panose="020B0604020202020204" charset="0"/>
                </a:rPr>
                <a:t>Visual Studio Code</a:t>
              </a:r>
            </a:p>
          </p:txBody>
        </p: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3990D091-0B99-4245-A0F7-71A967E678D1}"/>
              </a:ext>
            </a:extLst>
          </p:cNvPr>
          <p:cNvSpPr txBox="1"/>
          <p:nvPr/>
        </p:nvSpPr>
        <p:spPr>
          <a:xfrm>
            <a:off x="2877092" y="2385979"/>
            <a:ext cx="1256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latin typeface="Viga" panose="020B0604020202020204" charset="0"/>
              </a:rPr>
              <a:t>HeidiSQL</a:t>
            </a:r>
            <a:endParaRPr lang="fr-FR" dirty="0">
              <a:latin typeface="Viga" panose="020B060402020202020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B3A6EF0-090C-4735-9438-6632D906F170}"/>
              </a:ext>
            </a:extLst>
          </p:cNvPr>
          <p:cNvSpPr txBox="1"/>
          <p:nvPr/>
        </p:nvSpPr>
        <p:spPr>
          <a:xfrm>
            <a:off x="8617527" y="4585855"/>
            <a:ext cx="450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Viga" panose="020B0604020202020204" charset="0"/>
              </a:rPr>
              <a:t>14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79EE40F-3759-4A42-B243-F6E36FAB36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0399" y="1290763"/>
            <a:ext cx="941518" cy="948931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9113AF00-5241-472A-867C-019C0D2FF4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1305" y="3051944"/>
            <a:ext cx="1202783" cy="1202783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58F7E7A5-770C-41CF-BD72-3B6F8DE77E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6592" y="2998442"/>
            <a:ext cx="1242697" cy="1242697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E11990DA-3148-4E41-AC88-53B1D6E5B8A8}"/>
              </a:ext>
            </a:extLst>
          </p:cNvPr>
          <p:cNvSpPr txBox="1"/>
          <p:nvPr/>
        </p:nvSpPr>
        <p:spPr>
          <a:xfrm>
            <a:off x="2017919" y="4375225"/>
            <a:ext cx="1335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Viga" panose="020B0604020202020204" charset="0"/>
              </a:rPr>
              <a:t>GitHub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D230E9A-76D8-4526-86F3-F4117DD9ADF1}"/>
              </a:ext>
            </a:extLst>
          </p:cNvPr>
          <p:cNvSpPr txBox="1"/>
          <p:nvPr/>
        </p:nvSpPr>
        <p:spPr>
          <a:xfrm>
            <a:off x="5884995" y="4346910"/>
            <a:ext cx="1335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Viga" panose="020B060402020202020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78D5200-5A9C-416B-BB69-78D5564B3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480" y="1174990"/>
            <a:ext cx="1101460" cy="110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it - Logo Downloads">
            <a:extLst>
              <a:ext uri="{FF2B5EF4-FFF2-40B4-BE49-F238E27FC236}">
                <a16:creationId xmlns:a16="http://schemas.microsoft.com/office/drawing/2014/main" id="{5D131441-A6DD-4A67-A1C4-2AB031122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434" y="3051944"/>
            <a:ext cx="1202783" cy="120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E71BC260-B2A0-4689-9F3C-2DA5DC504B06}"/>
              </a:ext>
            </a:extLst>
          </p:cNvPr>
          <p:cNvSpPr txBox="1"/>
          <p:nvPr/>
        </p:nvSpPr>
        <p:spPr>
          <a:xfrm>
            <a:off x="3851028" y="4377308"/>
            <a:ext cx="1335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Viga" panose="020B0604020202020204" charset="0"/>
              </a:rPr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60609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  <p:bldP spid="23" grpId="0"/>
      <p:bldP spid="24" grpId="0"/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/>
              <a:t>STYLE ARCHITECTURAL</a:t>
            </a:r>
            <a:endParaRPr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9929883-B609-48F0-92AE-2B71DEB9495E}"/>
              </a:ext>
            </a:extLst>
          </p:cNvPr>
          <p:cNvSpPr txBox="1"/>
          <p:nvPr/>
        </p:nvSpPr>
        <p:spPr>
          <a:xfrm>
            <a:off x="8617527" y="4585855"/>
            <a:ext cx="450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Viga" panose="020B0604020202020204" charset="0"/>
              </a:rPr>
              <a:t>15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284B42D-DD49-4095-AD27-A4BC82408D30}"/>
              </a:ext>
            </a:extLst>
          </p:cNvPr>
          <p:cNvSpPr txBox="1"/>
          <p:nvPr/>
        </p:nvSpPr>
        <p:spPr>
          <a:xfrm>
            <a:off x="3338329" y="4142514"/>
            <a:ext cx="26509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DM Sans" panose="020B0604020202020204" charset="0"/>
              </a:rPr>
              <a:t>Figure 3 : STYLE ARCHITECTURAL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AA24DE5-C378-4818-AFEE-5D757E92A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323" y="754765"/>
            <a:ext cx="6690088" cy="341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834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p44"/>
          <p:cNvSpPr txBox="1">
            <a:spLocks noGrp="1"/>
          </p:cNvSpPr>
          <p:nvPr>
            <p:ph type="title"/>
          </p:nvPr>
        </p:nvSpPr>
        <p:spPr>
          <a:xfrm>
            <a:off x="3757353" y="1490436"/>
            <a:ext cx="4289239" cy="21626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fr-FR" dirty="0"/>
              <a:t>Démonstration</a:t>
            </a:r>
          </a:p>
        </p:txBody>
      </p:sp>
      <p:sp>
        <p:nvSpPr>
          <p:cNvPr id="1652" name="Google Shape;1652;p44"/>
          <p:cNvSpPr txBox="1">
            <a:spLocks noGrp="1"/>
          </p:cNvSpPr>
          <p:nvPr>
            <p:ph type="title" idx="2"/>
          </p:nvPr>
        </p:nvSpPr>
        <p:spPr>
          <a:xfrm>
            <a:off x="6323974" y="111127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761" name="Google Shape;1761;p44"/>
          <p:cNvSpPr/>
          <p:nvPr/>
        </p:nvSpPr>
        <p:spPr>
          <a:xfrm rot="6517079">
            <a:off x="-1724915" y="808782"/>
            <a:ext cx="4864866" cy="3525934"/>
          </a:xfrm>
          <a:custGeom>
            <a:avLst/>
            <a:gdLst/>
            <a:ahLst/>
            <a:cxnLst/>
            <a:rect l="l" t="t" r="r" b="b"/>
            <a:pathLst>
              <a:path w="289091" h="209526" extrusionOk="0">
                <a:moveTo>
                  <a:pt x="148837" y="1"/>
                </a:moveTo>
                <a:cubicBezTo>
                  <a:pt x="141742" y="1"/>
                  <a:pt x="134604" y="788"/>
                  <a:pt x="127468" y="2165"/>
                </a:cubicBezTo>
                <a:cubicBezTo>
                  <a:pt x="112941" y="4965"/>
                  <a:pt x="100810" y="16680"/>
                  <a:pt x="91728" y="27934"/>
                </a:cubicBezTo>
                <a:cubicBezTo>
                  <a:pt x="77946" y="45017"/>
                  <a:pt x="69297" y="65455"/>
                  <a:pt x="55729" y="82687"/>
                </a:cubicBezTo>
                <a:cubicBezTo>
                  <a:pt x="35648" y="108197"/>
                  <a:pt x="0" y="136526"/>
                  <a:pt x="13426" y="173189"/>
                </a:cubicBezTo>
                <a:cubicBezTo>
                  <a:pt x="24129" y="202416"/>
                  <a:pt x="56798" y="208751"/>
                  <a:pt x="84363" y="209495"/>
                </a:cubicBezTo>
                <a:cubicBezTo>
                  <a:pt x="85120" y="209515"/>
                  <a:pt x="85871" y="209525"/>
                  <a:pt x="86617" y="209525"/>
                </a:cubicBezTo>
                <a:cubicBezTo>
                  <a:pt x="123140" y="209525"/>
                  <a:pt x="146099" y="185464"/>
                  <a:pt x="164640" y="185464"/>
                </a:cubicBezTo>
                <a:cubicBezTo>
                  <a:pt x="178412" y="185464"/>
                  <a:pt x="192554" y="194152"/>
                  <a:pt x="205277" y="198540"/>
                </a:cubicBezTo>
                <a:cubicBezTo>
                  <a:pt x="215369" y="202020"/>
                  <a:pt x="226687" y="204611"/>
                  <a:pt x="237542" y="204611"/>
                </a:cubicBezTo>
                <a:cubicBezTo>
                  <a:pt x="252904" y="204611"/>
                  <a:pt x="267337" y="199421"/>
                  <a:pt x="276053" y="184216"/>
                </a:cubicBezTo>
                <a:cubicBezTo>
                  <a:pt x="289091" y="161471"/>
                  <a:pt x="284279" y="132895"/>
                  <a:pt x="269440" y="112377"/>
                </a:cubicBezTo>
                <a:cubicBezTo>
                  <a:pt x="253335" y="90105"/>
                  <a:pt x="230389" y="73540"/>
                  <a:pt x="218820" y="47928"/>
                </a:cubicBezTo>
                <a:cubicBezTo>
                  <a:pt x="209910" y="28205"/>
                  <a:pt x="199143" y="13000"/>
                  <a:pt x="178149" y="5133"/>
                </a:cubicBezTo>
                <a:cubicBezTo>
                  <a:pt x="168540" y="1532"/>
                  <a:pt x="158730" y="1"/>
                  <a:pt x="14883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CEAE914-DBC6-4E02-8345-684840AA1C32}"/>
              </a:ext>
            </a:extLst>
          </p:cNvPr>
          <p:cNvSpPr txBox="1"/>
          <p:nvPr/>
        </p:nvSpPr>
        <p:spPr>
          <a:xfrm>
            <a:off x="8617527" y="4585855"/>
            <a:ext cx="450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Viga" panose="020B0604020202020204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894680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6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0" grpId="0"/>
      <p:bldP spid="165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4"/>
          <p:cNvSpPr/>
          <p:nvPr/>
        </p:nvSpPr>
        <p:spPr>
          <a:xfrm flipH="1">
            <a:off x="835784" y="906323"/>
            <a:ext cx="4279065" cy="3330851"/>
          </a:xfrm>
          <a:custGeom>
            <a:avLst/>
            <a:gdLst/>
            <a:ahLst/>
            <a:cxnLst/>
            <a:rect l="l" t="t" r="r" b="b"/>
            <a:pathLst>
              <a:path w="209681" h="163217" extrusionOk="0">
                <a:moveTo>
                  <a:pt x="126215" y="0"/>
                </a:moveTo>
                <a:cubicBezTo>
                  <a:pt x="125383" y="0"/>
                  <a:pt x="124543" y="14"/>
                  <a:pt x="123697" y="42"/>
                </a:cubicBezTo>
                <a:cubicBezTo>
                  <a:pt x="87871" y="1241"/>
                  <a:pt x="57324" y="25234"/>
                  <a:pt x="32056" y="44028"/>
                </a:cubicBezTo>
                <a:cubicBezTo>
                  <a:pt x="6790" y="62820"/>
                  <a:pt x="0" y="92011"/>
                  <a:pt x="14709" y="114804"/>
                </a:cubicBezTo>
                <a:cubicBezTo>
                  <a:pt x="29416" y="137597"/>
                  <a:pt x="52798" y="127999"/>
                  <a:pt x="82590" y="142793"/>
                </a:cubicBezTo>
                <a:cubicBezTo>
                  <a:pt x="107746" y="155286"/>
                  <a:pt x="115695" y="163217"/>
                  <a:pt x="137537" y="163217"/>
                </a:cubicBezTo>
                <a:cubicBezTo>
                  <a:pt x="141563" y="163217"/>
                  <a:pt x="146062" y="162947"/>
                  <a:pt x="151227" y="162387"/>
                </a:cubicBezTo>
                <a:cubicBezTo>
                  <a:pt x="184414" y="158788"/>
                  <a:pt x="209680" y="122000"/>
                  <a:pt x="205910" y="82814"/>
                </a:cubicBezTo>
                <a:cubicBezTo>
                  <a:pt x="202138" y="43628"/>
                  <a:pt x="182150" y="23634"/>
                  <a:pt x="182150" y="23634"/>
                </a:cubicBezTo>
                <a:cubicBezTo>
                  <a:pt x="182150" y="23634"/>
                  <a:pt x="160581" y="0"/>
                  <a:pt x="1262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34"/>
          <p:cNvSpPr txBox="1">
            <a:spLocks noGrp="1"/>
          </p:cNvSpPr>
          <p:nvPr>
            <p:ph type="title"/>
          </p:nvPr>
        </p:nvSpPr>
        <p:spPr>
          <a:xfrm>
            <a:off x="2835299" y="1735798"/>
            <a:ext cx="45591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CONCLUSION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E91D31D-50C4-45E5-BD89-08E2353BB6F5}"/>
              </a:ext>
            </a:extLst>
          </p:cNvPr>
          <p:cNvSpPr txBox="1"/>
          <p:nvPr/>
        </p:nvSpPr>
        <p:spPr>
          <a:xfrm>
            <a:off x="8617527" y="4585855"/>
            <a:ext cx="450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Viga" panose="020B0604020202020204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51902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3"/>
          <p:cNvSpPr/>
          <p:nvPr/>
        </p:nvSpPr>
        <p:spPr>
          <a:xfrm rot="2700026">
            <a:off x="584546" y="1484835"/>
            <a:ext cx="3337773" cy="2901071"/>
          </a:xfrm>
          <a:custGeom>
            <a:avLst/>
            <a:gdLst/>
            <a:ahLst/>
            <a:cxnLst/>
            <a:rect l="l" t="t" r="r" b="b"/>
            <a:pathLst>
              <a:path w="14376" h="12495" extrusionOk="0">
                <a:moveTo>
                  <a:pt x="7162" y="0"/>
                </a:moveTo>
                <a:cubicBezTo>
                  <a:pt x="3523" y="0"/>
                  <a:pt x="0" y="4267"/>
                  <a:pt x="998" y="8034"/>
                </a:cubicBezTo>
                <a:cubicBezTo>
                  <a:pt x="1672" y="10576"/>
                  <a:pt x="4194" y="12494"/>
                  <a:pt x="6817" y="12494"/>
                </a:cubicBezTo>
                <a:cubicBezTo>
                  <a:pt x="6883" y="12494"/>
                  <a:pt x="6950" y="12493"/>
                  <a:pt x="7017" y="12490"/>
                </a:cubicBezTo>
                <a:cubicBezTo>
                  <a:pt x="13009" y="12267"/>
                  <a:pt x="14375" y="4701"/>
                  <a:pt x="10223" y="1169"/>
                </a:cubicBezTo>
                <a:cubicBezTo>
                  <a:pt x="9263" y="352"/>
                  <a:pt x="8208" y="0"/>
                  <a:pt x="7162" y="0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33"/>
          <p:cNvSpPr txBox="1">
            <a:spLocks noGrp="1"/>
          </p:cNvSpPr>
          <p:nvPr>
            <p:ph type="body" idx="1"/>
          </p:nvPr>
        </p:nvSpPr>
        <p:spPr>
          <a:xfrm>
            <a:off x="2253432" y="2337763"/>
            <a:ext cx="5728855" cy="11952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lnSpc>
                <a:spcPct val="200000"/>
              </a:lnSpc>
              <a:buNone/>
            </a:pPr>
            <a:r>
              <a:rPr lang="fr-FR" sz="2800" dirty="0">
                <a:latin typeface="Viga" panose="020B0604020202020204" charset="0"/>
              </a:rPr>
              <a:t>MERCI POUR VOTRE ATTENTION!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BF8CB5D-D5F0-49CA-A33C-A69E0BC269F2}"/>
              </a:ext>
            </a:extLst>
          </p:cNvPr>
          <p:cNvSpPr txBox="1"/>
          <p:nvPr/>
        </p:nvSpPr>
        <p:spPr>
          <a:xfrm>
            <a:off x="8617527" y="4585855"/>
            <a:ext cx="450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Viga" panose="020B0604020202020204" charset="0"/>
              </a:rPr>
              <a:t>18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4"/>
          <p:cNvSpPr/>
          <p:nvPr/>
        </p:nvSpPr>
        <p:spPr>
          <a:xfrm flipH="1">
            <a:off x="835784" y="906323"/>
            <a:ext cx="4279065" cy="3330851"/>
          </a:xfrm>
          <a:custGeom>
            <a:avLst/>
            <a:gdLst/>
            <a:ahLst/>
            <a:cxnLst/>
            <a:rect l="l" t="t" r="r" b="b"/>
            <a:pathLst>
              <a:path w="209681" h="163217" extrusionOk="0">
                <a:moveTo>
                  <a:pt x="126215" y="0"/>
                </a:moveTo>
                <a:cubicBezTo>
                  <a:pt x="125383" y="0"/>
                  <a:pt x="124543" y="14"/>
                  <a:pt x="123697" y="42"/>
                </a:cubicBezTo>
                <a:cubicBezTo>
                  <a:pt x="87871" y="1241"/>
                  <a:pt x="57324" y="25234"/>
                  <a:pt x="32056" y="44028"/>
                </a:cubicBezTo>
                <a:cubicBezTo>
                  <a:pt x="6790" y="62820"/>
                  <a:pt x="0" y="92011"/>
                  <a:pt x="14709" y="114804"/>
                </a:cubicBezTo>
                <a:cubicBezTo>
                  <a:pt x="29416" y="137597"/>
                  <a:pt x="52798" y="127999"/>
                  <a:pt x="82590" y="142793"/>
                </a:cubicBezTo>
                <a:cubicBezTo>
                  <a:pt x="107746" y="155286"/>
                  <a:pt x="115695" y="163217"/>
                  <a:pt x="137537" y="163217"/>
                </a:cubicBezTo>
                <a:cubicBezTo>
                  <a:pt x="141563" y="163217"/>
                  <a:pt x="146062" y="162947"/>
                  <a:pt x="151227" y="162387"/>
                </a:cubicBezTo>
                <a:cubicBezTo>
                  <a:pt x="184414" y="158788"/>
                  <a:pt x="209680" y="122000"/>
                  <a:pt x="205910" y="82814"/>
                </a:cubicBezTo>
                <a:cubicBezTo>
                  <a:pt x="202138" y="43628"/>
                  <a:pt x="182150" y="23634"/>
                  <a:pt x="182150" y="23634"/>
                </a:cubicBezTo>
                <a:cubicBezTo>
                  <a:pt x="182150" y="23634"/>
                  <a:pt x="160581" y="0"/>
                  <a:pt x="1262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34"/>
          <p:cNvSpPr txBox="1">
            <a:spLocks noGrp="1"/>
          </p:cNvSpPr>
          <p:nvPr>
            <p:ph type="title"/>
          </p:nvPr>
        </p:nvSpPr>
        <p:spPr>
          <a:xfrm>
            <a:off x="2292450" y="1735798"/>
            <a:ext cx="45591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INTRODUCTION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516257-AA1D-4FA3-A50E-82ADDB3FE86B}"/>
              </a:ext>
            </a:extLst>
          </p:cNvPr>
          <p:cNvSpPr txBox="1"/>
          <p:nvPr/>
        </p:nvSpPr>
        <p:spPr>
          <a:xfrm>
            <a:off x="8617528" y="4585855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Viga" panose="020B060402020202020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16279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" grpId="0" animBg="1"/>
      <p:bldP spid="5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"/>
          <p:cNvSpPr txBox="1">
            <a:spLocks noGrp="1"/>
          </p:cNvSpPr>
          <p:nvPr>
            <p:ph type="title" idx="6"/>
          </p:nvPr>
        </p:nvSpPr>
        <p:spPr>
          <a:xfrm>
            <a:off x="879888" y="1904837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cxnSp>
        <p:nvCxnSpPr>
          <p:cNvPr id="304" name="Google Shape;304;p31"/>
          <p:cNvCxnSpPr>
            <a:cxnSpLocks/>
          </p:cNvCxnSpPr>
          <p:nvPr/>
        </p:nvCxnSpPr>
        <p:spPr>
          <a:xfrm>
            <a:off x="4600950" y="1522329"/>
            <a:ext cx="24889" cy="2532471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05" name="Google Shape;305;p31"/>
          <p:cNvSpPr txBox="1">
            <a:spLocks noGrp="1"/>
          </p:cNvSpPr>
          <p:nvPr>
            <p:ph type="ctrTitle"/>
          </p:nvPr>
        </p:nvSpPr>
        <p:spPr>
          <a:xfrm>
            <a:off x="1660702" y="1814948"/>
            <a:ext cx="2729100" cy="6871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fr-FR" dirty="0"/>
              <a:t>Cahier des charges</a:t>
            </a:r>
          </a:p>
        </p:txBody>
      </p:sp>
      <p:sp>
        <p:nvSpPr>
          <p:cNvPr id="307" name="Google Shape;307;p31"/>
          <p:cNvSpPr txBox="1">
            <a:spLocks noGrp="1"/>
          </p:cNvSpPr>
          <p:nvPr>
            <p:ph type="ctrTitle" idx="2"/>
          </p:nvPr>
        </p:nvSpPr>
        <p:spPr>
          <a:xfrm>
            <a:off x="1660702" y="3396556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fr-FR" dirty="0">
                <a:solidFill>
                  <a:schemeClr val="lt2"/>
                </a:solidFill>
              </a:rPr>
              <a:t>Technologies </a:t>
            </a:r>
            <a:r>
              <a:rPr lang="fr-FR" dirty="0"/>
              <a:t>et outils utilisés</a:t>
            </a:r>
            <a:endParaRPr lang="fr-FR" dirty="0">
              <a:solidFill>
                <a:schemeClr val="lt2"/>
              </a:solidFill>
            </a:endParaRPr>
          </a:p>
        </p:txBody>
      </p:sp>
      <p:sp>
        <p:nvSpPr>
          <p:cNvPr id="311" name="Google Shape;311;p31"/>
          <p:cNvSpPr txBox="1">
            <a:spLocks noGrp="1"/>
          </p:cNvSpPr>
          <p:nvPr>
            <p:ph type="title" idx="7"/>
          </p:nvPr>
        </p:nvSpPr>
        <p:spPr>
          <a:xfrm>
            <a:off x="879888" y="3099361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13" name="Google Shape;313;p31"/>
          <p:cNvSpPr txBox="1">
            <a:spLocks noGrp="1"/>
          </p:cNvSpPr>
          <p:nvPr>
            <p:ph type="title" idx="9"/>
          </p:nvPr>
        </p:nvSpPr>
        <p:spPr>
          <a:xfrm>
            <a:off x="4559649" y="1943049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16" name="Google Shape;316;p31"/>
          <p:cNvSpPr txBox="1">
            <a:spLocks noGrp="1"/>
          </p:cNvSpPr>
          <p:nvPr>
            <p:ph type="ctrTitle" idx="15"/>
          </p:nvPr>
        </p:nvSpPr>
        <p:spPr>
          <a:xfrm>
            <a:off x="5896741" y="2105387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dirty="0"/>
              <a:t>Analyse et conception</a:t>
            </a:r>
          </a:p>
        </p:txBody>
      </p:sp>
      <p:cxnSp>
        <p:nvCxnSpPr>
          <p:cNvPr id="322" name="Google Shape;322;p31"/>
          <p:cNvCxnSpPr/>
          <p:nvPr/>
        </p:nvCxnSpPr>
        <p:spPr>
          <a:xfrm>
            <a:off x="879888" y="2867202"/>
            <a:ext cx="7339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" name="Google Shape;314;p31">
            <a:extLst>
              <a:ext uri="{FF2B5EF4-FFF2-40B4-BE49-F238E27FC236}">
                <a16:creationId xmlns:a16="http://schemas.microsoft.com/office/drawing/2014/main" id="{97C2E75D-E4AF-4F98-BEE3-65A0371EB95B}"/>
              </a:ext>
            </a:extLst>
          </p:cNvPr>
          <p:cNvSpPr txBox="1">
            <a:spLocks/>
          </p:cNvSpPr>
          <p:nvPr/>
        </p:nvSpPr>
        <p:spPr>
          <a:xfrm>
            <a:off x="4630844" y="3064456"/>
            <a:ext cx="11922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Viga"/>
              <a:buNone/>
              <a:defRPr sz="40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42" name="Google Shape;318;p31">
            <a:extLst>
              <a:ext uri="{FF2B5EF4-FFF2-40B4-BE49-F238E27FC236}">
                <a16:creationId xmlns:a16="http://schemas.microsoft.com/office/drawing/2014/main" id="{C7216B62-7397-4917-9BBB-71289416D540}"/>
              </a:ext>
            </a:extLst>
          </p:cNvPr>
          <p:cNvSpPr txBox="1">
            <a:spLocks/>
          </p:cNvSpPr>
          <p:nvPr/>
        </p:nvSpPr>
        <p:spPr>
          <a:xfrm>
            <a:off x="5896741" y="3225488"/>
            <a:ext cx="27291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Viga"/>
              <a:buNone/>
              <a:defRPr sz="1800" b="0" i="0" u="none" strike="noStrike" cap="none">
                <a:solidFill>
                  <a:srgbClr val="1F1C51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dirty="0">
                <a:solidFill>
                  <a:schemeClr val="lt2"/>
                </a:solidFill>
              </a:rPr>
              <a:t>Réalisation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FCE15F3-7FCA-4B5F-949D-735C823BFC46}"/>
              </a:ext>
            </a:extLst>
          </p:cNvPr>
          <p:cNvSpPr txBox="1"/>
          <p:nvPr/>
        </p:nvSpPr>
        <p:spPr>
          <a:xfrm>
            <a:off x="3178808" y="783486"/>
            <a:ext cx="27265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r">
              <a:buClr>
                <a:srgbClr val="1F1C51"/>
              </a:buClr>
              <a:buSzPts val="1800"/>
              <a:buFont typeface="Viga"/>
              <a:buNone/>
              <a:defRPr sz="1800">
                <a:solidFill>
                  <a:srgbClr val="1F1C51"/>
                </a:solidFill>
                <a:latin typeface="Viga"/>
                <a:ea typeface="Viga"/>
                <a:cs typeface="Viga"/>
                <a:sym typeface="Viga"/>
              </a:defRPr>
            </a:lvl1pPr>
            <a:lvl2pPr algn="r"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algn="r"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algn="r"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algn="r"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algn="r"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algn="r"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algn="r"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algn="r"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pPr algn="ctr"/>
            <a:r>
              <a:rPr lang="fr-FR" sz="3600" dirty="0"/>
              <a:t>PLAN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55F5362-81CA-4DB0-9045-5775B3D16D49}"/>
              </a:ext>
            </a:extLst>
          </p:cNvPr>
          <p:cNvSpPr txBox="1"/>
          <p:nvPr/>
        </p:nvSpPr>
        <p:spPr>
          <a:xfrm>
            <a:off x="8617528" y="4585855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Viga" panose="020B0604020202020204" charset="0"/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" grpId="0"/>
      <p:bldP spid="305" grpId="0"/>
      <p:bldP spid="307" grpId="0"/>
      <p:bldP spid="311" grpId="0"/>
      <p:bldP spid="313" grpId="0"/>
      <p:bldP spid="316" grpId="0"/>
      <p:bldP spid="41" grpId="0"/>
      <p:bldP spid="42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44"/>
          <p:cNvSpPr/>
          <p:nvPr/>
        </p:nvSpPr>
        <p:spPr>
          <a:xfrm rot="6517079">
            <a:off x="6027285" y="1234244"/>
            <a:ext cx="4864866" cy="3525934"/>
          </a:xfrm>
          <a:custGeom>
            <a:avLst/>
            <a:gdLst/>
            <a:ahLst/>
            <a:cxnLst/>
            <a:rect l="l" t="t" r="r" b="b"/>
            <a:pathLst>
              <a:path w="289091" h="209526" extrusionOk="0">
                <a:moveTo>
                  <a:pt x="148837" y="1"/>
                </a:moveTo>
                <a:cubicBezTo>
                  <a:pt x="141742" y="1"/>
                  <a:pt x="134604" y="788"/>
                  <a:pt x="127468" y="2165"/>
                </a:cubicBezTo>
                <a:cubicBezTo>
                  <a:pt x="112941" y="4965"/>
                  <a:pt x="100810" y="16680"/>
                  <a:pt x="91728" y="27934"/>
                </a:cubicBezTo>
                <a:cubicBezTo>
                  <a:pt x="77946" y="45017"/>
                  <a:pt x="69297" y="65455"/>
                  <a:pt x="55729" y="82687"/>
                </a:cubicBezTo>
                <a:cubicBezTo>
                  <a:pt x="35648" y="108197"/>
                  <a:pt x="0" y="136526"/>
                  <a:pt x="13426" y="173189"/>
                </a:cubicBezTo>
                <a:cubicBezTo>
                  <a:pt x="24129" y="202416"/>
                  <a:pt x="56798" y="208751"/>
                  <a:pt x="84363" y="209495"/>
                </a:cubicBezTo>
                <a:cubicBezTo>
                  <a:pt x="85120" y="209515"/>
                  <a:pt x="85871" y="209525"/>
                  <a:pt x="86617" y="209525"/>
                </a:cubicBezTo>
                <a:cubicBezTo>
                  <a:pt x="123140" y="209525"/>
                  <a:pt x="146099" y="185464"/>
                  <a:pt x="164640" y="185464"/>
                </a:cubicBezTo>
                <a:cubicBezTo>
                  <a:pt x="178412" y="185464"/>
                  <a:pt x="192554" y="194152"/>
                  <a:pt x="205277" y="198540"/>
                </a:cubicBezTo>
                <a:cubicBezTo>
                  <a:pt x="215369" y="202020"/>
                  <a:pt x="226687" y="204611"/>
                  <a:pt x="237542" y="204611"/>
                </a:cubicBezTo>
                <a:cubicBezTo>
                  <a:pt x="252904" y="204611"/>
                  <a:pt x="267337" y="199421"/>
                  <a:pt x="276053" y="184216"/>
                </a:cubicBezTo>
                <a:cubicBezTo>
                  <a:pt x="289091" y="161471"/>
                  <a:pt x="284279" y="132895"/>
                  <a:pt x="269440" y="112377"/>
                </a:cubicBezTo>
                <a:cubicBezTo>
                  <a:pt x="253335" y="90105"/>
                  <a:pt x="230389" y="73540"/>
                  <a:pt x="218820" y="47928"/>
                </a:cubicBezTo>
                <a:cubicBezTo>
                  <a:pt x="209910" y="28205"/>
                  <a:pt x="199143" y="13000"/>
                  <a:pt x="178149" y="5133"/>
                </a:cubicBezTo>
                <a:cubicBezTo>
                  <a:pt x="168540" y="1532"/>
                  <a:pt x="158730" y="1"/>
                  <a:pt x="14883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0" name="Google Shape;1650;p44"/>
          <p:cNvSpPr txBox="1">
            <a:spLocks noGrp="1"/>
          </p:cNvSpPr>
          <p:nvPr>
            <p:ph type="title"/>
          </p:nvPr>
        </p:nvSpPr>
        <p:spPr>
          <a:xfrm>
            <a:off x="1083211" y="1604651"/>
            <a:ext cx="5442850" cy="21626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fr-FR" dirty="0"/>
              <a:t>Cahier des charges</a:t>
            </a:r>
          </a:p>
        </p:txBody>
      </p:sp>
      <p:sp>
        <p:nvSpPr>
          <p:cNvPr id="1652" name="Google Shape;1652;p44"/>
          <p:cNvSpPr txBox="1">
            <a:spLocks noGrp="1"/>
          </p:cNvSpPr>
          <p:nvPr>
            <p:ph type="title" idx="2"/>
          </p:nvPr>
        </p:nvSpPr>
        <p:spPr>
          <a:xfrm>
            <a:off x="190474" y="893224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DD7BA30-A3D3-498A-87A6-4259C0C2C59D}"/>
              </a:ext>
            </a:extLst>
          </p:cNvPr>
          <p:cNvSpPr txBox="1"/>
          <p:nvPr/>
        </p:nvSpPr>
        <p:spPr>
          <a:xfrm>
            <a:off x="8617528" y="4585855"/>
            <a:ext cx="30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Viga" panose="020B0604020202020204" charset="0"/>
              </a:rPr>
              <a:t>3	</a:t>
            </a:r>
          </a:p>
        </p:txBody>
      </p:sp>
    </p:spTree>
    <p:extLst>
      <p:ext uri="{BB962C8B-B14F-4D97-AF65-F5344CB8AC3E}">
        <p14:creationId xmlns:p14="http://schemas.microsoft.com/office/powerpoint/2010/main" val="922820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0" grpId="0"/>
      <p:bldP spid="16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>
                <a:solidFill>
                  <a:srgbClr val="1F1C51"/>
                </a:solidFill>
              </a:rPr>
              <a:t>BESOINS FONCTIONNELS</a:t>
            </a:r>
            <a:endParaRPr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6320C2-FCBE-49CE-9F37-CE1E0570E37D}"/>
              </a:ext>
            </a:extLst>
          </p:cNvPr>
          <p:cNvSpPr/>
          <p:nvPr/>
        </p:nvSpPr>
        <p:spPr>
          <a:xfrm>
            <a:off x="733615" y="1204420"/>
            <a:ext cx="24593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1F1C51"/>
                </a:solidFill>
                <a:latin typeface="DM Sans" panose="020B0604020202020204" charset="0"/>
              </a:rPr>
              <a:t>Le projet est composé de : 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6E81566C-88EE-4E04-9C35-CD315823AAC3}"/>
              </a:ext>
            </a:extLst>
          </p:cNvPr>
          <p:cNvSpPr txBox="1"/>
          <p:nvPr/>
        </p:nvSpPr>
        <p:spPr>
          <a:xfrm>
            <a:off x="8617528" y="4585855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Viga" panose="020B0604020202020204" charset="0"/>
              </a:rPr>
              <a:t>4</a:t>
            </a:r>
          </a:p>
        </p:txBody>
      </p:sp>
      <p:sp>
        <p:nvSpPr>
          <p:cNvPr id="117" name="Google Shape;1649;p44">
            <a:extLst>
              <a:ext uri="{FF2B5EF4-FFF2-40B4-BE49-F238E27FC236}">
                <a16:creationId xmlns:a16="http://schemas.microsoft.com/office/drawing/2014/main" id="{A979133C-FB5A-45D0-B47A-9BEA5C196638}"/>
              </a:ext>
            </a:extLst>
          </p:cNvPr>
          <p:cNvSpPr/>
          <p:nvPr/>
        </p:nvSpPr>
        <p:spPr>
          <a:xfrm rot="14400000">
            <a:off x="-587558" y="4087736"/>
            <a:ext cx="1980171" cy="1435179"/>
          </a:xfrm>
          <a:custGeom>
            <a:avLst/>
            <a:gdLst/>
            <a:ahLst/>
            <a:cxnLst/>
            <a:rect l="l" t="t" r="r" b="b"/>
            <a:pathLst>
              <a:path w="289091" h="209526" extrusionOk="0">
                <a:moveTo>
                  <a:pt x="148837" y="1"/>
                </a:moveTo>
                <a:cubicBezTo>
                  <a:pt x="141742" y="1"/>
                  <a:pt x="134604" y="788"/>
                  <a:pt x="127468" y="2165"/>
                </a:cubicBezTo>
                <a:cubicBezTo>
                  <a:pt x="112941" y="4965"/>
                  <a:pt x="100810" y="16680"/>
                  <a:pt x="91728" y="27934"/>
                </a:cubicBezTo>
                <a:cubicBezTo>
                  <a:pt x="77946" y="45017"/>
                  <a:pt x="69297" y="65455"/>
                  <a:pt x="55729" y="82687"/>
                </a:cubicBezTo>
                <a:cubicBezTo>
                  <a:pt x="35648" y="108197"/>
                  <a:pt x="0" y="136526"/>
                  <a:pt x="13426" y="173189"/>
                </a:cubicBezTo>
                <a:cubicBezTo>
                  <a:pt x="24129" y="202416"/>
                  <a:pt x="56798" y="208751"/>
                  <a:pt x="84363" y="209495"/>
                </a:cubicBezTo>
                <a:cubicBezTo>
                  <a:pt x="85120" y="209515"/>
                  <a:pt x="85871" y="209525"/>
                  <a:pt x="86617" y="209525"/>
                </a:cubicBezTo>
                <a:cubicBezTo>
                  <a:pt x="123140" y="209525"/>
                  <a:pt x="146099" y="185464"/>
                  <a:pt x="164640" y="185464"/>
                </a:cubicBezTo>
                <a:cubicBezTo>
                  <a:pt x="178412" y="185464"/>
                  <a:pt x="192554" y="194152"/>
                  <a:pt x="205277" y="198540"/>
                </a:cubicBezTo>
                <a:cubicBezTo>
                  <a:pt x="215369" y="202020"/>
                  <a:pt x="226687" y="204611"/>
                  <a:pt x="237542" y="204611"/>
                </a:cubicBezTo>
                <a:cubicBezTo>
                  <a:pt x="252904" y="204611"/>
                  <a:pt x="267337" y="199421"/>
                  <a:pt x="276053" y="184216"/>
                </a:cubicBezTo>
                <a:cubicBezTo>
                  <a:pt x="289091" y="161471"/>
                  <a:pt x="284279" y="132895"/>
                  <a:pt x="269440" y="112377"/>
                </a:cubicBezTo>
                <a:cubicBezTo>
                  <a:pt x="253335" y="90105"/>
                  <a:pt x="230389" y="73540"/>
                  <a:pt x="218820" y="47928"/>
                </a:cubicBezTo>
                <a:cubicBezTo>
                  <a:pt x="209910" y="28205"/>
                  <a:pt x="199143" y="13000"/>
                  <a:pt x="178149" y="5133"/>
                </a:cubicBezTo>
                <a:cubicBezTo>
                  <a:pt x="168540" y="1532"/>
                  <a:pt x="158730" y="1"/>
                  <a:pt x="148837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7DE87504-720F-4743-ABC0-06C3591B9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646" y="2033439"/>
            <a:ext cx="1644128" cy="1644128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A4533C2F-3E42-435A-A749-E36572CC8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2228" y="1944963"/>
            <a:ext cx="1644128" cy="1644128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CFFA9132-6502-4378-8957-FAD3953178EB}"/>
              </a:ext>
            </a:extLst>
          </p:cNvPr>
          <p:cNvSpPr/>
          <p:nvPr/>
        </p:nvSpPr>
        <p:spPr>
          <a:xfrm>
            <a:off x="1730902" y="3677567"/>
            <a:ext cx="17443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1F1C51"/>
                </a:solidFill>
                <a:latin typeface="DM Sans" panose="020B0604020202020204" charset="0"/>
              </a:rPr>
              <a:t>Application mobile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F7FEF18-D00B-49D9-B47B-CE6B1CF15A60}"/>
              </a:ext>
            </a:extLst>
          </p:cNvPr>
          <p:cNvSpPr/>
          <p:nvPr/>
        </p:nvSpPr>
        <p:spPr>
          <a:xfrm>
            <a:off x="5750263" y="3677566"/>
            <a:ext cx="15680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1F1C51"/>
                </a:solidFill>
                <a:latin typeface="DM Sans" panose="020B0604020202020204" charset="0"/>
              </a:rPr>
              <a:t>Application Web</a:t>
            </a:r>
          </a:p>
        </p:txBody>
      </p:sp>
    </p:spTree>
    <p:extLst>
      <p:ext uri="{BB962C8B-B14F-4D97-AF65-F5344CB8AC3E}">
        <p14:creationId xmlns:p14="http://schemas.microsoft.com/office/powerpoint/2010/main" val="1133937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8" grpId="0"/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>
                <a:solidFill>
                  <a:srgbClr val="1F1C51"/>
                </a:solidFill>
              </a:rPr>
              <a:t>BESOINS FONCTIONNELS</a:t>
            </a:r>
            <a:endParaRPr dirty="0"/>
          </a:p>
        </p:txBody>
      </p:sp>
      <p:sp>
        <p:nvSpPr>
          <p:cNvPr id="876" name="Google Shape;876;p37"/>
          <p:cNvSpPr txBox="1">
            <a:spLocks noGrp="1"/>
          </p:cNvSpPr>
          <p:nvPr>
            <p:ph type="title" idx="2"/>
          </p:nvPr>
        </p:nvSpPr>
        <p:spPr>
          <a:xfrm>
            <a:off x="3465000" y="2796098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Patients</a:t>
            </a:r>
            <a:endParaRPr dirty="0"/>
          </a:p>
        </p:txBody>
      </p:sp>
      <p:sp>
        <p:nvSpPr>
          <p:cNvPr id="878" name="Google Shape;878;p37"/>
          <p:cNvSpPr txBox="1">
            <a:spLocks noGrp="1"/>
          </p:cNvSpPr>
          <p:nvPr>
            <p:ph type="title" idx="4"/>
          </p:nvPr>
        </p:nvSpPr>
        <p:spPr>
          <a:xfrm>
            <a:off x="835215" y="2796098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Urgences</a:t>
            </a:r>
            <a:endParaRPr dirty="0"/>
          </a:p>
        </p:txBody>
      </p:sp>
      <p:sp>
        <p:nvSpPr>
          <p:cNvPr id="880" name="Google Shape;880;p37"/>
          <p:cNvSpPr txBox="1">
            <a:spLocks noGrp="1"/>
          </p:cNvSpPr>
          <p:nvPr>
            <p:ph type="title" idx="6"/>
          </p:nvPr>
        </p:nvSpPr>
        <p:spPr>
          <a:xfrm>
            <a:off x="6094780" y="2796098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Médecins</a:t>
            </a:r>
            <a:endParaRPr dirty="0"/>
          </a:p>
        </p:txBody>
      </p:sp>
      <p:sp>
        <p:nvSpPr>
          <p:cNvPr id="883" name="Google Shape;883;p37"/>
          <p:cNvSpPr/>
          <p:nvPr/>
        </p:nvSpPr>
        <p:spPr>
          <a:xfrm>
            <a:off x="6716827" y="1802701"/>
            <a:ext cx="969900" cy="96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2" name="Google Shape;882;p37"/>
          <p:cNvSpPr/>
          <p:nvPr/>
        </p:nvSpPr>
        <p:spPr>
          <a:xfrm>
            <a:off x="4087051" y="1802701"/>
            <a:ext cx="969900" cy="9796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6320C2-FCBE-49CE-9F37-CE1E0570E37D}"/>
              </a:ext>
            </a:extLst>
          </p:cNvPr>
          <p:cNvSpPr/>
          <p:nvPr/>
        </p:nvSpPr>
        <p:spPr>
          <a:xfrm>
            <a:off x="1154326" y="1201745"/>
            <a:ext cx="45288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DM Sans" panose="020B0604020202020204" charset="0"/>
              </a:rPr>
              <a:t>L’application web permet l’administrateur de gérer : 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6E81566C-88EE-4E04-9C35-CD315823AAC3}"/>
              </a:ext>
            </a:extLst>
          </p:cNvPr>
          <p:cNvSpPr txBox="1"/>
          <p:nvPr/>
        </p:nvSpPr>
        <p:spPr>
          <a:xfrm>
            <a:off x="8617528" y="4585855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Viga" panose="020B0604020202020204" charset="0"/>
              </a:rPr>
              <a:t>5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CB47FB0-9377-4669-8957-288DEFC8BBBE}"/>
              </a:ext>
            </a:extLst>
          </p:cNvPr>
          <p:cNvSpPr/>
          <p:nvPr/>
        </p:nvSpPr>
        <p:spPr>
          <a:xfrm>
            <a:off x="831801" y="3557409"/>
            <a:ext cx="39372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DM Sans" panose="020B0604020202020204" charset="0"/>
              </a:rPr>
              <a:t>L’application fournit les opérations suivantes:</a:t>
            </a:r>
          </a:p>
        </p:txBody>
      </p: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8BC8F045-D228-4651-8B45-E3AF604544F5}"/>
              </a:ext>
            </a:extLst>
          </p:cNvPr>
          <p:cNvGrpSpPr/>
          <p:nvPr/>
        </p:nvGrpSpPr>
        <p:grpSpPr>
          <a:xfrm>
            <a:off x="2207484" y="4089293"/>
            <a:ext cx="2867891" cy="561545"/>
            <a:chOff x="6663405" y="3734594"/>
            <a:chExt cx="2867891" cy="561545"/>
          </a:xfrm>
        </p:grpSpPr>
        <p:grpSp>
          <p:nvGrpSpPr>
            <p:cNvPr id="87" name="Groupe 86">
              <a:extLst>
                <a:ext uri="{FF2B5EF4-FFF2-40B4-BE49-F238E27FC236}">
                  <a16:creationId xmlns:a16="http://schemas.microsoft.com/office/drawing/2014/main" id="{D27C465B-61E7-43B6-A21B-AD69F25216DB}"/>
                </a:ext>
              </a:extLst>
            </p:cNvPr>
            <p:cNvGrpSpPr/>
            <p:nvPr/>
          </p:nvGrpSpPr>
          <p:grpSpPr>
            <a:xfrm>
              <a:off x="6663405" y="3734594"/>
              <a:ext cx="2867891" cy="561545"/>
              <a:chOff x="6580278" y="3498044"/>
              <a:chExt cx="2867891" cy="561545"/>
            </a:xfrm>
          </p:grpSpPr>
          <p:sp>
            <p:nvSpPr>
              <p:cNvPr id="89" name="Google Shape;1330;p40">
                <a:extLst>
                  <a:ext uri="{FF2B5EF4-FFF2-40B4-BE49-F238E27FC236}">
                    <a16:creationId xmlns:a16="http://schemas.microsoft.com/office/drawing/2014/main" id="{197C9C6B-AAD7-4D90-9705-E1266D09C96A}"/>
                  </a:ext>
                </a:extLst>
              </p:cNvPr>
              <p:cNvSpPr/>
              <p:nvPr/>
            </p:nvSpPr>
            <p:spPr>
              <a:xfrm>
                <a:off x="7030423" y="3586489"/>
                <a:ext cx="473100" cy="473100"/>
              </a:xfrm>
              <a:prstGeom prst="ellipse">
                <a:avLst/>
              </a:pr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0" name="Google Shape;878;p37">
                <a:extLst>
                  <a:ext uri="{FF2B5EF4-FFF2-40B4-BE49-F238E27FC236}">
                    <a16:creationId xmlns:a16="http://schemas.microsoft.com/office/drawing/2014/main" id="{4EE7E7D8-B065-4E8F-B231-659C607E0D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80278" y="3498044"/>
                <a:ext cx="2867891" cy="5397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800"/>
                  <a:buFont typeface="Viga"/>
                  <a:buNone/>
                  <a:defRPr sz="2800" b="0" i="0" u="none" strike="noStrike" cap="none">
                    <a:solidFill>
                      <a:schemeClr val="lt2"/>
                    </a:solidFill>
                    <a:latin typeface="Viga"/>
                    <a:ea typeface="Viga"/>
                    <a:cs typeface="Viga"/>
                    <a:sym typeface="Viga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fr-FR" sz="1400" dirty="0">
                    <a:latin typeface="DM Sans" panose="020B0604020202020204" charset="0"/>
                  </a:rPr>
                  <a:t>Affichage</a:t>
                </a:r>
              </a:p>
            </p:txBody>
          </p:sp>
        </p:grpSp>
        <p:pic>
          <p:nvPicPr>
            <p:cNvPr id="88" name="Image 87">
              <a:extLst>
                <a:ext uri="{FF2B5EF4-FFF2-40B4-BE49-F238E27FC236}">
                  <a16:creationId xmlns:a16="http://schemas.microsoft.com/office/drawing/2014/main" id="{EF9AD5FC-296A-461A-8D2C-592D70653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78562" y="3888197"/>
              <a:ext cx="342783" cy="342783"/>
            </a:xfrm>
            <a:prstGeom prst="rect">
              <a:avLst/>
            </a:prstGeom>
          </p:spPr>
        </p:pic>
      </p:grp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9A505C52-E850-47F0-9729-151A7056D9B7}"/>
              </a:ext>
            </a:extLst>
          </p:cNvPr>
          <p:cNvGrpSpPr/>
          <p:nvPr/>
        </p:nvGrpSpPr>
        <p:grpSpPr>
          <a:xfrm>
            <a:off x="308808" y="4064603"/>
            <a:ext cx="2867891" cy="564440"/>
            <a:chOff x="185766" y="3495149"/>
            <a:chExt cx="2867891" cy="564440"/>
          </a:xfrm>
        </p:grpSpPr>
        <p:grpSp>
          <p:nvGrpSpPr>
            <p:cNvPr id="92" name="Groupe 91">
              <a:extLst>
                <a:ext uri="{FF2B5EF4-FFF2-40B4-BE49-F238E27FC236}">
                  <a16:creationId xmlns:a16="http://schemas.microsoft.com/office/drawing/2014/main" id="{4361EA6F-E771-46B4-8980-6736B0C115F2}"/>
                </a:ext>
              </a:extLst>
            </p:cNvPr>
            <p:cNvGrpSpPr/>
            <p:nvPr/>
          </p:nvGrpSpPr>
          <p:grpSpPr>
            <a:xfrm>
              <a:off x="185766" y="3495149"/>
              <a:ext cx="2867891" cy="564440"/>
              <a:chOff x="1063816" y="3465676"/>
              <a:chExt cx="2867891" cy="564440"/>
            </a:xfrm>
          </p:grpSpPr>
          <p:sp>
            <p:nvSpPr>
              <p:cNvPr id="94" name="Google Shape;1330;p40">
                <a:extLst>
                  <a:ext uri="{FF2B5EF4-FFF2-40B4-BE49-F238E27FC236}">
                    <a16:creationId xmlns:a16="http://schemas.microsoft.com/office/drawing/2014/main" id="{E3CFF33F-1865-4201-B1B6-33DA258035AB}"/>
                  </a:ext>
                </a:extLst>
              </p:cNvPr>
              <p:cNvSpPr/>
              <p:nvPr/>
            </p:nvSpPr>
            <p:spPr>
              <a:xfrm>
                <a:off x="1672785" y="3557016"/>
                <a:ext cx="473100" cy="473100"/>
              </a:xfrm>
              <a:prstGeom prst="ellipse">
                <a:avLst/>
              </a:pr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878;p37">
                <a:extLst>
                  <a:ext uri="{FF2B5EF4-FFF2-40B4-BE49-F238E27FC236}">
                    <a16:creationId xmlns:a16="http://schemas.microsoft.com/office/drawing/2014/main" id="{E328D14E-DDAC-41AB-8470-1686994CD18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3816" y="3465676"/>
                <a:ext cx="2867891" cy="5397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800"/>
                  <a:buFont typeface="Viga"/>
                  <a:buNone/>
                  <a:defRPr sz="2800" b="0" i="0" u="none" strike="noStrike" cap="none">
                    <a:solidFill>
                      <a:schemeClr val="lt2"/>
                    </a:solidFill>
                    <a:latin typeface="Viga"/>
                    <a:ea typeface="Viga"/>
                    <a:cs typeface="Viga"/>
                    <a:sym typeface="Viga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fr-FR" sz="1400" dirty="0">
                    <a:latin typeface="DM Sans" panose="020B0604020202020204" charset="0"/>
                  </a:rPr>
                  <a:t>Ajout</a:t>
                </a:r>
              </a:p>
            </p:txBody>
          </p:sp>
        </p:grpSp>
        <p:pic>
          <p:nvPicPr>
            <p:cNvPr id="93" name="Image 92">
              <a:extLst>
                <a:ext uri="{FF2B5EF4-FFF2-40B4-BE49-F238E27FC236}">
                  <a16:creationId xmlns:a16="http://schemas.microsoft.com/office/drawing/2014/main" id="{0E2A5790-393F-4455-B84E-2FBA26C0E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2383" y="3654137"/>
              <a:ext cx="337803" cy="337803"/>
            </a:xfrm>
            <a:prstGeom prst="rect">
              <a:avLst/>
            </a:prstGeom>
          </p:spPr>
        </p:pic>
      </p:grpSp>
      <p:grpSp>
        <p:nvGrpSpPr>
          <p:cNvPr id="96" name="Groupe 95">
            <a:extLst>
              <a:ext uri="{FF2B5EF4-FFF2-40B4-BE49-F238E27FC236}">
                <a16:creationId xmlns:a16="http://schemas.microsoft.com/office/drawing/2014/main" id="{9E8126E6-8E78-43B6-A35B-44898DEFC6CB}"/>
              </a:ext>
            </a:extLst>
          </p:cNvPr>
          <p:cNvGrpSpPr/>
          <p:nvPr/>
        </p:nvGrpSpPr>
        <p:grpSpPr>
          <a:xfrm>
            <a:off x="4245631" y="4103028"/>
            <a:ext cx="2867891" cy="545869"/>
            <a:chOff x="6950334" y="2427810"/>
            <a:chExt cx="2867891" cy="545869"/>
          </a:xfrm>
        </p:grpSpPr>
        <p:grpSp>
          <p:nvGrpSpPr>
            <p:cNvPr id="97" name="Groupe 96">
              <a:extLst>
                <a:ext uri="{FF2B5EF4-FFF2-40B4-BE49-F238E27FC236}">
                  <a16:creationId xmlns:a16="http://schemas.microsoft.com/office/drawing/2014/main" id="{74EDB039-1D26-4A4C-B528-68506B9551CE}"/>
                </a:ext>
              </a:extLst>
            </p:cNvPr>
            <p:cNvGrpSpPr/>
            <p:nvPr/>
          </p:nvGrpSpPr>
          <p:grpSpPr>
            <a:xfrm>
              <a:off x="6950334" y="2427810"/>
              <a:ext cx="2867891" cy="545869"/>
              <a:chOff x="4033952" y="3445196"/>
              <a:chExt cx="2867891" cy="545869"/>
            </a:xfrm>
          </p:grpSpPr>
          <p:sp>
            <p:nvSpPr>
              <p:cNvPr id="99" name="Google Shape;1330;p40">
                <a:extLst>
                  <a:ext uri="{FF2B5EF4-FFF2-40B4-BE49-F238E27FC236}">
                    <a16:creationId xmlns:a16="http://schemas.microsoft.com/office/drawing/2014/main" id="{0F2F8BBF-F8C7-4DA0-BDAC-45C8984D808E}"/>
                  </a:ext>
                </a:extLst>
              </p:cNvPr>
              <p:cNvSpPr/>
              <p:nvPr/>
            </p:nvSpPr>
            <p:spPr>
              <a:xfrm>
                <a:off x="4339751" y="3517965"/>
                <a:ext cx="473100" cy="473100"/>
              </a:xfrm>
              <a:prstGeom prst="ellipse">
                <a:avLst/>
              </a:pr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878;p37">
                <a:extLst>
                  <a:ext uri="{FF2B5EF4-FFF2-40B4-BE49-F238E27FC236}">
                    <a16:creationId xmlns:a16="http://schemas.microsoft.com/office/drawing/2014/main" id="{9EB4F2AC-D30A-4527-8370-E50C5E30AB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33952" y="3445196"/>
                <a:ext cx="2867891" cy="5397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800"/>
                  <a:buFont typeface="Viga"/>
                  <a:buNone/>
                  <a:defRPr sz="2800" b="0" i="0" u="none" strike="noStrike" cap="none">
                    <a:solidFill>
                      <a:schemeClr val="lt2"/>
                    </a:solidFill>
                    <a:latin typeface="Viga"/>
                    <a:ea typeface="Viga"/>
                    <a:cs typeface="Viga"/>
                    <a:sym typeface="Viga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fr-FR" sz="1400" dirty="0">
                    <a:latin typeface="DM Sans" panose="020B0604020202020204" charset="0"/>
                  </a:rPr>
                  <a:t>Modification</a:t>
                </a:r>
              </a:p>
            </p:txBody>
          </p:sp>
        </p:grpSp>
        <p:pic>
          <p:nvPicPr>
            <p:cNvPr id="98" name="Image 97">
              <a:extLst>
                <a:ext uri="{FF2B5EF4-FFF2-40B4-BE49-F238E27FC236}">
                  <a16:creationId xmlns:a16="http://schemas.microsoft.com/office/drawing/2014/main" id="{BC4169F8-13E0-469C-A3C8-E8357E1081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11493" y="2555664"/>
              <a:ext cx="353775" cy="353775"/>
            </a:xfrm>
            <a:prstGeom prst="rect">
              <a:avLst/>
            </a:prstGeom>
          </p:spPr>
        </p:pic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8465B761-AFFD-4AE7-A317-87F12F466C0C}"/>
              </a:ext>
            </a:extLst>
          </p:cNvPr>
          <p:cNvGrpSpPr/>
          <p:nvPr/>
        </p:nvGrpSpPr>
        <p:grpSpPr>
          <a:xfrm>
            <a:off x="6276109" y="4099968"/>
            <a:ext cx="2867891" cy="545869"/>
            <a:chOff x="6267425" y="4134268"/>
            <a:chExt cx="2867891" cy="545869"/>
          </a:xfrm>
        </p:grpSpPr>
        <p:grpSp>
          <p:nvGrpSpPr>
            <p:cNvPr id="107" name="Groupe 106">
              <a:extLst>
                <a:ext uri="{FF2B5EF4-FFF2-40B4-BE49-F238E27FC236}">
                  <a16:creationId xmlns:a16="http://schemas.microsoft.com/office/drawing/2014/main" id="{E5B6FE9D-40CB-4516-AB7A-D790ECB49250}"/>
                </a:ext>
              </a:extLst>
            </p:cNvPr>
            <p:cNvGrpSpPr/>
            <p:nvPr/>
          </p:nvGrpSpPr>
          <p:grpSpPr>
            <a:xfrm>
              <a:off x="6267425" y="4134268"/>
              <a:ext cx="2867891" cy="545869"/>
              <a:chOff x="4000698" y="3445196"/>
              <a:chExt cx="2867891" cy="545869"/>
            </a:xfrm>
          </p:grpSpPr>
          <p:sp>
            <p:nvSpPr>
              <p:cNvPr id="109" name="Google Shape;1330;p40">
                <a:extLst>
                  <a:ext uri="{FF2B5EF4-FFF2-40B4-BE49-F238E27FC236}">
                    <a16:creationId xmlns:a16="http://schemas.microsoft.com/office/drawing/2014/main" id="{6D03ECD7-3F6C-4F31-8BD7-93AA19D84408}"/>
                  </a:ext>
                </a:extLst>
              </p:cNvPr>
              <p:cNvSpPr/>
              <p:nvPr/>
            </p:nvSpPr>
            <p:spPr>
              <a:xfrm>
                <a:off x="4339751" y="3517965"/>
                <a:ext cx="473100" cy="473100"/>
              </a:xfrm>
              <a:prstGeom prst="ellipse">
                <a:avLst/>
              </a:pr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878;p37">
                <a:extLst>
                  <a:ext uri="{FF2B5EF4-FFF2-40B4-BE49-F238E27FC236}">
                    <a16:creationId xmlns:a16="http://schemas.microsoft.com/office/drawing/2014/main" id="{2BC6C8DB-62EE-4132-A2D9-DBD3A09C0B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00698" y="3445196"/>
                <a:ext cx="2867891" cy="5397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800"/>
                  <a:buFont typeface="Viga"/>
                  <a:buNone/>
                  <a:defRPr sz="2800" b="0" i="0" u="none" strike="noStrike" cap="none">
                    <a:solidFill>
                      <a:schemeClr val="lt2"/>
                    </a:solidFill>
                    <a:latin typeface="Viga"/>
                    <a:ea typeface="Viga"/>
                    <a:cs typeface="Viga"/>
                    <a:sym typeface="Viga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fr-FR" sz="1400" dirty="0">
                    <a:latin typeface="DM Sans" panose="020B0604020202020204" charset="0"/>
                  </a:rPr>
                  <a:t>Recherche</a:t>
                </a:r>
              </a:p>
            </p:txBody>
          </p:sp>
        </p:grpSp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5A0713FA-E8CC-4B03-BD87-B37CC15C9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86058" y="4279693"/>
              <a:ext cx="306795" cy="306795"/>
            </a:xfrm>
            <a:prstGeom prst="rect">
              <a:avLst/>
            </a:prstGeom>
          </p:spPr>
        </p:pic>
      </p:grpSp>
      <p:sp>
        <p:nvSpPr>
          <p:cNvPr id="117" name="Google Shape;1649;p44">
            <a:extLst>
              <a:ext uri="{FF2B5EF4-FFF2-40B4-BE49-F238E27FC236}">
                <a16:creationId xmlns:a16="http://schemas.microsoft.com/office/drawing/2014/main" id="{A979133C-FB5A-45D0-B47A-9BEA5C196638}"/>
              </a:ext>
            </a:extLst>
          </p:cNvPr>
          <p:cNvSpPr/>
          <p:nvPr/>
        </p:nvSpPr>
        <p:spPr>
          <a:xfrm rot="3042897">
            <a:off x="7470180" y="-95921"/>
            <a:ext cx="1980171" cy="1435179"/>
          </a:xfrm>
          <a:custGeom>
            <a:avLst/>
            <a:gdLst/>
            <a:ahLst/>
            <a:cxnLst/>
            <a:rect l="l" t="t" r="r" b="b"/>
            <a:pathLst>
              <a:path w="289091" h="209526" extrusionOk="0">
                <a:moveTo>
                  <a:pt x="148837" y="1"/>
                </a:moveTo>
                <a:cubicBezTo>
                  <a:pt x="141742" y="1"/>
                  <a:pt x="134604" y="788"/>
                  <a:pt x="127468" y="2165"/>
                </a:cubicBezTo>
                <a:cubicBezTo>
                  <a:pt x="112941" y="4965"/>
                  <a:pt x="100810" y="16680"/>
                  <a:pt x="91728" y="27934"/>
                </a:cubicBezTo>
                <a:cubicBezTo>
                  <a:pt x="77946" y="45017"/>
                  <a:pt x="69297" y="65455"/>
                  <a:pt x="55729" y="82687"/>
                </a:cubicBezTo>
                <a:cubicBezTo>
                  <a:pt x="35648" y="108197"/>
                  <a:pt x="0" y="136526"/>
                  <a:pt x="13426" y="173189"/>
                </a:cubicBezTo>
                <a:cubicBezTo>
                  <a:pt x="24129" y="202416"/>
                  <a:pt x="56798" y="208751"/>
                  <a:pt x="84363" y="209495"/>
                </a:cubicBezTo>
                <a:cubicBezTo>
                  <a:pt x="85120" y="209515"/>
                  <a:pt x="85871" y="209525"/>
                  <a:pt x="86617" y="209525"/>
                </a:cubicBezTo>
                <a:cubicBezTo>
                  <a:pt x="123140" y="209525"/>
                  <a:pt x="146099" y="185464"/>
                  <a:pt x="164640" y="185464"/>
                </a:cubicBezTo>
                <a:cubicBezTo>
                  <a:pt x="178412" y="185464"/>
                  <a:pt x="192554" y="194152"/>
                  <a:pt x="205277" y="198540"/>
                </a:cubicBezTo>
                <a:cubicBezTo>
                  <a:pt x="215369" y="202020"/>
                  <a:pt x="226687" y="204611"/>
                  <a:pt x="237542" y="204611"/>
                </a:cubicBezTo>
                <a:cubicBezTo>
                  <a:pt x="252904" y="204611"/>
                  <a:pt x="267337" y="199421"/>
                  <a:pt x="276053" y="184216"/>
                </a:cubicBezTo>
                <a:cubicBezTo>
                  <a:pt x="289091" y="161471"/>
                  <a:pt x="284279" y="132895"/>
                  <a:pt x="269440" y="112377"/>
                </a:cubicBezTo>
                <a:cubicBezTo>
                  <a:pt x="253335" y="90105"/>
                  <a:pt x="230389" y="73540"/>
                  <a:pt x="218820" y="47928"/>
                </a:cubicBezTo>
                <a:cubicBezTo>
                  <a:pt x="209910" y="28205"/>
                  <a:pt x="199143" y="13000"/>
                  <a:pt x="178149" y="5133"/>
                </a:cubicBezTo>
                <a:cubicBezTo>
                  <a:pt x="168540" y="1532"/>
                  <a:pt x="158730" y="1"/>
                  <a:pt x="148837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37"/>
          <p:cNvSpPr/>
          <p:nvPr/>
        </p:nvSpPr>
        <p:spPr>
          <a:xfrm>
            <a:off x="1472772" y="1840805"/>
            <a:ext cx="969900" cy="96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3613BD2-9E70-4FED-B66F-DB95A744A2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5392" y="1918310"/>
            <a:ext cx="716418" cy="71641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BFCEAE5-61D9-4729-A44A-E236220F28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91000" y="1955240"/>
            <a:ext cx="762000" cy="762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AABAB30-1F60-4F6E-AE67-0F36078C8E5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20777" y="1946568"/>
            <a:ext cx="762000" cy="762000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C5C60EA3-4F24-4EA4-B912-38288AB6B9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0152" y="1039245"/>
            <a:ext cx="563298" cy="5632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6" grpId="0"/>
      <p:bldP spid="878" grpId="0"/>
      <p:bldP spid="880" grpId="0"/>
      <p:bldP spid="883" grpId="0" animBg="1"/>
      <p:bldP spid="882" grpId="0" animBg="1"/>
      <p:bldP spid="13" grpId="0"/>
      <p:bldP spid="85" grpId="0"/>
      <p:bldP spid="88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649;p44">
            <a:extLst>
              <a:ext uri="{FF2B5EF4-FFF2-40B4-BE49-F238E27FC236}">
                <a16:creationId xmlns:a16="http://schemas.microsoft.com/office/drawing/2014/main" id="{A979133C-FB5A-45D0-B47A-9BEA5C196638}"/>
              </a:ext>
            </a:extLst>
          </p:cNvPr>
          <p:cNvSpPr/>
          <p:nvPr/>
        </p:nvSpPr>
        <p:spPr>
          <a:xfrm rot="7627177">
            <a:off x="7805767" y="4009435"/>
            <a:ext cx="1980171" cy="1435179"/>
          </a:xfrm>
          <a:custGeom>
            <a:avLst/>
            <a:gdLst/>
            <a:ahLst/>
            <a:cxnLst/>
            <a:rect l="l" t="t" r="r" b="b"/>
            <a:pathLst>
              <a:path w="289091" h="209526" extrusionOk="0">
                <a:moveTo>
                  <a:pt x="148837" y="1"/>
                </a:moveTo>
                <a:cubicBezTo>
                  <a:pt x="141742" y="1"/>
                  <a:pt x="134604" y="788"/>
                  <a:pt x="127468" y="2165"/>
                </a:cubicBezTo>
                <a:cubicBezTo>
                  <a:pt x="112941" y="4965"/>
                  <a:pt x="100810" y="16680"/>
                  <a:pt x="91728" y="27934"/>
                </a:cubicBezTo>
                <a:cubicBezTo>
                  <a:pt x="77946" y="45017"/>
                  <a:pt x="69297" y="65455"/>
                  <a:pt x="55729" y="82687"/>
                </a:cubicBezTo>
                <a:cubicBezTo>
                  <a:pt x="35648" y="108197"/>
                  <a:pt x="0" y="136526"/>
                  <a:pt x="13426" y="173189"/>
                </a:cubicBezTo>
                <a:cubicBezTo>
                  <a:pt x="24129" y="202416"/>
                  <a:pt x="56798" y="208751"/>
                  <a:pt x="84363" y="209495"/>
                </a:cubicBezTo>
                <a:cubicBezTo>
                  <a:pt x="85120" y="209515"/>
                  <a:pt x="85871" y="209525"/>
                  <a:pt x="86617" y="209525"/>
                </a:cubicBezTo>
                <a:cubicBezTo>
                  <a:pt x="123140" y="209525"/>
                  <a:pt x="146099" y="185464"/>
                  <a:pt x="164640" y="185464"/>
                </a:cubicBezTo>
                <a:cubicBezTo>
                  <a:pt x="178412" y="185464"/>
                  <a:pt x="192554" y="194152"/>
                  <a:pt x="205277" y="198540"/>
                </a:cubicBezTo>
                <a:cubicBezTo>
                  <a:pt x="215369" y="202020"/>
                  <a:pt x="226687" y="204611"/>
                  <a:pt x="237542" y="204611"/>
                </a:cubicBezTo>
                <a:cubicBezTo>
                  <a:pt x="252904" y="204611"/>
                  <a:pt x="267337" y="199421"/>
                  <a:pt x="276053" y="184216"/>
                </a:cubicBezTo>
                <a:cubicBezTo>
                  <a:pt x="289091" y="161471"/>
                  <a:pt x="284279" y="132895"/>
                  <a:pt x="269440" y="112377"/>
                </a:cubicBezTo>
                <a:cubicBezTo>
                  <a:pt x="253335" y="90105"/>
                  <a:pt x="230389" y="73540"/>
                  <a:pt x="218820" y="47928"/>
                </a:cubicBezTo>
                <a:cubicBezTo>
                  <a:pt x="209910" y="28205"/>
                  <a:pt x="199143" y="13000"/>
                  <a:pt x="178149" y="5133"/>
                </a:cubicBezTo>
                <a:cubicBezTo>
                  <a:pt x="168540" y="1532"/>
                  <a:pt x="158730" y="1"/>
                  <a:pt x="148837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>
                <a:solidFill>
                  <a:srgbClr val="1F1C51"/>
                </a:solidFill>
              </a:rPr>
              <a:t>BESOINS FONCTIONNELS</a:t>
            </a:r>
            <a:endParaRPr dirty="0"/>
          </a:p>
        </p:txBody>
      </p:sp>
      <p:sp>
        <p:nvSpPr>
          <p:cNvPr id="876" name="Google Shape;876;p37"/>
          <p:cNvSpPr txBox="1">
            <a:spLocks noGrp="1"/>
          </p:cNvSpPr>
          <p:nvPr>
            <p:ph type="title" idx="2"/>
          </p:nvPr>
        </p:nvSpPr>
        <p:spPr>
          <a:xfrm>
            <a:off x="2845020" y="4265625"/>
            <a:ext cx="345396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Affecter les demandes de </a:t>
            </a:r>
            <a:r>
              <a:rPr lang="fr-FR" dirty="0">
                <a:solidFill>
                  <a:srgbClr val="1F1C51"/>
                </a:solidFill>
              </a:rPr>
              <a:t>consultations</a:t>
            </a:r>
            <a:r>
              <a:rPr lang="fr-FR" dirty="0"/>
              <a:t> aux médecins</a:t>
            </a:r>
            <a:endParaRPr dirty="0"/>
          </a:p>
        </p:txBody>
      </p:sp>
      <p:sp>
        <p:nvSpPr>
          <p:cNvPr id="878" name="Google Shape;878;p37"/>
          <p:cNvSpPr txBox="1">
            <a:spLocks noGrp="1"/>
          </p:cNvSpPr>
          <p:nvPr>
            <p:ph type="title" idx="4"/>
          </p:nvPr>
        </p:nvSpPr>
        <p:spPr>
          <a:xfrm>
            <a:off x="835220" y="3010122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/>
              <a:t>Gérer les Récentes consultation</a:t>
            </a:r>
            <a:endParaRPr dirty="0"/>
          </a:p>
        </p:txBody>
      </p:sp>
      <p:sp>
        <p:nvSpPr>
          <p:cNvPr id="880" name="Google Shape;880;p37"/>
          <p:cNvSpPr txBox="1">
            <a:spLocks noGrp="1"/>
          </p:cNvSpPr>
          <p:nvPr>
            <p:ph type="title" idx="6"/>
          </p:nvPr>
        </p:nvSpPr>
        <p:spPr>
          <a:xfrm>
            <a:off x="5880367" y="2964801"/>
            <a:ext cx="264282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Visualiser l’historique des consultations</a:t>
            </a:r>
            <a:endParaRPr dirty="0"/>
          </a:p>
        </p:txBody>
      </p:sp>
      <p:sp>
        <p:nvSpPr>
          <p:cNvPr id="883" name="Google Shape;883;p37"/>
          <p:cNvSpPr/>
          <p:nvPr/>
        </p:nvSpPr>
        <p:spPr>
          <a:xfrm>
            <a:off x="6716827" y="1802701"/>
            <a:ext cx="969900" cy="96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2" name="Google Shape;882;p37"/>
          <p:cNvSpPr/>
          <p:nvPr/>
        </p:nvSpPr>
        <p:spPr>
          <a:xfrm>
            <a:off x="4087051" y="3127433"/>
            <a:ext cx="969900" cy="9796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6320C2-FCBE-49CE-9F37-CE1E0570E37D}"/>
              </a:ext>
            </a:extLst>
          </p:cNvPr>
          <p:cNvSpPr/>
          <p:nvPr/>
        </p:nvSpPr>
        <p:spPr>
          <a:xfrm>
            <a:off x="1154326" y="1201745"/>
            <a:ext cx="48814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DM Sans" panose="020B0604020202020204" charset="0"/>
              </a:rPr>
              <a:t>L’application web permet le prestataire(intermédiaire) : 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6E81566C-88EE-4E04-9C35-CD315823AAC3}"/>
              </a:ext>
            </a:extLst>
          </p:cNvPr>
          <p:cNvSpPr txBox="1"/>
          <p:nvPr/>
        </p:nvSpPr>
        <p:spPr>
          <a:xfrm>
            <a:off x="8617528" y="4585855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Viga" panose="020B0604020202020204" charset="0"/>
              </a:rPr>
              <a:t>6</a:t>
            </a:r>
          </a:p>
        </p:txBody>
      </p:sp>
      <p:sp>
        <p:nvSpPr>
          <p:cNvPr id="881" name="Google Shape;881;p37"/>
          <p:cNvSpPr/>
          <p:nvPr/>
        </p:nvSpPr>
        <p:spPr>
          <a:xfrm>
            <a:off x="1472772" y="1840805"/>
            <a:ext cx="969900" cy="96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8" name="Image 77">
            <a:extLst>
              <a:ext uri="{FF2B5EF4-FFF2-40B4-BE49-F238E27FC236}">
                <a16:creationId xmlns:a16="http://schemas.microsoft.com/office/drawing/2014/main" id="{C5C60EA3-4F24-4EA4-B912-38288AB6B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152" y="1039245"/>
            <a:ext cx="563298" cy="563298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8D0A1239-3B77-420A-9EE2-674D2535E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3122" y="1898996"/>
            <a:ext cx="777309" cy="77730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161BFCCB-6ADE-4A62-87A3-E0BA8ED99A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0204" y="3245468"/>
            <a:ext cx="743591" cy="74359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9A300D5-A418-48CE-8D18-193BFE262E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6722" y="1944755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167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6" grpId="0"/>
      <p:bldP spid="878" grpId="0"/>
      <p:bldP spid="880" grpId="0"/>
      <p:bldP spid="883" grpId="0" animBg="1"/>
      <p:bldP spid="882" grpId="0" animBg="1"/>
      <p:bldP spid="13" grpId="0"/>
      <p:bldP spid="88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>
                <a:solidFill>
                  <a:srgbClr val="1F1C51"/>
                </a:solidFill>
              </a:rPr>
              <a:t>BESOINS FONCTIONNELS</a:t>
            </a:r>
            <a:endParaRPr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6320C2-FCBE-49CE-9F37-CE1E0570E37D}"/>
              </a:ext>
            </a:extLst>
          </p:cNvPr>
          <p:cNvSpPr/>
          <p:nvPr/>
        </p:nvSpPr>
        <p:spPr>
          <a:xfrm>
            <a:off x="835215" y="899710"/>
            <a:ext cx="26003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DM Sans" panose="020B0604020202020204" charset="0"/>
              </a:rPr>
              <a:t>L’application mobile permet:</a:t>
            </a:r>
          </a:p>
        </p:txBody>
      </p:sp>
      <p:sp>
        <p:nvSpPr>
          <p:cNvPr id="117" name="Google Shape;1649;p44">
            <a:extLst>
              <a:ext uri="{FF2B5EF4-FFF2-40B4-BE49-F238E27FC236}">
                <a16:creationId xmlns:a16="http://schemas.microsoft.com/office/drawing/2014/main" id="{A979133C-FB5A-45D0-B47A-9BEA5C196638}"/>
              </a:ext>
            </a:extLst>
          </p:cNvPr>
          <p:cNvSpPr/>
          <p:nvPr/>
        </p:nvSpPr>
        <p:spPr>
          <a:xfrm rot="14271797">
            <a:off x="-733518" y="4218896"/>
            <a:ext cx="1980171" cy="1435179"/>
          </a:xfrm>
          <a:custGeom>
            <a:avLst/>
            <a:gdLst/>
            <a:ahLst/>
            <a:cxnLst/>
            <a:rect l="l" t="t" r="r" b="b"/>
            <a:pathLst>
              <a:path w="289091" h="209526" extrusionOk="0">
                <a:moveTo>
                  <a:pt x="148837" y="1"/>
                </a:moveTo>
                <a:cubicBezTo>
                  <a:pt x="141742" y="1"/>
                  <a:pt x="134604" y="788"/>
                  <a:pt x="127468" y="2165"/>
                </a:cubicBezTo>
                <a:cubicBezTo>
                  <a:pt x="112941" y="4965"/>
                  <a:pt x="100810" y="16680"/>
                  <a:pt x="91728" y="27934"/>
                </a:cubicBezTo>
                <a:cubicBezTo>
                  <a:pt x="77946" y="45017"/>
                  <a:pt x="69297" y="65455"/>
                  <a:pt x="55729" y="82687"/>
                </a:cubicBezTo>
                <a:cubicBezTo>
                  <a:pt x="35648" y="108197"/>
                  <a:pt x="0" y="136526"/>
                  <a:pt x="13426" y="173189"/>
                </a:cubicBezTo>
                <a:cubicBezTo>
                  <a:pt x="24129" y="202416"/>
                  <a:pt x="56798" y="208751"/>
                  <a:pt x="84363" y="209495"/>
                </a:cubicBezTo>
                <a:cubicBezTo>
                  <a:pt x="85120" y="209515"/>
                  <a:pt x="85871" y="209525"/>
                  <a:pt x="86617" y="209525"/>
                </a:cubicBezTo>
                <a:cubicBezTo>
                  <a:pt x="123140" y="209525"/>
                  <a:pt x="146099" y="185464"/>
                  <a:pt x="164640" y="185464"/>
                </a:cubicBezTo>
                <a:cubicBezTo>
                  <a:pt x="178412" y="185464"/>
                  <a:pt x="192554" y="194152"/>
                  <a:pt x="205277" y="198540"/>
                </a:cubicBezTo>
                <a:cubicBezTo>
                  <a:pt x="215369" y="202020"/>
                  <a:pt x="226687" y="204611"/>
                  <a:pt x="237542" y="204611"/>
                </a:cubicBezTo>
                <a:cubicBezTo>
                  <a:pt x="252904" y="204611"/>
                  <a:pt x="267337" y="199421"/>
                  <a:pt x="276053" y="184216"/>
                </a:cubicBezTo>
                <a:cubicBezTo>
                  <a:pt x="289091" y="161471"/>
                  <a:pt x="284279" y="132895"/>
                  <a:pt x="269440" y="112377"/>
                </a:cubicBezTo>
                <a:cubicBezTo>
                  <a:pt x="253335" y="90105"/>
                  <a:pt x="230389" y="73540"/>
                  <a:pt x="218820" y="47928"/>
                </a:cubicBezTo>
                <a:cubicBezTo>
                  <a:pt x="209910" y="28205"/>
                  <a:pt x="199143" y="13000"/>
                  <a:pt x="178149" y="5133"/>
                </a:cubicBezTo>
                <a:cubicBezTo>
                  <a:pt x="168540" y="1532"/>
                  <a:pt x="158730" y="1"/>
                  <a:pt x="148837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24967C66-14B6-4A99-99C7-A00499A52D0B}"/>
              </a:ext>
            </a:extLst>
          </p:cNvPr>
          <p:cNvGrpSpPr/>
          <p:nvPr/>
        </p:nvGrpSpPr>
        <p:grpSpPr>
          <a:xfrm>
            <a:off x="4827181" y="1631822"/>
            <a:ext cx="3093705" cy="570380"/>
            <a:chOff x="7113550" y="3725759"/>
            <a:chExt cx="3093705" cy="570380"/>
          </a:xfrm>
        </p:grpSpPr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E504720D-56E2-43E6-B58A-6A1673B5E6CC}"/>
                </a:ext>
              </a:extLst>
            </p:cNvPr>
            <p:cNvGrpSpPr/>
            <p:nvPr/>
          </p:nvGrpSpPr>
          <p:grpSpPr>
            <a:xfrm>
              <a:off x="7113550" y="3725759"/>
              <a:ext cx="3093705" cy="570380"/>
              <a:chOff x="7030423" y="3489209"/>
              <a:chExt cx="3093705" cy="570380"/>
            </a:xfrm>
          </p:grpSpPr>
          <p:sp>
            <p:nvSpPr>
              <p:cNvPr id="81" name="Google Shape;1330;p40">
                <a:extLst>
                  <a:ext uri="{FF2B5EF4-FFF2-40B4-BE49-F238E27FC236}">
                    <a16:creationId xmlns:a16="http://schemas.microsoft.com/office/drawing/2014/main" id="{0906D301-96DA-4C01-83F5-0C9CA69FD30D}"/>
                  </a:ext>
                </a:extLst>
              </p:cNvPr>
              <p:cNvSpPr/>
              <p:nvPr/>
            </p:nvSpPr>
            <p:spPr>
              <a:xfrm>
                <a:off x="7030423" y="3586489"/>
                <a:ext cx="473100" cy="473100"/>
              </a:xfrm>
              <a:prstGeom prst="ellipse">
                <a:avLst/>
              </a:pr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" name="Google Shape;878;p37">
                <a:extLst>
                  <a:ext uri="{FF2B5EF4-FFF2-40B4-BE49-F238E27FC236}">
                    <a16:creationId xmlns:a16="http://schemas.microsoft.com/office/drawing/2014/main" id="{88CE57D5-34F4-42C6-975B-30BD28D3AC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56237" y="3489209"/>
                <a:ext cx="2867891" cy="5397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800"/>
                  <a:buFont typeface="Viga"/>
                  <a:buNone/>
                  <a:defRPr sz="2800" b="0" i="0" u="none" strike="noStrike" cap="none">
                    <a:solidFill>
                      <a:schemeClr val="lt2"/>
                    </a:solidFill>
                    <a:latin typeface="Viga"/>
                    <a:ea typeface="Viga"/>
                    <a:cs typeface="Viga"/>
                    <a:sym typeface="Viga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fr-FR" sz="1400" dirty="0">
                    <a:latin typeface="DM Sans" panose="020B0604020202020204" charset="0"/>
                  </a:rPr>
                  <a:t>Voir la liste des médecins</a:t>
                </a:r>
              </a:p>
            </p:txBody>
          </p:sp>
        </p:grpSp>
        <p:pic>
          <p:nvPicPr>
            <p:cNvPr id="80" name="Image 79">
              <a:extLst>
                <a:ext uri="{FF2B5EF4-FFF2-40B4-BE49-F238E27FC236}">
                  <a16:creationId xmlns:a16="http://schemas.microsoft.com/office/drawing/2014/main" id="{A364531C-CA40-422B-922B-780F4CB9A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78562" y="3888197"/>
              <a:ext cx="342783" cy="342783"/>
            </a:xfrm>
            <a:prstGeom prst="rect">
              <a:avLst/>
            </a:prstGeom>
          </p:spPr>
        </p:pic>
      </p:grp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710BF38F-7726-4AF3-8935-1B0E67081400}"/>
              </a:ext>
            </a:extLst>
          </p:cNvPr>
          <p:cNvGrpSpPr/>
          <p:nvPr/>
        </p:nvGrpSpPr>
        <p:grpSpPr>
          <a:xfrm>
            <a:off x="917777" y="1645768"/>
            <a:ext cx="3115177" cy="575400"/>
            <a:chOff x="794735" y="3484189"/>
            <a:chExt cx="3115177" cy="575400"/>
          </a:xfrm>
        </p:grpSpPr>
        <p:grpSp>
          <p:nvGrpSpPr>
            <p:cNvPr id="101" name="Groupe 100">
              <a:extLst>
                <a:ext uri="{FF2B5EF4-FFF2-40B4-BE49-F238E27FC236}">
                  <a16:creationId xmlns:a16="http://schemas.microsoft.com/office/drawing/2014/main" id="{CCC45FEC-FC49-4482-91C0-4905E4FBBA7D}"/>
                </a:ext>
              </a:extLst>
            </p:cNvPr>
            <p:cNvGrpSpPr/>
            <p:nvPr/>
          </p:nvGrpSpPr>
          <p:grpSpPr>
            <a:xfrm>
              <a:off x="794735" y="3484189"/>
              <a:ext cx="3115177" cy="575400"/>
              <a:chOff x="1672785" y="3454716"/>
              <a:chExt cx="3115177" cy="575400"/>
            </a:xfrm>
          </p:grpSpPr>
          <p:sp>
            <p:nvSpPr>
              <p:cNvPr id="103" name="Google Shape;1330;p40">
                <a:extLst>
                  <a:ext uri="{FF2B5EF4-FFF2-40B4-BE49-F238E27FC236}">
                    <a16:creationId xmlns:a16="http://schemas.microsoft.com/office/drawing/2014/main" id="{2A625A2A-56C4-4056-8645-F7A140CD9318}"/>
                  </a:ext>
                </a:extLst>
              </p:cNvPr>
              <p:cNvSpPr/>
              <p:nvPr/>
            </p:nvSpPr>
            <p:spPr>
              <a:xfrm>
                <a:off x="1672785" y="3557016"/>
                <a:ext cx="473100" cy="473100"/>
              </a:xfrm>
              <a:prstGeom prst="ellipse">
                <a:avLst/>
              </a:pr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878;p37">
                <a:extLst>
                  <a:ext uri="{FF2B5EF4-FFF2-40B4-BE49-F238E27FC236}">
                    <a16:creationId xmlns:a16="http://schemas.microsoft.com/office/drawing/2014/main" id="{830FA37B-BE17-42F2-B053-C088B6BA5C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20071" y="3454716"/>
                <a:ext cx="2867891" cy="5397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800"/>
                  <a:buFont typeface="Viga"/>
                  <a:buNone/>
                  <a:defRPr sz="2800" b="0" i="0" u="none" strike="noStrike" cap="none">
                    <a:solidFill>
                      <a:schemeClr val="lt2"/>
                    </a:solidFill>
                    <a:latin typeface="Viga"/>
                    <a:ea typeface="Viga"/>
                    <a:cs typeface="Viga"/>
                    <a:sym typeface="Viga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fr-FR" sz="1400" dirty="0">
                    <a:latin typeface="DM Sans" panose="020B0604020202020204" charset="0"/>
                  </a:rPr>
                  <a:t>Demander une consultation</a:t>
                </a:r>
              </a:p>
            </p:txBody>
          </p:sp>
        </p:grpSp>
        <p:pic>
          <p:nvPicPr>
            <p:cNvPr id="102" name="Image 101">
              <a:extLst>
                <a:ext uri="{FF2B5EF4-FFF2-40B4-BE49-F238E27FC236}">
                  <a16:creationId xmlns:a16="http://schemas.microsoft.com/office/drawing/2014/main" id="{B76231F8-B6AA-4F37-AF6D-8083D4D15A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2383" y="3654137"/>
              <a:ext cx="337803" cy="337803"/>
            </a:xfrm>
            <a:prstGeom prst="rect">
              <a:avLst/>
            </a:prstGeom>
          </p:spPr>
        </p:pic>
      </p:grpSp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D7F04FFC-5397-4D7E-A0FD-E40B0762C50D}"/>
              </a:ext>
            </a:extLst>
          </p:cNvPr>
          <p:cNvGrpSpPr/>
          <p:nvPr/>
        </p:nvGrpSpPr>
        <p:grpSpPr>
          <a:xfrm>
            <a:off x="2946360" y="2257287"/>
            <a:ext cx="3329749" cy="556553"/>
            <a:chOff x="6606478" y="4123584"/>
            <a:chExt cx="3329749" cy="556553"/>
          </a:xfrm>
        </p:grpSpPr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3858984F-E0CF-42F2-AF2A-97BC9B02AE9B}"/>
                </a:ext>
              </a:extLst>
            </p:cNvPr>
            <p:cNvGrpSpPr/>
            <p:nvPr/>
          </p:nvGrpSpPr>
          <p:grpSpPr>
            <a:xfrm>
              <a:off x="6606478" y="4123584"/>
              <a:ext cx="3329749" cy="556553"/>
              <a:chOff x="4339751" y="3434512"/>
              <a:chExt cx="3329749" cy="556553"/>
            </a:xfrm>
          </p:grpSpPr>
          <p:sp>
            <p:nvSpPr>
              <p:cNvPr id="116" name="Google Shape;1330;p40">
                <a:extLst>
                  <a:ext uri="{FF2B5EF4-FFF2-40B4-BE49-F238E27FC236}">
                    <a16:creationId xmlns:a16="http://schemas.microsoft.com/office/drawing/2014/main" id="{84CEC8CE-D3DA-4E1B-B509-4DDC50300446}"/>
                  </a:ext>
                </a:extLst>
              </p:cNvPr>
              <p:cNvSpPr/>
              <p:nvPr/>
            </p:nvSpPr>
            <p:spPr>
              <a:xfrm>
                <a:off x="4339751" y="3517965"/>
                <a:ext cx="473100" cy="473100"/>
              </a:xfrm>
              <a:prstGeom prst="ellipse">
                <a:avLst/>
              </a:pr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878;p37">
                <a:extLst>
                  <a:ext uri="{FF2B5EF4-FFF2-40B4-BE49-F238E27FC236}">
                    <a16:creationId xmlns:a16="http://schemas.microsoft.com/office/drawing/2014/main" id="{144F18E7-E140-4ABC-ABCC-9C37E17B37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01609" y="3434512"/>
                <a:ext cx="2867891" cy="5397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800"/>
                  <a:buFont typeface="Viga"/>
                  <a:buNone/>
                  <a:defRPr sz="2800" b="0" i="0" u="none" strike="noStrike" cap="none">
                    <a:solidFill>
                      <a:schemeClr val="lt2"/>
                    </a:solidFill>
                    <a:latin typeface="Viga"/>
                    <a:ea typeface="Viga"/>
                    <a:cs typeface="Viga"/>
                    <a:sym typeface="Viga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fr-FR" sz="1400" dirty="0">
                    <a:latin typeface="DM Sans" panose="020B0604020202020204" charset="0"/>
                  </a:rPr>
                  <a:t>Visualiser les premiers secours</a:t>
                </a:r>
              </a:p>
            </p:txBody>
          </p:sp>
        </p:grpSp>
        <p:pic>
          <p:nvPicPr>
            <p:cNvPr id="115" name="Image 114">
              <a:extLst>
                <a:ext uri="{FF2B5EF4-FFF2-40B4-BE49-F238E27FC236}">
                  <a16:creationId xmlns:a16="http://schemas.microsoft.com/office/drawing/2014/main" id="{F4B3A1A9-19E3-4881-BB73-A69934C5F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86058" y="4279693"/>
              <a:ext cx="306795" cy="306795"/>
            </a:xfrm>
            <a:prstGeom prst="rect">
              <a:avLst/>
            </a:prstGeom>
          </p:spPr>
        </p:pic>
      </p:grpSp>
      <p:grpSp>
        <p:nvGrpSpPr>
          <p:cNvPr id="120" name="Groupe 119">
            <a:extLst>
              <a:ext uri="{FF2B5EF4-FFF2-40B4-BE49-F238E27FC236}">
                <a16:creationId xmlns:a16="http://schemas.microsoft.com/office/drawing/2014/main" id="{9CBAC11B-4923-46C9-812D-9A132F1AD5D4}"/>
              </a:ext>
            </a:extLst>
          </p:cNvPr>
          <p:cNvGrpSpPr/>
          <p:nvPr/>
        </p:nvGrpSpPr>
        <p:grpSpPr>
          <a:xfrm>
            <a:off x="4827181" y="3532491"/>
            <a:ext cx="3093705" cy="570380"/>
            <a:chOff x="7113550" y="3725759"/>
            <a:chExt cx="3093705" cy="570380"/>
          </a:xfrm>
        </p:grpSpPr>
        <p:grpSp>
          <p:nvGrpSpPr>
            <p:cNvPr id="121" name="Groupe 120">
              <a:extLst>
                <a:ext uri="{FF2B5EF4-FFF2-40B4-BE49-F238E27FC236}">
                  <a16:creationId xmlns:a16="http://schemas.microsoft.com/office/drawing/2014/main" id="{47C2018E-FB8D-4228-AEA5-02E1C2FD05F0}"/>
                </a:ext>
              </a:extLst>
            </p:cNvPr>
            <p:cNvGrpSpPr/>
            <p:nvPr/>
          </p:nvGrpSpPr>
          <p:grpSpPr>
            <a:xfrm>
              <a:off x="7113550" y="3725759"/>
              <a:ext cx="3093705" cy="570380"/>
              <a:chOff x="7030423" y="3489209"/>
              <a:chExt cx="3093705" cy="570380"/>
            </a:xfrm>
          </p:grpSpPr>
          <p:sp>
            <p:nvSpPr>
              <p:cNvPr id="123" name="Google Shape;1330;p40">
                <a:extLst>
                  <a:ext uri="{FF2B5EF4-FFF2-40B4-BE49-F238E27FC236}">
                    <a16:creationId xmlns:a16="http://schemas.microsoft.com/office/drawing/2014/main" id="{6935C027-F8DA-46DF-B734-2FAA79DF533C}"/>
                  </a:ext>
                </a:extLst>
              </p:cNvPr>
              <p:cNvSpPr/>
              <p:nvPr/>
            </p:nvSpPr>
            <p:spPr>
              <a:xfrm>
                <a:off x="7030423" y="3586489"/>
                <a:ext cx="473100" cy="473100"/>
              </a:xfrm>
              <a:prstGeom prst="ellipse">
                <a:avLst/>
              </a:pr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4" name="Google Shape;878;p37">
                <a:extLst>
                  <a:ext uri="{FF2B5EF4-FFF2-40B4-BE49-F238E27FC236}">
                    <a16:creationId xmlns:a16="http://schemas.microsoft.com/office/drawing/2014/main" id="{9422B0B4-9C67-4CCC-85D4-9837C5F7B3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56237" y="3489209"/>
                <a:ext cx="2867891" cy="5397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800"/>
                  <a:buFont typeface="Viga"/>
                  <a:buNone/>
                  <a:defRPr sz="2800" b="0" i="0" u="none" strike="noStrike" cap="none">
                    <a:solidFill>
                      <a:schemeClr val="lt2"/>
                    </a:solidFill>
                    <a:latin typeface="Viga"/>
                    <a:ea typeface="Viga"/>
                    <a:cs typeface="Viga"/>
                    <a:sym typeface="Viga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fr-FR" sz="1400" dirty="0">
                    <a:latin typeface="DM Sans" panose="020B0604020202020204" charset="0"/>
                  </a:rPr>
                  <a:t>Voir la liste des patients</a:t>
                </a:r>
              </a:p>
            </p:txBody>
          </p:sp>
        </p:grpSp>
        <p:pic>
          <p:nvPicPr>
            <p:cNvPr id="122" name="Image 121">
              <a:extLst>
                <a:ext uri="{FF2B5EF4-FFF2-40B4-BE49-F238E27FC236}">
                  <a16:creationId xmlns:a16="http://schemas.microsoft.com/office/drawing/2014/main" id="{D4570755-4BE1-45F4-B076-784A94D14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78562" y="3888197"/>
              <a:ext cx="342783" cy="342783"/>
            </a:xfrm>
            <a:prstGeom prst="rect">
              <a:avLst/>
            </a:prstGeom>
          </p:spPr>
        </p:pic>
      </p:grpSp>
      <p:grpSp>
        <p:nvGrpSpPr>
          <p:cNvPr id="125" name="Groupe 124">
            <a:extLst>
              <a:ext uri="{FF2B5EF4-FFF2-40B4-BE49-F238E27FC236}">
                <a16:creationId xmlns:a16="http://schemas.microsoft.com/office/drawing/2014/main" id="{8E95EAED-C7E3-472D-A283-F15C34CE432B}"/>
              </a:ext>
            </a:extLst>
          </p:cNvPr>
          <p:cNvGrpSpPr/>
          <p:nvPr/>
        </p:nvGrpSpPr>
        <p:grpSpPr>
          <a:xfrm>
            <a:off x="917777" y="3546437"/>
            <a:ext cx="3115177" cy="575400"/>
            <a:chOff x="794735" y="3484189"/>
            <a:chExt cx="3115177" cy="575400"/>
          </a:xfrm>
        </p:grpSpPr>
        <p:grpSp>
          <p:nvGrpSpPr>
            <p:cNvPr id="126" name="Groupe 125">
              <a:extLst>
                <a:ext uri="{FF2B5EF4-FFF2-40B4-BE49-F238E27FC236}">
                  <a16:creationId xmlns:a16="http://schemas.microsoft.com/office/drawing/2014/main" id="{88869CE2-A026-475D-AEF1-7885721C3C90}"/>
                </a:ext>
              </a:extLst>
            </p:cNvPr>
            <p:cNvGrpSpPr/>
            <p:nvPr/>
          </p:nvGrpSpPr>
          <p:grpSpPr>
            <a:xfrm>
              <a:off x="794735" y="3484189"/>
              <a:ext cx="3115177" cy="575400"/>
              <a:chOff x="1672785" y="3454716"/>
              <a:chExt cx="3115177" cy="575400"/>
            </a:xfrm>
          </p:grpSpPr>
          <p:sp>
            <p:nvSpPr>
              <p:cNvPr id="128" name="Google Shape;1330;p40">
                <a:extLst>
                  <a:ext uri="{FF2B5EF4-FFF2-40B4-BE49-F238E27FC236}">
                    <a16:creationId xmlns:a16="http://schemas.microsoft.com/office/drawing/2014/main" id="{4271D904-D6C5-4114-A634-A1D6756B76F6}"/>
                  </a:ext>
                </a:extLst>
              </p:cNvPr>
              <p:cNvSpPr/>
              <p:nvPr/>
            </p:nvSpPr>
            <p:spPr>
              <a:xfrm>
                <a:off x="1672785" y="3557016"/>
                <a:ext cx="473100" cy="473100"/>
              </a:xfrm>
              <a:prstGeom prst="ellipse">
                <a:avLst/>
              </a:pr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878;p37">
                <a:extLst>
                  <a:ext uri="{FF2B5EF4-FFF2-40B4-BE49-F238E27FC236}">
                    <a16:creationId xmlns:a16="http://schemas.microsoft.com/office/drawing/2014/main" id="{3914DAB4-D7E5-4995-961D-F35F477EAD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20071" y="3454716"/>
                <a:ext cx="2867891" cy="5397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800"/>
                  <a:buFont typeface="Viga"/>
                  <a:buNone/>
                  <a:defRPr sz="2800" b="0" i="0" u="none" strike="noStrike" cap="none">
                    <a:solidFill>
                      <a:schemeClr val="lt2"/>
                    </a:solidFill>
                    <a:latin typeface="Viga"/>
                    <a:ea typeface="Viga"/>
                    <a:cs typeface="Viga"/>
                    <a:sym typeface="Viga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fr-FR" sz="1400" dirty="0">
                    <a:latin typeface="DM Sans" panose="020B0604020202020204" charset="0"/>
                  </a:rPr>
                  <a:t>Répondre aux consultations</a:t>
                </a:r>
              </a:p>
            </p:txBody>
          </p:sp>
        </p:grpSp>
        <p:pic>
          <p:nvPicPr>
            <p:cNvPr id="127" name="Image 126">
              <a:extLst>
                <a:ext uri="{FF2B5EF4-FFF2-40B4-BE49-F238E27FC236}">
                  <a16:creationId xmlns:a16="http://schemas.microsoft.com/office/drawing/2014/main" id="{CCD4F433-4815-4B27-A8E3-3C5E7A957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2383" y="3654137"/>
              <a:ext cx="337803" cy="337803"/>
            </a:xfrm>
            <a:prstGeom prst="rect">
              <a:avLst/>
            </a:prstGeom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835F9B3E-9F1B-4BCE-884E-EF1D704B504D}"/>
              </a:ext>
            </a:extLst>
          </p:cNvPr>
          <p:cNvSpPr/>
          <p:nvPr/>
        </p:nvSpPr>
        <p:spPr>
          <a:xfrm>
            <a:off x="1189648" y="1241550"/>
            <a:ext cx="16001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latin typeface="DM Sans" panose="020B0604020202020204" charset="0"/>
              </a:rPr>
              <a:t>le patient </a:t>
            </a:r>
            <a:r>
              <a:rPr lang="fr-FR" dirty="0">
                <a:latin typeface="DM Sans" panose="020B0604020202020204" charset="0"/>
              </a:rPr>
              <a:t>de: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A88CB78-6AC1-4A34-996A-8E2899459A02}"/>
              </a:ext>
            </a:extLst>
          </p:cNvPr>
          <p:cNvSpPr/>
          <p:nvPr/>
        </p:nvSpPr>
        <p:spPr>
          <a:xfrm>
            <a:off x="1206071" y="3050948"/>
            <a:ext cx="17283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latin typeface="DM Sans" panose="020B0604020202020204" charset="0"/>
              </a:rPr>
              <a:t>le médecin </a:t>
            </a:r>
            <a:r>
              <a:rPr lang="fr-FR" dirty="0">
                <a:latin typeface="DM Sans" panose="020B0604020202020204" charset="0"/>
              </a:rPr>
              <a:t>de:</a:t>
            </a:r>
          </a:p>
        </p:txBody>
      </p:sp>
      <p:pic>
        <p:nvPicPr>
          <p:cNvPr id="136" name="Image 135">
            <a:extLst>
              <a:ext uri="{FF2B5EF4-FFF2-40B4-BE49-F238E27FC236}">
                <a16:creationId xmlns:a16="http://schemas.microsoft.com/office/drawing/2014/main" id="{DB615368-A111-4022-B018-76AD5CF5E7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605" y="795013"/>
            <a:ext cx="623443" cy="623443"/>
          </a:xfrm>
          <a:prstGeom prst="rect">
            <a:avLst/>
          </a:prstGeom>
        </p:spPr>
      </p:pic>
      <p:sp>
        <p:nvSpPr>
          <p:cNvPr id="84" name="ZoneTexte 83">
            <a:extLst>
              <a:ext uri="{FF2B5EF4-FFF2-40B4-BE49-F238E27FC236}">
                <a16:creationId xmlns:a16="http://schemas.microsoft.com/office/drawing/2014/main" id="{6E81566C-88EE-4E04-9C35-CD315823AAC3}"/>
              </a:ext>
            </a:extLst>
          </p:cNvPr>
          <p:cNvSpPr txBox="1"/>
          <p:nvPr/>
        </p:nvSpPr>
        <p:spPr>
          <a:xfrm>
            <a:off x="8617528" y="4585855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Viga" panose="020B060402020202020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789219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" grpId="0"/>
      <p:bldP spid="1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p44"/>
          <p:cNvSpPr txBox="1">
            <a:spLocks noGrp="1"/>
          </p:cNvSpPr>
          <p:nvPr>
            <p:ph type="title"/>
          </p:nvPr>
        </p:nvSpPr>
        <p:spPr>
          <a:xfrm>
            <a:off x="2497015" y="1604651"/>
            <a:ext cx="6589366" cy="21626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dirty="0"/>
              <a:t>Analyse et Conception</a:t>
            </a:r>
          </a:p>
        </p:txBody>
      </p:sp>
      <p:sp>
        <p:nvSpPr>
          <p:cNvPr id="1652" name="Google Shape;1652;p44"/>
          <p:cNvSpPr txBox="1">
            <a:spLocks noGrp="1"/>
          </p:cNvSpPr>
          <p:nvPr>
            <p:ph type="title" idx="2"/>
          </p:nvPr>
        </p:nvSpPr>
        <p:spPr>
          <a:xfrm>
            <a:off x="6323974" y="984666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761" name="Google Shape;1761;p44"/>
          <p:cNvSpPr/>
          <p:nvPr/>
        </p:nvSpPr>
        <p:spPr>
          <a:xfrm rot="6517079">
            <a:off x="-1724915" y="808782"/>
            <a:ext cx="4864866" cy="3525934"/>
          </a:xfrm>
          <a:custGeom>
            <a:avLst/>
            <a:gdLst/>
            <a:ahLst/>
            <a:cxnLst/>
            <a:rect l="l" t="t" r="r" b="b"/>
            <a:pathLst>
              <a:path w="289091" h="209526" extrusionOk="0">
                <a:moveTo>
                  <a:pt x="148837" y="1"/>
                </a:moveTo>
                <a:cubicBezTo>
                  <a:pt x="141742" y="1"/>
                  <a:pt x="134604" y="788"/>
                  <a:pt x="127468" y="2165"/>
                </a:cubicBezTo>
                <a:cubicBezTo>
                  <a:pt x="112941" y="4965"/>
                  <a:pt x="100810" y="16680"/>
                  <a:pt x="91728" y="27934"/>
                </a:cubicBezTo>
                <a:cubicBezTo>
                  <a:pt x="77946" y="45017"/>
                  <a:pt x="69297" y="65455"/>
                  <a:pt x="55729" y="82687"/>
                </a:cubicBezTo>
                <a:cubicBezTo>
                  <a:pt x="35648" y="108197"/>
                  <a:pt x="0" y="136526"/>
                  <a:pt x="13426" y="173189"/>
                </a:cubicBezTo>
                <a:cubicBezTo>
                  <a:pt x="24129" y="202416"/>
                  <a:pt x="56798" y="208751"/>
                  <a:pt x="84363" y="209495"/>
                </a:cubicBezTo>
                <a:cubicBezTo>
                  <a:pt x="85120" y="209515"/>
                  <a:pt x="85871" y="209525"/>
                  <a:pt x="86617" y="209525"/>
                </a:cubicBezTo>
                <a:cubicBezTo>
                  <a:pt x="123140" y="209525"/>
                  <a:pt x="146099" y="185464"/>
                  <a:pt x="164640" y="185464"/>
                </a:cubicBezTo>
                <a:cubicBezTo>
                  <a:pt x="178412" y="185464"/>
                  <a:pt x="192554" y="194152"/>
                  <a:pt x="205277" y="198540"/>
                </a:cubicBezTo>
                <a:cubicBezTo>
                  <a:pt x="215369" y="202020"/>
                  <a:pt x="226687" y="204611"/>
                  <a:pt x="237542" y="204611"/>
                </a:cubicBezTo>
                <a:cubicBezTo>
                  <a:pt x="252904" y="204611"/>
                  <a:pt x="267337" y="199421"/>
                  <a:pt x="276053" y="184216"/>
                </a:cubicBezTo>
                <a:cubicBezTo>
                  <a:pt x="289091" y="161471"/>
                  <a:pt x="284279" y="132895"/>
                  <a:pt x="269440" y="112377"/>
                </a:cubicBezTo>
                <a:cubicBezTo>
                  <a:pt x="253335" y="90105"/>
                  <a:pt x="230389" y="73540"/>
                  <a:pt x="218820" y="47928"/>
                </a:cubicBezTo>
                <a:cubicBezTo>
                  <a:pt x="209910" y="28205"/>
                  <a:pt x="199143" y="13000"/>
                  <a:pt x="178149" y="5133"/>
                </a:cubicBezTo>
                <a:cubicBezTo>
                  <a:pt x="168540" y="1532"/>
                  <a:pt x="158730" y="1"/>
                  <a:pt x="14883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9ADE7C1-DB1B-45B8-A656-426FAFD92BEB}"/>
              </a:ext>
            </a:extLst>
          </p:cNvPr>
          <p:cNvSpPr txBox="1"/>
          <p:nvPr/>
        </p:nvSpPr>
        <p:spPr>
          <a:xfrm>
            <a:off x="8617528" y="4585855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Viga" panose="020B060402020202020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203327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0" grpId="0"/>
      <p:bldP spid="1652" grpId="0"/>
    </p:bldLst>
  </p:timing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5392</TotalTime>
  <Words>1095</Words>
  <Application>Microsoft Office PowerPoint</Application>
  <PresentationFormat>Affichage à l'écran (16:9)</PresentationFormat>
  <Paragraphs>173</Paragraphs>
  <Slides>19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DM Sans</vt:lpstr>
      <vt:lpstr>Arial</vt:lpstr>
      <vt:lpstr>Viga</vt:lpstr>
      <vt:lpstr>Cyber Security Business Plan</vt:lpstr>
      <vt:lpstr>Projet de fin d’études E-Santé: Tabibi</vt:lpstr>
      <vt:lpstr>INTRODUCTION</vt:lpstr>
      <vt:lpstr>01</vt:lpstr>
      <vt:lpstr>Cahier des charges</vt:lpstr>
      <vt:lpstr>BESOINS FONCTIONNELS</vt:lpstr>
      <vt:lpstr>BESOINS FONCTIONNELS</vt:lpstr>
      <vt:lpstr>BESOINS FONCTIONNELS</vt:lpstr>
      <vt:lpstr>BESOINS FONCTIONNELS</vt:lpstr>
      <vt:lpstr>Analyse et Conception</vt:lpstr>
      <vt:lpstr>MCD</vt:lpstr>
      <vt:lpstr>Technologies et outils utilisés</vt:lpstr>
      <vt:lpstr>TECHNOLOGIES: WEB</vt:lpstr>
      <vt:lpstr>TECHNOLOGIES: Mobile</vt:lpstr>
      <vt:lpstr>TECHNOLOGIES: API</vt:lpstr>
      <vt:lpstr>OUTILS UTILISÉS</vt:lpstr>
      <vt:lpstr>STYLE ARCHITECTURAL</vt:lpstr>
      <vt:lpstr>Démonstration</vt:lpstr>
      <vt:lpstr>CONCLUSION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des membres et abonnements</dc:title>
  <dc:creator>Lenovo</dc:creator>
  <cp:lastModifiedBy>Youness JELLOULI</cp:lastModifiedBy>
  <cp:revision>98</cp:revision>
  <dcterms:modified xsi:type="dcterms:W3CDTF">2023-06-08T03:00:31Z</dcterms:modified>
</cp:coreProperties>
</file>