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8" r:id="rId3"/>
    <p:sldId id="261" r:id="rId4"/>
    <p:sldId id="271" r:id="rId5"/>
    <p:sldId id="282" r:id="rId6"/>
    <p:sldId id="287" r:id="rId7"/>
    <p:sldId id="280" r:id="rId8"/>
    <p:sldId id="260" r:id="rId9"/>
    <p:sldId id="288" r:id="rId10"/>
    <p:sldId id="289" r:id="rId11"/>
    <p:sldId id="283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60334" autoAdjust="0"/>
  </p:normalViewPr>
  <p:slideViewPr>
    <p:cSldViewPr snapToGrid="0">
      <p:cViewPr varScale="1">
        <p:scale>
          <a:sx n="50" d="100"/>
          <a:sy n="50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7CD2-E6E4-4EA2-896B-7A01AD47802C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10734-97D8-4046-85E2-551BDD77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1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左边是为整个系统实现设计的流程图，可以稍微看一下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10734-97D8-4046-85E2-551BDD7743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6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数据存储：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我们一开始想的是将数据存储到数据库中，但方案设计完成后，我们却意识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作为一款系统资源监视器，我们考虑的不应该是如何存储数据，而是如何尽快的准确的将资源占用情况反馈给用户，且软件本身应该足够轻量化，于是我们抛弃了数据库的使用，而是采用了最简单，存储和发布最容易的文本方式，本身我们要展示的就是文本类资源，直接使用文本所耗资源最少，无需额外组件，同时文本读写速度较快。格式化存储的文本数据也可减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端的压力。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数据显示：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我们考虑过使用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来实现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系统资源监视器应该尽可能轻量化，加入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组件会增加软件体积和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内存等资源的占用，同时对于部分不带显示器，只能通过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等终端方式来访问的主机来说，使用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是极其不现实的。故而，我们最终选用了终端显示作为数据展示的方式。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WEB</a:t>
            </a:r>
            <a:r>
              <a:rPr lang="zh-CN" altLang="en-US" dirty="0" smtClean="0"/>
              <a:t>端：</a:t>
            </a:r>
            <a:r>
              <a:rPr lang="zh-CN" altLang="zh-CN" dirty="0" smtClean="0"/>
              <a:t>网页的定时部分采用</a:t>
            </a:r>
            <a:r>
              <a:rPr lang="en-US" altLang="zh-CN" dirty="0" smtClean="0"/>
              <a:t>meta</a:t>
            </a:r>
            <a:r>
              <a:rPr lang="zh-CN" altLang="zh-CN" dirty="0" smtClean="0"/>
              <a:t>标签实现，文本的显示使用的是</a:t>
            </a:r>
            <a:r>
              <a:rPr lang="en-US" altLang="zh-CN" dirty="0" smtClean="0"/>
              <a:t>frame</a:t>
            </a:r>
            <a:r>
              <a:rPr lang="zh-CN" altLang="zh-CN" dirty="0" smtClean="0"/>
              <a:t>标签。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10734-97D8-4046-85E2-551BDD7743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6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由于系统的信息，如进程，是动态改变的，所以用户或应用程序读取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文件时，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文件系统是动态从系统内核读出所需信息并提交的。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10734-97D8-4046-85E2-551BDD7743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7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利用</a:t>
            </a:r>
            <a:r>
              <a:rPr lang="en-US" altLang="zh-CN" sz="1200" dirty="0" err="1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linux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提供的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open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和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read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函数，我们可以分别（打开文件）获得文件描述符和通过文件描述符读取文件内容。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7DC68-DC49-49E5-8237-04A1A5F294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3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而基于终端的显示，如果采用直接输出的话，会产生滚屏，显示效果不好，以至于无法让用户看清数据，所以这里我们采用的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系统自带的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termios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和一个第三方库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libncurses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来控制终端输入，以实现类似于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的显示效果。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10734-97D8-4046-85E2-551BDD7743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9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如果主机具有公网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，能通过公网访问，只需在主机上运行任意一款主流的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服务器，通过访问域名或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文件后，通过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来定时获取服务器上格式化好的数据后直接展示，格式化好的数据可以加快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端的开发速度。而对于无公网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的主机，由于无法直接通过公网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访问，必须使用具有公网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的服务器做反向代理，考虑到主机的配置便易，我们采用了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ngrok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来做反向代理，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ngrok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语言编写，跨平台容易，同时仅需一个配置文件即可完成配置，反向代理的过程增强了本地主机的安全性和本地主机数据的保密性。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10734-97D8-4046-85E2-551BDD7743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5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5007610" y="3771900"/>
            <a:ext cx="2174240" cy="508000"/>
          </a:xfrm>
          <a:prstGeom prst="roundRect">
            <a:avLst/>
          </a:prstGeom>
          <a:solidFill>
            <a:srgbClr val="00ABB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语言类项目实践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674035" y="1288862"/>
            <a:ext cx="48413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系统计费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system billing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1583" y="97217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88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851" y="241872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Data</a:t>
            </a:r>
            <a:endParaRPr lang="zh-CN" altLang="en-US" sz="2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6" name="Rectangle 96"/>
          <p:cNvSpPr/>
          <p:nvPr/>
        </p:nvSpPr>
        <p:spPr>
          <a:xfrm>
            <a:off x="5190048" y="4338531"/>
            <a:ext cx="6274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对于数据的显示，我们参考了主流的轻量级系统资源浏览器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，选择了使用终端来显示数据，这样就可以避免由于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组件引入，而带来的程序明显增大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0824" y="-701270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rgbClr val="00ABB4"/>
                </a:solidFill>
              </a:rPr>
              <a:t>&gt;</a:t>
            </a:r>
            <a:endParaRPr lang="zh-CN" altLang="en-US" sz="28700" dirty="0">
              <a:solidFill>
                <a:srgbClr val="00ABB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42205" y="-666208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rgbClr val="00ABB4"/>
                </a:solidFill>
              </a:rPr>
              <a:t>&gt;</a:t>
            </a:r>
            <a:endParaRPr lang="zh-CN" altLang="en-US" sz="28700" dirty="0">
              <a:solidFill>
                <a:srgbClr val="00ABB4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37850" y="2288001"/>
            <a:ext cx="10626347" cy="0"/>
          </a:xfrm>
          <a:prstGeom prst="line">
            <a:avLst/>
          </a:prstGeom>
          <a:ln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46426" y="387778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29656" y="3986763"/>
            <a:ext cx="2627642" cy="1954381"/>
            <a:chOff x="1400436" y="3986763"/>
            <a:chExt cx="2627642" cy="1954381"/>
          </a:xfrm>
        </p:grpSpPr>
        <p:sp>
          <p:nvSpPr>
            <p:cNvPr id="16" name="文本框 15"/>
            <p:cNvSpPr txBox="1"/>
            <p:nvPr/>
          </p:nvSpPr>
          <p:spPr>
            <a:xfrm>
              <a:off x="1400436" y="4294539"/>
              <a:ext cx="26276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rgbClr val="00AB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33</a:t>
              </a:r>
              <a:r>
                <a:rPr lang="en-US" altLang="zh-CN" sz="8800" b="1" dirty="0" smtClean="0">
                  <a:solidFill>
                    <a:srgbClr val="00AB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%</a:t>
              </a:r>
              <a:endParaRPr lang="zh-CN" altLang="en-US" sz="8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60736" y="3986763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60736" y="5541034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477044" y="972174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格式化显示</a:t>
            </a:r>
            <a:endParaRPr lang="zh-CN" altLang="en-US" sz="88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57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5977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端实时</a:t>
            </a:r>
            <a:r>
              <a:rPr lang="zh-CN" altLang="en-US" sz="4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刷新获取信息</a:t>
            </a:r>
            <a:endParaRPr lang="zh-CN" altLang="en-US" sz="40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583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Real-time refresh of information from the Web end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68136" y="1562100"/>
            <a:ext cx="2799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访问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端获取信息，要根据主机是否有公网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来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处理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en-US" altLang="zh-CN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Ngrok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反向代理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系统计费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5728" y="4192263"/>
            <a:ext cx="23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简单地计算了每个用户所属进程的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CPU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占用时间和内存使用量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0" y="-1270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3254357">
            <a:off x="7769658" y="861514"/>
            <a:ext cx="280034" cy="1014413"/>
          </a:xfrm>
          <a:custGeom>
            <a:avLst/>
            <a:gdLst>
              <a:gd name="connsiteX0" fmla="*/ 137160 w 150358"/>
              <a:gd name="connsiteY0" fmla="*/ 0 h 800100"/>
              <a:gd name="connsiteX1" fmla="*/ 137160 w 150358"/>
              <a:gd name="connsiteY1" fmla="*/ 434340 h 800100"/>
              <a:gd name="connsiteX2" fmla="*/ 0 w 150358"/>
              <a:gd name="connsiteY2" fmla="*/ 800100 h 800100"/>
              <a:gd name="connsiteX0" fmla="*/ 411480 w 411914"/>
              <a:gd name="connsiteY0" fmla="*/ 0 h 960120"/>
              <a:gd name="connsiteX1" fmla="*/ 137160 w 411914"/>
              <a:gd name="connsiteY1" fmla="*/ 594360 h 960120"/>
              <a:gd name="connsiteX2" fmla="*/ 0 w 411914"/>
              <a:gd name="connsiteY2" fmla="*/ 960120 h 960120"/>
              <a:gd name="connsiteX0" fmla="*/ 411480 w 412455"/>
              <a:gd name="connsiteY0" fmla="*/ 0 h 960120"/>
              <a:gd name="connsiteX1" fmla="*/ 262890 w 412455"/>
              <a:gd name="connsiteY1" fmla="*/ 617220 h 960120"/>
              <a:gd name="connsiteX2" fmla="*/ 0 w 412455"/>
              <a:gd name="connsiteY2" fmla="*/ 960120 h 96012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0060"/>
              <a:gd name="connsiteY0" fmla="*/ 0 h 914400"/>
              <a:gd name="connsiteX1" fmla="*/ 331470 w 480060"/>
              <a:gd name="connsiteY1" fmla="*/ 617220 h 914400"/>
              <a:gd name="connsiteX2" fmla="*/ 0 w 480060"/>
              <a:gd name="connsiteY2" fmla="*/ 914400 h 914400"/>
              <a:gd name="connsiteX0" fmla="*/ 480060 w 480060"/>
              <a:gd name="connsiteY0" fmla="*/ 0 h 914400"/>
              <a:gd name="connsiteX1" fmla="*/ 353695 w 480060"/>
              <a:gd name="connsiteY1" fmla="*/ 556895 h 914400"/>
              <a:gd name="connsiteX2" fmla="*/ 0 w 480060"/>
              <a:gd name="connsiteY2" fmla="*/ 914400 h 914400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034" h="1014413">
                <a:moveTo>
                  <a:pt x="280034" y="0"/>
                </a:moveTo>
                <a:cubicBezTo>
                  <a:pt x="259714" y="166370"/>
                  <a:pt x="233679" y="378301"/>
                  <a:pt x="187007" y="547370"/>
                </a:cubicBezTo>
                <a:cubicBezTo>
                  <a:pt x="140335" y="716439"/>
                  <a:pt x="60324" y="887096"/>
                  <a:pt x="0" y="101441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1725277" y="2809875"/>
            <a:ext cx="280034" cy="1014413"/>
          </a:xfrm>
          <a:custGeom>
            <a:avLst/>
            <a:gdLst>
              <a:gd name="connsiteX0" fmla="*/ 137160 w 150358"/>
              <a:gd name="connsiteY0" fmla="*/ 0 h 800100"/>
              <a:gd name="connsiteX1" fmla="*/ 137160 w 150358"/>
              <a:gd name="connsiteY1" fmla="*/ 434340 h 800100"/>
              <a:gd name="connsiteX2" fmla="*/ 0 w 150358"/>
              <a:gd name="connsiteY2" fmla="*/ 800100 h 800100"/>
              <a:gd name="connsiteX0" fmla="*/ 411480 w 411914"/>
              <a:gd name="connsiteY0" fmla="*/ 0 h 960120"/>
              <a:gd name="connsiteX1" fmla="*/ 137160 w 411914"/>
              <a:gd name="connsiteY1" fmla="*/ 594360 h 960120"/>
              <a:gd name="connsiteX2" fmla="*/ 0 w 411914"/>
              <a:gd name="connsiteY2" fmla="*/ 960120 h 960120"/>
              <a:gd name="connsiteX0" fmla="*/ 411480 w 412455"/>
              <a:gd name="connsiteY0" fmla="*/ 0 h 960120"/>
              <a:gd name="connsiteX1" fmla="*/ 262890 w 412455"/>
              <a:gd name="connsiteY1" fmla="*/ 617220 h 960120"/>
              <a:gd name="connsiteX2" fmla="*/ 0 w 412455"/>
              <a:gd name="connsiteY2" fmla="*/ 960120 h 96012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0060"/>
              <a:gd name="connsiteY0" fmla="*/ 0 h 914400"/>
              <a:gd name="connsiteX1" fmla="*/ 331470 w 480060"/>
              <a:gd name="connsiteY1" fmla="*/ 617220 h 914400"/>
              <a:gd name="connsiteX2" fmla="*/ 0 w 480060"/>
              <a:gd name="connsiteY2" fmla="*/ 914400 h 914400"/>
              <a:gd name="connsiteX0" fmla="*/ 480060 w 480060"/>
              <a:gd name="connsiteY0" fmla="*/ 0 h 914400"/>
              <a:gd name="connsiteX1" fmla="*/ 353695 w 480060"/>
              <a:gd name="connsiteY1" fmla="*/ 556895 h 914400"/>
              <a:gd name="connsiteX2" fmla="*/ 0 w 480060"/>
              <a:gd name="connsiteY2" fmla="*/ 914400 h 914400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034" h="1014413">
                <a:moveTo>
                  <a:pt x="280034" y="0"/>
                </a:moveTo>
                <a:cubicBezTo>
                  <a:pt x="259714" y="166370"/>
                  <a:pt x="233679" y="378301"/>
                  <a:pt x="187007" y="547370"/>
                </a:cubicBezTo>
                <a:cubicBezTo>
                  <a:pt x="140335" y="716439"/>
                  <a:pt x="60324" y="887096"/>
                  <a:pt x="0" y="101441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20089648">
            <a:off x="8957978" y="2994174"/>
            <a:ext cx="627315" cy="381970"/>
          </a:xfrm>
          <a:custGeom>
            <a:avLst/>
            <a:gdLst>
              <a:gd name="connsiteX0" fmla="*/ 251460 w 251460"/>
              <a:gd name="connsiteY0" fmla="*/ 0 h 571500"/>
              <a:gd name="connsiteX1" fmla="*/ 205740 w 251460"/>
              <a:gd name="connsiteY1" fmla="*/ 354330 h 571500"/>
              <a:gd name="connsiteX2" fmla="*/ 0 w 251460"/>
              <a:gd name="connsiteY2" fmla="*/ 571500 h 571500"/>
              <a:gd name="connsiteX0" fmla="*/ 551497 w 551497"/>
              <a:gd name="connsiteY0" fmla="*/ 0 h 433388"/>
              <a:gd name="connsiteX1" fmla="*/ 205740 w 551497"/>
              <a:gd name="connsiteY1" fmla="*/ 216218 h 433388"/>
              <a:gd name="connsiteX2" fmla="*/ 0 w 551497"/>
              <a:gd name="connsiteY2" fmla="*/ 433388 h 433388"/>
              <a:gd name="connsiteX0" fmla="*/ 551497 w 551497"/>
              <a:gd name="connsiteY0" fmla="*/ 0 h 433388"/>
              <a:gd name="connsiteX1" fmla="*/ 205740 w 551497"/>
              <a:gd name="connsiteY1" fmla="*/ 216218 h 433388"/>
              <a:gd name="connsiteX2" fmla="*/ 0 w 551497"/>
              <a:gd name="connsiteY2" fmla="*/ 433388 h 433388"/>
              <a:gd name="connsiteX0" fmla="*/ 551497 w 551497"/>
              <a:gd name="connsiteY0" fmla="*/ 0 h 433388"/>
              <a:gd name="connsiteX1" fmla="*/ 253365 w 551497"/>
              <a:gd name="connsiteY1" fmla="*/ 263843 h 433388"/>
              <a:gd name="connsiteX2" fmla="*/ 0 w 551497"/>
              <a:gd name="connsiteY2" fmla="*/ 433388 h 433388"/>
              <a:gd name="connsiteX0" fmla="*/ 597143 w 597143"/>
              <a:gd name="connsiteY0" fmla="*/ 0 h 396150"/>
              <a:gd name="connsiteX1" fmla="*/ 253365 w 597143"/>
              <a:gd name="connsiteY1" fmla="*/ 226605 h 396150"/>
              <a:gd name="connsiteX2" fmla="*/ 0 w 597143"/>
              <a:gd name="connsiteY2" fmla="*/ 396150 h 396150"/>
              <a:gd name="connsiteX0" fmla="*/ 597143 w 597143"/>
              <a:gd name="connsiteY0" fmla="*/ 0 h 396150"/>
              <a:gd name="connsiteX1" fmla="*/ 253365 w 597143"/>
              <a:gd name="connsiteY1" fmla="*/ 226605 h 396150"/>
              <a:gd name="connsiteX2" fmla="*/ 0 w 597143"/>
              <a:gd name="connsiteY2" fmla="*/ 396150 h 396150"/>
              <a:gd name="connsiteX0" fmla="*/ 597143 w 597143"/>
              <a:gd name="connsiteY0" fmla="*/ 0 h 396150"/>
              <a:gd name="connsiteX1" fmla="*/ 253365 w 597143"/>
              <a:gd name="connsiteY1" fmla="*/ 226605 h 396150"/>
              <a:gd name="connsiteX2" fmla="*/ 0 w 597143"/>
              <a:gd name="connsiteY2" fmla="*/ 396150 h 396150"/>
              <a:gd name="connsiteX0" fmla="*/ 627315 w 627315"/>
              <a:gd name="connsiteY0" fmla="*/ 0 h 381970"/>
              <a:gd name="connsiteX1" fmla="*/ 283537 w 627315"/>
              <a:gd name="connsiteY1" fmla="*/ 226605 h 381970"/>
              <a:gd name="connsiteX2" fmla="*/ 0 w 627315"/>
              <a:gd name="connsiteY2" fmla="*/ 381970 h 381970"/>
              <a:gd name="connsiteX0" fmla="*/ 627315 w 627315"/>
              <a:gd name="connsiteY0" fmla="*/ 0 h 381970"/>
              <a:gd name="connsiteX1" fmla="*/ 307632 w 627315"/>
              <a:gd name="connsiteY1" fmla="*/ 253715 h 381970"/>
              <a:gd name="connsiteX2" fmla="*/ 0 w 627315"/>
              <a:gd name="connsiteY2" fmla="*/ 381970 h 381970"/>
              <a:gd name="connsiteX0" fmla="*/ 627315 w 627315"/>
              <a:gd name="connsiteY0" fmla="*/ 0 h 381970"/>
              <a:gd name="connsiteX1" fmla="*/ 307632 w 627315"/>
              <a:gd name="connsiteY1" fmla="*/ 253715 h 381970"/>
              <a:gd name="connsiteX2" fmla="*/ 0 w 627315"/>
              <a:gd name="connsiteY2" fmla="*/ 381970 h 38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7315" h="381970">
                <a:moveTo>
                  <a:pt x="627315" y="0"/>
                </a:moveTo>
                <a:cubicBezTo>
                  <a:pt x="487791" y="124844"/>
                  <a:pt x="412185" y="190053"/>
                  <a:pt x="307632" y="253715"/>
                </a:cubicBezTo>
                <a:cubicBezTo>
                  <a:pt x="203080" y="317377"/>
                  <a:pt x="114630" y="352171"/>
                  <a:pt x="0" y="38197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0058400" y="3192780"/>
            <a:ext cx="816610" cy="1596390"/>
          </a:xfrm>
          <a:custGeom>
            <a:avLst/>
            <a:gdLst>
              <a:gd name="connsiteX0" fmla="*/ 594360 w 594360"/>
              <a:gd name="connsiteY0" fmla="*/ 0 h 1577340"/>
              <a:gd name="connsiteX1" fmla="*/ 434340 w 594360"/>
              <a:gd name="connsiteY1" fmla="*/ 925830 h 1577340"/>
              <a:gd name="connsiteX2" fmla="*/ 0 w 594360"/>
              <a:gd name="connsiteY2" fmla="*/ 1577340 h 1577340"/>
              <a:gd name="connsiteX0" fmla="*/ 816610 w 816610"/>
              <a:gd name="connsiteY0" fmla="*/ 0 h 1596390"/>
              <a:gd name="connsiteX1" fmla="*/ 434340 w 816610"/>
              <a:gd name="connsiteY1" fmla="*/ 944880 h 1596390"/>
              <a:gd name="connsiteX2" fmla="*/ 0 w 816610"/>
              <a:gd name="connsiteY2" fmla="*/ 1596390 h 1596390"/>
              <a:gd name="connsiteX0" fmla="*/ 816610 w 816610"/>
              <a:gd name="connsiteY0" fmla="*/ 0 h 1596390"/>
              <a:gd name="connsiteX1" fmla="*/ 434340 w 816610"/>
              <a:gd name="connsiteY1" fmla="*/ 944880 h 1596390"/>
              <a:gd name="connsiteX2" fmla="*/ 0 w 816610"/>
              <a:gd name="connsiteY2" fmla="*/ 1596390 h 1596390"/>
              <a:gd name="connsiteX0" fmla="*/ 816610 w 816610"/>
              <a:gd name="connsiteY0" fmla="*/ 0 h 1596390"/>
              <a:gd name="connsiteX1" fmla="*/ 434340 w 816610"/>
              <a:gd name="connsiteY1" fmla="*/ 944880 h 1596390"/>
              <a:gd name="connsiteX2" fmla="*/ 0 w 816610"/>
              <a:gd name="connsiteY2" fmla="*/ 1596390 h 1596390"/>
              <a:gd name="connsiteX0" fmla="*/ 816610 w 816610"/>
              <a:gd name="connsiteY0" fmla="*/ 0 h 1596390"/>
              <a:gd name="connsiteX1" fmla="*/ 434340 w 816610"/>
              <a:gd name="connsiteY1" fmla="*/ 944880 h 1596390"/>
              <a:gd name="connsiteX2" fmla="*/ 0 w 816610"/>
              <a:gd name="connsiteY2" fmla="*/ 1596390 h 1596390"/>
              <a:gd name="connsiteX0" fmla="*/ 816610 w 816610"/>
              <a:gd name="connsiteY0" fmla="*/ 0 h 1596390"/>
              <a:gd name="connsiteX1" fmla="*/ 434340 w 816610"/>
              <a:gd name="connsiteY1" fmla="*/ 944880 h 1596390"/>
              <a:gd name="connsiteX2" fmla="*/ 0 w 816610"/>
              <a:gd name="connsiteY2" fmla="*/ 1596390 h 1596390"/>
              <a:gd name="connsiteX0" fmla="*/ 816610 w 816610"/>
              <a:gd name="connsiteY0" fmla="*/ 0 h 1596390"/>
              <a:gd name="connsiteX1" fmla="*/ 434340 w 816610"/>
              <a:gd name="connsiteY1" fmla="*/ 944880 h 1596390"/>
              <a:gd name="connsiteX2" fmla="*/ 0 w 816610"/>
              <a:gd name="connsiteY2" fmla="*/ 1596390 h 159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610" h="1596390">
                <a:moveTo>
                  <a:pt x="816610" y="0"/>
                </a:moveTo>
                <a:cubicBezTo>
                  <a:pt x="722630" y="331470"/>
                  <a:pt x="608542" y="621665"/>
                  <a:pt x="434340" y="944880"/>
                </a:cubicBezTo>
                <a:cubicBezTo>
                  <a:pt x="260138" y="1268095"/>
                  <a:pt x="161290" y="1389380"/>
                  <a:pt x="0" y="159639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8528085" y="3178810"/>
            <a:ext cx="1673825" cy="2003021"/>
          </a:xfrm>
          <a:custGeom>
            <a:avLst/>
            <a:gdLst>
              <a:gd name="connsiteX0" fmla="*/ 1828800 w 1828800"/>
              <a:gd name="connsiteY0" fmla="*/ 0 h 2068830"/>
              <a:gd name="connsiteX1" fmla="*/ 1325880 w 1828800"/>
              <a:gd name="connsiteY1" fmla="*/ 1371600 h 2068830"/>
              <a:gd name="connsiteX2" fmla="*/ 0 w 1828800"/>
              <a:gd name="connsiteY2" fmla="*/ 2068830 h 2068830"/>
              <a:gd name="connsiteX0" fmla="*/ 2120900 w 2120900"/>
              <a:gd name="connsiteY0" fmla="*/ 0 h 1998980"/>
              <a:gd name="connsiteX1" fmla="*/ 1325880 w 2120900"/>
              <a:gd name="connsiteY1" fmla="*/ 1301750 h 1998980"/>
              <a:gd name="connsiteX2" fmla="*/ 0 w 2120900"/>
              <a:gd name="connsiteY2" fmla="*/ 1998980 h 1998980"/>
              <a:gd name="connsiteX0" fmla="*/ 2120900 w 2120900"/>
              <a:gd name="connsiteY0" fmla="*/ 0 h 1998980"/>
              <a:gd name="connsiteX1" fmla="*/ 1325880 w 2120900"/>
              <a:gd name="connsiteY1" fmla="*/ 1301750 h 1998980"/>
              <a:gd name="connsiteX2" fmla="*/ 0 w 2120900"/>
              <a:gd name="connsiteY2" fmla="*/ 1998980 h 1998980"/>
              <a:gd name="connsiteX0" fmla="*/ 1921008 w 1921008"/>
              <a:gd name="connsiteY0" fmla="*/ 0 h 2298818"/>
              <a:gd name="connsiteX1" fmla="*/ 1125988 w 1921008"/>
              <a:gd name="connsiteY1" fmla="*/ 1301750 h 2298818"/>
              <a:gd name="connsiteX2" fmla="*/ 0 w 1921008"/>
              <a:gd name="connsiteY2" fmla="*/ 2298818 h 2298818"/>
              <a:gd name="connsiteX0" fmla="*/ 1921008 w 1921008"/>
              <a:gd name="connsiteY0" fmla="*/ 0 h 2298818"/>
              <a:gd name="connsiteX1" fmla="*/ 1125988 w 1921008"/>
              <a:gd name="connsiteY1" fmla="*/ 1301750 h 2298818"/>
              <a:gd name="connsiteX2" fmla="*/ 0 w 1921008"/>
              <a:gd name="connsiteY2" fmla="*/ 2298818 h 2298818"/>
              <a:gd name="connsiteX0" fmla="*/ 1921008 w 1921008"/>
              <a:gd name="connsiteY0" fmla="*/ 0 h 2298818"/>
              <a:gd name="connsiteX1" fmla="*/ 1125988 w 1921008"/>
              <a:gd name="connsiteY1" fmla="*/ 1301750 h 2298818"/>
              <a:gd name="connsiteX2" fmla="*/ 0 w 1921008"/>
              <a:gd name="connsiteY2" fmla="*/ 2298818 h 229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008" h="2298818">
                <a:moveTo>
                  <a:pt x="1921008" y="0"/>
                </a:moveTo>
                <a:cubicBezTo>
                  <a:pt x="1696602" y="546711"/>
                  <a:pt x="1446156" y="918614"/>
                  <a:pt x="1125988" y="1301750"/>
                </a:cubicBezTo>
                <a:cubicBezTo>
                  <a:pt x="805820" y="1684886"/>
                  <a:pt x="460567" y="2006001"/>
                  <a:pt x="0" y="2298818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085196" y="2537460"/>
            <a:ext cx="2795913" cy="1916895"/>
          </a:xfrm>
          <a:custGeom>
            <a:avLst/>
            <a:gdLst>
              <a:gd name="connsiteX0" fmla="*/ 3017520 w 3017520"/>
              <a:gd name="connsiteY0" fmla="*/ 0 h 2068830"/>
              <a:gd name="connsiteX1" fmla="*/ 1783080 w 3017520"/>
              <a:gd name="connsiteY1" fmla="*/ 1371600 h 2068830"/>
              <a:gd name="connsiteX2" fmla="*/ 0 w 3017520"/>
              <a:gd name="connsiteY2" fmla="*/ 2068830 h 20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2068830">
                <a:moveTo>
                  <a:pt x="3017520" y="0"/>
                </a:moveTo>
                <a:cubicBezTo>
                  <a:pt x="2651760" y="513397"/>
                  <a:pt x="2286000" y="1026795"/>
                  <a:pt x="1783080" y="1371600"/>
                </a:cubicBezTo>
                <a:cubicBezTo>
                  <a:pt x="1280160" y="1716405"/>
                  <a:pt x="640080" y="1892617"/>
                  <a:pt x="0" y="206883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808013" y="2411729"/>
            <a:ext cx="4943302" cy="1575181"/>
          </a:xfrm>
          <a:custGeom>
            <a:avLst/>
            <a:gdLst>
              <a:gd name="connsiteX0" fmla="*/ 4846320 w 4846320"/>
              <a:gd name="connsiteY0" fmla="*/ 0 h 1609088"/>
              <a:gd name="connsiteX1" fmla="*/ 2846070 w 4846320"/>
              <a:gd name="connsiteY1" fmla="*/ 1474470 h 1609088"/>
              <a:gd name="connsiteX2" fmla="*/ 0 w 4846320"/>
              <a:gd name="connsiteY2" fmla="*/ 1451610 h 1609088"/>
              <a:gd name="connsiteX0" fmla="*/ 4846320 w 4846320"/>
              <a:gd name="connsiteY0" fmla="*/ 0 h 1563027"/>
              <a:gd name="connsiteX1" fmla="*/ 2846070 w 4846320"/>
              <a:gd name="connsiteY1" fmla="*/ 1474470 h 1563027"/>
              <a:gd name="connsiteX2" fmla="*/ 1348740 w 4846320"/>
              <a:gd name="connsiteY2" fmla="*/ 1402080 h 1563027"/>
              <a:gd name="connsiteX3" fmla="*/ 0 w 4846320"/>
              <a:gd name="connsiteY3" fmla="*/ 1451610 h 1563027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1543835">
                <a:moveTo>
                  <a:pt x="4846320" y="0"/>
                </a:moveTo>
                <a:cubicBezTo>
                  <a:pt x="4250055" y="616267"/>
                  <a:pt x="3478530" y="1254760"/>
                  <a:pt x="2846070" y="1474470"/>
                </a:cubicBezTo>
                <a:cubicBezTo>
                  <a:pt x="2213610" y="1694180"/>
                  <a:pt x="1525905" y="1322070"/>
                  <a:pt x="1051560" y="1318260"/>
                </a:cubicBezTo>
                <a:cubicBezTo>
                  <a:pt x="546735" y="1253490"/>
                  <a:pt x="262890" y="1307465"/>
                  <a:pt x="0" y="14516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5335935" y="2159344"/>
            <a:ext cx="3203580" cy="661153"/>
          </a:xfrm>
          <a:custGeom>
            <a:avLst/>
            <a:gdLst>
              <a:gd name="connsiteX0" fmla="*/ 3006090 w 3006090"/>
              <a:gd name="connsiteY0" fmla="*/ 0 h 765810"/>
              <a:gd name="connsiteX1" fmla="*/ 1920240 w 3006090"/>
              <a:gd name="connsiteY1" fmla="*/ 560070 h 765810"/>
              <a:gd name="connsiteX2" fmla="*/ 0 w 3006090"/>
              <a:gd name="connsiteY2" fmla="*/ 765810 h 765810"/>
              <a:gd name="connsiteX0" fmla="*/ 3107690 w 3107690"/>
              <a:gd name="connsiteY0" fmla="*/ 0 h 575356"/>
              <a:gd name="connsiteX1" fmla="*/ 2021840 w 3107690"/>
              <a:gd name="connsiteY1" fmla="*/ 560070 h 575356"/>
              <a:gd name="connsiteX2" fmla="*/ 0 w 3107690"/>
              <a:gd name="connsiteY2" fmla="*/ 448310 h 575356"/>
              <a:gd name="connsiteX0" fmla="*/ 3107690 w 3107690"/>
              <a:gd name="connsiteY0" fmla="*/ 0 h 615138"/>
              <a:gd name="connsiteX1" fmla="*/ 2021840 w 3107690"/>
              <a:gd name="connsiteY1" fmla="*/ 560070 h 615138"/>
              <a:gd name="connsiteX2" fmla="*/ 0 w 3107690"/>
              <a:gd name="connsiteY2" fmla="*/ 448310 h 615138"/>
              <a:gd name="connsiteX0" fmla="*/ 3107690 w 3107690"/>
              <a:gd name="connsiteY0" fmla="*/ 0 h 700860"/>
              <a:gd name="connsiteX1" fmla="*/ 1247140 w 3107690"/>
              <a:gd name="connsiteY1" fmla="*/ 674370 h 700860"/>
              <a:gd name="connsiteX2" fmla="*/ 0 w 3107690"/>
              <a:gd name="connsiteY2" fmla="*/ 448310 h 700860"/>
              <a:gd name="connsiteX0" fmla="*/ 3107690 w 3107690"/>
              <a:gd name="connsiteY0" fmla="*/ 0 h 640443"/>
              <a:gd name="connsiteX1" fmla="*/ 1412240 w 3107690"/>
              <a:gd name="connsiteY1" fmla="*/ 598170 h 640443"/>
              <a:gd name="connsiteX2" fmla="*/ 0 w 3107690"/>
              <a:gd name="connsiteY2" fmla="*/ 448310 h 640443"/>
              <a:gd name="connsiteX0" fmla="*/ 3107690 w 3107690"/>
              <a:gd name="connsiteY0" fmla="*/ 0 h 623573"/>
              <a:gd name="connsiteX1" fmla="*/ 1412240 w 3107690"/>
              <a:gd name="connsiteY1" fmla="*/ 598170 h 623573"/>
              <a:gd name="connsiteX2" fmla="*/ 0 w 3107690"/>
              <a:gd name="connsiteY2" fmla="*/ 448310 h 623573"/>
              <a:gd name="connsiteX0" fmla="*/ 3107690 w 3107690"/>
              <a:gd name="connsiteY0" fmla="*/ 0 h 615410"/>
              <a:gd name="connsiteX1" fmla="*/ 1412240 w 3107690"/>
              <a:gd name="connsiteY1" fmla="*/ 598170 h 615410"/>
              <a:gd name="connsiteX2" fmla="*/ 0 w 3107690"/>
              <a:gd name="connsiteY2" fmla="*/ 448310 h 6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7690" h="615410">
                <a:moveTo>
                  <a:pt x="3107690" y="0"/>
                </a:moveTo>
                <a:cubicBezTo>
                  <a:pt x="2815272" y="216217"/>
                  <a:pt x="1980988" y="561552"/>
                  <a:pt x="1412240" y="598170"/>
                </a:cubicBezTo>
                <a:cubicBezTo>
                  <a:pt x="843492" y="634788"/>
                  <a:pt x="671512" y="625157"/>
                  <a:pt x="0" y="4483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057400" y="1457956"/>
            <a:ext cx="6252210" cy="95377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343400" y="2067904"/>
            <a:ext cx="1220592" cy="1220592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8226821" y="3325146"/>
            <a:ext cx="1162987" cy="1162987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847881" y="3618721"/>
            <a:ext cx="1453803" cy="1453803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192311" y="4112405"/>
            <a:ext cx="1239510" cy="123951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9325788" y="4644102"/>
            <a:ext cx="1175038" cy="1175038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2681922" y="3607844"/>
            <a:ext cx="1246981" cy="1246981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266061" y="1861158"/>
            <a:ext cx="1399510" cy="139951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501289" y="769105"/>
            <a:ext cx="1335295" cy="1335295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7446046" y="4776788"/>
            <a:ext cx="1258979" cy="1258979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7927498" y="-1886883"/>
            <a:ext cx="5397500" cy="5397500"/>
          </a:xfrm>
          <a:prstGeom prst="ellipse">
            <a:avLst/>
          </a:prstGeom>
          <a:solidFill>
            <a:srgbClr val="00AB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399698" y="24078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获取</a:t>
            </a:r>
            <a:r>
              <a:rPr lang="zh-CN" altLang="en-US" b="1" dirty="0" smtClean="0">
                <a:solidFill>
                  <a:schemeClr val="bg1"/>
                </a:solidFill>
              </a:rPr>
              <a:t>到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所</a:t>
            </a:r>
            <a:r>
              <a:rPr lang="zh-CN" altLang="en-US" b="1" dirty="0">
                <a:solidFill>
                  <a:schemeClr val="bg1"/>
                </a:solidFill>
              </a:rPr>
              <a:t>需信息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78302" y="213088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处理、</a:t>
            </a:r>
            <a:r>
              <a:rPr lang="zh-CN" altLang="en-US" b="1" dirty="0" smtClean="0">
                <a:solidFill>
                  <a:schemeClr val="bg1"/>
                </a:solidFill>
              </a:rPr>
              <a:t>组织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并显示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获取</a:t>
            </a:r>
            <a:r>
              <a:rPr lang="zh-CN" altLang="en-US" b="1" dirty="0">
                <a:solidFill>
                  <a:schemeClr val="bg1"/>
                </a:solidFill>
              </a:rPr>
              <a:t>的信息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160614" y="4327505"/>
            <a:ext cx="1314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>
                <a:solidFill>
                  <a:schemeClr val="bg1"/>
                </a:solidFill>
              </a:rPr>
              <a:t>web</a:t>
            </a:r>
            <a:r>
              <a:rPr lang="zh-CN" altLang="en-US" b="1" dirty="0" smtClean="0">
                <a:solidFill>
                  <a:schemeClr val="bg1"/>
                </a:solidFill>
              </a:rPr>
              <a:t>端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实时刷新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获取</a:t>
            </a:r>
            <a:r>
              <a:rPr lang="zh-CN" altLang="en-US" b="1" dirty="0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63" name="矩形 62"/>
          <p:cNvSpPr/>
          <p:nvPr/>
        </p:nvSpPr>
        <p:spPr>
          <a:xfrm>
            <a:off x="10119517" y="298435"/>
            <a:ext cx="1791992" cy="833713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123928" y="206722"/>
            <a:ext cx="4070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tions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676549" y="1290320"/>
            <a:ext cx="3301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Key To The Problem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9184094" y="1275144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6758321" y="1075340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7736327" y="5020468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8422050" y="3483342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"/>
          <p:cNvSpPr>
            <a:spLocks noEditPoints="1"/>
          </p:cNvSpPr>
          <p:nvPr/>
        </p:nvSpPr>
        <p:spPr bwMode="auto">
          <a:xfrm>
            <a:off x="2906407" y="3834792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5"/>
          <p:cNvSpPr>
            <a:spLocks noEditPoints="1"/>
          </p:cNvSpPr>
          <p:nvPr/>
        </p:nvSpPr>
        <p:spPr bwMode="auto">
          <a:xfrm>
            <a:off x="9516152" y="4831469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5"/>
          <p:cNvSpPr>
            <a:spLocks noEditPoints="1"/>
          </p:cNvSpPr>
          <p:nvPr/>
        </p:nvSpPr>
        <p:spPr bwMode="auto">
          <a:xfrm>
            <a:off x="11195080" y="3940030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-1270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9958" y="2166481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endParaRPr lang="zh-CN" altLang="en-US" sz="66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07985"/>
            <a:ext cx="55050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0ABB4"/>
                </a:solidFill>
                <a:latin typeface="Bradley Hand ITC" panose="03070402050302030203" pitchFamily="66" charset="0"/>
                <a:ea typeface="微软雅黑" panose="020B0503020204020204" pitchFamily="34" charset="-122"/>
              </a:rPr>
              <a:t>general scheme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7339" y="312416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66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0" y="4462064"/>
            <a:ext cx="5725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程序</a:t>
            </a:r>
            <a:r>
              <a:rPr lang="zh-CN" altLang="en-US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采用</a:t>
            </a:r>
            <a:r>
              <a:rPr lang="en-US" altLang="zh-CN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c</a:t>
            </a:r>
            <a:r>
              <a:rPr lang="zh-CN" altLang="en-US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语言开发，一方面</a:t>
            </a:r>
            <a:r>
              <a:rPr lang="en-US" altLang="zh-CN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c</a:t>
            </a:r>
            <a:r>
              <a:rPr lang="zh-CN" altLang="en-US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语言便于调用</a:t>
            </a:r>
            <a:r>
              <a:rPr lang="en-US" altLang="zh-CN" dirty="0" err="1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linux</a:t>
            </a:r>
            <a:r>
              <a:rPr lang="zh-CN" altLang="en-US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内核的</a:t>
            </a:r>
            <a:r>
              <a:rPr lang="en-US" altLang="zh-CN" dirty="0" err="1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api</a:t>
            </a:r>
            <a:r>
              <a:rPr lang="zh-CN" altLang="en-US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，另一方面</a:t>
            </a:r>
            <a:r>
              <a:rPr lang="en-US" altLang="zh-CN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c</a:t>
            </a:r>
            <a:r>
              <a:rPr lang="zh-CN" altLang="en-US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语言开发可以在尽可能减小程序体积的同时降低内存和</a:t>
            </a:r>
            <a:r>
              <a:rPr lang="en-US" altLang="zh-CN" dirty="0" err="1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cpu</a:t>
            </a:r>
            <a:r>
              <a:rPr lang="zh-CN" altLang="en-US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占用率，同时保证了程序的稳定性和运行速度</a:t>
            </a:r>
            <a:r>
              <a:rPr lang="zh-CN" altLang="en-US" dirty="0" smtClean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。</a:t>
            </a:r>
            <a:endParaRPr lang="zh-CN" altLang="en-US" dirty="0">
              <a:solidFill>
                <a:schemeClr val="bg1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79958" y="942109"/>
            <a:ext cx="3632200" cy="0"/>
          </a:xfrm>
          <a:prstGeom prst="line">
            <a:avLst/>
          </a:prstGeom>
          <a:ln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41295" y="5937827"/>
            <a:ext cx="3632200" cy="0"/>
          </a:xfrm>
          <a:prstGeom prst="line">
            <a:avLst/>
          </a:prstGeom>
          <a:ln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88" y="-12700"/>
            <a:ext cx="7156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483600" y="4749800"/>
            <a:ext cx="1511300" cy="151130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12222" r="21875" b="12500"/>
          <a:stretch/>
        </p:blipFill>
        <p:spPr>
          <a:xfrm>
            <a:off x="3552791" y="1161927"/>
            <a:ext cx="5673969" cy="5673969"/>
          </a:xfrm>
          <a:prstGeom prst="ellipse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268415" y="4073546"/>
            <a:ext cx="1765300" cy="176530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713784" y="440958"/>
            <a:ext cx="2438400" cy="243840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9812" y="3533868"/>
            <a:ext cx="19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以</a:t>
            </a:r>
            <a:r>
              <a:rPr lang="zh-C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终端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显示作为数据展示的方式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8049" y="3642333"/>
            <a:ext cx="319318" cy="369332"/>
          </a:xfrm>
          <a:prstGeom prst="rect">
            <a:avLst/>
          </a:prstGeom>
          <a:solidFill>
            <a:srgbClr val="00ABB4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25390" y="2787025"/>
            <a:ext cx="243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采用了最简单，存储和发布最容易的文本方式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72399" y="2879358"/>
            <a:ext cx="319318" cy="369332"/>
          </a:xfrm>
          <a:prstGeom prst="rect">
            <a:avLst/>
          </a:prstGeom>
          <a:solidFill>
            <a:srgbClr val="00ABB4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22317" y="4644270"/>
            <a:ext cx="1880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服务器理论上任何一款主流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服务器均可，这里我们采用的是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，搭建方便，性能稳定，配置方便</a:t>
            </a:r>
            <a:r>
              <a:rPr lang="zh-C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7923" y="5320784"/>
            <a:ext cx="319318" cy="369332"/>
          </a:xfrm>
          <a:prstGeom prst="rect">
            <a:avLst/>
          </a:prstGeom>
          <a:solidFill>
            <a:srgbClr val="00ABB4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536" y="27067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6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90830" y="1368474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conceptual design;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69121" y="1339096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25098" y="93937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数据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存储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11017" y="5059769"/>
            <a:ext cx="1245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eb</a:t>
            </a: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端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7708" y="423421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数据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显示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3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获取到所需信息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442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the required information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562100"/>
            <a:ext cx="3642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要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获取到诸如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内存使用情况之类的数据，不通过内核获取是不现实的，经过查阅资料，并对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平台的主流系统资源管理器的源码进行分析后，我们决定通过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文件系统来获取系统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资源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9" name="文本框 8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651760" y="1245231"/>
            <a:ext cx="90846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The realization of file information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acquisition</a:t>
            </a:r>
          </a:p>
          <a:p>
            <a:pPr algn="r"/>
            <a:r>
              <a:rPr lang="zh-CN" altLang="en-US" sz="9600" dirty="0" smtClean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信息获取的实现</a:t>
            </a:r>
            <a:endParaRPr lang="en-US" altLang="zh-CN" sz="9600" dirty="0">
              <a:solidFill>
                <a:srgbClr val="6ED5E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Rectangle 96"/>
          <p:cNvSpPr/>
          <p:nvPr/>
        </p:nvSpPr>
        <p:spPr>
          <a:xfrm>
            <a:off x="4739639" y="4646641"/>
            <a:ext cx="6996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 这里对于文件的打开和读取，我们没有采用文件指针，而是使用了更为稳健的文件描述符。</a:t>
            </a:r>
          </a:p>
          <a:p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 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9251" y="0"/>
            <a:ext cx="1045029" cy="5444927"/>
          </a:xfrm>
          <a:prstGeom prst="roundRect">
            <a:avLst>
              <a:gd name="adj" fmla="val 50000"/>
            </a:avLst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606731" y="0"/>
            <a:ext cx="1045029" cy="4150925"/>
          </a:xfrm>
          <a:prstGeom prst="roundRect">
            <a:avLst>
              <a:gd name="adj" fmla="val 50000"/>
            </a:avLst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1198" y="565248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54%</a:t>
            </a:r>
            <a:endParaRPr lang="zh-CN" altLang="en-US" sz="2800" b="1" dirty="0">
              <a:solidFill>
                <a:srgbClr val="6ED5E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13423" y="418729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36%</a:t>
            </a:r>
            <a:endParaRPr lang="zh-CN" altLang="en-US" sz="2800" b="1" dirty="0">
              <a:solidFill>
                <a:srgbClr val="6ED5E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38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数据处理、显示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display</a:t>
            </a: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9641" y="1707631"/>
            <a:ext cx="227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 将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获得的数据分门别类组织好后，格式化存储到文本，并通过终端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显示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 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1583" y="972174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间接信息</a:t>
            </a:r>
            <a:endParaRPr lang="zh-CN" altLang="en-US" sz="88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851" y="2418724"/>
            <a:ext cx="2823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collateral information</a:t>
            </a:r>
            <a:endParaRPr lang="zh-CN" altLang="en-US" sz="2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6" name="Rectangle 96"/>
          <p:cNvSpPr/>
          <p:nvPr/>
        </p:nvSpPr>
        <p:spPr>
          <a:xfrm>
            <a:off x="5190048" y="4338531"/>
            <a:ext cx="6274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对于得到的数据，往往只有纯粹的数字，有些甚至连项名都没有，我们需要根据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提供的数据，根据内核的配置映射到对应的</a:t>
            </a:r>
            <a:r>
              <a:rPr lang="zh-C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名目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因此我们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选择了调用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内核提供的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，通过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文件系统和内核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的方式将间接信息转换为我们需要的实际信息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0048" y="-657254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rgbClr val="00ABB4"/>
                </a:solidFill>
              </a:rPr>
              <a:t>&gt;</a:t>
            </a:r>
            <a:endParaRPr lang="zh-CN" altLang="en-US" sz="28700" dirty="0">
              <a:solidFill>
                <a:srgbClr val="00ABB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7140" y="-644200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rgbClr val="00ABB4"/>
                </a:solidFill>
              </a:rPr>
              <a:t>&gt;</a:t>
            </a:r>
            <a:endParaRPr lang="zh-CN" altLang="en-US" sz="28700" dirty="0">
              <a:solidFill>
                <a:srgbClr val="00ABB4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37850" y="2288001"/>
            <a:ext cx="10835990" cy="0"/>
          </a:xfrm>
          <a:prstGeom prst="line">
            <a:avLst/>
          </a:prstGeom>
          <a:ln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46426" y="387778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29656" y="3986763"/>
            <a:ext cx="2627642" cy="1954381"/>
            <a:chOff x="1400436" y="3986763"/>
            <a:chExt cx="2627642" cy="1954381"/>
          </a:xfrm>
        </p:grpSpPr>
        <p:sp>
          <p:nvSpPr>
            <p:cNvPr id="16" name="文本框 15"/>
            <p:cNvSpPr txBox="1"/>
            <p:nvPr/>
          </p:nvSpPr>
          <p:spPr>
            <a:xfrm>
              <a:off x="1400436" y="4294539"/>
              <a:ext cx="26276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rgbClr val="00AB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33</a:t>
              </a:r>
              <a:r>
                <a:rPr lang="en-US" altLang="zh-CN" sz="8800" b="1" dirty="0" smtClean="0">
                  <a:solidFill>
                    <a:srgbClr val="00AB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%</a:t>
              </a:r>
              <a:endParaRPr lang="zh-CN" altLang="en-US" sz="8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60736" y="3986763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60736" y="5541034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348756" y="968988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8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88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5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1583" y="972174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内核单位</a:t>
            </a:r>
            <a:endParaRPr lang="zh-CN" altLang="en-US" sz="88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851" y="2418724"/>
            <a:ext cx="151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Kernel unit</a:t>
            </a:r>
            <a:endParaRPr lang="zh-CN" altLang="en-US" sz="2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6" name="Rectangle 96"/>
          <p:cNvSpPr/>
          <p:nvPr/>
        </p:nvSpPr>
        <p:spPr>
          <a:xfrm>
            <a:off x="5190048" y="4338531"/>
            <a:ext cx="6274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对于非间接数据，如内存使用量等，在系统内均采用字节或其他单位表示，直接展示不便于用户直观查看，我们根据其大小将其采用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等单位存储。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0048" y="-657254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rgbClr val="00ABB4"/>
                </a:solidFill>
              </a:rPr>
              <a:t>&gt;</a:t>
            </a:r>
            <a:endParaRPr lang="zh-CN" altLang="en-US" sz="28700" dirty="0">
              <a:solidFill>
                <a:srgbClr val="00ABB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7140" y="-644200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rgbClr val="00ABB4"/>
                </a:solidFill>
              </a:rPr>
              <a:t>&gt;</a:t>
            </a:r>
            <a:endParaRPr lang="zh-CN" altLang="en-US" sz="28700" dirty="0">
              <a:solidFill>
                <a:srgbClr val="00ABB4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37850" y="2288001"/>
            <a:ext cx="10790270" cy="0"/>
          </a:xfrm>
          <a:prstGeom prst="line">
            <a:avLst/>
          </a:prstGeom>
          <a:ln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46426" y="387778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29656" y="3986763"/>
            <a:ext cx="2627642" cy="1954381"/>
            <a:chOff x="1400436" y="3986763"/>
            <a:chExt cx="2627642" cy="1954381"/>
          </a:xfrm>
        </p:grpSpPr>
        <p:sp>
          <p:nvSpPr>
            <p:cNvPr id="16" name="文本框 15"/>
            <p:cNvSpPr txBox="1"/>
            <p:nvPr/>
          </p:nvSpPr>
          <p:spPr>
            <a:xfrm>
              <a:off x="1400436" y="4294539"/>
              <a:ext cx="26276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rgbClr val="00AB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33</a:t>
              </a:r>
              <a:r>
                <a:rPr lang="en-US" altLang="zh-CN" sz="8800" b="1" dirty="0" smtClean="0">
                  <a:solidFill>
                    <a:srgbClr val="00AB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%</a:t>
              </a:r>
              <a:endParaRPr lang="zh-CN" altLang="en-US" sz="8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60736" y="3986763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60736" y="5541034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348756" y="968988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通用单位</a:t>
            </a:r>
            <a:endParaRPr lang="zh-CN" altLang="en-US" sz="88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6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1028</Words>
  <Application>Microsoft Office PowerPoint</Application>
  <PresentationFormat>宽屏</PresentationFormat>
  <Paragraphs>99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Meiryo</vt:lpstr>
      <vt:lpstr>Roboto Cn</vt:lpstr>
      <vt:lpstr>等线</vt:lpstr>
      <vt:lpstr>等线 Light</vt:lpstr>
      <vt:lpstr>华文细黑</vt:lpstr>
      <vt:lpstr>微软雅黑</vt:lpstr>
      <vt:lpstr>Arial</vt:lpstr>
      <vt:lpstr>Bradley Hand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Rare</cp:lastModifiedBy>
  <cp:revision>144</cp:revision>
  <dcterms:created xsi:type="dcterms:W3CDTF">2016-03-06T12:02:16Z</dcterms:created>
  <dcterms:modified xsi:type="dcterms:W3CDTF">2018-07-14T04:04:01Z</dcterms:modified>
</cp:coreProperties>
</file>