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071600" cy="20104100"/>
  <p:notesSz cx="140716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>
      <p:cViewPr>
        <p:scale>
          <a:sx n="155" d="100"/>
          <a:sy n="155" d="100"/>
        </p:scale>
        <p:origin x="88" y="-110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5846" y="6232271"/>
            <a:ext cx="1196625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1692" y="11258296"/>
            <a:ext cx="98545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3897" y="4623943"/>
            <a:ext cx="612390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50144" y="4623943"/>
            <a:ext cx="612390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"/>
            <a:ext cx="14069694" cy="3102610"/>
          </a:xfrm>
          <a:custGeom>
            <a:avLst/>
            <a:gdLst/>
            <a:ahLst/>
            <a:cxnLst/>
            <a:rect l="l" t="t" r="r" b="b"/>
            <a:pathLst>
              <a:path w="14069694" h="3102610">
                <a:moveTo>
                  <a:pt x="14069303" y="0"/>
                </a:moveTo>
                <a:lnTo>
                  <a:pt x="0" y="0"/>
                </a:lnTo>
                <a:lnTo>
                  <a:pt x="0" y="3102527"/>
                </a:lnTo>
                <a:lnTo>
                  <a:pt x="14069303" y="3102527"/>
                </a:lnTo>
                <a:lnTo>
                  <a:pt x="14069303" y="0"/>
                </a:lnTo>
                <a:close/>
              </a:path>
            </a:pathLst>
          </a:custGeom>
          <a:solidFill>
            <a:srgbClr val="386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897" y="804164"/>
            <a:ext cx="1267015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3897" y="4623943"/>
            <a:ext cx="126701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86503" y="18696814"/>
            <a:ext cx="450494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3897" y="18696814"/>
            <a:ext cx="32379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36124" y="18696814"/>
            <a:ext cx="32379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311" y="181150"/>
            <a:ext cx="13176885" cy="2730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4450"/>
              </a:lnSpc>
              <a:spcBef>
                <a:spcPts val="90"/>
              </a:spcBef>
            </a:pPr>
            <a:r>
              <a:rPr sz="3750" b="1" dirty="0">
                <a:solidFill>
                  <a:srgbClr val="FFFFFF"/>
                </a:solidFill>
                <a:latin typeface="Lato Black"/>
                <a:cs typeface="Lato Black"/>
              </a:rPr>
              <a:t>Are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dirty="0">
                <a:solidFill>
                  <a:srgbClr val="FFFFFF"/>
                </a:solidFill>
                <a:latin typeface="Lato Black"/>
                <a:cs typeface="Lato Black"/>
              </a:rPr>
              <a:t>all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dirty="0">
                <a:solidFill>
                  <a:srgbClr val="FFFFFF"/>
                </a:solidFill>
                <a:latin typeface="Lato Black"/>
                <a:cs typeface="Lato Black"/>
              </a:rPr>
              <a:t>control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spc="-10" dirty="0">
                <a:solidFill>
                  <a:srgbClr val="FFFFFF"/>
                </a:solidFill>
                <a:latin typeface="Lato Black"/>
                <a:cs typeface="Lato Black"/>
              </a:rPr>
              <a:t>conditions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dirty="0">
                <a:solidFill>
                  <a:srgbClr val="FFFFFF"/>
                </a:solidFill>
                <a:latin typeface="Lato Black"/>
                <a:cs typeface="Lato Black"/>
              </a:rPr>
              <a:t>in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spc="-10" dirty="0">
                <a:solidFill>
                  <a:srgbClr val="FFFFFF"/>
                </a:solidFill>
                <a:latin typeface="Lato Black"/>
                <a:cs typeface="Lato Black"/>
              </a:rPr>
              <a:t>rhythm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spc="-20" dirty="0">
                <a:solidFill>
                  <a:srgbClr val="FFFFFF"/>
                </a:solidFill>
                <a:latin typeface="Lato Black"/>
                <a:cs typeface="Lato Black"/>
              </a:rPr>
              <a:t>experiments</a:t>
            </a:r>
            <a:r>
              <a:rPr sz="3750" b="1" spc="-9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3750" b="1" spc="-10" dirty="0">
                <a:solidFill>
                  <a:srgbClr val="FFFFFF"/>
                </a:solidFill>
                <a:latin typeface="Lato Black"/>
                <a:cs typeface="Lato Black"/>
              </a:rPr>
              <a:t>equivalent?</a:t>
            </a:r>
            <a:endParaRPr sz="3750" dirty="0">
              <a:latin typeface="Lato Black"/>
              <a:cs typeface="Lato Black"/>
            </a:endParaRPr>
          </a:p>
          <a:p>
            <a:pPr algn="ctr">
              <a:lnSpc>
                <a:spcPts val="3910"/>
              </a:lnSpc>
            </a:pPr>
            <a:r>
              <a:rPr sz="3300" b="1" i="1" dirty="0">
                <a:solidFill>
                  <a:srgbClr val="FFFFFF"/>
                </a:solidFill>
                <a:latin typeface="Lato"/>
                <a:cs typeface="Lato"/>
              </a:rPr>
              <a:t>Humans</a:t>
            </a:r>
            <a:r>
              <a:rPr sz="3300" b="1" i="1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3300" b="1" i="1" spc="-25" dirty="0">
                <a:solidFill>
                  <a:srgbClr val="FFFFFF"/>
                </a:solidFill>
                <a:latin typeface="Lato"/>
                <a:cs typeface="Lato"/>
              </a:rPr>
              <a:t>extract</a:t>
            </a:r>
            <a:r>
              <a:rPr sz="3300" b="1" i="1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Lato"/>
                <a:cs typeface="Lato"/>
              </a:rPr>
              <a:t>regularity</a:t>
            </a:r>
            <a:r>
              <a:rPr sz="3300" b="1" i="1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3300" b="1" i="1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3300" b="1" i="1" spc="-25" dirty="0">
                <a:solidFill>
                  <a:srgbClr val="FFFFFF"/>
                </a:solidFill>
                <a:latin typeface="Lato"/>
                <a:cs typeface="Lato"/>
              </a:rPr>
              <a:t>‘random’</a:t>
            </a:r>
            <a:r>
              <a:rPr sz="3300" b="1" i="1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Lato"/>
                <a:cs typeface="Lato"/>
              </a:rPr>
              <a:t>sequences</a:t>
            </a:r>
            <a:endParaRPr sz="3300" dirty="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Jelle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van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der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Werff</a:t>
            </a:r>
            <a:r>
              <a:rPr sz="1950" b="1" baseline="32051" dirty="0">
                <a:solidFill>
                  <a:srgbClr val="FFFFFF"/>
                </a:solidFill>
                <a:latin typeface="Lato"/>
                <a:cs typeface="Lato"/>
              </a:rPr>
              <a:t>1,2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22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Lato"/>
                <a:cs typeface="Lato"/>
              </a:rPr>
              <a:t>Tommaso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Tufarelli</a:t>
            </a:r>
            <a:r>
              <a:rPr sz="1950" b="1" baseline="32051" dirty="0">
                <a:solidFill>
                  <a:srgbClr val="FFFFFF"/>
                </a:solidFill>
                <a:latin typeface="Lato"/>
                <a:cs typeface="Lato"/>
              </a:rPr>
              <a:t>3,4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Laura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Verga</a:t>
            </a:r>
            <a:r>
              <a:rPr sz="1950" b="1" baseline="32051" dirty="0">
                <a:solidFill>
                  <a:srgbClr val="FFFFFF"/>
                </a:solidFill>
                <a:latin typeface="Lato"/>
                <a:cs typeface="Lato"/>
              </a:rPr>
              <a:t>2,5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&amp;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dirty="0">
                <a:solidFill>
                  <a:srgbClr val="FFFFFF"/>
                </a:solidFill>
                <a:latin typeface="Lato"/>
                <a:cs typeface="Lato"/>
              </a:rPr>
              <a:t>Andrea</a:t>
            </a:r>
            <a:r>
              <a:rPr sz="2250" b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Lato"/>
                <a:cs typeface="Lato"/>
              </a:rPr>
              <a:t>Ravignani</a:t>
            </a:r>
            <a:r>
              <a:rPr sz="1950" b="1" spc="-15" baseline="32051" dirty="0">
                <a:solidFill>
                  <a:srgbClr val="FFFFFF"/>
                </a:solidFill>
                <a:latin typeface="Lato"/>
                <a:cs typeface="Lato"/>
              </a:rPr>
              <a:t>1,2,6</a:t>
            </a:r>
            <a:endParaRPr sz="1950" baseline="32051" dirty="0">
              <a:latin typeface="Lato"/>
              <a:cs typeface="Lato"/>
            </a:endParaRPr>
          </a:p>
          <a:p>
            <a:pPr marL="109220" indent="-109220" algn="ctr">
              <a:lnSpc>
                <a:spcPct val="100000"/>
              </a:lnSpc>
              <a:spcBef>
                <a:spcPts val="1325"/>
              </a:spcBef>
              <a:buAutoNum type="arabicPlain"/>
              <a:tabLst>
                <a:tab pos="109220" algn="l"/>
              </a:tabLst>
            </a:pP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Department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Human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Neuroscience,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Faculty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Medicine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Dentistry,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Sapienza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University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Rome,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Rome,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Italy</a:t>
            </a:r>
            <a:endParaRPr sz="1100" dirty="0">
              <a:latin typeface="Lato"/>
              <a:cs typeface="Lato"/>
            </a:endParaRPr>
          </a:p>
          <a:p>
            <a:pPr marL="109220" indent="-109220" algn="ctr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109220" algn="l"/>
              </a:tabLst>
            </a:pP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Comparative</a:t>
            </a:r>
            <a:r>
              <a:rPr sz="110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Bioacoustics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Group,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Max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Planck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Institute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Psycholinguistics,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Nijmegen,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Netherlands</a:t>
            </a:r>
            <a:endParaRPr sz="1100" dirty="0">
              <a:latin typeface="Lato"/>
              <a:cs typeface="Lato"/>
            </a:endParaRPr>
          </a:p>
          <a:p>
            <a:pPr marL="109220" indent="-109220" algn="ctr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109220" algn="l"/>
              </a:tabLst>
            </a:pP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School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Mathematical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Sciences,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University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Nottingham,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United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Kingdom</a:t>
            </a:r>
            <a:endParaRPr sz="1100" dirty="0">
              <a:latin typeface="Lato"/>
              <a:cs typeface="Lato"/>
            </a:endParaRPr>
          </a:p>
          <a:p>
            <a:pPr marL="110489" indent="-109220" algn="ctr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110489" algn="l"/>
              </a:tabLst>
            </a:pP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Centre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Mathematics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Theoretical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Physics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Quantum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Non-Equilibrium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Systems,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University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Nottingham,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United</a:t>
            </a:r>
            <a:r>
              <a:rPr sz="1100" b="1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Kingdom</a:t>
            </a:r>
            <a:endParaRPr sz="1100" dirty="0">
              <a:latin typeface="Lato"/>
              <a:cs typeface="Lato"/>
            </a:endParaRPr>
          </a:p>
          <a:p>
            <a:pPr marL="108585" indent="-109220" algn="ctr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108585" algn="l"/>
              </a:tabLst>
            </a:pP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Department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Neuropsychology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10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Psychopharmacology,</a:t>
            </a:r>
            <a:r>
              <a:rPr sz="110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Maastricht</a:t>
            </a:r>
            <a:r>
              <a:rPr sz="11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University,</a:t>
            </a:r>
            <a:r>
              <a:rPr sz="110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Netherlands</a:t>
            </a:r>
            <a:endParaRPr sz="1100" dirty="0">
              <a:latin typeface="Lato"/>
              <a:cs typeface="Lato"/>
            </a:endParaRPr>
          </a:p>
          <a:p>
            <a:pPr marL="108585" indent="-109220" algn="ctr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108585" algn="l"/>
              </a:tabLst>
            </a:pP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Center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Music</a:t>
            </a:r>
            <a:r>
              <a:rPr sz="110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Brain,</a:t>
            </a:r>
            <a:r>
              <a:rPr sz="110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FFFFFF"/>
                </a:solidFill>
                <a:latin typeface="Lato"/>
                <a:cs typeface="Lato"/>
              </a:rPr>
              <a:t>Aarhus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University,</a:t>
            </a:r>
            <a:r>
              <a:rPr sz="11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Lato"/>
                <a:cs typeface="Lato"/>
              </a:rPr>
              <a:t>Denmark</a:t>
            </a:r>
            <a:endParaRPr sz="1100" dirty="0">
              <a:latin typeface="Lato"/>
              <a:cs typeface="La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" y="3367681"/>
            <a:ext cx="14072959" cy="16736694"/>
            <a:chOff x="0" y="3367683"/>
            <a:chExt cx="14072959" cy="16736694"/>
          </a:xfrm>
        </p:grpSpPr>
        <p:sp>
          <p:nvSpPr>
            <p:cNvPr id="4" name="object 4"/>
            <p:cNvSpPr/>
            <p:nvPr/>
          </p:nvSpPr>
          <p:spPr>
            <a:xfrm>
              <a:off x="3538309" y="3367683"/>
              <a:ext cx="10534650" cy="16736694"/>
            </a:xfrm>
            <a:custGeom>
              <a:avLst/>
              <a:gdLst/>
              <a:ahLst/>
              <a:cxnLst/>
              <a:rect l="l" t="t" r="r" b="b"/>
              <a:pathLst>
                <a:path w="10534650" h="16736694">
                  <a:moveTo>
                    <a:pt x="10534536" y="12791389"/>
                  </a:moveTo>
                  <a:lnTo>
                    <a:pt x="1964143" y="12786576"/>
                  </a:lnTo>
                  <a:lnTo>
                    <a:pt x="214757" y="16736416"/>
                  </a:lnTo>
                  <a:lnTo>
                    <a:pt x="10534536" y="16736416"/>
                  </a:lnTo>
                  <a:lnTo>
                    <a:pt x="10534536" y="12791389"/>
                  </a:lnTo>
                  <a:close/>
                </a:path>
                <a:path w="10534650" h="16736694">
                  <a:moveTo>
                    <a:pt x="10534536" y="8471281"/>
                  </a:moveTo>
                  <a:lnTo>
                    <a:pt x="1964359" y="8467141"/>
                  </a:lnTo>
                  <a:lnTo>
                    <a:pt x="77114" y="12137733"/>
                  </a:lnTo>
                  <a:lnTo>
                    <a:pt x="10534536" y="12142788"/>
                  </a:lnTo>
                  <a:lnTo>
                    <a:pt x="10534536" y="8471281"/>
                  </a:lnTo>
                  <a:close/>
                </a:path>
                <a:path w="10534650" h="16736694">
                  <a:moveTo>
                    <a:pt x="10534536" y="4315422"/>
                  </a:moveTo>
                  <a:lnTo>
                    <a:pt x="1917750" y="4311307"/>
                  </a:lnTo>
                  <a:lnTo>
                    <a:pt x="0" y="8085988"/>
                  </a:lnTo>
                  <a:lnTo>
                    <a:pt x="10534536" y="8091030"/>
                  </a:lnTo>
                  <a:lnTo>
                    <a:pt x="10534536" y="4315422"/>
                  </a:lnTo>
                  <a:close/>
                </a:path>
                <a:path w="10534650" h="16736694">
                  <a:moveTo>
                    <a:pt x="10534536" y="4064"/>
                  </a:moveTo>
                  <a:lnTo>
                    <a:pt x="1988007" y="0"/>
                  </a:lnTo>
                  <a:lnTo>
                    <a:pt x="43599" y="3865702"/>
                  </a:lnTo>
                  <a:lnTo>
                    <a:pt x="10534536" y="3870693"/>
                  </a:lnTo>
                  <a:lnTo>
                    <a:pt x="10534536" y="4064"/>
                  </a:lnTo>
                  <a:close/>
                </a:path>
              </a:pathLst>
            </a:custGeom>
            <a:solidFill>
              <a:srgbClr val="87B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602442"/>
              <a:ext cx="7760334" cy="16501744"/>
            </a:xfrm>
            <a:custGeom>
              <a:avLst/>
              <a:gdLst/>
              <a:ahLst/>
              <a:cxnLst/>
              <a:rect l="l" t="t" r="r" b="b"/>
              <a:pathLst>
                <a:path w="7760334" h="16501744">
                  <a:moveTo>
                    <a:pt x="7534021" y="4279"/>
                  </a:moveTo>
                  <a:lnTo>
                    <a:pt x="5716587" y="3276"/>
                  </a:lnTo>
                  <a:lnTo>
                    <a:pt x="5716727" y="3187"/>
                  </a:lnTo>
                  <a:lnTo>
                    <a:pt x="0" y="0"/>
                  </a:lnTo>
                  <a:lnTo>
                    <a:pt x="0" y="3331476"/>
                  </a:lnTo>
                  <a:lnTo>
                    <a:pt x="0" y="3415474"/>
                  </a:lnTo>
                  <a:lnTo>
                    <a:pt x="0" y="3519678"/>
                  </a:lnTo>
                  <a:lnTo>
                    <a:pt x="6132842" y="3523094"/>
                  </a:lnTo>
                  <a:lnTo>
                    <a:pt x="7534021" y="4279"/>
                  </a:lnTo>
                  <a:close/>
                </a:path>
                <a:path w="7760334" h="16501744">
                  <a:moveTo>
                    <a:pt x="7534249" y="12540209"/>
                  </a:moveTo>
                  <a:lnTo>
                    <a:pt x="5776861" y="12539078"/>
                  </a:lnTo>
                  <a:lnTo>
                    <a:pt x="5777052" y="12538939"/>
                  </a:lnTo>
                  <a:lnTo>
                    <a:pt x="0" y="12535205"/>
                  </a:lnTo>
                  <a:lnTo>
                    <a:pt x="0" y="16402888"/>
                  </a:lnTo>
                  <a:lnTo>
                    <a:pt x="0" y="16501656"/>
                  </a:lnTo>
                  <a:lnTo>
                    <a:pt x="58318" y="16501656"/>
                  </a:lnTo>
                  <a:lnTo>
                    <a:pt x="6175438" y="16501656"/>
                  </a:lnTo>
                  <a:lnTo>
                    <a:pt x="7534249" y="12540209"/>
                  </a:lnTo>
                  <a:close/>
                </a:path>
                <a:path w="7760334" h="16501744">
                  <a:moveTo>
                    <a:pt x="7654303" y="4181983"/>
                  </a:moveTo>
                  <a:lnTo>
                    <a:pt x="5851918" y="4180967"/>
                  </a:lnTo>
                  <a:lnTo>
                    <a:pt x="5852071" y="4180878"/>
                  </a:lnTo>
                  <a:lnTo>
                    <a:pt x="0" y="4177576"/>
                  </a:lnTo>
                  <a:lnTo>
                    <a:pt x="0" y="7628141"/>
                  </a:lnTo>
                  <a:lnTo>
                    <a:pt x="0" y="7722413"/>
                  </a:lnTo>
                  <a:lnTo>
                    <a:pt x="0" y="7746111"/>
                  </a:lnTo>
                  <a:lnTo>
                    <a:pt x="6253099" y="7749641"/>
                  </a:lnTo>
                  <a:lnTo>
                    <a:pt x="7654303" y="4181983"/>
                  </a:lnTo>
                  <a:close/>
                </a:path>
                <a:path w="7760334" h="16501744">
                  <a:moveTo>
                    <a:pt x="7759801" y="8353145"/>
                  </a:moveTo>
                  <a:lnTo>
                    <a:pt x="6002629" y="8352155"/>
                  </a:lnTo>
                  <a:lnTo>
                    <a:pt x="6002820" y="8352028"/>
                  </a:lnTo>
                  <a:lnTo>
                    <a:pt x="0" y="8348624"/>
                  </a:lnTo>
                  <a:lnTo>
                    <a:pt x="0" y="11880113"/>
                  </a:lnTo>
                  <a:lnTo>
                    <a:pt x="0" y="11934317"/>
                  </a:lnTo>
                  <a:lnTo>
                    <a:pt x="6358610" y="11938038"/>
                  </a:lnTo>
                  <a:lnTo>
                    <a:pt x="7759801" y="8353145"/>
                  </a:lnTo>
                  <a:close/>
                </a:path>
              </a:pathLst>
            </a:custGeom>
            <a:solidFill>
              <a:srgbClr val="38628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475623" y="4583772"/>
              <a:ext cx="3223895" cy="803275"/>
            </a:xfrm>
            <a:custGeom>
              <a:avLst/>
              <a:gdLst/>
              <a:ahLst/>
              <a:cxnLst/>
              <a:rect l="l" t="t" r="r" b="b"/>
              <a:pathLst>
                <a:path w="3223895" h="803275">
                  <a:moveTo>
                    <a:pt x="98755" y="113880"/>
                  </a:moveTo>
                  <a:lnTo>
                    <a:pt x="21145" y="113880"/>
                  </a:lnTo>
                  <a:lnTo>
                    <a:pt x="21145" y="0"/>
                  </a:lnTo>
                  <a:lnTo>
                    <a:pt x="0" y="0"/>
                  </a:lnTo>
                  <a:lnTo>
                    <a:pt x="0" y="802957"/>
                  </a:lnTo>
                  <a:lnTo>
                    <a:pt x="21145" y="802957"/>
                  </a:lnTo>
                  <a:lnTo>
                    <a:pt x="21145" y="711835"/>
                  </a:lnTo>
                  <a:lnTo>
                    <a:pt x="98755" y="711835"/>
                  </a:lnTo>
                  <a:lnTo>
                    <a:pt x="98755" y="113880"/>
                  </a:lnTo>
                  <a:close/>
                </a:path>
                <a:path w="3223895" h="803275">
                  <a:moveTo>
                    <a:pt x="3040672" y="113880"/>
                  </a:moveTo>
                  <a:lnTo>
                    <a:pt x="2963049" y="113880"/>
                  </a:lnTo>
                  <a:lnTo>
                    <a:pt x="2963049" y="711835"/>
                  </a:lnTo>
                  <a:lnTo>
                    <a:pt x="3040672" y="711835"/>
                  </a:lnTo>
                  <a:lnTo>
                    <a:pt x="3040672" y="113880"/>
                  </a:lnTo>
                  <a:close/>
                </a:path>
                <a:path w="3223895" h="803275">
                  <a:moveTo>
                    <a:pt x="3223869" y="0"/>
                  </a:moveTo>
                  <a:lnTo>
                    <a:pt x="3202736" y="0"/>
                  </a:lnTo>
                  <a:lnTo>
                    <a:pt x="3202736" y="802957"/>
                  </a:lnTo>
                  <a:lnTo>
                    <a:pt x="3223869" y="802957"/>
                  </a:lnTo>
                  <a:lnTo>
                    <a:pt x="3223869" y="0"/>
                  </a:lnTo>
                  <a:close/>
                </a:path>
              </a:pathLst>
            </a:custGeom>
            <a:solidFill>
              <a:srgbClr val="87B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7724" y="4681274"/>
              <a:ext cx="1763204" cy="6307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18823" y="4873830"/>
            <a:ext cx="109410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50" b="1" spc="10" dirty="0">
                <a:solidFill>
                  <a:srgbClr val="87BBEB"/>
                </a:solidFill>
                <a:latin typeface="Lato"/>
                <a:cs typeface="Lato"/>
              </a:rPr>
              <a:t>Interval</a:t>
            </a:r>
            <a:r>
              <a:rPr sz="975" b="1" spc="15" baseline="-34188" dirty="0">
                <a:solidFill>
                  <a:srgbClr val="87BBEB"/>
                </a:solidFill>
                <a:latin typeface="Lato"/>
                <a:cs typeface="Lato"/>
              </a:rPr>
              <a:t>i</a:t>
            </a:r>
            <a:r>
              <a:rPr sz="975" b="1" spc="44" baseline="-34188" dirty="0">
                <a:solidFill>
                  <a:srgbClr val="87BBEB"/>
                </a:solidFill>
                <a:latin typeface="Lato"/>
                <a:cs typeface="Lato"/>
              </a:rPr>
              <a:t> </a:t>
            </a:r>
            <a:r>
              <a:rPr sz="1150" b="1" spc="10" dirty="0">
                <a:solidFill>
                  <a:srgbClr val="87BBEB"/>
                </a:solidFill>
                <a:latin typeface="Lato"/>
                <a:cs typeface="Lato"/>
              </a:rPr>
              <a:t>=</a:t>
            </a:r>
            <a:r>
              <a:rPr sz="1150" b="1" spc="50" dirty="0">
                <a:solidFill>
                  <a:srgbClr val="87BBEB"/>
                </a:solidFill>
                <a:latin typeface="Lato"/>
                <a:cs typeface="Lato"/>
              </a:rPr>
              <a:t> </a:t>
            </a:r>
            <a:r>
              <a:rPr sz="1150" b="1" spc="10" dirty="0">
                <a:solidFill>
                  <a:srgbClr val="87BBEB"/>
                </a:solidFill>
                <a:latin typeface="Lato"/>
                <a:cs typeface="Lato"/>
              </a:rPr>
              <a:t>t</a:t>
            </a:r>
            <a:r>
              <a:rPr sz="1150" b="1" spc="50" dirty="0">
                <a:solidFill>
                  <a:srgbClr val="87BBEB"/>
                </a:solidFill>
                <a:latin typeface="Lato"/>
                <a:cs typeface="Lato"/>
              </a:rPr>
              <a:t> </a:t>
            </a:r>
            <a:r>
              <a:rPr sz="1150" b="1" spc="10" dirty="0">
                <a:solidFill>
                  <a:srgbClr val="87BBEB"/>
                </a:solidFill>
                <a:latin typeface="Lato"/>
                <a:cs typeface="Lato"/>
              </a:rPr>
              <a:t>+</a:t>
            </a:r>
            <a:r>
              <a:rPr sz="1150" b="1" spc="50" dirty="0">
                <a:solidFill>
                  <a:srgbClr val="87BBEB"/>
                </a:solidFill>
                <a:latin typeface="Lato"/>
                <a:cs typeface="Lato"/>
              </a:rPr>
              <a:t> </a:t>
            </a:r>
            <a:r>
              <a:rPr sz="1150" b="1" spc="-25" dirty="0">
                <a:solidFill>
                  <a:srgbClr val="87BBEB"/>
                </a:solidFill>
                <a:latin typeface="Lato"/>
                <a:cs typeface="Lato"/>
              </a:rPr>
              <a:t>v</a:t>
            </a:r>
            <a:r>
              <a:rPr sz="975" b="1" spc="-37" baseline="-34188" dirty="0">
                <a:solidFill>
                  <a:srgbClr val="87BBEB"/>
                </a:solidFill>
                <a:latin typeface="Lato"/>
                <a:cs typeface="Lato"/>
              </a:rPr>
              <a:t>i</a:t>
            </a:r>
            <a:endParaRPr sz="975" baseline="-34188" dirty="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79" y="4793160"/>
            <a:ext cx="194310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dirty="0">
                <a:solidFill>
                  <a:srgbClr val="FFFFFF"/>
                </a:solidFill>
                <a:latin typeface="Lato"/>
                <a:cs typeface="Lato"/>
              </a:rPr>
              <a:t>1.</a:t>
            </a:r>
            <a:r>
              <a:rPr sz="16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ato"/>
                <a:cs typeface="Lato"/>
              </a:rPr>
              <a:t>(Interval)</a:t>
            </a:r>
            <a:r>
              <a:rPr sz="160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Lato"/>
                <a:cs typeface="Lato"/>
              </a:rPr>
              <a:t>sampling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278" y="6006814"/>
            <a:ext cx="169291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dirty="0">
                <a:solidFill>
                  <a:srgbClr val="FFFFFF"/>
                </a:solidFill>
                <a:latin typeface="Lato"/>
                <a:cs typeface="Lato"/>
              </a:rPr>
              <a:t>2.</a:t>
            </a:r>
            <a:r>
              <a:rPr sz="16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ato"/>
                <a:cs typeface="Lato"/>
              </a:rPr>
              <a:t>(Onset)</a:t>
            </a:r>
            <a:r>
              <a:rPr sz="160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Lato"/>
                <a:cs typeface="Lato"/>
              </a:rPr>
              <a:t>jittering</a:t>
            </a:r>
            <a:endParaRPr sz="16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7262" y="3913313"/>
            <a:ext cx="40640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Humans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are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keen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pattern-seekers,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also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audition.</a:t>
            </a:r>
            <a:endParaRPr sz="145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7262" y="4355872"/>
            <a:ext cx="594296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It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is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common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experiments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use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‘randomly</a:t>
            </a:r>
            <a:r>
              <a:rPr sz="1450" b="1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timed’</a:t>
            </a:r>
            <a:r>
              <a:rPr sz="14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sequences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stimuli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as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control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condition,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often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provide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contrast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with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temporal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regularity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(e.g.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rhythm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or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metronome).</a:t>
            </a:r>
            <a:endParaRPr sz="145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7262" y="5240987"/>
            <a:ext cx="47586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There</a:t>
            </a:r>
            <a:r>
              <a:rPr sz="14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are</a:t>
            </a:r>
            <a:r>
              <a:rPr sz="14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two</a:t>
            </a:r>
            <a:r>
              <a:rPr sz="14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ways</a:t>
            </a:r>
            <a:r>
              <a:rPr sz="14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creating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randomly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timed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sequences:</a:t>
            </a:r>
            <a:endParaRPr sz="145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7262" y="5683545"/>
            <a:ext cx="599122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 indent="1828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5580" algn="l"/>
              </a:tabLst>
            </a:pP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Interval</a:t>
            </a:r>
            <a:r>
              <a:rPr sz="14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sampling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: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We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randomly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sample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intervals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between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events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(e.g.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sounds)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from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normal/uniform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distribution</a:t>
            </a:r>
            <a:endParaRPr sz="1450" dirty="0">
              <a:latin typeface="Lato"/>
              <a:cs typeface="Lato"/>
            </a:endParaRPr>
          </a:p>
          <a:p>
            <a:pPr marL="12700" marR="5080" indent="1828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95580" algn="l"/>
              </a:tabLst>
            </a:pP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4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jittering:</a:t>
            </a:r>
            <a:r>
              <a:rPr sz="1450" b="1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We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start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with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regular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sequence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and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we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randomly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jitter (displace/perturb)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 events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 little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to the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left or to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 right.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amount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displacement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is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sampled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from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normal/uniform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distribution</a:t>
            </a:r>
            <a:endParaRPr sz="1450" dirty="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75634" y="5787723"/>
            <a:ext cx="3223895" cy="987425"/>
            <a:chOff x="2475634" y="5787723"/>
            <a:chExt cx="3223895" cy="987425"/>
          </a:xfrm>
        </p:grpSpPr>
        <p:sp>
          <p:nvSpPr>
            <p:cNvPr id="16" name="object 16"/>
            <p:cNvSpPr/>
            <p:nvPr/>
          </p:nvSpPr>
          <p:spPr>
            <a:xfrm>
              <a:off x="2475634" y="5787723"/>
              <a:ext cx="21590" cy="822325"/>
            </a:xfrm>
            <a:custGeom>
              <a:avLst/>
              <a:gdLst/>
              <a:ahLst/>
              <a:cxnLst/>
              <a:rect l="l" t="t" r="r" b="b"/>
              <a:pathLst>
                <a:path w="21589" h="822325">
                  <a:moveTo>
                    <a:pt x="21149" y="0"/>
                  </a:moveTo>
                  <a:lnTo>
                    <a:pt x="0" y="0"/>
                  </a:lnTo>
                  <a:lnTo>
                    <a:pt x="0" y="822327"/>
                  </a:lnTo>
                  <a:lnTo>
                    <a:pt x="21149" y="822327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rgbClr val="DFD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9484" y="6663081"/>
              <a:ext cx="366934" cy="1115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0521" y="6663081"/>
              <a:ext cx="366935" cy="1115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96781" y="5787732"/>
              <a:ext cx="3202940" cy="822325"/>
            </a:xfrm>
            <a:custGeom>
              <a:avLst/>
              <a:gdLst/>
              <a:ahLst/>
              <a:cxnLst/>
              <a:rect l="l" t="t" r="r" b="b"/>
              <a:pathLst>
                <a:path w="3202940" h="822325">
                  <a:moveTo>
                    <a:pt x="77673" y="104978"/>
                  </a:moveTo>
                  <a:lnTo>
                    <a:pt x="0" y="104978"/>
                  </a:lnTo>
                  <a:lnTo>
                    <a:pt x="0" y="717346"/>
                  </a:lnTo>
                  <a:lnTo>
                    <a:pt x="77673" y="717346"/>
                  </a:lnTo>
                  <a:lnTo>
                    <a:pt x="77673" y="104978"/>
                  </a:lnTo>
                  <a:close/>
                </a:path>
                <a:path w="3202940" h="822325">
                  <a:moveTo>
                    <a:pt x="3021863" y="104978"/>
                  </a:moveTo>
                  <a:lnTo>
                    <a:pt x="2944190" y="104978"/>
                  </a:lnTo>
                  <a:lnTo>
                    <a:pt x="2944190" y="717346"/>
                  </a:lnTo>
                  <a:lnTo>
                    <a:pt x="3021863" y="717346"/>
                  </a:lnTo>
                  <a:lnTo>
                    <a:pt x="3021863" y="104978"/>
                  </a:lnTo>
                  <a:close/>
                </a:path>
                <a:path w="3202940" h="822325">
                  <a:moveTo>
                    <a:pt x="3202711" y="0"/>
                  </a:moveTo>
                  <a:lnTo>
                    <a:pt x="3181566" y="0"/>
                  </a:lnTo>
                  <a:lnTo>
                    <a:pt x="3181566" y="822325"/>
                  </a:lnTo>
                  <a:lnTo>
                    <a:pt x="3202711" y="822325"/>
                  </a:lnTo>
                  <a:lnTo>
                    <a:pt x="3202711" y="0"/>
                  </a:lnTo>
                  <a:close/>
                </a:path>
              </a:pathLst>
            </a:custGeom>
            <a:solidFill>
              <a:srgbClr val="DFD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0534" y="5875928"/>
              <a:ext cx="1764572" cy="6459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50619" y="6088082"/>
            <a:ext cx="139890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50" b="1" spc="-20" dirty="0">
                <a:solidFill>
                  <a:srgbClr val="DFD5C5"/>
                </a:solidFill>
                <a:latin typeface="Lato"/>
                <a:cs typeface="Lato"/>
              </a:rPr>
              <a:t>Interval</a:t>
            </a:r>
            <a:r>
              <a:rPr sz="1050" b="1" spc="-30" baseline="-31746" dirty="0">
                <a:solidFill>
                  <a:srgbClr val="DFD5C5"/>
                </a:solidFill>
                <a:latin typeface="Lato"/>
                <a:cs typeface="Lato"/>
              </a:rPr>
              <a:t>i</a:t>
            </a:r>
            <a:r>
              <a:rPr sz="1050" b="1" spc="-22" baseline="-31746" dirty="0">
                <a:solidFill>
                  <a:srgbClr val="DFD5C5"/>
                </a:solidFill>
                <a:latin typeface="Lato"/>
                <a:cs typeface="Lato"/>
              </a:rPr>
              <a:t> </a:t>
            </a:r>
            <a:r>
              <a:rPr sz="1150" b="1" dirty="0">
                <a:solidFill>
                  <a:srgbClr val="DFD5C5"/>
                </a:solidFill>
                <a:latin typeface="Lato"/>
                <a:cs typeface="Lato"/>
              </a:rPr>
              <a:t>=</a:t>
            </a:r>
            <a:r>
              <a:rPr sz="1150" b="1" spc="-20" dirty="0">
                <a:solidFill>
                  <a:srgbClr val="DFD5C5"/>
                </a:solidFill>
                <a:latin typeface="Lato"/>
                <a:cs typeface="Lato"/>
              </a:rPr>
              <a:t> </a:t>
            </a:r>
            <a:r>
              <a:rPr sz="1150" b="1" dirty="0">
                <a:solidFill>
                  <a:srgbClr val="DFD5C5"/>
                </a:solidFill>
                <a:latin typeface="Lato"/>
                <a:cs typeface="Lato"/>
              </a:rPr>
              <a:t>t</a:t>
            </a:r>
            <a:r>
              <a:rPr sz="1150" b="1" spc="-15" dirty="0">
                <a:solidFill>
                  <a:srgbClr val="DFD5C5"/>
                </a:solidFill>
                <a:latin typeface="Lato"/>
                <a:cs typeface="Lato"/>
              </a:rPr>
              <a:t> </a:t>
            </a:r>
            <a:r>
              <a:rPr sz="1150" b="1" dirty="0">
                <a:solidFill>
                  <a:srgbClr val="DFD5C5"/>
                </a:solidFill>
                <a:latin typeface="Lato"/>
                <a:cs typeface="Lato"/>
              </a:rPr>
              <a:t>+</a:t>
            </a:r>
            <a:r>
              <a:rPr sz="1150" b="1" spc="-15" dirty="0">
                <a:solidFill>
                  <a:srgbClr val="DFD5C5"/>
                </a:solidFill>
                <a:latin typeface="Lato"/>
                <a:cs typeface="Lato"/>
              </a:rPr>
              <a:t> </a:t>
            </a:r>
            <a:r>
              <a:rPr sz="1150" b="1" spc="-10" dirty="0">
                <a:solidFill>
                  <a:srgbClr val="DFD5C5"/>
                </a:solidFill>
                <a:latin typeface="Lato"/>
                <a:cs typeface="Lato"/>
              </a:rPr>
              <a:t>w</a:t>
            </a:r>
            <a:r>
              <a:rPr sz="1050" b="1" spc="-15" baseline="-31746" dirty="0">
                <a:solidFill>
                  <a:srgbClr val="DFD5C5"/>
                </a:solidFill>
                <a:latin typeface="Lato"/>
                <a:cs typeface="Lato"/>
              </a:rPr>
              <a:t>i+1</a:t>
            </a:r>
            <a:r>
              <a:rPr sz="1050" b="1" spc="104" baseline="-31746" dirty="0">
                <a:solidFill>
                  <a:srgbClr val="DFD5C5"/>
                </a:solidFill>
                <a:latin typeface="Lato"/>
                <a:cs typeface="Lato"/>
              </a:rPr>
              <a:t> </a:t>
            </a:r>
            <a:r>
              <a:rPr sz="1150" b="1" dirty="0">
                <a:solidFill>
                  <a:srgbClr val="DFD5C5"/>
                </a:solidFill>
                <a:latin typeface="Lato"/>
                <a:cs typeface="Lato"/>
              </a:rPr>
              <a:t>-</a:t>
            </a:r>
            <a:r>
              <a:rPr sz="1150" b="1" spc="-15" dirty="0">
                <a:solidFill>
                  <a:srgbClr val="DFD5C5"/>
                </a:solidFill>
                <a:latin typeface="Lato"/>
                <a:cs typeface="Lato"/>
              </a:rPr>
              <a:t> </a:t>
            </a:r>
            <a:r>
              <a:rPr sz="1150" b="1" spc="-25" dirty="0">
                <a:solidFill>
                  <a:srgbClr val="DFD5C5"/>
                </a:solidFill>
                <a:latin typeface="Lato"/>
                <a:cs typeface="Lato"/>
              </a:rPr>
              <a:t>w</a:t>
            </a:r>
            <a:r>
              <a:rPr sz="1050" b="1" spc="-37" baseline="-31746" dirty="0">
                <a:solidFill>
                  <a:srgbClr val="DFD5C5"/>
                </a:solidFill>
                <a:latin typeface="Lato"/>
                <a:cs typeface="Lato"/>
              </a:rPr>
              <a:t>i</a:t>
            </a:r>
            <a:endParaRPr sz="1050" baseline="-31746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7066" y="6739962"/>
            <a:ext cx="21209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50" b="1" spc="-25" dirty="0">
                <a:solidFill>
                  <a:srgbClr val="DFD5C5"/>
                </a:solidFill>
                <a:latin typeface="Lato"/>
                <a:cs typeface="Lato"/>
              </a:rPr>
              <a:t>w</a:t>
            </a:r>
            <a:r>
              <a:rPr sz="1050" b="1" spc="-37" baseline="-31746" dirty="0">
                <a:solidFill>
                  <a:srgbClr val="DFD5C5"/>
                </a:solidFill>
                <a:latin typeface="Lato"/>
                <a:cs typeface="Lato"/>
              </a:rPr>
              <a:t>i</a:t>
            </a:r>
            <a:endParaRPr sz="1050" baseline="-31746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9801" y="6790281"/>
            <a:ext cx="30861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725" b="1" spc="-30" baseline="19323" dirty="0">
                <a:solidFill>
                  <a:srgbClr val="DFD5C5"/>
                </a:solidFill>
                <a:latin typeface="Lato"/>
                <a:cs typeface="Lato"/>
              </a:rPr>
              <a:t>w</a:t>
            </a:r>
            <a:r>
              <a:rPr sz="700" b="1" spc="-20" dirty="0">
                <a:solidFill>
                  <a:srgbClr val="DFD5C5"/>
                </a:solidFill>
                <a:latin typeface="Lato"/>
                <a:cs typeface="Lato"/>
              </a:rPr>
              <a:t>i+1</a:t>
            </a:r>
            <a:endParaRPr sz="700" dirty="0">
              <a:latin typeface="Lato"/>
              <a:cs typeface="La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2237" y="3922295"/>
            <a:ext cx="3938904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45" dirty="0">
                <a:solidFill>
                  <a:srgbClr val="FFFFFF"/>
                </a:solidFill>
                <a:latin typeface="Lato"/>
                <a:cs typeface="Lato"/>
              </a:rPr>
              <a:t>Two</a:t>
            </a:r>
            <a:r>
              <a:rPr sz="1850" b="1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50" b="1" dirty="0">
                <a:solidFill>
                  <a:srgbClr val="FFFFFF"/>
                </a:solidFill>
                <a:latin typeface="Lato"/>
                <a:cs typeface="Lato"/>
              </a:rPr>
              <a:t>ways</a:t>
            </a:r>
            <a:r>
              <a:rPr sz="1850" b="1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5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850" b="1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Lato"/>
                <a:cs typeface="Lato"/>
              </a:rPr>
              <a:t>creating</a:t>
            </a:r>
            <a:r>
              <a:rPr sz="1850" b="1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50" b="1" spc="-20" dirty="0">
                <a:solidFill>
                  <a:srgbClr val="FFFFFF"/>
                </a:solidFill>
                <a:latin typeface="Lato"/>
                <a:cs typeface="Lato"/>
              </a:rPr>
              <a:t>‘random’</a:t>
            </a:r>
            <a:r>
              <a:rPr sz="1850" b="1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Lato"/>
                <a:cs typeface="Lato"/>
              </a:rPr>
              <a:t>timing:</a:t>
            </a:r>
            <a:endParaRPr sz="1850" dirty="0">
              <a:latin typeface="Lato"/>
              <a:cs typeface="La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106107"/>
            <a:ext cx="14072869" cy="646430"/>
          </a:xfrm>
          <a:custGeom>
            <a:avLst/>
            <a:gdLst/>
            <a:ahLst/>
            <a:cxnLst/>
            <a:rect l="l" t="t" r="r" b="b"/>
            <a:pathLst>
              <a:path w="14072869" h="646429">
                <a:moveTo>
                  <a:pt x="14072849" y="0"/>
                </a:moveTo>
                <a:lnTo>
                  <a:pt x="0" y="0"/>
                </a:lnTo>
                <a:lnTo>
                  <a:pt x="0" y="646290"/>
                </a:lnTo>
                <a:lnTo>
                  <a:pt x="14072849" y="646290"/>
                </a:lnTo>
                <a:lnTo>
                  <a:pt x="14072849" y="0"/>
                </a:lnTo>
                <a:close/>
              </a:path>
            </a:pathLst>
          </a:custGeom>
          <a:solidFill>
            <a:srgbClr val="386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2389" y="3206884"/>
            <a:ext cx="1214818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How</a:t>
            </a:r>
            <a:r>
              <a:rPr sz="265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unpredictable</a:t>
            </a:r>
            <a:r>
              <a:rPr sz="26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‘random’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control</a:t>
            </a:r>
            <a:r>
              <a:rPr sz="265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sequences</a:t>
            </a:r>
            <a:r>
              <a:rPr sz="265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used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rhythm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Lato"/>
                <a:cs typeface="Lato"/>
              </a:rPr>
              <a:t>experiments?</a:t>
            </a:r>
            <a:endParaRPr sz="2650">
              <a:latin typeface="Lato"/>
              <a:cs typeface="La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-28575" y="3077532"/>
            <a:ext cx="14130019" cy="4700270"/>
            <a:chOff x="-28575" y="3077532"/>
            <a:chExt cx="14130019" cy="4700270"/>
          </a:xfrm>
        </p:grpSpPr>
        <p:sp>
          <p:nvSpPr>
            <p:cNvPr id="28" name="object 28"/>
            <p:cNvSpPr/>
            <p:nvPr/>
          </p:nvSpPr>
          <p:spPr>
            <a:xfrm>
              <a:off x="0" y="3106107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29">
                  <a:moveTo>
                    <a:pt x="0" y="646290"/>
                  </a:moveTo>
                  <a:lnTo>
                    <a:pt x="14072849" y="646290"/>
                  </a:lnTo>
                  <a:lnTo>
                    <a:pt x="14072849" y="0"/>
                  </a:lnTo>
                  <a:lnTo>
                    <a:pt x="0" y="0"/>
                  </a:lnTo>
                  <a:lnTo>
                    <a:pt x="0" y="646290"/>
                  </a:lnTo>
                  <a:close/>
                </a:path>
              </a:pathLst>
            </a:custGeom>
            <a:ln w="56738">
              <a:solidFill>
                <a:srgbClr val="3745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7131148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29">
                  <a:moveTo>
                    <a:pt x="14072849" y="0"/>
                  </a:moveTo>
                  <a:lnTo>
                    <a:pt x="0" y="0"/>
                  </a:lnTo>
                  <a:lnTo>
                    <a:pt x="0" y="646290"/>
                  </a:lnTo>
                  <a:lnTo>
                    <a:pt x="14072849" y="646290"/>
                  </a:lnTo>
                  <a:lnTo>
                    <a:pt x="14072849" y="0"/>
                  </a:lnTo>
                  <a:close/>
                </a:path>
              </a:pathLst>
            </a:custGeom>
            <a:solidFill>
              <a:srgbClr val="3A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369" y="7231921"/>
            <a:ext cx="1404493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130"/>
              </a:spcBef>
            </a:pP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What</a:t>
            </a:r>
            <a:r>
              <a:rPr sz="2650" b="1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mathematical</a:t>
            </a:r>
            <a:r>
              <a:rPr sz="2650" b="1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differences</a:t>
            </a:r>
            <a:r>
              <a:rPr sz="2650" b="1" spc="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2650" b="1" spc="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there</a:t>
            </a:r>
            <a:r>
              <a:rPr sz="2650" b="1" spc="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between</a:t>
            </a:r>
            <a:r>
              <a:rPr sz="2650" b="1" spc="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‘sampling’</a:t>
            </a:r>
            <a:r>
              <a:rPr sz="2650" b="1" spc="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650" b="1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Lato"/>
                <a:cs typeface="Lato"/>
              </a:rPr>
              <a:t>‘jittering’?</a:t>
            </a:r>
            <a:endParaRPr sz="2650">
              <a:latin typeface="Lato"/>
              <a:cs typeface="La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-28575" y="7102572"/>
            <a:ext cx="14130019" cy="4867910"/>
            <a:chOff x="-28575" y="7102572"/>
            <a:chExt cx="14130019" cy="4867910"/>
          </a:xfrm>
        </p:grpSpPr>
        <p:sp>
          <p:nvSpPr>
            <p:cNvPr id="32" name="object 32"/>
            <p:cNvSpPr/>
            <p:nvPr/>
          </p:nvSpPr>
          <p:spPr>
            <a:xfrm>
              <a:off x="0" y="7131147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29">
                  <a:moveTo>
                    <a:pt x="0" y="646290"/>
                  </a:moveTo>
                  <a:lnTo>
                    <a:pt x="14072849" y="646290"/>
                  </a:lnTo>
                  <a:lnTo>
                    <a:pt x="14072849" y="0"/>
                  </a:lnTo>
                  <a:lnTo>
                    <a:pt x="0" y="0"/>
                  </a:lnTo>
                  <a:lnTo>
                    <a:pt x="0" y="646290"/>
                  </a:lnTo>
                  <a:close/>
                </a:path>
              </a:pathLst>
            </a:custGeom>
            <a:ln w="56738">
              <a:solidFill>
                <a:srgbClr val="3745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11323707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29">
                  <a:moveTo>
                    <a:pt x="14072849" y="0"/>
                  </a:moveTo>
                  <a:lnTo>
                    <a:pt x="0" y="0"/>
                  </a:lnTo>
                  <a:lnTo>
                    <a:pt x="0" y="646290"/>
                  </a:lnTo>
                  <a:lnTo>
                    <a:pt x="14072849" y="646290"/>
                  </a:lnTo>
                  <a:lnTo>
                    <a:pt x="14072849" y="0"/>
                  </a:lnTo>
                  <a:close/>
                </a:path>
              </a:pathLst>
            </a:custGeom>
            <a:solidFill>
              <a:srgbClr val="3A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369" y="11424486"/>
            <a:ext cx="1404493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48105">
              <a:lnSpc>
                <a:spcPct val="100000"/>
              </a:lnSpc>
              <a:spcBef>
                <a:spcPts val="130"/>
              </a:spcBef>
            </a:pP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2650" b="1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humans</a:t>
            </a:r>
            <a:r>
              <a:rPr sz="2650" b="1" spc="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sensitive</a:t>
            </a:r>
            <a:r>
              <a:rPr sz="2650" b="1" spc="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650" b="1" spc="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2650" b="1" spc="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autocorrelated</a:t>
            </a:r>
            <a:r>
              <a:rPr sz="2650" b="1" spc="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intervals</a:t>
            </a:r>
            <a:r>
              <a:rPr sz="2650" b="1" spc="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650" b="1" spc="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jittered</a:t>
            </a:r>
            <a:r>
              <a:rPr sz="2650" b="1" spc="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Lato"/>
                <a:cs typeface="Lato"/>
              </a:rPr>
              <a:t>sequences?</a:t>
            </a:r>
            <a:endParaRPr sz="2650">
              <a:latin typeface="Lato"/>
              <a:cs typeface="La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-28575" y="11295132"/>
            <a:ext cx="14130019" cy="4861560"/>
            <a:chOff x="-28575" y="11295132"/>
            <a:chExt cx="14130019" cy="4861560"/>
          </a:xfrm>
        </p:grpSpPr>
        <p:sp>
          <p:nvSpPr>
            <p:cNvPr id="36" name="object 36"/>
            <p:cNvSpPr/>
            <p:nvPr/>
          </p:nvSpPr>
          <p:spPr>
            <a:xfrm>
              <a:off x="0" y="11323707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29">
                  <a:moveTo>
                    <a:pt x="0" y="646290"/>
                  </a:moveTo>
                  <a:lnTo>
                    <a:pt x="14072849" y="646290"/>
                  </a:lnTo>
                  <a:lnTo>
                    <a:pt x="14072849" y="0"/>
                  </a:lnTo>
                  <a:lnTo>
                    <a:pt x="0" y="0"/>
                  </a:lnTo>
                  <a:lnTo>
                    <a:pt x="0" y="646290"/>
                  </a:lnTo>
                  <a:close/>
                </a:path>
              </a:pathLst>
            </a:custGeom>
            <a:ln w="56738">
              <a:solidFill>
                <a:srgbClr val="3745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15510075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30">
                  <a:moveTo>
                    <a:pt x="14072849" y="0"/>
                  </a:moveTo>
                  <a:lnTo>
                    <a:pt x="0" y="0"/>
                  </a:lnTo>
                  <a:lnTo>
                    <a:pt x="0" y="646290"/>
                  </a:lnTo>
                  <a:lnTo>
                    <a:pt x="14072849" y="646290"/>
                  </a:lnTo>
                  <a:lnTo>
                    <a:pt x="14072849" y="0"/>
                  </a:lnTo>
                  <a:close/>
                </a:path>
              </a:pathLst>
            </a:custGeom>
            <a:solidFill>
              <a:srgbClr val="3A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369" y="15610851"/>
            <a:ext cx="1404493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6300">
              <a:lnSpc>
                <a:spcPct val="100000"/>
              </a:lnSpc>
              <a:spcBef>
                <a:spcPts val="130"/>
              </a:spcBef>
            </a:pP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26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why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humans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perform</a:t>
            </a:r>
            <a:r>
              <a:rPr sz="265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26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2650" b="1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jittering?</a:t>
            </a:r>
            <a:r>
              <a:rPr sz="26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65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why</a:t>
            </a:r>
            <a:r>
              <a:rPr sz="26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2650" b="1" spc="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265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650" b="1" spc="-10" dirty="0">
                <a:solidFill>
                  <a:srgbClr val="FFFFFF"/>
                </a:solidFill>
                <a:latin typeface="Lato"/>
                <a:cs typeface="Lato"/>
              </a:rPr>
              <a:t>care?</a:t>
            </a:r>
            <a:endParaRPr sz="2650" dirty="0">
              <a:latin typeface="Lato"/>
              <a:cs typeface="La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-28575" y="7954497"/>
            <a:ext cx="14130019" cy="8230870"/>
            <a:chOff x="-28575" y="7954497"/>
            <a:chExt cx="14130019" cy="8230870"/>
          </a:xfrm>
        </p:grpSpPr>
        <p:sp>
          <p:nvSpPr>
            <p:cNvPr id="40" name="object 40"/>
            <p:cNvSpPr/>
            <p:nvPr/>
          </p:nvSpPr>
          <p:spPr>
            <a:xfrm>
              <a:off x="0" y="15510074"/>
              <a:ext cx="14072869" cy="646430"/>
            </a:xfrm>
            <a:custGeom>
              <a:avLst/>
              <a:gdLst/>
              <a:ahLst/>
              <a:cxnLst/>
              <a:rect l="l" t="t" r="r" b="b"/>
              <a:pathLst>
                <a:path w="14072869" h="646430">
                  <a:moveTo>
                    <a:pt x="0" y="646290"/>
                  </a:moveTo>
                  <a:lnTo>
                    <a:pt x="14072849" y="646290"/>
                  </a:lnTo>
                  <a:lnTo>
                    <a:pt x="14072849" y="0"/>
                  </a:lnTo>
                  <a:lnTo>
                    <a:pt x="0" y="0"/>
                  </a:lnTo>
                  <a:lnTo>
                    <a:pt x="0" y="646290"/>
                  </a:lnTo>
                  <a:close/>
                </a:path>
              </a:pathLst>
            </a:custGeom>
            <a:ln w="56738">
              <a:solidFill>
                <a:srgbClr val="3745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648" y="7954497"/>
              <a:ext cx="1387475" cy="732155"/>
            </a:xfrm>
            <a:custGeom>
              <a:avLst/>
              <a:gdLst/>
              <a:ahLst/>
              <a:cxnLst/>
              <a:rect l="l" t="t" r="r" b="b"/>
              <a:pathLst>
                <a:path w="1387475" h="732154">
                  <a:moveTo>
                    <a:pt x="695106" y="0"/>
                  </a:moveTo>
                  <a:lnTo>
                    <a:pt x="692262" y="0"/>
                  </a:lnTo>
                  <a:lnTo>
                    <a:pt x="689361" y="567"/>
                  </a:lnTo>
                  <a:lnTo>
                    <a:pt x="666488" y="19510"/>
                  </a:lnTo>
                  <a:lnTo>
                    <a:pt x="663637" y="22106"/>
                  </a:lnTo>
                  <a:lnTo>
                    <a:pt x="660793" y="24418"/>
                  </a:lnTo>
                  <a:lnTo>
                    <a:pt x="657893" y="26454"/>
                  </a:lnTo>
                  <a:lnTo>
                    <a:pt x="646460" y="33347"/>
                  </a:lnTo>
                  <a:lnTo>
                    <a:pt x="643616" y="35333"/>
                  </a:lnTo>
                  <a:lnTo>
                    <a:pt x="612147" y="79497"/>
                  </a:lnTo>
                  <a:lnTo>
                    <a:pt x="577842" y="150547"/>
                  </a:lnTo>
                  <a:lnTo>
                    <a:pt x="554913" y="199200"/>
                  </a:lnTo>
                  <a:lnTo>
                    <a:pt x="549225" y="212335"/>
                  </a:lnTo>
                  <a:lnTo>
                    <a:pt x="543473" y="226271"/>
                  </a:lnTo>
                  <a:lnTo>
                    <a:pt x="514912" y="299343"/>
                  </a:lnTo>
                  <a:lnTo>
                    <a:pt x="463423" y="426465"/>
                  </a:lnTo>
                  <a:lnTo>
                    <a:pt x="451983" y="453578"/>
                  </a:lnTo>
                  <a:lnTo>
                    <a:pt x="443394" y="472380"/>
                  </a:lnTo>
                  <a:lnTo>
                    <a:pt x="431961" y="494629"/>
                  </a:lnTo>
                  <a:lnTo>
                    <a:pt x="426209" y="505444"/>
                  </a:lnTo>
                  <a:lnTo>
                    <a:pt x="420465" y="516827"/>
                  </a:lnTo>
                  <a:lnTo>
                    <a:pt x="403337" y="551643"/>
                  </a:lnTo>
                  <a:lnTo>
                    <a:pt x="380471" y="589147"/>
                  </a:lnTo>
                  <a:lnTo>
                    <a:pt x="328974" y="650510"/>
                  </a:lnTo>
                  <a:lnTo>
                    <a:pt x="297513" y="677439"/>
                  </a:lnTo>
                  <a:lnTo>
                    <a:pt x="263144" y="697843"/>
                  </a:lnTo>
                  <a:lnTo>
                    <a:pt x="194526" y="719383"/>
                  </a:lnTo>
                  <a:lnTo>
                    <a:pt x="134448" y="727936"/>
                  </a:lnTo>
                  <a:lnTo>
                    <a:pt x="62929" y="731007"/>
                  </a:lnTo>
                  <a:lnTo>
                    <a:pt x="0" y="732000"/>
                  </a:lnTo>
                  <a:lnTo>
                    <a:pt x="503707" y="732092"/>
                  </a:lnTo>
                  <a:lnTo>
                    <a:pt x="512012" y="708851"/>
                  </a:lnTo>
                  <a:lnTo>
                    <a:pt x="517756" y="693638"/>
                  </a:lnTo>
                  <a:lnTo>
                    <a:pt x="523452" y="679659"/>
                  </a:lnTo>
                  <a:lnTo>
                    <a:pt x="552069" y="615225"/>
                  </a:lnTo>
                  <a:lnTo>
                    <a:pt x="569253" y="575360"/>
                  </a:lnTo>
                  <a:lnTo>
                    <a:pt x="586374" y="532984"/>
                  </a:lnTo>
                  <a:lnTo>
                    <a:pt x="603559" y="498267"/>
                  </a:lnTo>
                  <a:lnTo>
                    <a:pt x="629332" y="466189"/>
                  </a:lnTo>
                  <a:lnTo>
                    <a:pt x="632176" y="462458"/>
                  </a:lnTo>
                  <a:lnTo>
                    <a:pt x="637864" y="454188"/>
                  </a:lnTo>
                  <a:lnTo>
                    <a:pt x="640772" y="449706"/>
                  </a:lnTo>
                  <a:lnTo>
                    <a:pt x="649361" y="435578"/>
                  </a:lnTo>
                  <a:lnTo>
                    <a:pt x="652205" y="431231"/>
                  </a:lnTo>
                  <a:lnTo>
                    <a:pt x="680822" y="413380"/>
                  </a:lnTo>
                  <a:lnTo>
                    <a:pt x="683666" y="413521"/>
                  </a:lnTo>
                  <a:lnTo>
                    <a:pt x="686517" y="413848"/>
                  </a:lnTo>
                  <a:lnTo>
                    <a:pt x="692262" y="415224"/>
                  </a:lnTo>
                  <a:lnTo>
                    <a:pt x="703694" y="419188"/>
                  </a:lnTo>
                  <a:lnTo>
                    <a:pt x="709390" y="420791"/>
                  </a:lnTo>
                  <a:lnTo>
                    <a:pt x="712290" y="421316"/>
                  </a:lnTo>
                  <a:lnTo>
                    <a:pt x="715134" y="421642"/>
                  </a:lnTo>
                  <a:lnTo>
                    <a:pt x="720822" y="421784"/>
                  </a:lnTo>
                  <a:lnTo>
                    <a:pt x="726567" y="421741"/>
                  </a:lnTo>
                  <a:lnTo>
                    <a:pt x="729411" y="421926"/>
                  </a:lnTo>
                  <a:lnTo>
                    <a:pt x="763780" y="461139"/>
                  </a:lnTo>
                  <a:lnTo>
                    <a:pt x="792341" y="521834"/>
                  </a:lnTo>
                  <a:lnTo>
                    <a:pt x="809525" y="557126"/>
                  </a:lnTo>
                  <a:lnTo>
                    <a:pt x="815270" y="569409"/>
                  </a:lnTo>
                  <a:lnTo>
                    <a:pt x="832398" y="608091"/>
                  </a:lnTo>
                  <a:lnTo>
                    <a:pt x="846731" y="639226"/>
                  </a:lnTo>
                  <a:lnTo>
                    <a:pt x="852426" y="652829"/>
                  </a:lnTo>
                  <a:lnTo>
                    <a:pt x="858171" y="667659"/>
                  </a:lnTo>
                  <a:lnTo>
                    <a:pt x="875299" y="715184"/>
                  </a:lnTo>
                  <a:lnTo>
                    <a:pt x="881661" y="732092"/>
                  </a:lnTo>
                  <a:lnTo>
                    <a:pt x="1387361" y="732092"/>
                  </a:lnTo>
                  <a:lnTo>
                    <a:pt x="1387361" y="731908"/>
                  </a:lnTo>
                  <a:lnTo>
                    <a:pt x="1295821" y="730723"/>
                  </a:lnTo>
                  <a:lnTo>
                    <a:pt x="1241480" y="727134"/>
                  </a:lnTo>
                  <a:lnTo>
                    <a:pt x="1189990" y="719007"/>
                  </a:lnTo>
                  <a:lnTo>
                    <a:pt x="1152784" y="708049"/>
                  </a:lnTo>
                  <a:lnTo>
                    <a:pt x="1115571" y="692602"/>
                  </a:lnTo>
                  <a:lnTo>
                    <a:pt x="1064138" y="651744"/>
                  </a:lnTo>
                  <a:lnTo>
                    <a:pt x="1044109" y="635020"/>
                  </a:lnTo>
                  <a:lnTo>
                    <a:pt x="992619" y="564587"/>
                  </a:lnTo>
                  <a:lnTo>
                    <a:pt x="969690" y="523395"/>
                  </a:lnTo>
                  <a:lnTo>
                    <a:pt x="938222" y="458160"/>
                  </a:lnTo>
                  <a:lnTo>
                    <a:pt x="909661" y="391315"/>
                  </a:lnTo>
                  <a:lnTo>
                    <a:pt x="895320" y="358301"/>
                  </a:lnTo>
                  <a:lnTo>
                    <a:pt x="889632" y="343705"/>
                  </a:lnTo>
                  <a:lnTo>
                    <a:pt x="883888" y="327974"/>
                  </a:lnTo>
                  <a:lnTo>
                    <a:pt x="869604" y="286924"/>
                  </a:lnTo>
                  <a:lnTo>
                    <a:pt x="863859" y="271619"/>
                  </a:lnTo>
                  <a:lnTo>
                    <a:pt x="858171" y="257541"/>
                  </a:lnTo>
                  <a:lnTo>
                    <a:pt x="840987" y="218477"/>
                  </a:lnTo>
                  <a:lnTo>
                    <a:pt x="835242" y="204583"/>
                  </a:lnTo>
                  <a:lnTo>
                    <a:pt x="815270" y="151824"/>
                  </a:lnTo>
                  <a:lnTo>
                    <a:pt x="798085" y="113228"/>
                  </a:lnTo>
                  <a:lnTo>
                    <a:pt x="778057" y="85688"/>
                  </a:lnTo>
                  <a:lnTo>
                    <a:pt x="772312" y="78178"/>
                  </a:lnTo>
                  <a:lnTo>
                    <a:pt x="766624" y="69631"/>
                  </a:lnTo>
                  <a:lnTo>
                    <a:pt x="760879" y="60135"/>
                  </a:lnTo>
                  <a:lnTo>
                    <a:pt x="752284" y="45397"/>
                  </a:lnTo>
                  <a:lnTo>
                    <a:pt x="746596" y="36276"/>
                  </a:lnTo>
                  <a:lnTo>
                    <a:pt x="712290" y="6375"/>
                  </a:lnTo>
                  <a:lnTo>
                    <a:pt x="697950" y="475"/>
                  </a:lnTo>
                  <a:lnTo>
                    <a:pt x="695106" y="0"/>
                  </a:lnTo>
                  <a:close/>
                </a:path>
              </a:pathLst>
            </a:custGeom>
            <a:solidFill>
              <a:srgbClr val="87B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641" y="8367876"/>
              <a:ext cx="1387475" cy="725805"/>
            </a:xfrm>
            <a:custGeom>
              <a:avLst/>
              <a:gdLst/>
              <a:ahLst/>
              <a:cxnLst/>
              <a:rect l="l" t="t" r="r" b="b"/>
              <a:pathLst>
                <a:path w="1387475" h="725804">
                  <a:moveTo>
                    <a:pt x="1387373" y="725347"/>
                  </a:moveTo>
                  <a:lnTo>
                    <a:pt x="1307249" y="724014"/>
                  </a:lnTo>
                  <a:lnTo>
                    <a:pt x="1247178" y="720813"/>
                  </a:lnTo>
                  <a:lnTo>
                    <a:pt x="1198524" y="714806"/>
                  </a:lnTo>
                  <a:lnTo>
                    <a:pt x="1144193" y="699033"/>
                  </a:lnTo>
                  <a:lnTo>
                    <a:pt x="1109878" y="682447"/>
                  </a:lnTo>
                  <a:lnTo>
                    <a:pt x="1069822" y="651751"/>
                  </a:lnTo>
                  <a:lnTo>
                    <a:pt x="1032624" y="611174"/>
                  </a:lnTo>
                  <a:lnTo>
                    <a:pt x="1018336" y="594550"/>
                  </a:lnTo>
                  <a:lnTo>
                    <a:pt x="984034" y="542683"/>
                  </a:lnTo>
                  <a:lnTo>
                    <a:pt x="949655" y="474751"/>
                  </a:lnTo>
                  <a:lnTo>
                    <a:pt x="921105" y="409460"/>
                  </a:lnTo>
                  <a:lnTo>
                    <a:pt x="901077" y="365861"/>
                  </a:lnTo>
                  <a:lnTo>
                    <a:pt x="881659" y="318719"/>
                  </a:lnTo>
                  <a:lnTo>
                    <a:pt x="858177" y="254279"/>
                  </a:lnTo>
                  <a:lnTo>
                    <a:pt x="852424" y="239458"/>
                  </a:lnTo>
                  <a:lnTo>
                    <a:pt x="846734" y="225856"/>
                  </a:lnTo>
                  <a:lnTo>
                    <a:pt x="838149" y="206997"/>
                  </a:lnTo>
                  <a:lnTo>
                    <a:pt x="832396" y="194729"/>
                  </a:lnTo>
                  <a:lnTo>
                    <a:pt x="815276" y="156032"/>
                  </a:lnTo>
                  <a:lnTo>
                    <a:pt x="806678" y="137896"/>
                  </a:lnTo>
                  <a:lnTo>
                    <a:pt x="792340" y="108458"/>
                  </a:lnTo>
                  <a:lnTo>
                    <a:pt x="775220" y="69875"/>
                  </a:lnTo>
                  <a:lnTo>
                    <a:pt x="755192" y="33261"/>
                  </a:lnTo>
                  <a:lnTo>
                    <a:pt x="726567" y="8369"/>
                  </a:lnTo>
                  <a:lnTo>
                    <a:pt x="717981" y="8407"/>
                  </a:lnTo>
                  <a:lnTo>
                    <a:pt x="715137" y="8280"/>
                  </a:lnTo>
                  <a:lnTo>
                    <a:pt x="712292" y="7937"/>
                  </a:lnTo>
                  <a:lnTo>
                    <a:pt x="709383" y="7429"/>
                  </a:lnTo>
                  <a:lnTo>
                    <a:pt x="703694" y="5816"/>
                  </a:lnTo>
                  <a:lnTo>
                    <a:pt x="692251" y="1854"/>
                  </a:lnTo>
                  <a:lnTo>
                    <a:pt x="686511" y="482"/>
                  </a:lnTo>
                  <a:lnTo>
                    <a:pt x="683666" y="152"/>
                  </a:lnTo>
                  <a:lnTo>
                    <a:pt x="680821" y="0"/>
                  </a:lnTo>
                  <a:lnTo>
                    <a:pt x="677926" y="152"/>
                  </a:lnTo>
                  <a:lnTo>
                    <a:pt x="646468" y="26885"/>
                  </a:lnTo>
                  <a:lnTo>
                    <a:pt x="640765" y="36334"/>
                  </a:lnTo>
                  <a:lnTo>
                    <a:pt x="635025" y="45072"/>
                  </a:lnTo>
                  <a:lnTo>
                    <a:pt x="632180" y="49085"/>
                  </a:lnTo>
                  <a:lnTo>
                    <a:pt x="629335" y="52819"/>
                  </a:lnTo>
                  <a:lnTo>
                    <a:pt x="612152" y="73228"/>
                  </a:lnTo>
                  <a:lnTo>
                    <a:pt x="606399" y="80683"/>
                  </a:lnTo>
                  <a:lnTo>
                    <a:pt x="586371" y="119608"/>
                  </a:lnTo>
                  <a:lnTo>
                    <a:pt x="572096" y="155130"/>
                  </a:lnTo>
                  <a:lnTo>
                    <a:pt x="557822" y="188671"/>
                  </a:lnTo>
                  <a:lnTo>
                    <a:pt x="534949" y="240588"/>
                  </a:lnTo>
                  <a:lnTo>
                    <a:pt x="523443" y="266280"/>
                  </a:lnTo>
                  <a:lnTo>
                    <a:pt x="517753" y="280263"/>
                  </a:lnTo>
                  <a:lnTo>
                    <a:pt x="512013" y="295478"/>
                  </a:lnTo>
                  <a:lnTo>
                    <a:pt x="503707" y="318719"/>
                  </a:lnTo>
                  <a:lnTo>
                    <a:pt x="497738" y="335203"/>
                  </a:lnTo>
                  <a:lnTo>
                    <a:pt x="491985" y="349986"/>
                  </a:lnTo>
                  <a:lnTo>
                    <a:pt x="486295" y="363740"/>
                  </a:lnTo>
                  <a:lnTo>
                    <a:pt x="469112" y="402945"/>
                  </a:lnTo>
                  <a:lnTo>
                    <a:pt x="443395" y="464451"/>
                  </a:lnTo>
                  <a:lnTo>
                    <a:pt x="426212" y="501243"/>
                  </a:lnTo>
                  <a:lnTo>
                    <a:pt x="406184" y="538327"/>
                  </a:lnTo>
                  <a:lnTo>
                    <a:pt x="380466" y="577303"/>
                  </a:lnTo>
                  <a:lnTo>
                    <a:pt x="354698" y="613435"/>
                  </a:lnTo>
                  <a:lnTo>
                    <a:pt x="328968" y="643483"/>
                  </a:lnTo>
                  <a:lnTo>
                    <a:pt x="297510" y="671017"/>
                  </a:lnTo>
                  <a:lnTo>
                    <a:pt x="260311" y="694118"/>
                  </a:lnTo>
                  <a:lnTo>
                    <a:pt x="194538" y="713435"/>
                  </a:lnTo>
                  <a:lnTo>
                    <a:pt x="137287" y="720763"/>
                  </a:lnTo>
                  <a:lnTo>
                    <a:pt x="28625" y="725157"/>
                  </a:lnTo>
                  <a:lnTo>
                    <a:pt x="0" y="725297"/>
                  </a:lnTo>
                  <a:lnTo>
                    <a:pt x="0" y="725436"/>
                  </a:lnTo>
                  <a:lnTo>
                    <a:pt x="1387373" y="725436"/>
                  </a:lnTo>
                  <a:close/>
                </a:path>
              </a:pathLst>
            </a:custGeom>
            <a:solidFill>
              <a:srgbClr val="DFD5C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2556" y="9123233"/>
            <a:ext cx="1334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Interval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duration</a:t>
            </a:r>
            <a:endParaRPr sz="1400" dirty="0">
              <a:latin typeface="Lato"/>
              <a:cs typeface="Lato"/>
            </a:endParaRPr>
          </a:p>
        </p:txBody>
      </p: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51" y="9632669"/>
            <a:ext cx="1649933" cy="1138810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30041" y="10801401"/>
            <a:ext cx="12401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 marR="5080" indent="-42545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Distributions</a:t>
            </a:r>
            <a:r>
              <a:rPr sz="1400" spc="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sounds’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onsets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92734" y="8620516"/>
            <a:ext cx="3628390" cy="1791335"/>
            <a:chOff x="2892734" y="8620516"/>
            <a:chExt cx="3628390" cy="1791335"/>
          </a:xfrm>
        </p:grpSpPr>
        <p:sp>
          <p:nvSpPr>
            <p:cNvPr id="47" name="object 47"/>
            <p:cNvSpPr/>
            <p:nvPr/>
          </p:nvSpPr>
          <p:spPr>
            <a:xfrm>
              <a:off x="2892734" y="8620516"/>
              <a:ext cx="267335" cy="1109345"/>
            </a:xfrm>
            <a:custGeom>
              <a:avLst/>
              <a:gdLst/>
              <a:ahLst/>
              <a:cxnLst/>
              <a:rect l="l" t="t" r="r" b="b"/>
              <a:pathLst>
                <a:path w="267335" h="1109345">
                  <a:moveTo>
                    <a:pt x="266944" y="1108981"/>
                  </a:moveTo>
                  <a:lnTo>
                    <a:pt x="0" y="1108981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1108981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89347" y="9729498"/>
              <a:ext cx="267335" cy="44450"/>
            </a:xfrm>
            <a:custGeom>
              <a:avLst/>
              <a:gdLst/>
              <a:ahLst/>
              <a:cxnLst/>
              <a:rect l="l" t="t" r="r" b="b"/>
              <a:pathLst>
                <a:path w="267335" h="44450">
                  <a:moveTo>
                    <a:pt x="266944" y="44159"/>
                  </a:moveTo>
                  <a:lnTo>
                    <a:pt x="0" y="44159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44159"/>
                  </a:lnTo>
                  <a:close/>
                </a:path>
              </a:pathLst>
            </a:custGeom>
            <a:solidFill>
              <a:srgbClr val="8ABBE5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89347" y="9729498"/>
              <a:ext cx="267335" cy="44450"/>
            </a:xfrm>
            <a:custGeom>
              <a:avLst/>
              <a:gdLst/>
              <a:ahLst/>
              <a:cxnLst/>
              <a:rect l="l" t="t" r="r" b="b"/>
              <a:pathLst>
                <a:path w="267335" h="44450">
                  <a:moveTo>
                    <a:pt x="266944" y="44159"/>
                  </a:moveTo>
                  <a:lnTo>
                    <a:pt x="0" y="44159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44159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85960" y="9729435"/>
              <a:ext cx="267335" cy="43180"/>
            </a:xfrm>
            <a:custGeom>
              <a:avLst/>
              <a:gdLst/>
              <a:ahLst/>
              <a:cxnLst/>
              <a:rect l="l" t="t" r="r" b="b"/>
              <a:pathLst>
                <a:path w="267335" h="43179">
                  <a:moveTo>
                    <a:pt x="266929" y="42958"/>
                  </a:moveTo>
                  <a:lnTo>
                    <a:pt x="0" y="42958"/>
                  </a:lnTo>
                  <a:lnTo>
                    <a:pt x="0" y="0"/>
                  </a:lnTo>
                  <a:lnTo>
                    <a:pt x="266929" y="0"/>
                  </a:lnTo>
                  <a:lnTo>
                    <a:pt x="266929" y="42958"/>
                  </a:lnTo>
                  <a:close/>
                </a:path>
              </a:pathLst>
            </a:custGeom>
            <a:solidFill>
              <a:srgbClr val="8ABBE5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85960" y="9729435"/>
              <a:ext cx="267335" cy="43180"/>
            </a:xfrm>
            <a:custGeom>
              <a:avLst/>
              <a:gdLst/>
              <a:ahLst/>
              <a:cxnLst/>
              <a:rect l="l" t="t" r="r" b="b"/>
              <a:pathLst>
                <a:path w="267335" h="43179">
                  <a:moveTo>
                    <a:pt x="266929" y="42958"/>
                  </a:moveTo>
                  <a:lnTo>
                    <a:pt x="0" y="42958"/>
                  </a:lnTo>
                  <a:lnTo>
                    <a:pt x="0" y="0"/>
                  </a:lnTo>
                  <a:lnTo>
                    <a:pt x="266929" y="0"/>
                  </a:lnTo>
                  <a:lnTo>
                    <a:pt x="266929" y="42958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82495" y="9729435"/>
              <a:ext cx="267335" cy="41910"/>
            </a:xfrm>
            <a:custGeom>
              <a:avLst/>
              <a:gdLst/>
              <a:ahLst/>
              <a:cxnLst/>
              <a:rect l="l" t="t" r="r" b="b"/>
              <a:pathLst>
                <a:path w="267335" h="41909">
                  <a:moveTo>
                    <a:pt x="266944" y="41554"/>
                  </a:moveTo>
                  <a:lnTo>
                    <a:pt x="0" y="41554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41554"/>
                  </a:lnTo>
                  <a:close/>
                </a:path>
              </a:pathLst>
            </a:custGeom>
            <a:solidFill>
              <a:srgbClr val="8ABBE5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2495" y="9729435"/>
              <a:ext cx="267335" cy="41910"/>
            </a:xfrm>
            <a:custGeom>
              <a:avLst/>
              <a:gdLst/>
              <a:ahLst/>
              <a:cxnLst/>
              <a:rect l="l" t="t" r="r" b="b"/>
              <a:pathLst>
                <a:path w="267335" h="41909">
                  <a:moveTo>
                    <a:pt x="266944" y="41554"/>
                  </a:moveTo>
                  <a:lnTo>
                    <a:pt x="0" y="41554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41554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79101" y="9729506"/>
              <a:ext cx="267335" cy="38735"/>
            </a:xfrm>
            <a:custGeom>
              <a:avLst/>
              <a:gdLst/>
              <a:ahLst/>
              <a:cxnLst/>
              <a:rect l="l" t="t" r="r" b="b"/>
              <a:pathLst>
                <a:path w="267335" h="38734">
                  <a:moveTo>
                    <a:pt x="266944" y="38551"/>
                  </a:moveTo>
                  <a:lnTo>
                    <a:pt x="0" y="38551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38551"/>
                  </a:lnTo>
                  <a:close/>
                </a:path>
              </a:pathLst>
            </a:custGeom>
            <a:solidFill>
              <a:srgbClr val="8ABBE5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79101" y="9729506"/>
              <a:ext cx="267335" cy="38735"/>
            </a:xfrm>
            <a:custGeom>
              <a:avLst/>
              <a:gdLst/>
              <a:ahLst/>
              <a:cxnLst/>
              <a:rect l="l" t="t" r="r" b="b"/>
              <a:pathLst>
                <a:path w="267335" h="38734">
                  <a:moveTo>
                    <a:pt x="266944" y="38551"/>
                  </a:moveTo>
                  <a:lnTo>
                    <a:pt x="0" y="38551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38551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75706" y="9729435"/>
              <a:ext cx="267335" cy="36830"/>
            </a:xfrm>
            <a:custGeom>
              <a:avLst/>
              <a:gdLst/>
              <a:ahLst/>
              <a:cxnLst/>
              <a:rect l="l" t="t" r="r" b="b"/>
              <a:pathLst>
                <a:path w="267335" h="36829">
                  <a:moveTo>
                    <a:pt x="266944" y="36687"/>
                  </a:moveTo>
                  <a:lnTo>
                    <a:pt x="0" y="36687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36687"/>
                  </a:lnTo>
                  <a:close/>
                </a:path>
              </a:pathLst>
            </a:custGeom>
            <a:solidFill>
              <a:srgbClr val="8ABBE5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5706" y="9729435"/>
              <a:ext cx="267335" cy="36830"/>
            </a:xfrm>
            <a:custGeom>
              <a:avLst/>
              <a:gdLst/>
              <a:ahLst/>
              <a:cxnLst/>
              <a:rect l="l" t="t" r="r" b="b"/>
              <a:pathLst>
                <a:path w="267335" h="36829">
                  <a:moveTo>
                    <a:pt x="266944" y="36687"/>
                  </a:moveTo>
                  <a:lnTo>
                    <a:pt x="0" y="36687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36687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22854" y="9565947"/>
              <a:ext cx="0" cy="415925"/>
            </a:xfrm>
            <a:custGeom>
              <a:avLst/>
              <a:gdLst/>
              <a:ahLst/>
              <a:cxnLst/>
              <a:rect l="l" t="t" r="r" b="b"/>
              <a:pathLst>
                <a:path h="415925">
                  <a:moveTo>
                    <a:pt x="0" y="415418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22852" y="9565948"/>
              <a:ext cx="0" cy="415925"/>
            </a:xfrm>
            <a:custGeom>
              <a:avLst/>
              <a:gdLst/>
              <a:ahLst/>
              <a:cxnLst/>
              <a:rect l="l" t="t" r="r" b="b"/>
              <a:pathLst>
                <a:path h="415925">
                  <a:moveTo>
                    <a:pt x="0" y="415418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19385" y="9568614"/>
              <a:ext cx="0" cy="407670"/>
            </a:xfrm>
            <a:custGeom>
              <a:avLst/>
              <a:gdLst/>
              <a:ahLst/>
              <a:cxnLst/>
              <a:rect l="l" t="t" r="r" b="b"/>
              <a:pathLst>
                <a:path h="407670">
                  <a:moveTo>
                    <a:pt x="0" y="407549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19390" y="9568615"/>
              <a:ext cx="0" cy="407670"/>
            </a:xfrm>
            <a:custGeom>
              <a:avLst/>
              <a:gdLst/>
              <a:ahLst/>
              <a:cxnLst/>
              <a:rect l="l" t="t" r="r" b="b"/>
              <a:pathLst>
                <a:path h="407670">
                  <a:moveTo>
                    <a:pt x="0" y="407549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16000" y="9569751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90">
                  <a:moveTo>
                    <a:pt x="0" y="402472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15999" y="9569749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90">
                  <a:moveTo>
                    <a:pt x="0" y="402479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12609" y="9572819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90406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12610" y="9572818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90406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09147" y="9574953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h="382904">
                  <a:moveTo>
                    <a:pt x="0" y="382334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09148" y="9574953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h="382904">
                  <a:moveTo>
                    <a:pt x="0" y="382334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70856" y="8620517"/>
              <a:ext cx="563880" cy="1619885"/>
            </a:xfrm>
            <a:custGeom>
              <a:avLst/>
              <a:gdLst/>
              <a:ahLst/>
              <a:cxnLst/>
              <a:rect l="l" t="t" r="r" b="b"/>
              <a:pathLst>
                <a:path w="563879" h="1619884">
                  <a:moveTo>
                    <a:pt x="266941" y="0"/>
                  </a:moveTo>
                  <a:lnTo>
                    <a:pt x="0" y="0"/>
                  </a:lnTo>
                  <a:lnTo>
                    <a:pt x="0" y="1108989"/>
                  </a:lnTo>
                  <a:lnTo>
                    <a:pt x="266941" y="1108989"/>
                  </a:lnTo>
                  <a:lnTo>
                    <a:pt x="266941" y="0"/>
                  </a:lnTo>
                  <a:close/>
                </a:path>
                <a:path w="563879" h="1619884">
                  <a:moveTo>
                    <a:pt x="563537" y="1108989"/>
                  </a:moveTo>
                  <a:lnTo>
                    <a:pt x="296595" y="1108989"/>
                  </a:lnTo>
                  <a:lnTo>
                    <a:pt x="296595" y="1619326"/>
                  </a:lnTo>
                  <a:lnTo>
                    <a:pt x="563537" y="1619326"/>
                  </a:lnTo>
                  <a:lnTo>
                    <a:pt x="563537" y="1108989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69"/>
            <p:cNvSpPr/>
            <p:nvPr/>
          </p:nvSpPr>
          <p:spPr>
            <a:xfrm>
              <a:off x="5364010" y="9729435"/>
              <a:ext cx="267335" cy="21590"/>
            </a:xfrm>
            <a:custGeom>
              <a:avLst/>
              <a:gdLst/>
              <a:ahLst/>
              <a:cxnLst/>
              <a:rect l="l" t="t" r="r" b="b"/>
              <a:pathLst>
                <a:path w="267335" h="21590">
                  <a:moveTo>
                    <a:pt x="266936" y="21018"/>
                  </a:moveTo>
                  <a:lnTo>
                    <a:pt x="0" y="21018"/>
                  </a:lnTo>
                  <a:lnTo>
                    <a:pt x="0" y="0"/>
                  </a:lnTo>
                  <a:lnTo>
                    <a:pt x="266936" y="0"/>
                  </a:lnTo>
                  <a:lnTo>
                    <a:pt x="266936" y="21018"/>
                  </a:lnTo>
                  <a:close/>
                </a:path>
              </a:pathLst>
            </a:custGeom>
            <a:solidFill>
              <a:srgbClr val="E0D6C6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64010" y="9729435"/>
              <a:ext cx="267335" cy="21590"/>
            </a:xfrm>
            <a:custGeom>
              <a:avLst/>
              <a:gdLst/>
              <a:ahLst/>
              <a:cxnLst/>
              <a:rect l="l" t="t" r="r" b="b"/>
              <a:pathLst>
                <a:path w="267335" h="21590">
                  <a:moveTo>
                    <a:pt x="266936" y="21018"/>
                  </a:moveTo>
                  <a:lnTo>
                    <a:pt x="0" y="21018"/>
                  </a:lnTo>
                  <a:lnTo>
                    <a:pt x="0" y="0"/>
                  </a:lnTo>
                  <a:lnTo>
                    <a:pt x="266936" y="0"/>
                  </a:lnTo>
                  <a:lnTo>
                    <a:pt x="266936" y="21018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660614" y="9728827"/>
              <a:ext cx="267335" cy="1270"/>
            </a:xfrm>
            <a:custGeom>
              <a:avLst/>
              <a:gdLst/>
              <a:ahLst/>
              <a:cxnLst/>
              <a:rect l="l" t="t" r="r" b="b"/>
              <a:pathLst>
                <a:path w="267335" h="1270">
                  <a:moveTo>
                    <a:pt x="0" y="670"/>
                  </a:moveTo>
                  <a:lnTo>
                    <a:pt x="266944" y="670"/>
                  </a:lnTo>
                  <a:lnTo>
                    <a:pt x="266944" y="0"/>
                  </a:lnTo>
                  <a:lnTo>
                    <a:pt x="0" y="0"/>
                  </a:lnTo>
                  <a:lnTo>
                    <a:pt x="0" y="670"/>
                  </a:lnTo>
                  <a:close/>
                </a:path>
              </a:pathLst>
            </a:custGeom>
            <a:ln w="3175">
              <a:solidFill>
                <a:srgbClr val="263B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57229" y="9729435"/>
              <a:ext cx="267335" cy="3175"/>
            </a:xfrm>
            <a:custGeom>
              <a:avLst/>
              <a:gdLst/>
              <a:ahLst/>
              <a:cxnLst/>
              <a:rect l="l" t="t" r="r" b="b"/>
              <a:pathLst>
                <a:path w="267335" h="3175">
                  <a:moveTo>
                    <a:pt x="266936" y="2870"/>
                  </a:moveTo>
                  <a:lnTo>
                    <a:pt x="0" y="2870"/>
                  </a:lnTo>
                  <a:lnTo>
                    <a:pt x="0" y="0"/>
                  </a:lnTo>
                  <a:lnTo>
                    <a:pt x="266936" y="0"/>
                  </a:lnTo>
                  <a:lnTo>
                    <a:pt x="266936" y="2870"/>
                  </a:lnTo>
                  <a:close/>
                </a:path>
              </a:pathLst>
            </a:custGeom>
            <a:solidFill>
              <a:srgbClr val="E0D6C6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57229" y="9729435"/>
              <a:ext cx="267335" cy="3175"/>
            </a:xfrm>
            <a:custGeom>
              <a:avLst/>
              <a:gdLst/>
              <a:ahLst/>
              <a:cxnLst/>
              <a:rect l="l" t="t" r="r" b="b"/>
              <a:pathLst>
                <a:path w="267335" h="3175">
                  <a:moveTo>
                    <a:pt x="266944" y="2870"/>
                  </a:moveTo>
                  <a:lnTo>
                    <a:pt x="0" y="2870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287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57228" y="9729435"/>
              <a:ext cx="267335" cy="3175"/>
            </a:xfrm>
            <a:custGeom>
              <a:avLst/>
              <a:gdLst/>
              <a:ahLst/>
              <a:cxnLst/>
              <a:rect l="l" t="t" r="r" b="b"/>
              <a:pathLst>
                <a:path w="267335" h="3175">
                  <a:moveTo>
                    <a:pt x="0" y="2870"/>
                  </a:moveTo>
                  <a:lnTo>
                    <a:pt x="266944" y="2870"/>
                  </a:lnTo>
                  <a:lnTo>
                    <a:pt x="266944" y="0"/>
                  </a:lnTo>
                  <a:lnTo>
                    <a:pt x="0" y="0"/>
                  </a:lnTo>
                  <a:lnTo>
                    <a:pt x="0" y="2870"/>
                  </a:lnTo>
                  <a:close/>
                </a:path>
              </a:pathLst>
            </a:custGeom>
            <a:ln w="3175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53764" y="9728570"/>
              <a:ext cx="267335" cy="1270"/>
            </a:xfrm>
            <a:custGeom>
              <a:avLst/>
              <a:gdLst/>
              <a:ahLst/>
              <a:cxnLst/>
              <a:rect l="l" t="t" r="r" b="b"/>
              <a:pathLst>
                <a:path w="267334" h="1270">
                  <a:moveTo>
                    <a:pt x="266944" y="928"/>
                  </a:moveTo>
                  <a:lnTo>
                    <a:pt x="0" y="928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928"/>
                  </a:lnTo>
                  <a:close/>
                </a:path>
              </a:pathLst>
            </a:custGeom>
            <a:solidFill>
              <a:srgbClr val="E0D6C6">
                <a:alpha val="651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53764" y="9728562"/>
              <a:ext cx="267335" cy="1270"/>
            </a:xfrm>
            <a:custGeom>
              <a:avLst/>
              <a:gdLst/>
              <a:ahLst/>
              <a:cxnLst/>
              <a:rect l="l" t="t" r="r" b="b"/>
              <a:pathLst>
                <a:path w="267334" h="1270">
                  <a:moveTo>
                    <a:pt x="266944" y="935"/>
                  </a:moveTo>
                  <a:lnTo>
                    <a:pt x="0" y="935"/>
                  </a:lnTo>
                  <a:lnTo>
                    <a:pt x="0" y="0"/>
                  </a:lnTo>
                  <a:lnTo>
                    <a:pt x="266944" y="0"/>
                  </a:lnTo>
                  <a:lnTo>
                    <a:pt x="266944" y="935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53762" y="9728562"/>
              <a:ext cx="267335" cy="1270"/>
            </a:xfrm>
            <a:custGeom>
              <a:avLst/>
              <a:gdLst/>
              <a:ahLst/>
              <a:cxnLst/>
              <a:rect l="l" t="t" r="r" b="b"/>
              <a:pathLst>
                <a:path w="267334" h="1270">
                  <a:moveTo>
                    <a:pt x="0" y="935"/>
                  </a:moveTo>
                  <a:lnTo>
                    <a:pt x="266944" y="935"/>
                  </a:lnTo>
                  <a:lnTo>
                    <a:pt x="266944" y="0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ln w="3175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00901" y="10083958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4">
                  <a:moveTo>
                    <a:pt x="0" y="311688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00903" y="10083956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4">
                  <a:moveTo>
                    <a:pt x="0" y="311696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97509" y="9508318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h="484504">
                  <a:moveTo>
                    <a:pt x="0" y="484317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97513" y="9508315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h="484504">
                  <a:moveTo>
                    <a:pt x="0" y="484325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94118" y="9494245"/>
              <a:ext cx="0" cy="469265"/>
            </a:xfrm>
            <a:custGeom>
              <a:avLst/>
              <a:gdLst/>
              <a:ahLst/>
              <a:cxnLst/>
              <a:rect l="l" t="t" r="r" b="b"/>
              <a:pathLst>
                <a:path h="469265">
                  <a:moveTo>
                    <a:pt x="0" y="469178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94121" y="9494245"/>
              <a:ext cx="0" cy="469265"/>
            </a:xfrm>
            <a:custGeom>
              <a:avLst/>
              <a:gdLst/>
              <a:ahLst/>
              <a:cxnLst/>
              <a:rect l="l" t="t" r="r" b="b"/>
              <a:pathLst>
                <a:path h="469265">
                  <a:moveTo>
                    <a:pt x="0" y="469178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90656" y="9502577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40">
                  <a:moveTo>
                    <a:pt x="0" y="459445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90660" y="9502578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40">
                  <a:moveTo>
                    <a:pt x="0" y="459445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87271" y="9506648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5">
                  <a:moveTo>
                    <a:pt x="0" y="443706"/>
                  </a:moveTo>
                  <a:lnTo>
                    <a:pt x="0" y="0"/>
                  </a:lnTo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87270" y="9506652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5">
                  <a:moveTo>
                    <a:pt x="0" y="443698"/>
                  </a:moveTo>
                  <a:lnTo>
                    <a:pt x="0" y="0"/>
                  </a:lnTo>
                </a:path>
              </a:pathLst>
            </a:custGeom>
            <a:ln w="31196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867901" y="10443798"/>
            <a:ext cx="15824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9245" algn="l"/>
                <a:tab pos="605790" algn="l"/>
                <a:tab pos="902335" algn="l"/>
                <a:tab pos="1198880" algn="l"/>
                <a:tab pos="1495425" algn="l"/>
              </a:tabLst>
            </a:pPr>
            <a:r>
              <a:rPr sz="900" dirty="0">
                <a:solidFill>
                  <a:srgbClr val="E0D6C6"/>
                </a:solidFill>
                <a:latin typeface="Lato"/>
                <a:cs typeface="Lato"/>
              </a:rPr>
              <a:t>0	1	2	3	4	5</a:t>
            </a:r>
            <a:endParaRPr sz="900" dirty="0">
              <a:latin typeface="Lato"/>
              <a:cs typeface="La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30814" y="10181744"/>
            <a:ext cx="2736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solidFill>
                  <a:srgbClr val="FFFFFF"/>
                </a:solidFill>
                <a:latin typeface="Lato"/>
                <a:cs typeface="Lato"/>
              </a:rPr>
              <a:t>−0.5</a:t>
            </a:r>
            <a:endParaRPr sz="900">
              <a:latin typeface="Lato"/>
              <a:cs typeface="La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680998" y="9627243"/>
            <a:ext cx="2000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5" dirty="0">
                <a:solidFill>
                  <a:srgbClr val="FFFFFF"/>
                </a:solidFill>
                <a:latin typeface="Lato"/>
                <a:cs typeface="Lato"/>
              </a:rPr>
              <a:t>0.0</a:t>
            </a:r>
            <a:endParaRPr sz="900">
              <a:latin typeface="Lato"/>
              <a:cs typeface="La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80998" y="9072860"/>
            <a:ext cx="2000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5" dirty="0">
                <a:solidFill>
                  <a:srgbClr val="FFFFFF"/>
                </a:solidFill>
                <a:latin typeface="Lato"/>
                <a:cs typeface="Lato"/>
              </a:rPr>
              <a:t>0.5</a:t>
            </a:r>
            <a:endParaRPr sz="900">
              <a:latin typeface="Lato"/>
              <a:cs typeface="La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80998" y="8518358"/>
            <a:ext cx="2000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5" dirty="0">
                <a:solidFill>
                  <a:srgbClr val="FFFFFF"/>
                </a:solidFill>
                <a:latin typeface="Lato"/>
                <a:cs typeface="Lato"/>
              </a:rPr>
              <a:t>1.0</a:t>
            </a:r>
            <a:endParaRPr sz="900">
              <a:latin typeface="Lato"/>
              <a:cs typeface="La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989602" y="10411452"/>
            <a:ext cx="1732914" cy="46100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09245" algn="l"/>
                <a:tab pos="605790" algn="l"/>
                <a:tab pos="902335" algn="l"/>
                <a:tab pos="1198880" algn="l"/>
                <a:tab pos="1495425" algn="l"/>
              </a:tabLst>
            </a:pPr>
            <a:r>
              <a:rPr sz="900" dirty="0">
                <a:solidFill>
                  <a:srgbClr val="8ABBE5"/>
                </a:solidFill>
                <a:latin typeface="Lato"/>
                <a:cs typeface="Lato"/>
              </a:rPr>
              <a:t>0	1	2	3	4	5</a:t>
            </a:r>
            <a:endParaRPr sz="900">
              <a:latin typeface="Lato"/>
              <a:cs typeface="Lato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Lag</a:t>
            </a:r>
            <a:endParaRPr sz="1400">
              <a:latin typeface="Lato"/>
              <a:cs typeface="La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80514" y="8417393"/>
            <a:ext cx="451484" cy="217487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614680" marR="5080" indent="-602615">
              <a:lnSpc>
                <a:spcPct val="1000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Autocorrelation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intervals (Pearson’s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Lato"/>
                <a:cs typeface="Lato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757523" y="8481738"/>
            <a:ext cx="58172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intervals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between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sounds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show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exact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same</a:t>
            </a:r>
            <a:r>
              <a:rPr sz="14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distribution</a:t>
            </a:r>
            <a:r>
              <a:rPr sz="1450" b="1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for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both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methods: no difference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there.</a:t>
            </a:r>
            <a:endParaRPr sz="1450" dirty="0">
              <a:latin typeface="Lato"/>
              <a:cs typeface="La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57523" y="9145574"/>
            <a:ext cx="598424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Sequences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created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using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interval</a:t>
            </a:r>
            <a:r>
              <a:rPr sz="14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sampling</a:t>
            </a:r>
            <a:r>
              <a:rPr sz="1450" b="1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method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have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more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variable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duration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total.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For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4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jittering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,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total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duration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sequence</a:t>
            </a:r>
            <a:r>
              <a:rPr sz="14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25" dirty="0">
                <a:solidFill>
                  <a:srgbClr val="292E32"/>
                </a:solidFill>
                <a:latin typeface="Lato"/>
                <a:cs typeface="Lato"/>
              </a:rPr>
              <a:t>is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more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predictable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(probably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why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people</a:t>
            </a:r>
            <a:r>
              <a:rPr sz="1450" spc="-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like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this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 method).</a:t>
            </a:r>
            <a:endParaRPr sz="1450" dirty="0">
              <a:latin typeface="Lato"/>
              <a:cs typeface="La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57523" y="10030690"/>
            <a:ext cx="46894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solidFill>
                  <a:srgbClr val="292E32"/>
                </a:solidFill>
                <a:latin typeface="Lato"/>
                <a:cs typeface="Lato"/>
              </a:rPr>
              <a:t>Importantly,</a:t>
            </a:r>
            <a:r>
              <a:rPr sz="14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4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jittering</a:t>
            </a:r>
            <a:r>
              <a:rPr sz="14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results</a:t>
            </a:r>
            <a:r>
              <a:rPr sz="14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4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b="1" dirty="0">
                <a:solidFill>
                  <a:srgbClr val="292E32"/>
                </a:solidFill>
                <a:latin typeface="Lato"/>
                <a:cs typeface="Lato"/>
              </a:rPr>
              <a:t>correlated</a:t>
            </a:r>
            <a:r>
              <a:rPr sz="1450" b="1" spc="-10" dirty="0">
                <a:solidFill>
                  <a:srgbClr val="292E32"/>
                </a:solidFill>
                <a:latin typeface="Lato"/>
                <a:cs typeface="Lato"/>
              </a:rPr>
              <a:t> intervals</a:t>
            </a:r>
            <a:endParaRPr sz="14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(negative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dirty="0">
                <a:solidFill>
                  <a:srgbClr val="292E32"/>
                </a:solidFill>
                <a:latin typeface="Lato"/>
                <a:cs typeface="Lato"/>
              </a:rPr>
              <a:t>lag-one</a:t>
            </a:r>
            <a:r>
              <a:rPr sz="1450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450" spc="-10" dirty="0">
                <a:solidFill>
                  <a:srgbClr val="292E32"/>
                </a:solidFill>
                <a:latin typeface="Lato"/>
                <a:cs typeface="Lato"/>
              </a:rPr>
              <a:t>autocorrelation).</a:t>
            </a:r>
            <a:endParaRPr sz="1450">
              <a:latin typeface="Lato"/>
              <a:cs typeface="La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119752" y="12299191"/>
            <a:ext cx="3867150" cy="84264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150"/>
              </a:spcBef>
            </a:pP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Participants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(n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=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30" dirty="0">
                <a:solidFill>
                  <a:srgbClr val="292E32"/>
                </a:solidFill>
                <a:latin typeface="Lato"/>
                <a:cs typeface="Lato"/>
              </a:rPr>
              <a:t>135)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tried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tap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their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finger,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as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best</a:t>
            </a:r>
            <a:r>
              <a:rPr sz="1350" i="1" spc="1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as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they</a:t>
            </a:r>
            <a:r>
              <a:rPr sz="1350" i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could,</a:t>
            </a:r>
            <a:r>
              <a:rPr sz="1350" i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together</a:t>
            </a:r>
            <a:r>
              <a:rPr sz="1350" i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with</a:t>
            </a:r>
            <a:r>
              <a:rPr sz="1350" i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20" dirty="0">
                <a:solidFill>
                  <a:srgbClr val="292E32"/>
                </a:solidFill>
                <a:latin typeface="Lato"/>
                <a:cs typeface="Lato"/>
              </a:rPr>
              <a:t>randomly</a:t>
            </a:r>
            <a:r>
              <a:rPr sz="1350" i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timed</a:t>
            </a:r>
            <a:r>
              <a:rPr sz="1350" i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dirty="0">
                <a:solidFill>
                  <a:srgbClr val="292E32"/>
                </a:solidFill>
                <a:latin typeface="Lato"/>
                <a:cs typeface="Lato"/>
              </a:rPr>
              <a:t>sounds.</a:t>
            </a:r>
            <a:r>
              <a:rPr sz="1350" i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20" dirty="0">
                <a:solidFill>
                  <a:srgbClr val="292E32"/>
                </a:solidFill>
                <a:latin typeface="Lato"/>
                <a:cs typeface="Lato"/>
              </a:rPr>
              <a:t>Ran-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dom</a:t>
            </a: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 timing </a:t>
            </a:r>
            <a:r>
              <a:rPr sz="1350" i="1" spc="-20" dirty="0">
                <a:solidFill>
                  <a:srgbClr val="292E32"/>
                </a:solidFill>
                <a:latin typeface="Lato"/>
                <a:cs typeface="Lato"/>
              </a:rPr>
              <a:t>was</a:t>
            </a: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30" dirty="0">
                <a:solidFill>
                  <a:srgbClr val="292E32"/>
                </a:solidFill>
                <a:latin typeface="Lato"/>
                <a:cs typeface="Lato"/>
              </a:rPr>
              <a:t>created</a:t>
            </a: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 with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350" i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i="1" spc="-25" dirty="0">
                <a:solidFill>
                  <a:srgbClr val="292E32"/>
                </a:solidFill>
                <a:latin typeface="Lato"/>
                <a:cs typeface="Lato"/>
              </a:rPr>
              <a:t>interval </a:t>
            </a:r>
            <a:r>
              <a:rPr sz="1350" b="1" i="1" spc="-20" dirty="0">
                <a:solidFill>
                  <a:srgbClr val="292E32"/>
                </a:solidFill>
                <a:latin typeface="Lato"/>
                <a:cs typeface="Lato"/>
              </a:rPr>
              <a:t>sampling </a:t>
            </a:r>
            <a:r>
              <a:rPr sz="1350" b="1" i="1" spc="-25" dirty="0">
                <a:solidFill>
                  <a:srgbClr val="292E32"/>
                </a:solidFill>
                <a:latin typeface="Lato"/>
                <a:cs typeface="Lato"/>
              </a:rPr>
              <a:t>or </a:t>
            </a:r>
            <a:r>
              <a:rPr sz="1350" b="1" i="1" spc="-10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350" b="1" i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i="1" spc="-25" dirty="0">
                <a:solidFill>
                  <a:srgbClr val="292E32"/>
                </a:solidFill>
                <a:latin typeface="Lato"/>
                <a:cs typeface="Lato"/>
              </a:rPr>
              <a:t>jittering</a:t>
            </a:r>
            <a:r>
              <a:rPr sz="1350" b="1" i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method.</a:t>
            </a:r>
            <a:endParaRPr sz="1350">
              <a:latin typeface="Lato"/>
              <a:cs typeface="Lato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87270" y="8221057"/>
            <a:ext cx="14662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(Interval)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sampling</a:t>
            </a:r>
            <a:endParaRPr sz="1400">
              <a:latin typeface="Lato"/>
              <a:cs typeface="Lato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062729" y="8221057"/>
            <a:ext cx="12604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(Onset)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jittering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853348" y="14071702"/>
            <a:ext cx="56515" cy="178435"/>
            <a:chOff x="1853348" y="14071702"/>
            <a:chExt cx="56515" cy="178435"/>
          </a:xfrm>
        </p:grpSpPr>
        <p:sp>
          <p:nvSpPr>
            <p:cNvPr id="102" name="object 102"/>
            <p:cNvSpPr/>
            <p:nvPr/>
          </p:nvSpPr>
          <p:spPr>
            <a:xfrm>
              <a:off x="1865466" y="14071702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4">
                  <a:moveTo>
                    <a:pt x="0" y="17799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97684" y="1407276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43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993789" y="13723574"/>
            <a:ext cx="56515" cy="254000"/>
            <a:chOff x="993789" y="13723574"/>
            <a:chExt cx="56515" cy="254000"/>
          </a:xfrm>
        </p:grpSpPr>
        <p:sp>
          <p:nvSpPr>
            <p:cNvPr id="105" name="object 105"/>
            <p:cNvSpPr/>
            <p:nvPr/>
          </p:nvSpPr>
          <p:spPr>
            <a:xfrm>
              <a:off x="1005907" y="13798388"/>
              <a:ext cx="0" cy="179070"/>
            </a:xfrm>
            <a:custGeom>
              <a:avLst/>
              <a:gdLst/>
              <a:ahLst/>
              <a:cxnLst/>
              <a:rect l="l" t="t" r="r" b="b"/>
              <a:pathLst>
                <a:path h="179069">
                  <a:moveTo>
                    <a:pt x="0" y="178802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8126" y="13723574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59">
                  <a:moveTo>
                    <a:pt x="0" y="175186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1982284" y="13011408"/>
            <a:ext cx="56515" cy="178435"/>
            <a:chOff x="1982284" y="13011408"/>
            <a:chExt cx="56515" cy="178435"/>
          </a:xfrm>
        </p:grpSpPr>
        <p:sp>
          <p:nvSpPr>
            <p:cNvPr id="108" name="object 108"/>
            <p:cNvSpPr/>
            <p:nvPr/>
          </p:nvSpPr>
          <p:spPr>
            <a:xfrm>
              <a:off x="1994402" y="13011408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4">
                  <a:moveTo>
                    <a:pt x="0" y="17793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26620" y="1301241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49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122726" y="12752054"/>
            <a:ext cx="56515" cy="254000"/>
            <a:chOff x="1122726" y="12752054"/>
            <a:chExt cx="56515" cy="254000"/>
          </a:xfrm>
        </p:grpSpPr>
        <p:sp>
          <p:nvSpPr>
            <p:cNvPr id="111" name="object 111"/>
            <p:cNvSpPr/>
            <p:nvPr/>
          </p:nvSpPr>
          <p:spPr>
            <a:xfrm>
              <a:off x="1134844" y="12826878"/>
              <a:ext cx="0" cy="179070"/>
            </a:xfrm>
            <a:custGeom>
              <a:avLst/>
              <a:gdLst/>
              <a:ahLst/>
              <a:cxnLst/>
              <a:rect l="l" t="t" r="r" b="b"/>
              <a:pathLst>
                <a:path h="179069">
                  <a:moveTo>
                    <a:pt x="0" y="17854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67063" y="12752054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59">
                  <a:moveTo>
                    <a:pt x="0" y="17500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1917847" y="13693522"/>
            <a:ext cx="56515" cy="178435"/>
            <a:chOff x="1917847" y="13693522"/>
            <a:chExt cx="56515" cy="178435"/>
          </a:xfrm>
        </p:grpSpPr>
        <p:sp>
          <p:nvSpPr>
            <p:cNvPr id="114" name="object 114"/>
            <p:cNvSpPr/>
            <p:nvPr/>
          </p:nvSpPr>
          <p:spPr>
            <a:xfrm>
              <a:off x="1929965" y="13693522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4">
                  <a:moveTo>
                    <a:pt x="0" y="178368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62183" y="13694516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59">
                  <a:moveTo>
                    <a:pt x="0" y="17500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1058226" y="13345453"/>
            <a:ext cx="56515" cy="254000"/>
            <a:chOff x="1058226" y="13345453"/>
            <a:chExt cx="56515" cy="254000"/>
          </a:xfrm>
        </p:grpSpPr>
        <p:sp>
          <p:nvSpPr>
            <p:cNvPr id="117" name="object 117"/>
            <p:cNvSpPr/>
            <p:nvPr/>
          </p:nvSpPr>
          <p:spPr>
            <a:xfrm>
              <a:off x="1070344" y="13420149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179296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02562" y="13345453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49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object 119"/>
          <p:cNvGrpSpPr/>
          <p:nvPr/>
        </p:nvGrpSpPr>
        <p:grpSpPr>
          <a:xfrm>
            <a:off x="2046784" y="12633299"/>
            <a:ext cx="56515" cy="178435"/>
            <a:chOff x="2046784" y="12633299"/>
            <a:chExt cx="56515" cy="178435"/>
          </a:xfrm>
        </p:grpSpPr>
        <p:sp>
          <p:nvSpPr>
            <p:cNvPr id="120" name="object 120"/>
            <p:cNvSpPr/>
            <p:nvPr/>
          </p:nvSpPr>
          <p:spPr>
            <a:xfrm>
              <a:off x="2058902" y="1263329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4">
                  <a:moveTo>
                    <a:pt x="0" y="17817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91121" y="12634232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59">
                  <a:moveTo>
                    <a:pt x="0" y="174873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1187163" y="12373815"/>
            <a:ext cx="56515" cy="254000"/>
            <a:chOff x="1187163" y="12373815"/>
            <a:chExt cx="56515" cy="254000"/>
          </a:xfrm>
        </p:grpSpPr>
        <p:sp>
          <p:nvSpPr>
            <p:cNvPr id="123" name="object 123"/>
            <p:cNvSpPr/>
            <p:nvPr/>
          </p:nvSpPr>
          <p:spPr>
            <a:xfrm>
              <a:off x="1199281" y="12448627"/>
              <a:ext cx="0" cy="179070"/>
            </a:xfrm>
            <a:custGeom>
              <a:avLst/>
              <a:gdLst/>
              <a:ahLst/>
              <a:cxnLst/>
              <a:rect l="l" t="t" r="r" b="b"/>
              <a:pathLst>
                <a:path h="179070">
                  <a:moveTo>
                    <a:pt x="0" y="17905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31500" y="12373815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17543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572550" y="12361433"/>
            <a:ext cx="6078220" cy="2877185"/>
            <a:chOff x="572550" y="12361433"/>
            <a:chExt cx="6078220" cy="2877185"/>
          </a:xfrm>
        </p:grpSpPr>
        <p:sp>
          <p:nvSpPr>
            <p:cNvPr id="126" name="object 126"/>
            <p:cNvSpPr/>
            <p:nvPr/>
          </p:nvSpPr>
          <p:spPr>
            <a:xfrm>
              <a:off x="1847663" y="1414296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4E4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847663" y="1414296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88043" y="1387008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4E4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88043" y="1387008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976600" y="1308267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580" y="35410"/>
                  </a:lnTo>
                  <a:close/>
                </a:path>
              </a:pathLst>
            </a:custGeom>
            <a:solidFill>
              <a:srgbClr val="DF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976600" y="1308267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580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16979" y="1289844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DF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16979" y="1289844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912101" y="1376497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C7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912101" y="1376497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6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52543" y="1349208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580" y="35410"/>
                  </a:lnTo>
                  <a:close/>
                </a:path>
              </a:pathLst>
            </a:custGeom>
            <a:solidFill>
              <a:srgbClr val="C7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52543" y="1349208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580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041037" y="1270467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766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041037" y="1270467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81480" y="1252045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766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81480" y="1252045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641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79882" y="1414227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867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79882" y="1414227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20324" y="1379346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867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20324" y="1379346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008819" y="1308198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1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1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AD9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008819" y="1308198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1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1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49260" y="1282182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AD9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149260" y="1282182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944382" y="1376428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F4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44382" y="1376428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84761" y="1341546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F4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84761" y="1341546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073318" y="1270393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4D4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073318" y="1270393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213698" y="1244383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4D4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213698" y="1244383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4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05907" y="13887789"/>
              <a:ext cx="859790" cy="273050"/>
            </a:xfrm>
            <a:custGeom>
              <a:avLst/>
              <a:gdLst/>
              <a:ahLst/>
              <a:cxnLst/>
              <a:rect l="l" t="t" r="r" b="b"/>
              <a:pathLst>
                <a:path w="859789" h="273050">
                  <a:moveTo>
                    <a:pt x="0" y="0"/>
                  </a:moveTo>
                  <a:lnTo>
                    <a:pt x="859553" y="272946"/>
                  </a:lnTo>
                </a:path>
              </a:pathLst>
            </a:custGeom>
            <a:ln w="24117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38126" y="13811167"/>
              <a:ext cx="859790" cy="349250"/>
            </a:xfrm>
            <a:custGeom>
              <a:avLst/>
              <a:gdLst/>
              <a:ahLst/>
              <a:cxnLst/>
              <a:rect l="l" t="t" r="r" b="b"/>
              <a:pathLst>
                <a:path w="859789" h="349250">
                  <a:moveTo>
                    <a:pt x="0" y="0"/>
                  </a:moveTo>
                  <a:lnTo>
                    <a:pt x="859553" y="348818"/>
                  </a:lnTo>
                </a:path>
              </a:pathLst>
            </a:custGeom>
            <a:ln w="24123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70344" y="13509795"/>
              <a:ext cx="859790" cy="273050"/>
            </a:xfrm>
            <a:custGeom>
              <a:avLst/>
              <a:gdLst/>
              <a:ahLst/>
              <a:cxnLst/>
              <a:rect l="l" t="t" r="r" b="b"/>
              <a:pathLst>
                <a:path w="859789" h="273050">
                  <a:moveTo>
                    <a:pt x="0" y="0"/>
                  </a:moveTo>
                  <a:lnTo>
                    <a:pt x="859626" y="272946"/>
                  </a:lnTo>
                </a:path>
              </a:pathLst>
            </a:custGeom>
            <a:ln w="24117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02562" y="13433173"/>
              <a:ext cx="859790" cy="349250"/>
            </a:xfrm>
            <a:custGeom>
              <a:avLst/>
              <a:gdLst/>
              <a:ahLst/>
              <a:cxnLst/>
              <a:rect l="l" t="t" r="r" b="b"/>
              <a:pathLst>
                <a:path w="859789" h="349250">
                  <a:moveTo>
                    <a:pt x="0" y="0"/>
                  </a:moveTo>
                  <a:lnTo>
                    <a:pt x="859626" y="348818"/>
                  </a:lnTo>
                </a:path>
              </a:pathLst>
            </a:custGeom>
            <a:ln w="24123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34844" y="12916151"/>
              <a:ext cx="859790" cy="184785"/>
            </a:xfrm>
            <a:custGeom>
              <a:avLst/>
              <a:gdLst/>
              <a:ahLst/>
              <a:cxnLst/>
              <a:rect l="l" t="t" r="r" b="b"/>
              <a:pathLst>
                <a:path w="859789" h="184784">
                  <a:moveTo>
                    <a:pt x="0" y="0"/>
                  </a:moveTo>
                  <a:lnTo>
                    <a:pt x="859553" y="184226"/>
                  </a:lnTo>
                </a:path>
              </a:pathLst>
            </a:custGeom>
            <a:ln w="24111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67063" y="12839530"/>
              <a:ext cx="859790" cy="260350"/>
            </a:xfrm>
            <a:custGeom>
              <a:avLst/>
              <a:gdLst/>
              <a:ahLst/>
              <a:cxnLst/>
              <a:rect l="l" t="t" r="r" b="b"/>
              <a:pathLst>
                <a:path w="859789" h="260350">
                  <a:moveTo>
                    <a:pt x="0" y="0"/>
                  </a:moveTo>
                  <a:lnTo>
                    <a:pt x="859553" y="260158"/>
                  </a:lnTo>
                </a:path>
              </a:pathLst>
            </a:custGeom>
            <a:ln w="24116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99281" y="12538158"/>
              <a:ext cx="859790" cy="184785"/>
            </a:xfrm>
            <a:custGeom>
              <a:avLst/>
              <a:gdLst/>
              <a:ahLst/>
              <a:cxnLst/>
              <a:rect l="l" t="t" r="r" b="b"/>
              <a:pathLst>
                <a:path w="859789" h="184784">
                  <a:moveTo>
                    <a:pt x="0" y="0"/>
                  </a:moveTo>
                  <a:lnTo>
                    <a:pt x="859626" y="184226"/>
                  </a:lnTo>
                </a:path>
              </a:pathLst>
            </a:custGeom>
            <a:ln w="24111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31500" y="12461536"/>
              <a:ext cx="859790" cy="260350"/>
            </a:xfrm>
            <a:custGeom>
              <a:avLst/>
              <a:gdLst/>
              <a:ahLst/>
              <a:cxnLst/>
              <a:rect l="l" t="t" r="r" b="b"/>
              <a:pathLst>
                <a:path w="859789" h="260350">
                  <a:moveTo>
                    <a:pt x="0" y="0"/>
                  </a:moveTo>
                  <a:lnTo>
                    <a:pt x="859626" y="260158"/>
                  </a:lnTo>
                </a:path>
              </a:pathLst>
            </a:custGeom>
            <a:ln w="24116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120198" y="1414352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4E4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120198" y="1414352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266031" y="1399302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4E4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266031" y="1399302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6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248321" y="1319639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DF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248321" y="1319639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394154" y="1304595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DF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94154" y="1304595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184260" y="1383012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C7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84260" y="1383012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330092" y="1352887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C7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30092" y="1352887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312382" y="1288304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10"/>
                  </a:moveTo>
                  <a:lnTo>
                    <a:pt x="7961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580" y="35410"/>
                  </a:lnTo>
                  <a:close/>
                </a:path>
              </a:pathLst>
            </a:custGeom>
            <a:solidFill>
              <a:srgbClr val="766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312382" y="1288304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580" y="35410"/>
                  </a:lnTo>
                  <a:lnTo>
                    <a:pt x="17801" y="35410"/>
                  </a:lnTo>
                  <a:lnTo>
                    <a:pt x="7961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458214" y="1258173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766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58214" y="1258173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6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152229" y="1408754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867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52229" y="1408754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298061" y="1385593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1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1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867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298061" y="1385593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1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1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280351" y="13140406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AD9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80351" y="13140406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426184" y="1290879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AD9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426184" y="1290879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16291" y="1377413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F4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16291" y="1377413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62123" y="1339171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F4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362123" y="1339171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44349" y="1282706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4D4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44349" y="12827062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490244" y="1244458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4D4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490244" y="1244458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6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283896" y="14010794"/>
              <a:ext cx="854710" cy="150495"/>
            </a:xfrm>
            <a:custGeom>
              <a:avLst/>
              <a:gdLst/>
              <a:ahLst/>
              <a:cxnLst/>
              <a:rect l="l" t="t" r="r" b="b"/>
              <a:pathLst>
                <a:path w="854710" h="150494">
                  <a:moveTo>
                    <a:pt x="0" y="0"/>
                  </a:moveTo>
                  <a:lnTo>
                    <a:pt x="854100" y="150442"/>
                  </a:lnTo>
                </a:path>
              </a:pathLst>
            </a:custGeom>
            <a:ln w="24109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15926" y="13873636"/>
              <a:ext cx="854710" cy="231775"/>
            </a:xfrm>
            <a:custGeom>
              <a:avLst/>
              <a:gdLst/>
              <a:ahLst/>
              <a:cxnLst/>
              <a:rect l="l" t="t" r="r" b="b"/>
              <a:pathLst>
                <a:path w="854710" h="231775">
                  <a:moveTo>
                    <a:pt x="0" y="0"/>
                  </a:moveTo>
                  <a:lnTo>
                    <a:pt x="854100" y="231605"/>
                  </a:lnTo>
                </a:path>
              </a:pathLst>
            </a:custGeom>
            <a:ln w="24114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347957" y="13546577"/>
              <a:ext cx="854710" cy="301625"/>
            </a:xfrm>
            <a:custGeom>
              <a:avLst/>
              <a:gdLst/>
              <a:ahLst/>
              <a:cxnLst/>
              <a:rect l="l" t="t" r="r" b="b"/>
              <a:pathLst>
                <a:path w="854710" h="301625">
                  <a:moveTo>
                    <a:pt x="0" y="0"/>
                  </a:moveTo>
                  <a:lnTo>
                    <a:pt x="854100" y="301306"/>
                  </a:lnTo>
                </a:path>
              </a:pathLst>
            </a:custGeom>
            <a:ln w="24119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379988" y="13409419"/>
              <a:ext cx="854710" cy="382905"/>
            </a:xfrm>
            <a:custGeom>
              <a:avLst/>
              <a:gdLst/>
              <a:ahLst/>
              <a:cxnLst/>
              <a:rect l="l" t="t" r="r" b="b"/>
              <a:pathLst>
                <a:path w="854710" h="382905">
                  <a:moveTo>
                    <a:pt x="0" y="0"/>
                  </a:moveTo>
                  <a:lnTo>
                    <a:pt x="854100" y="382481"/>
                  </a:lnTo>
                </a:path>
              </a:pathLst>
            </a:custGeom>
            <a:ln w="24127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412018" y="13063658"/>
              <a:ext cx="854710" cy="151130"/>
            </a:xfrm>
            <a:custGeom>
              <a:avLst/>
              <a:gdLst/>
              <a:ahLst/>
              <a:cxnLst/>
              <a:rect l="l" t="t" r="r" b="b"/>
              <a:pathLst>
                <a:path w="854710" h="151130">
                  <a:moveTo>
                    <a:pt x="0" y="0"/>
                  </a:moveTo>
                  <a:lnTo>
                    <a:pt x="854100" y="150502"/>
                  </a:lnTo>
                </a:path>
              </a:pathLst>
            </a:custGeom>
            <a:ln w="24109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44048" y="12926500"/>
              <a:ext cx="854710" cy="231775"/>
            </a:xfrm>
            <a:custGeom>
              <a:avLst/>
              <a:gdLst/>
              <a:ahLst/>
              <a:cxnLst/>
              <a:rect l="l" t="t" r="r" b="b"/>
              <a:pathLst>
                <a:path w="854710" h="231775">
                  <a:moveTo>
                    <a:pt x="0" y="0"/>
                  </a:moveTo>
                  <a:lnTo>
                    <a:pt x="854100" y="231665"/>
                  </a:lnTo>
                </a:path>
              </a:pathLst>
            </a:custGeom>
            <a:ln w="24114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476078" y="12599502"/>
              <a:ext cx="854710" cy="301625"/>
            </a:xfrm>
            <a:custGeom>
              <a:avLst/>
              <a:gdLst/>
              <a:ahLst/>
              <a:cxnLst/>
              <a:rect l="l" t="t" r="r" b="b"/>
              <a:pathLst>
                <a:path w="854710" h="301625">
                  <a:moveTo>
                    <a:pt x="0" y="0"/>
                  </a:moveTo>
                  <a:lnTo>
                    <a:pt x="854100" y="301245"/>
                  </a:lnTo>
                </a:path>
              </a:pathLst>
            </a:custGeom>
            <a:ln w="24119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508109" y="12462346"/>
              <a:ext cx="854710" cy="382905"/>
            </a:xfrm>
            <a:custGeom>
              <a:avLst/>
              <a:gdLst/>
              <a:ahLst/>
              <a:cxnLst/>
              <a:rect l="l" t="t" r="r" b="b"/>
              <a:pathLst>
                <a:path w="854710" h="382904">
                  <a:moveTo>
                    <a:pt x="0" y="0"/>
                  </a:moveTo>
                  <a:lnTo>
                    <a:pt x="854100" y="382421"/>
                  </a:lnTo>
                </a:path>
              </a:pathLst>
            </a:custGeom>
            <a:ln w="24127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394593" y="14062913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79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535222" y="1405698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810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523466" y="12512652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73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664096" y="12506741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97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459029" y="13930001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158348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599660" y="13924077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158662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587903" y="12379740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15816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728533" y="12373815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158481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426810" y="14096085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69">
                  <a:moveTo>
                    <a:pt x="0" y="153612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567440" y="1409016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8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555685" y="12545695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68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696315" y="1253984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925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491248" y="1396310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29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631878" y="13957238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40">
                  <a:moveTo>
                    <a:pt x="0" y="154491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620184" y="1241278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38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760815" y="12406990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40">
                  <a:moveTo>
                    <a:pt x="0" y="154359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376727" y="1412407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4E4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376727" y="1412407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6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517358" y="1411833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4E4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517358" y="14118338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505664" y="1257375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DF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505664" y="12573754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646294" y="1256802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DF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646294" y="1256802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641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41227" y="1399140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C7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441227" y="1399140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81857" y="1398566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C7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581857" y="1398566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570102" y="1244109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766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570102" y="1244109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6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710732" y="1243535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766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710732" y="12435351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409009" y="1415518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10"/>
                  </a:moveTo>
                  <a:lnTo>
                    <a:pt x="7961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580" y="35410"/>
                  </a:lnTo>
                  <a:close/>
                </a:path>
              </a:pathLst>
            </a:custGeom>
            <a:solidFill>
              <a:srgbClr val="867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409009" y="14155183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580" y="35410"/>
                  </a:lnTo>
                  <a:lnTo>
                    <a:pt x="17801" y="35410"/>
                  </a:lnTo>
                  <a:lnTo>
                    <a:pt x="7961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549639" y="1414938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71"/>
                  </a:move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796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92"/>
                  </a:lnTo>
                  <a:lnTo>
                    <a:pt x="27580" y="35471"/>
                  </a:lnTo>
                  <a:close/>
                </a:path>
              </a:pathLst>
            </a:custGeom>
            <a:solidFill>
              <a:srgbClr val="867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549639" y="1414938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7961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65"/>
                  </a:lnTo>
                  <a:lnTo>
                    <a:pt x="35602" y="27492"/>
                  </a:lnTo>
                  <a:lnTo>
                    <a:pt x="27580" y="35471"/>
                  </a:lnTo>
                  <a:lnTo>
                    <a:pt x="17801" y="35471"/>
                  </a:lnTo>
                  <a:lnTo>
                    <a:pt x="7961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537883" y="12604866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1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1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AD9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537883" y="12604866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1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1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678514" y="1259907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71"/>
                  </a:move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92"/>
                  </a:lnTo>
                  <a:lnTo>
                    <a:pt x="27641" y="35471"/>
                  </a:lnTo>
                  <a:close/>
                </a:path>
              </a:pathLst>
            </a:custGeom>
            <a:solidFill>
              <a:srgbClr val="AD9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678514" y="1259907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6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65"/>
                  </a:lnTo>
                  <a:lnTo>
                    <a:pt x="35663" y="27492"/>
                  </a:lnTo>
                  <a:lnTo>
                    <a:pt x="27641" y="35471"/>
                  </a:lnTo>
                  <a:lnTo>
                    <a:pt x="17801" y="35471"/>
                  </a:lnTo>
                  <a:lnTo>
                    <a:pt x="8022" y="35471"/>
                  </a:lnTo>
                  <a:lnTo>
                    <a:pt x="0" y="27492"/>
                  </a:lnTo>
                  <a:lnTo>
                    <a:pt x="0" y="17765"/>
                  </a:lnTo>
                </a:path>
              </a:pathLst>
            </a:custGeom>
            <a:ln w="24170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473446" y="1402251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580" y="35410"/>
                  </a:lnTo>
                  <a:close/>
                </a:path>
              </a:pathLst>
            </a:custGeom>
            <a:solidFill>
              <a:srgbClr val="F4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473446" y="14022515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580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614076" y="1401678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580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27432"/>
                  </a:lnTo>
                  <a:lnTo>
                    <a:pt x="27580" y="35410"/>
                  </a:lnTo>
                  <a:close/>
                </a:path>
              </a:pathLst>
            </a:custGeom>
            <a:solidFill>
              <a:srgbClr val="F4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614076" y="1401678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01" y="0"/>
                  </a:lnTo>
                  <a:lnTo>
                    <a:pt x="27580" y="0"/>
                  </a:lnTo>
                  <a:lnTo>
                    <a:pt x="35602" y="7978"/>
                  </a:lnTo>
                  <a:lnTo>
                    <a:pt x="35602" y="17705"/>
                  </a:lnTo>
                  <a:lnTo>
                    <a:pt x="35602" y="27432"/>
                  </a:lnTo>
                  <a:lnTo>
                    <a:pt x="27580" y="35410"/>
                  </a:lnTo>
                  <a:lnTo>
                    <a:pt x="1780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602320" y="1247219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4D4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602320" y="12472197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742950" y="1246646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27641" y="35410"/>
                  </a:move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  <a:lnTo>
                    <a:pt x="0" y="7978"/>
                  </a:lnTo>
                  <a:lnTo>
                    <a:pt x="8022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27432"/>
                  </a:lnTo>
                  <a:lnTo>
                    <a:pt x="27641" y="35410"/>
                  </a:lnTo>
                  <a:close/>
                </a:path>
              </a:pathLst>
            </a:custGeom>
            <a:solidFill>
              <a:srgbClr val="4D4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742950" y="12466460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59">
                  <a:moveTo>
                    <a:pt x="0" y="17705"/>
                  </a:moveTo>
                  <a:lnTo>
                    <a:pt x="0" y="7978"/>
                  </a:lnTo>
                  <a:lnTo>
                    <a:pt x="8022" y="0"/>
                  </a:lnTo>
                  <a:lnTo>
                    <a:pt x="17861" y="0"/>
                  </a:lnTo>
                  <a:lnTo>
                    <a:pt x="27641" y="0"/>
                  </a:lnTo>
                  <a:lnTo>
                    <a:pt x="35663" y="7978"/>
                  </a:lnTo>
                  <a:lnTo>
                    <a:pt x="35663" y="17705"/>
                  </a:lnTo>
                  <a:lnTo>
                    <a:pt x="35663" y="27432"/>
                  </a:lnTo>
                  <a:lnTo>
                    <a:pt x="27641" y="35410"/>
                  </a:lnTo>
                  <a:lnTo>
                    <a:pt x="17861" y="35410"/>
                  </a:lnTo>
                  <a:lnTo>
                    <a:pt x="8022" y="35410"/>
                  </a:lnTo>
                  <a:lnTo>
                    <a:pt x="0" y="27432"/>
                  </a:lnTo>
                  <a:lnTo>
                    <a:pt x="0" y="17705"/>
                  </a:lnTo>
                </a:path>
              </a:pathLst>
            </a:custGeom>
            <a:ln w="24170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535222" y="14136044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89" h="6350">
                  <a:moveTo>
                    <a:pt x="0" y="0"/>
                  </a:moveTo>
                  <a:lnTo>
                    <a:pt x="859372" y="5737"/>
                  </a:lnTo>
                </a:path>
              </a:pathLst>
            </a:custGeom>
            <a:ln w="2410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567440" y="14167153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89" h="6350">
                  <a:moveTo>
                    <a:pt x="0" y="0"/>
                  </a:moveTo>
                  <a:lnTo>
                    <a:pt x="859372" y="5737"/>
                  </a:lnTo>
                </a:path>
              </a:pathLst>
            </a:custGeom>
            <a:ln w="2410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599660" y="14003374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89" h="6350">
                  <a:moveTo>
                    <a:pt x="0" y="0"/>
                  </a:moveTo>
                  <a:lnTo>
                    <a:pt x="859372" y="5797"/>
                  </a:lnTo>
                </a:path>
              </a:pathLst>
            </a:custGeom>
            <a:ln w="2410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631878" y="14034485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89" h="6350">
                  <a:moveTo>
                    <a:pt x="0" y="0"/>
                  </a:moveTo>
                  <a:lnTo>
                    <a:pt x="859372" y="5737"/>
                  </a:lnTo>
                </a:path>
              </a:pathLst>
            </a:custGeom>
            <a:ln w="2410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664096" y="12585726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90" h="6350">
                  <a:moveTo>
                    <a:pt x="0" y="0"/>
                  </a:moveTo>
                  <a:lnTo>
                    <a:pt x="859372" y="5737"/>
                  </a:lnTo>
                </a:path>
              </a:pathLst>
            </a:custGeom>
            <a:ln w="2410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696315" y="12616835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90" h="6350">
                  <a:moveTo>
                    <a:pt x="0" y="0"/>
                  </a:moveTo>
                  <a:lnTo>
                    <a:pt x="859372" y="5737"/>
                  </a:lnTo>
                </a:path>
              </a:pathLst>
            </a:custGeom>
            <a:ln w="2410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728533" y="12453057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90" h="6350">
                  <a:moveTo>
                    <a:pt x="0" y="0"/>
                  </a:moveTo>
                  <a:lnTo>
                    <a:pt x="859372" y="5797"/>
                  </a:lnTo>
                </a:path>
              </a:pathLst>
            </a:custGeom>
            <a:ln w="2410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760815" y="12484165"/>
              <a:ext cx="859790" cy="6350"/>
            </a:xfrm>
            <a:custGeom>
              <a:avLst/>
              <a:gdLst/>
              <a:ahLst/>
              <a:cxnLst/>
              <a:rect l="l" t="t" r="r" b="b"/>
              <a:pathLst>
                <a:path w="859790" h="6350">
                  <a:moveTo>
                    <a:pt x="0" y="0"/>
                  </a:moveTo>
                  <a:lnTo>
                    <a:pt x="859372" y="5737"/>
                  </a:lnTo>
                </a:path>
              </a:pathLst>
            </a:custGeom>
            <a:ln w="2410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50" y="15000594"/>
              <a:ext cx="105759" cy="105674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50" y="15132732"/>
              <a:ext cx="105759" cy="105674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0449" y="15000594"/>
              <a:ext cx="105674" cy="105674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0449" y="15132732"/>
              <a:ext cx="105674" cy="105674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8428" y="15000594"/>
              <a:ext cx="105674" cy="105674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8428" y="15132732"/>
              <a:ext cx="105674" cy="105674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2479" y="15000594"/>
              <a:ext cx="105674" cy="105674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2479" y="15132732"/>
              <a:ext cx="105674" cy="105674"/>
            </a:xfrm>
            <a:prstGeom prst="rect">
              <a:avLst/>
            </a:prstGeom>
          </p:spPr>
        </p:pic>
      </p:grpSp>
      <p:sp>
        <p:nvSpPr>
          <p:cNvPr id="270" name="object 270"/>
          <p:cNvSpPr txBox="1"/>
          <p:nvPr/>
        </p:nvSpPr>
        <p:spPr>
          <a:xfrm>
            <a:off x="437337" y="14112388"/>
            <a:ext cx="208279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Lato"/>
                <a:cs typeface="Lato"/>
              </a:rPr>
              <a:t>3.4</a:t>
            </a:r>
            <a:endParaRPr sz="1050">
              <a:latin typeface="Lato"/>
              <a:cs typeface="Lato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437337" y="13593072"/>
            <a:ext cx="208279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Lato"/>
                <a:cs typeface="Lato"/>
              </a:rPr>
              <a:t>3.6</a:t>
            </a:r>
            <a:endParaRPr sz="1050">
              <a:latin typeface="Lato"/>
              <a:cs typeface="Lato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437337" y="13073755"/>
            <a:ext cx="208279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Lato"/>
                <a:cs typeface="Lato"/>
              </a:rPr>
              <a:t>3.8</a:t>
            </a:r>
            <a:endParaRPr sz="1050">
              <a:latin typeface="Lato"/>
              <a:cs typeface="Lato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437337" y="12554439"/>
            <a:ext cx="208279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Lato"/>
                <a:cs typeface="Lato"/>
              </a:rPr>
              <a:t>4.0</a:t>
            </a:r>
            <a:endParaRPr sz="1050">
              <a:latin typeface="Lato"/>
              <a:cs typeface="Lato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777706" y="14315741"/>
            <a:ext cx="5092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Sampling</a:t>
            </a:r>
            <a:endParaRPr sz="950">
              <a:latin typeface="Lato"/>
              <a:cs typeface="Lato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1665955" y="14315741"/>
            <a:ext cx="4749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Jittering</a:t>
            </a:r>
            <a:endParaRPr sz="950">
              <a:latin typeface="Lato"/>
              <a:cs typeface="Lato"/>
            </a:endParaRPr>
          </a:p>
        </p:txBody>
      </p:sp>
      <p:grpSp>
        <p:nvGrpSpPr>
          <p:cNvPr id="276" name="object 276"/>
          <p:cNvGrpSpPr/>
          <p:nvPr/>
        </p:nvGrpSpPr>
        <p:grpSpPr>
          <a:xfrm>
            <a:off x="4125883" y="14016781"/>
            <a:ext cx="56515" cy="233045"/>
            <a:chOff x="4125883" y="14016781"/>
            <a:chExt cx="56515" cy="233045"/>
          </a:xfrm>
        </p:grpSpPr>
        <p:sp>
          <p:nvSpPr>
            <p:cNvPr id="277" name="object 277"/>
            <p:cNvSpPr/>
            <p:nvPr/>
          </p:nvSpPr>
          <p:spPr>
            <a:xfrm>
              <a:off x="4138001" y="14072764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93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170032" y="14016781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99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9" name="object 279"/>
          <p:cNvGrpSpPr/>
          <p:nvPr/>
        </p:nvGrpSpPr>
        <p:grpSpPr>
          <a:xfrm>
            <a:off x="3271778" y="13785050"/>
            <a:ext cx="56515" cy="314325"/>
            <a:chOff x="3271778" y="13785050"/>
            <a:chExt cx="56515" cy="314325"/>
          </a:xfrm>
        </p:grpSpPr>
        <p:sp>
          <p:nvSpPr>
            <p:cNvPr id="280" name="object 280"/>
            <p:cNvSpPr/>
            <p:nvPr/>
          </p:nvSpPr>
          <p:spPr>
            <a:xfrm>
              <a:off x="3283896" y="13922324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873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E4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315926" y="13785050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711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867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2" name="object 282"/>
          <p:cNvGrpSpPr/>
          <p:nvPr/>
        </p:nvGrpSpPr>
        <p:grpSpPr>
          <a:xfrm>
            <a:off x="4254004" y="13069575"/>
            <a:ext cx="56515" cy="233679"/>
            <a:chOff x="4254004" y="13069575"/>
            <a:chExt cx="56515" cy="233679"/>
          </a:xfrm>
        </p:grpSpPr>
        <p:sp>
          <p:nvSpPr>
            <p:cNvPr id="283" name="object 283"/>
            <p:cNvSpPr/>
            <p:nvPr/>
          </p:nvSpPr>
          <p:spPr>
            <a:xfrm>
              <a:off x="4266122" y="13125631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705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298152" y="13069575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18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5" name="object 285"/>
          <p:cNvGrpSpPr/>
          <p:nvPr/>
        </p:nvGrpSpPr>
        <p:grpSpPr>
          <a:xfrm>
            <a:off x="3399900" y="12837974"/>
            <a:ext cx="56515" cy="314325"/>
            <a:chOff x="3399900" y="12837974"/>
            <a:chExt cx="56515" cy="314325"/>
          </a:xfrm>
        </p:grpSpPr>
        <p:sp>
          <p:nvSpPr>
            <p:cNvPr id="286" name="object 286"/>
            <p:cNvSpPr/>
            <p:nvPr/>
          </p:nvSpPr>
          <p:spPr>
            <a:xfrm>
              <a:off x="3412018" y="12975249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813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DFCD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444048" y="12837974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705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AD9C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8" name="object 288"/>
          <p:cNvGrpSpPr/>
          <p:nvPr/>
        </p:nvGrpSpPr>
        <p:grpSpPr>
          <a:xfrm>
            <a:off x="4189944" y="13703188"/>
            <a:ext cx="56515" cy="233679"/>
            <a:chOff x="4189944" y="13703188"/>
            <a:chExt cx="56515" cy="233679"/>
          </a:xfrm>
        </p:grpSpPr>
        <p:sp>
          <p:nvSpPr>
            <p:cNvPr id="289" name="object 289"/>
            <p:cNvSpPr/>
            <p:nvPr/>
          </p:nvSpPr>
          <p:spPr>
            <a:xfrm>
              <a:off x="4202062" y="1375929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18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234092" y="13703188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36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1" name="object 291"/>
          <p:cNvGrpSpPr/>
          <p:nvPr/>
        </p:nvGrpSpPr>
        <p:grpSpPr>
          <a:xfrm>
            <a:off x="3335839" y="13321013"/>
            <a:ext cx="56515" cy="314325"/>
            <a:chOff x="3335839" y="13321013"/>
            <a:chExt cx="56515" cy="314325"/>
          </a:xfrm>
        </p:grpSpPr>
        <p:sp>
          <p:nvSpPr>
            <p:cNvPr id="292" name="object 292"/>
            <p:cNvSpPr/>
            <p:nvPr/>
          </p:nvSpPr>
          <p:spPr>
            <a:xfrm>
              <a:off x="3347957" y="13458054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711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C7B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379988" y="13321013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873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F4E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4" name="object 294"/>
          <p:cNvGrpSpPr/>
          <p:nvPr/>
        </p:nvGrpSpPr>
        <p:grpSpPr>
          <a:xfrm>
            <a:off x="4318065" y="12756054"/>
            <a:ext cx="56515" cy="233679"/>
            <a:chOff x="4318065" y="12756054"/>
            <a:chExt cx="56515" cy="233679"/>
          </a:xfrm>
        </p:grpSpPr>
        <p:sp>
          <p:nvSpPr>
            <p:cNvPr id="295" name="object 295"/>
            <p:cNvSpPr/>
            <p:nvPr/>
          </p:nvSpPr>
          <p:spPr>
            <a:xfrm>
              <a:off x="4330183" y="12812156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18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362215" y="1275605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428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7" name="object 297"/>
          <p:cNvGrpSpPr/>
          <p:nvPr/>
        </p:nvGrpSpPr>
        <p:grpSpPr>
          <a:xfrm>
            <a:off x="3463961" y="12373819"/>
            <a:ext cx="56515" cy="314325"/>
            <a:chOff x="3463961" y="12373819"/>
            <a:chExt cx="56515" cy="314325"/>
          </a:xfrm>
        </p:grpSpPr>
        <p:sp>
          <p:nvSpPr>
            <p:cNvPr id="298" name="object 298"/>
            <p:cNvSpPr/>
            <p:nvPr/>
          </p:nvSpPr>
          <p:spPr>
            <a:xfrm>
              <a:off x="3476079" y="12510847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47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766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508109" y="12373819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994"/>
                  </a:moveTo>
                  <a:lnTo>
                    <a:pt x="0" y="0"/>
                  </a:lnTo>
                </a:path>
              </a:pathLst>
            </a:custGeom>
            <a:ln w="24235">
              <a:solidFill>
                <a:srgbClr val="4D40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0" name="object 300"/>
          <p:cNvSpPr txBox="1"/>
          <p:nvPr/>
        </p:nvSpPr>
        <p:spPr>
          <a:xfrm>
            <a:off x="2742277" y="13701064"/>
            <a:ext cx="1663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80</a:t>
            </a:r>
            <a:endParaRPr sz="950">
              <a:latin typeface="Lato"/>
              <a:cs typeface="Lato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2693442" y="13135187"/>
            <a:ext cx="236854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100</a:t>
            </a:r>
            <a:endParaRPr sz="950">
              <a:latin typeface="Lato"/>
              <a:cs typeface="Lato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2693442" y="12569311"/>
            <a:ext cx="236854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120</a:t>
            </a:r>
            <a:endParaRPr sz="950">
              <a:latin typeface="Lato"/>
              <a:cs typeface="Lato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3054922" y="14315633"/>
            <a:ext cx="5092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Sampling</a:t>
            </a:r>
            <a:endParaRPr sz="950">
              <a:latin typeface="Lato"/>
              <a:cs typeface="Lato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3937717" y="14315633"/>
            <a:ext cx="4749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Jittering</a:t>
            </a:r>
            <a:endParaRPr sz="950">
              <a:latin typeface="Lato"/>
              <a:cs typeface="Lato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4966770" y="14165718"/>
            <a:ext cx="1917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4.0</a:t>
            </a:r>
            <a:endParaRPr sz="950">
              <a:latin typeface="Lato"/>
              <a:cs typeface="Lato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4966770" y="13698191"/>
            <a:ext cx="1917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4.1</a:t>
            </a:r>
            <a:endParaRPr sz="950">
              <a:latin typeface="Lato"/>
              <a:cs typeface="Lato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4966770" y="13230666"/>
            <a:ext cx="1917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4.2</a:t>
            </a:r>
            <a:endParaRPr sz="950" dirty="0">
              <a:latin typeface="Lato"/>
              <a:cs typeface="Lato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4966770" y="12763140"/>
            <a:ext cx="1917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4.3</a:t>
            </a:r>
            <a:endParaRPr sz="950">
              <a:latin typeface="Lato"/>
              <a:cs typeface="Lato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4966770" y="12295614"/>
            <a:ext cx="1917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FFFFFF"/>
                </a:solidFill>
                <a:latin typeface="Lato"/>
                <a:cs typeface="Lato"/>
              </a:rPr>
              <a:t>4.4</a:t>
            </a:r>
            <a:endParaRPr sz="950">
              <a:latin typeface="Lato"/>
              <a:cs typeface="Lato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5307043" y="14315775"/>
            <a:ext cx="5092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Sampling</a:t>
            </a:r>
            <a:endParaRPr sz="950">
              <a:latin typeface="Lato"/>
              <a:cs typeface="Lato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6194928" y="14315775"/>
            <a:ext cx="4749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Jittering</a:t>
            </a:r>
            <a:endParaRPr sz="950">
              <a:latin typeface="Lato"/>
              <a:cs typeface="Lato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74225" y="12599071"/>
            <a:ext cx="237437" cy="1174922"/>
          </a:xfrm>
          <a:prstGeom prst="rect">
            <a:avLst/>
          </a:prstGeom>
        </p:spPr>
        <p:txBody>
          <a:bodyPr vert="vert270" wrap="square" lIns="0" tIns="83820" rIns="0" bIns="0" rtlCol="0">
            <a:spAutoFit/>
          </a:bodyPr>
          <a:lstStyle/>
          <a:p>
            <a:pPr marL="12700">
              <a:lnSpc>
                <a:spcPts val="1960"/>
              </a:lnSpc>
              <a:spcBef>
                <a:spcPts val="660"/>
              </a:spcBef>
            </a:pPr>
            <a:r>
              <a:rPr sz="2475" baseline="18518" dirty="0">
                <a:solidFill>
                  <a:srgbClr val="FFFFFF"/>
                </a:solidFill>
                <a:latin typeface="Lato"/>
                <a:cs typeface="Lato"/>
              </a:rPr>
              <a:t>log</a:t>
            </a:r>
            <a:r>
              <a:rPr sz="2475" spc="30" baseline="18518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75" i="1" spc="-15" baseline="18518" dirty="0">
                <a:solidFill>
                  <a:srgbClr val="FFFFFF"/>
                </a:solidFill>
                <a:latin typeface="Lato"/>
                <a:cs typeface="Lato"/>
              </a:rPr>
              <a:t>e</a:t>
            </a: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tempo</a:t>
            </a:r>
            <a:endParaRPr sz="950" dirty="0">
              <a:latin typeface="Lato"/>
              <a:cs typeface="Lato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2376141" y="12845251"/>
            <a:ext cx="237437" cy="743181"/>
          </a:xfrm>
          <a:prstGeom prst="rect">
            <a:avLst/>
          </a:prstGeom>
        </p:spPr>
        <p:txBody>
          <a:bodyPr vert="vert270" wrap="square" lIns="0" tIns="83820" rIns="0" bIns="0" rtlCol="0">
            <a:spAutoFit/>
          </a:bodyPr>
          <a:lstStyle/>
          <a:p>
            <a:pPr marL="12700">
              <a:lnSpc>
                <a:spcPts val="1960"/>
              </a:lnSpc>
              <a:spcBef>
                <a:spcPts val="660"/>
              </a:spcBef>
            </a:pPr>
            <a:r>
              <a:rPr sz="2475" i="1" spc="-15" baseline="18518" dirty="0">
                <a:solidFill>
                  <a:srgbClr val="FFFFFF"/>
                </a:solidFill>
                <a:latin typeface="Lato"/>
                <a:cs typeface="Lato"/>
              </a:rPr>
              <a:t>SD</a:t>
            </a:r>
            <a:r>
              <a:rPr sz="950" spc="-10" dirty="0">
                <a:solidFill>
                  <a:srgbClr val="FFFFFF"/>
                </a:solidFill>
                <a:latin typeface="Lato"/>
                <a:cs typeface="Lato"/>
              </a:rPr>
              <a:t>ITI</a:t>
            </a:r>
            <a:endParaRPr sz="950" dirty="0">
              <a:latin typeface="Lato"/>
              <a:cs typeface="Lato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4602274" y="13005220"/>
            <a:ext cx="332740" cy="74041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FFFFF"/>
                </a:solidFill>
                <a:latin typeface="Lato"/>
                <a:cs typeface="Lato"/>
              </a:rPr>
              <a:t>log</a:t>
            </a:r>
            <a:r>
              <a:rPr sz="1650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Lato"/>
                <a:cs typeface="Lato"/>
              </a:rPr>
              <a:t>Δ</a:t>
            </a:r>
            <a:r>
              <a:rPr sz="1425" spc="-112" baseline="-32163" dirty="0">
                <a:solidFill>
                  <a:srgbClr val="FFFFFF"/>
                </a:solidFill>
                <a:latin typeface="Lato"/>
                <a:cs typeface="Lato"/>
              </a:rPr>
              <a:t>sync</a:t>
            </a:r>
            <a:endParaRPr sz="1425" baseline="-32163">
              <a:latin typeface="Lato"/>
              <a:cs typeface="Lato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720654" y="14961572"/>
            <a:ext cx="1099820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0"/>
              </a:spcBef>
            </a:pP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Slow,</a:t>
            </a:r>
            <a:r>
              <a:rPr sz="750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less</a:t>
            </a:r>
            <a:r>
              <a:rPr sz="750" spc="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long</a:t>
            </a:r>
            <a:r>
              <a:rPr sz="750" spc="5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Slow,</a:t>
            </a:r>
            <a:r>
              <a:rPr sz="750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less</a:t>
            </a:r>
            <a:r>
              <a:rPr sz="750" spc="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short</a:t>
            </a:r>
            <a:endParaRPr sz="750">
              <a:latin typeface="Lato"/>
              <a:cs typeface="Lato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3396472" y="14961572"/>
            <a:ext cx="1080135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0"/>
              </a:spcBef>
            </a:pP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Fast,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less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long</a:t>
            </a:r>
            <a:r>
              <a:rPr sz="750" spc="5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Fast,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less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short</a:t>
            </a:r>
            <a:endParaRPr sz="750" dirty="0">
              <a:latin typeface="Lato"/>
              <a:cs typeface="Lato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4700558" y="14961572"/>
            <a:ext cx="1145540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0"/>
              </a:spcBef>
            </a:pP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Fast,</a:t>
            </a:r>
            <a:r>
              <a:rPr sz="750" spc="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more</a:t>
            </a:r>
            <a:r>
              <a:rPr sz="750" spc="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long</a:t>
            </a:r>
            <a:r>
              <a:rPr sz="750" spc="5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Fast,</a:t>
            </a:r>
            <a:r>
              <a:rPr sz="750" spc="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more</a:t>
            </a:r>
            <a:r>
              <a:rPr sz="750" spc="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short</a:t>
            </a:r>
            <a:endParaRPr sz="750" dirty="0">
              <a:latin typeface="Lato"/>
              <a:cs typeface="Lato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2028536" y="14730702"/>
            <a:ext cx="1341755" cy="520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Condition</a:t>
            </a:r>
            <a:endParaRPr sz="1100">
              <a:latin typeface="Lato"/>
              <a:cs typeface="Lato"/>
            </a:endParaRPr>
          </a:p>
          <a:p>
            <a:pPr marL="12700" marR="180975">
              <a:lnSpc>
                <a:spcPct val="115599"/>
              </a:lnSpc>
              <a:spcBef>
                <a:spcPts val="470"/>
              </a:spcBef>
            </a:pP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Slow,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more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long</a:t>
            </a:r>
            <a:r>
              <a:rPr sz="750" spc="5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Slow,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more</a:t>
            </a:r>
            <a:r>
              <a:rPr sz="750" spc="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dirty="0">
                <a:solidFill>
                  <a:srgbClr val="FFFFFF"/>
                </a:solidFill>
                <a:latin typeface="Lato"/>
                <a:cs typeface="Lato"/>
              </a:rPr>
              <a:t>variance,</a:t>
            </a:r>
            <a:r>
              <a:rPr sz="750" spc="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Lato"/>
                <a:cs typeface="Lato"/>
              </a:rPr>
              <a:t>short</a:t>
            </a:r>
            <a:endParaRPr sz="750">
              <a:latin typeface="Lato"/>
              <a:cs typeface="Lato"/>
            </a:endParaRPr>
          </a:p>
        </p:txBody>
      </p:sp>
      <p:grpSp>
        <p:nvGrpSpPr>
          <p:cNvPr id="319" name="object 319"/>
          <p:cNvGrpSpPr/>
          <p:nvPr/>
        </p:nvGrpSpPr>
        <p:grpSpPr>
          <a:xfrm>
            <a:off x="840469" y="16832913"/>
            <a:ext cx="12591415" cy="3274695"/>
            <a:chOff x="840469" y="16832913"/>
            <a:chExt cx="12591415" cy="3274695"/>
          </a:xfrm>
        </p:grpSpPr>
        <p:sp>
          <p:nvSpPr>
            <p:cNvPr id="320" name="object 320"/>
            <p:cNvSpPr/>
            <p:nvPr/>
          </p:nvSpPr>
          <p:spPr>
            <a:xfrm>
              <a:off x="846542" y="1741408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846542" y="1741408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37810" y="1760135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37810" y="1760135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429079" y="1768956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429079" y="1768956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720438" y="17739177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720438" y="17739177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011707" y="177704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011707" y="177704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302975" y="1779158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302975" y="1779158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594334" y="1780665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594334" y="1780665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885603" y="1781787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885603" y="1781787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6" name="object 3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9392" y="17845171"/>
              <a:ext cx="69889" cy="70039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846542" y="1683882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46542" y="1683882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137810" y="1702986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137810" y="1702986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429079" y="1714363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429079" y="1714363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720438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720438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011707" y="1727868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011707" y="1727868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302975" y="1732327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302975" y="1732327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594334" y="1735916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594334" y="1735916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885603" y="1738896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885603" y="1738896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9392" y="17548248"/>
              <a:ext cx="69889" cy="70039"/>
            </a:xfrm>
            <a:prstGeom prst="rect">
              <a:avLst/>
            </a:prstGeom>
          </p:spPr>
        </p:pic>
        <p:sp>
          <p:nvSpPr>
            <p:cNvPr id="354" name="object 354"/>
            <p:cNvSpPr/>
            <p:nvPr/>
          </p:nvSpPr>
          <p:spPr>
            <a:xfrm>
              <a:off x="863964" y="16856408"/>
              <a:ext cx="2039620" cy="550545"/>
            </a:xfrm>
            <a:custGeom>
              <a:avLst/>
              <a:gdLst/>
              <a:ahLst/>
              <a:cxnLst/>
              <a:rect l="l" t="t" r="r" b="b"/>
              <a:pathLst>
                <a:path w="2039620" h="550544">
                  <a:moveTo>
                    <a:pt x="0" y="0"/>
                  </a:moveTo>
                  <a:lnTo>
                    <a:pt x="291361" y="190946"/>
                  </a:lnTo>
                  <a:lnTo>
                    <a:pt x="582630" y="304818"/>
                  </a:lnTo>
                  <a:lnTo>
                    <a:pt x="873899" y="382523"/>
                  </a:lnTo>
                  <a:lnTo>
                    <a:pt x="1165249" y="439862"/>
                  </a:lnTo>
                  <a:lnTo>
                    <a:pt x="1456518" y="484366"/>
                  </a:lnTo>
                  <a:lnTo>
                    <a:pt x="1747787" y="520346"/>
                  </a:lnTo>
                  <a:lnTo>
                    <a:pt x="2039149" y="550043"/>
                  </a:lnTo>
                </a:path>
              </a:pathLst>
            </a:custGeom>
            <a:ln w="46698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63964" y="17431670"/>
              <a:ext cx="2039620" cy="403860"/>
            </a:xfrm>
            <a:custGeom>
              <a:avLst/>
              <a:gdLst/>
              <a:ahLst/>
              <a:cxnLst/>
              <a:rect l="l" t="t" r="r" b="b"/>
              <a:pathLst>
                <a:path w="2039620" h="403859">
                  <a:moveTo>
                    <a:pt x="0" y="0"/>
                  </a:moveTo>
                  <a:lnTo>
                    <a:pt x="291361" y="187267"/>
                  </a:lnTo>
                  <a:lnTo>
                    <a:pt x="582630" y="275378"/>
                  </a:lnTo>
                  <a:lnTo>
                    <a:pt x="873899" y="325091"/>
                  </a:lnTo>
                  <a:lnTo>
                    <a:pt x="1165249" y="356318"/>
                  </a:lnTo>
                  <a:lnTo>
                    <a:pt x="1456518" y="377408"/>
                  </a:lnTo>
                  <a:lnTo>
                    <a:pt x="1747787" y="392484"/>
                  </a:lnTo>
                  <a:lnTo>
                    <a:pt x="2039149" y="403788"/>
                  </a:lnTo>
                </a:path>
              </a:pathLst>
            </a:custGeom>
            <a:ln w="46704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46542" y="1903452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46542" y="1903452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137810" y="1914561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137810" y="1914561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429079" y="1917765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4987"/>
                  </a:moveTo>
                  <a:lnTo>
                    <a:pt x="7860" y="34987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4987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429079" y="1917765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4987"/>
                  </a:lnTo>
                  <a:lnTo>
                    <a:pt x="17511" y="34987"/>
                  </a:lnTo>
                  <a:lnTo>
                    <a:pt x="7860" y="34987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720438" y="1918877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720438" y="1918877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011707" y="1919317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011707" y="1919317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302975" y="19195147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302975" y="19195147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594334" y="1919595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594334" y="1919595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885603" y="191964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885603" y="191964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2" name="object 3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9392" y="19179279"/>
              <a:ext cx="69889" cy="70039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846542" y="1843270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846542" y="1843270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137810" y="18553575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137810" y="18553575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429079" y="1860346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429079" y="1860346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720438" y="1862571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720438" y="1862571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011707" y="1863585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011707" y="1863585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302975" y="186407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302975" y="186407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594334" y="1864294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594334" y="1864294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885603" y="1864401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885603" y="1864401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9392" y="18627620"/>
              <a:ext cx="69889" cy="70039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863964" y="18450291"/>
              <a:ext cx="2039620" cy="211454"/>
            </a:xfrm>
            <a:custGeom>
              <a:avLst/>
              <a:gdLst/>
              <a:ahLst/>
              <a:cxnLst/>
              <a:rect l="l" t="t" r="r" b="b"/>
              <a:pathLst>
                <a:path w="2039620" h="211455">
                  <a:moveTo>
                    <a:pt x="0" y="0"/>
                  </a:moveTo>
                  <a:lnTo>
                    <a:pt x="291361" y="120773"/>
                  </a:lnTo>
                  <a:lnTo>
                    <a:pt x="582630" y="170755"/>
                  </a:lnTo>
                  <a:lnTo>
                    <a:pt x="873899" y="192919"/>
                  </a:lnTo>
                  <a:lnTo>
                    <a:pt x="1165249" y="203149"/>
                  </a:lnTo>
                  <a:lnTo>
                    <a:pt x="1456518" y="207902"/>
                  </a:lnTo>
                  <a:lnTo>
                    <a:pt x="1747787" y="210238"/>
                  </a:lnTo>
                  <a:lnTo>
                    <a:pt x="2039149" y="211312"/>
                  </a:lnTo>
                </a:path>
              </a:pathLst>
            </a:custGeom>
            <a:ln w="46709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863964" y="19052113"/>
              <a:ext cx="2039620" cy="161925"/>
            </a:xfrm>
            <a:custGeom>
              <a:avLst/>
              <a:gdLst/>
              <a:ahLst/>
              <a:cxnLst/>
              <a:rect l="l" t="t" r="r" b="b"/>
              <a:pathLst>
                <a:path w="2039620" h="161925">
                  <a:moveTo>
                    <a:pt x="0" y="0"/>
                  </a:moveTo>
                  <a:lnTo>
                    <a:pt x="291361" y="111080"/>
                  </a:lnTo>
                  <a:lnTo>
                    <a:pt x="582630" y="143031"/>
                  </a:lnTo>
                  <a:lnTo>
                    <a:pt x="873899" y="154160"/>
                  </a:lnTo>
                  <a:lnTo>
                    <a:pt x="1165249" y="158645"/>
                  </a:lnTo>
                  <a:lnTo>
                    <a:pt x="1456518" y="160525"/>
                  </a:lnTo>
                  <a:lnTo>
                    <a:pt x="1747787" y="161424"/>
                  </a:lnTo>
                  <a:lnTo>
                    <a:pt x="2039149" y="161786"/>
                  </a:lnTo>
                </a:path>
              </a:pathLst>
            </a:custGeom>
            <a:ln w="46710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783801" y="1735916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783801" y="1735916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075070" y="17532617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075070" y="17532617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366339" y="1761939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366339" y="1761939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657697" y="1767134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657697" y="1767134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948966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948966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240235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240235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531594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531594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822862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822862" y="17585203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8" name="object 40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6652" y="17567724"/>
              <a:ext cx="69889" cy="70039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3783801" y="1683882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783801" y="1683882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075070" y="1702986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075070" y="1702986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366339" y="1714363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366339" y="1714363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657697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657697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948966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948966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240235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240235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531594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531594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822862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822862" y="172213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5" name="object 4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6652" y="17203863"/>
              <a:ext cx="69889" cy="70039"/>
            </a:xfrm>
            <a:prstGeom prst="rect">
              <a:avLst/>
            </a:prstGeom>
          </p:spPr>
        </p:pic>
        <p:sp>
          <p:nvSpPr>
            <p:cNvPr id="426" name="object 426"/>
            <p:cNvSpPr/>
            <p:nvPr/>
          </p:nvSpPr>
          <p:spPr>
            <a:xfrm>
              <a:off x="3801224" y="16856408"/>
              <a:ext cx="2039620" cy="382905"/>
            </a:xfrm>
            <a:custGeom>
              <a:avLst/>
              <a:gdLst/>
              <a:ahLst/>
              <a:cxnLst/>
              <a:rect l="l" t="t" r="r" b="b"/>
              <a:pathLst>
                <a:path w="2039620" h="382905">
                  <a:moveTo>
                    <a:pt x="0" y="0"/>
                  </a:moveTo>
                  <a:lnTo>
                    <a:pt x="291361" y="190946"/>
                  </a:lnTo>
                  <a:lnTo>
                    <a:pt x="582630" y="304818"/>
                  </a:lnTo>
                  <a:lnTo>
                    <a:pt x="873899" y="382523"/>
                  </a:lnTo>
                  <a:lnTo>
                    <a:pt x="1165249" y="382523"/>
                  </a:lnTo>
                  <a:lnTo>
                    <a:pt x="1456518" y="382523"/>
                  </a:lnTo>
                  <a:lnTo>
                    <a:pt x="1747787" y="382523"/>
                  </a:lnTo>
                  <a:lnTo>
                    <a:pt x="2039149" y="382523"/>
                  </a:lnTo>
                </a:path>
              </a:pathLst>
            </a:custGeom>
            <a:ln w="46705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801224" y="17376755"/>
              <a:ext cx="2039620" cy="312420"/>
            </a:xfrm>
            <a:custGeom>
              <a:avLst/>
              <a:gdLst/>
              <a:ahLst/>
              <a:cxnLst/>
              <a:rect l="l" t="t" r="r" b="b"/>
              <a:pathLst>
                <a:path w="2039620" h="312419">
                  <a:moveTo>
                    <a:pt x="0" y="0"/>
                  </a:moveTo>
                  <a:lnTo>
                    <a:pt x="291361" y="173452"/>
                  </a:lnTo>
                  <a:lnTo>
                    <a:pt x="582630" y="260126"/>
                  </a:lnTo>
                  <a:lnTo>
                    <a:pt x="873899" y="312175"/>
                  </a:lnTo>
                  <a:lnTo>
                    <a:pt x="1165249" y="225945"/>
                  </a:lnTo>
                  <a:lnTo>
                    <a:pt x="1456518" y="225945"/>
                  </a:lnTo>
                  <a:lnTo>
                    <a:pt x="1747787" y="225945"/>
                  </a:lnTo>
                  <a:lnTo>
                    <a:pt x="2039149" y="225945"/>
                  </a:lnTo>
                </a:path>
              </a:pathLst>
            </a:custGeom>
            <a:ln w="46707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783801" y="183878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783801" y="1838784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075070" y="1862885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075070" y="1862885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366339" y="1864160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366339" y="1864160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657697" y="1864518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657697" y="1864518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948966" y="1863181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948966" y="1863181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240235" y="1861063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240235" y="1861063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531594" y="1860848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531594" y="18608489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822862" y="1859224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822862" y="1859224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114132" y="1854226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E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114132" y="1854226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34958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783801" y="1825270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783801" y="18252708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075070" y="1855815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075070" y="18558151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366339" y="18545585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366339" y="18545585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657697" y="1852566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657697" y="1852566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418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948966" y="1850054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948966" y="18500544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240235" y="1848026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240235" y="1848026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531594" y="1846196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4987"/>
                  </a:moveTo>
                  <a:lnTo>
                    <a:pt x="7860" y="34987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00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00"/>
                  </a:lnTo>
                  <a:lnTo>
                    <a:pt x="34930" y="27186"/>
                  </a:lnTo>
                  <a:lnTo>
                    <a:pt x="27069" y="34987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531594" y="1846196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00"/>
                  </a:lnTo>
                  <a:lnTo>
                    <a:pt x="7860" y="0"/>
                  </a:lnTo>
                  <a:lnTo>
                    <a:pt x="17418" y="0"/>
                  </a:lnTo>
                  <a:lnTo>
                    <a:pt x="27069" y="0"/>
                  </a:lnTo>
                  <a:lnTo>
                    <a:pt x="34930" y="7800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4987"/>
                  </a:lnTo>
                  <a:lnTo>
                    <a:pt x="17418" y="34987"/>
                  </a:lnTo>
                  <a:lnTo>
                    <a:pt x="7860" y="34987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822862" y="1851965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822862" y="18519652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587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587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587"/>
                  </a:lnTo>
                </a:path>
              </a:pathLst>
            </a:custGeom>
            <a:ln w="8273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114132" y="1845855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27069" y="35080"/>
                  </a:move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  <a:lnTo>
                    <a:pt x="0" y="7894"/>
                  </a:lnTo>
                  <a:lnTo>
                    <a:pt x="7860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27186"/>
                  </a:lnTo>
                  <a:lnTo>
                    <a:pt x="27069" y="35080"/>
                  </a:lnTo>
                  <a:close/>
                </a:path>
              </a:pathLst>
            </a:custGeom>
            <a:solidFill>
              <a:srgbClr val="8AB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114132" y="18458550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59">
                  <a:moveTo>
                    <a:pt x="0" y="17493"/>
                  </a:moveTo>
                  <a:lnTo>
                    <a:pt x="0" y="7894"/>
                  </a:lnTo>
                  <a:lnTo>
                    <a:pt x="7860" y="0"/>
                  </a:lnTo>
                  <a:lnTo>
                    <a:pt x="17511" y="0"/>
                  </a:lnTo>
                  <a:lnTo>
                    <a:pt x="27069" y="0"/>
                  </a:lnTo>
                  <a:lnTo>
                    <a:pt x="34930" y="7894"/>
                  </a:lnTo>
                  <a:lnTo>
                    <a:pt x="34930" y="17493"/>
                  </a:lnTo>
                  <a:lnTo>
                    <a:pt x="34930" y="27186"/>
                  </a:lnTo>
                  <a:lnTo>
                    <a:pt x="27069" y="35080"/>
                  </a:lnTo>
                  <a:lnTo>
                    <a:pt x="17511" y="35080"/>
                  </a:lnTo>
                  <a:lnTo>
                    <a:pt x="7860" y="35080"/>
                  </a:lnTo>
                  <a:lnTo>
                    <a:pt x="0" y="27186"/>
                  </a:lnTo>
                  <a:lnTo>
                    <a:pt x="0" y="17493"/>
                  </a:lnTo>
                </a:path>
              </a:pathLst>
            </a:custGeom>
            <a:ln w="34958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801224" y="18270202"/>
              <a:ext cx="2039620" cy="305435"/>
            </a:xfrm>
            <a:custGeom>
              <a:avLst/>
              <a:gdLst/>
              <a:ahLst/>
              <a:cxnLst/>
              <a:rect l="l" t="t" r="r" b="b"/>
              <a:pathLst>
                <a:path w="2039620" h="305434">
                  <a:moveTo>
                    <a:pt x="0" y="0"/>
                  </a:moveTo>
                  <a:lnTo>
                    <a:pt x="291361" y="305437"/>
                  </a:lnTo>
                  <a:lnTo>
                    <a:pt x="582630" y="292965"/>
                  </a:lnTo>
                  <a:lnTo>
                    <a:pt x="873899" y="273054"/>
                  </a:lnTo>
                  <a:lnTo>
                    <a:pt x="1165249" y="247841"/>
                  </a:lnTo>
                  <a:lnTo>
                    <a:pt x="1456518" y="227650"/>
                  </a:lnTo>
                  <a:lnTo>
                    <a:pt x="1747787" y="209257"/>
                  </a:lnTo>
                  <a:lnTo>
                    <a:pt x="2039149" y="267039"/>
                  </a:lnTo>
                </a:path>
              </a:pathLst>
            </a:custGeom>
            <a:ln w="46707">
              <a:solidFill>
                <a:srgbClr val="8ABB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801224" y="18405336"/>
              <a:ext cx="2039620" cy="257810"/>
            </a:xfrm>
            <a:custGeom>
              <a:avLst/>
              <a:gdLst/>
              <a:ahLst/>
              <a:cxnLst/>
              <a:rect l="l" t="t" r="r" b="b"/>
              <a:pathLst>
                <a:path w="2039620" h="257809">
                  <a:moveTo>
                    <a:pt x="0" y="0"/>
                  </a:moveTo>
                  <a:lnTo>
                    <a:pt x="291361" y="241103"/>
                  </a:lnTo>
                  <a:lnTo>
                    <a:pt x="582630" y="253762"/>
                  </a:lnTo>
                  <a:lnTo>
                    <a:pt x="873899" y="257440"/>
                  </a:lnTo>
                  <a:lnTo>
                    <a:pt x="1165249" y="244069"/>
                  </a:lnTo>
                  <a:lnTo>
                    <a:pt x="1456518" y="222885"/>
                  </a:lnTo>
                  <a:lnTo>
                    <a:pt x="1747787" y="220643"/>
                  </a:lnTo>
                  <a:lnTo>
                    <a:pt x="2039149" y="204492"/>
                  </a:lnTo>
                </a:path>
              </a:pathLst>
            </a:custGeom>
            <a:ln w="46708">
              <a:solidFill>
                <a:srgbClr val="E0D6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341025" y="19082511"/>
              <a:ext cx="7087234" cy="1021715"/>
            </a:xfrm>
            <a:custGeom>
              <a:avLst/>
              <a:gdLst/>
              <a:ahLst/>
              <a:cxnLst/>
              <a:rect l="l" t="t" r="r" b="b"/>
              <a:pathLst>
                <a:path w="7087234" h="1021715">
                  <a:moveTo>
                    <a:pt x="0" y="1021586"/>
                  </a:moveTo>
                  <a:lnTo>
                    <a:pt x="258070" y="0"/>
                  </a:lnTo>
                  <a:lnTo>
                    <a:pt x="7087107" y="581737"/>
                  </a:lnTo>
                  <a:lnTo>
                    <a:pt x="6975994" y="1021586"/>
                  </a:lnTo>
                  <a:lnTo>
                    <a:pt x="0" y="1021586"/>
                  </a:lnTo>
                  <a:close/>
                </a:path>
              </a:pathLst>
            </a:custGeom>
            <a:solidFill>
              <a:srgbClr val="A07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341021" y="19082510"/>
              <a:ext cx="7087234" cy="1021715"/>
            </a:xfrm>
            <a:custGeom>
              <a:avLst/>
              <a:gdLst/>
              <a:ahLst/>
              <a:cxnLst/>
              <a:rect l="l" t="t" r="r" b="b"/>
              <a:pathLst>
                <a:path w="7087234" h="1021715">
                  <a:moveTo>
                    <a:pt x="6976001" y="1021590"/>
                  </a:moveTo>
                  <a:lnTo>
                    <a:pt x="7087115" y="581738"/>
                  </a:lnTo>
                  <a:lnTo>
                    <a:pt x="258071" y="0"/>
                  </a:lnTo>
                  <a:lnTo>
                    <a:pt x="0" y="1021590"/>
                  </a:lnTo>
                </a:path>
              </a:pathLst>
            </a:custGeom>
            <a:ln w="6164">
              <a:solidFill>
                <a:srgbClr val="A07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8" name="object 468"/>
          <p:cNvSpPr txBox="1"/>
          <p:nvPr/>
        </p:nvSpPr>
        <p:spPr>
          <a:xfrm>
            <a:off x="1290761" y="17995044"/>
            <a:ext cx="116268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Exponential</a:t>
            </a:r>
            <a:r>
              <a:rPr sz="1100" spc="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ato"/>
                <a:cs typeface="Lato"/>
              </a:rPr>
              <a:t>decay</a:t>
            </a:r>
            <a:endParaRPr sz="1100">
              <a:latin typeface="Lato"/>
              <a:cs typeface="Lato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4309518" y="17995044"/>
            <a:ext cx="96583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Tapping</a:t>
            </a:r>
            <a:r>
              <a:rPr sz="110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results</a:t>
            </a:r>
            <a:endParaRPr sz="1100">
              <a:latin typeface="Lato"/>
              <a:cs typeface="Lato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1559371" y="16329215"/>
            <a:ext cx="53530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Optimal</a:t>
            </a:r>
            <a:endParaRPr sz="1100">
              <a:latin typeface="Lato"/>
              <a:cs typeface="Lato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4338252" y="16329215"/>
            <a:ext cx="89217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Equal</a:t>
            </a:r>
            <a:r>
              <a:rPr sz="1100" spc="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weights</a:t>
            </a:r>
            <a:endParaRPr sz="1100">
              <a:latin typeface="Lato"/>
              <a:cs typeface="Lato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3758904" y="19610990"/>
            <a:ext cx="245046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3530" algn="l"/>
                <a:tab pos="594995" algn="l"/>
                <a:tab pos="886460" algn="l"/>
                <a:tab pos="1177290" algn="l"/>
                <a:tab pos="1468755" algn="l"/>
                <a:tab pos="1760220" algn="l"/>
                <a:tab pos="2051685" algn="l"/>
                <a:tab pos="2312670" algn="l"/>
              </a:tabLst>
            </a:pP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3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4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5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6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7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8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9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25" dirty="0">
                <a:solidFill>
                  <a:srgbClr val="FFFFFF"/>
                </a:solidFill>
                <a:latin typeface="Lato"/>
                <a:cs typeface="Lato"/>
              </a:rPr>
              <a:t>22</a:t>
            </a:r>
            <a:endParaRPr sz="850">
              <a:latin typeface="Lato"/>
              <a:cs typeface="Lato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423952" y="17815261"/>
            <a:ext cx="2349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0.00</a:t>
            </a:r>
            <a:endParaRPr sz="850">
              <a:latin typeface="Lato"/>
              <a:cs typeface="Lato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423952" y="17451959"/>
            <a:ext cx="2349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0.25</a:t>
            </a:r>
            <a:endParaRPr sz="850">
              <a:latin typeface="Lato"/>
              <a:cs typeface="Lato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423952" y="17088549"/>
            <a:ext cx="2349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0.50</a:t>
            </a:r>
            <a:endParaRPr sz="850">
              <a:latin typeface="Lato"/>
              <a:cs typeface="Lato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423952" y="16725140"/>
            <a:ext cx="2349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0.75</a:t>
            </a:r>
            <a:endParaRPr sz="850">
              <a:latin typeface="Lato"/>
              <a:cs typeface="Lato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423952" y="19117721"/>
            <a:ext cx="23495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0.25</a:t>
            </a:r>
            <a:endParaRPr sz="85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8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0.00</a:t>
            </a:r>
            <a:endParaRPr sz="850" dirty="0">
              <a:latin typeface="Lato"/>
              <a:cs typeface="Lato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423952" y="18754419"/>
            <a:ext cx="2349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0.50</a:t>
            </a:r>
            <a:endParaRPr sz="850">
              <a:latin typeface="Lato"/>
              <a:cs typeface="Lato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423952" y="18391010"/>
            <a:ext cx="2349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20" dirty="0">
                <a:solidFill>
                  <a:srgbClr val="FFFFFF"/>
                </a:solidFill>
                <a:latin typeface="Lato"/>
                <a:cs typeface="Lato"/>
              </a:rPr>
              <a:t>0.75</a:t>
            </a:r>
            <a:endParaRPr sz="850">
              <a:latin typeface="Lato"/>
              <a:cs typeface="Lato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796109" y="19610990"/>
            <a:ext cx="3114675" cy="31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80"/>
              </a:lnSpc>
              <a:spcBef>
                <a:spcPts val="95"/>
              </a:spcBef>
              <a:tabLst>
                <a:tab pos="328930" algn="l"/>
                <a:tab pos="620395" algn="l"/>
                <a:tab pos="911860" algn="l"/>
                <a:tab pos="1202690" algn="l"/>
                <a:tab pos="1494155" algn="l"/>
                <a:tab pos="1785620" algn="l"/>
                <a:tab pos="2077085" algn="l"/>
                <a:tab pos="2338705" algn="l"/>
              </a:tabLst>
            </a:pP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3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4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5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6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7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8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50" dirty="0">
                <a:solidFill>
                  <a:srgbClr val="FFFFFF"/>
                </a:solidFill>
                <a:latin typeface="Lato"/>
                <a:cs typeface="Lato"/>
              </a:rPr>
              <a:t>9</a:t>
            </a:r>
            <a:r>
              <a:rPr sz="85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850" spc="-25" dirty="0">
                <a:solidFill>
                  <a:srgbClr val="FFFFFF"/>
                </a:solidFill>
                <a:latin typeface="Lato"/>
                <a:cs typeface="Lato"/>
              </a:rPr>
              <a:t>22</a:t>
            </a:r>
            <a:endParaRPr sz="850">
              <a:latin typeface="Lato"/>
              <a:cs typeface="Lato"/>
            </a:endParaRPr>
          </a:p>
          <a:p>
            <a:pPr marR="132080" algn="r">
              <a:lnSpc>
                <a:spcPts val="1280"/>
              </a:lnSpc>
            </a:pP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Interval</a:t>
            </a:r>
            <a:r>
              <a:rPr sz="1125" spc="-15" baseline="-14814" dirty="0">
                <a:solidFill>
                  <a:srgbClr val="FFFFFF"/>
                </a:solidFill>
                <a:latin typeface="Lato"/>
                <a:cs typeface="Lato"/>
              </a:rPr>
              <a:t>N</a:t>
            </a:r>
            <a:endParaRPr sz="1125" baseline="-14814">
              <a:latin typeface="Lato"/>
              <a:cs typeface="Lato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74225" y="16912214"/>
            <a:ext cx="281305" cy="2413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FFFFF"/>
                </a:solidFill>
                <a:latin typeface="Lato"/>
                <a:cs typeface="Lato"/>
              </a:rPr>
              <a:t>Error</a:t>
            </a:r>
            <a:r>
              <a:rPr sz="1650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5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650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50" dirty="0">
                <a:solidFill>
                  <a:srgbClr val="FFFFFF"/>
                </a:solidFill>
                <a:latin typeface="Lato"/>
                <a:cs typeface="Lato"/>
              </a:rPr>
              <a:t>tempo</a:t>
            </a:r>
            <a:r>
              <a:rPr sz="1650" spc="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ato"/>
                <a:cs typeface="Lato"/>
              </a:rPr>
              <a:t>estimation</a:t>
            </a:r>
            <a:endParaRPr sz="1650" dirty="0">
              <a:latin typeface="Lato"/>
              <a:cs typeface="Lato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6526250" y="19600048"/>
            <a:ext cx="6583045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Rhythm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everything,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humans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entrain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200" b="1" spc="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Lato"/>
                <a:cs typeface="Lato"/>
              </a:rPr>
              <a:t>anything</a:t>
            </a:r>
            <a:endParaRPr sz="2200">
              <a:latin typeface="Lato"/>
              <a:cs typeface="Lato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7299886" y="13385937"/>
            <a:ext cx="6161405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0" indent="-127000">
              <a:lnSpc>
                <a:spcPts val="1614"/>
              </a:lnSpc>
              <a:spcBef>
                <a:spcPts val="90"/>
              </a:spcBef>
              <a:buChar char="•"/>
              <a:tabLst>
                <a:tab pos="165100" algn="l"/>
              </a:tabLst>
            </a:pP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350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jittering: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participants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tap</a:t>
            </a:r>
            <a:r>
              <a:rPr sz="1350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closer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350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sequence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tempo</a:t>
            </a:r>
            <a:r>
              <a:rPr sz="1350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(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e</a:t>
            </a:r>
            <a:r>
              <a:rPr sz="1125" spc="-15" baseline="-33333" dirty="0">
                <a:solidFill>
                  <a:srgbClr val="292E32"/>
                </a:solidFill>
                <a:latin typeface="Lato"/>
                <a:cs typeface="Lato"/>
              </a:rPr>
              <a:t>tempo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)</a:t>
            </a:r>
            <a:endParaRPr sz="1350" dirty="0">
              <a:latin typeface="Lato"/>
              <a:cs typeface="Lato"/>
            </a:endParaRPr>
          </a:p>
          <a:p>
            <a:pPr marL="165100" indent="-127000">
              <a:lnSpc>
                <a:spcPts val="1610"/>
              </a:lnSpc>
              <a:buChar char="•"/>
              <a:tabLst>
                <a:tab pos="165100" algn="l"/>
              </a:tabLst>
            </a:pP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jittering:</a:t>
            </a:r>
            <a:r>
              <a:rPr sz="13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participants</a:t>
            </a:r>
            <a:r>
              <a:rPr sz="13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tap</a:t>
            </a:r>
            <a:r>
              <a:rPr sz="13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more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regularly</a:t>
            </a:r>
            <a:r>
              <a:rPr sz="13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(lower</a:t>
            </a:r>
            <a:r>
              <a:rPr sz="13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i="1" spc="-10" dirty="0">
                <a:solidFill>
                  <a:srgbClr val="292E32"/>
                </a:solidFill>
                <a:latin typeface="Lato"/>
                <a:cs typeface="Lato"/>
              </a:rPr>
              <a:t>SD</a:t>
            </a:r>
            <a:r>
              <a:rPr sz="1125" spc="-15" baseline="-33333" dirty="0">
                <a:solidFill>
                  <a:srgbClr val="292E32"/>
                </a:solidFill>
                <a:latin typeface="Lato"/>
                <a:cs typeface="Lato"/>
              </a:rPr>
              <a:t>ITI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)</a:t>
            </a:r>
            <a:endParaRPr sz="1350" dirty="0">
              <a:latin typeface="Lato"/>
              <a:cs typeface="Lato"/>
            </a:endParaRPr>
          </a:p>
          <a:p>
            <a:pPr marL="165100" indent="-127000">
              <a:lnSpc>
                <a:spcPts val="1614"/>
              </a:lnSpc>
              <a:buChar char="•"/>
              <a:tabLst>
                <a:tab pos="165100" algn="l"/>
              </a:tabLst>
            </a:pP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Participants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did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not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tap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more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accurately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(i.e.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closer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stimulus</a:t>
            </a:r>
            <a:r>
              <a:rPr sz="1350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dirty="0">
                <a:solidFill>
                  <a:srgbClr val="292E32"/>
                </a:solidFill>
                <a:latin typeface="Lato"/>
                <a:cs typeface="Lato"/>
              </a:rPr>
              <a:t>onsets,</a:t>
            </a:r>
            <a:r>
              <a:rPr sz="1350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292E32"/>
                </a:solidFill>
                <a:latin typeface="Lato"/>
                <a:cs typeface="Lato"/>
              </a:rPr>
              <a:t>Δsync)</a:t>
            </a:r>
            <a:endParaRPr sz="1350" dirty="0">
              <a:latin typeface="Lato"/>
              <a:cs typeface="Lato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7325286" y="14202967"/>
            <a:ext cx="6263005" cy="1137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90"/>
              </a:spcBef>
            </a:pP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Participants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are</a:t>
            </a:r>
            <a:r>
              <a:rPr sz="13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indeed</a:t>
            </a:r>
            <a:r>
              <a:rPr sz="13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sensitive</a:t>
            </a:r>
            <a:r>
              <a:rPr sz="13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3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3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autocorrelated</a:t>
            </a:r>
            <a:r>
              <a:rPr sz="13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intervals.</a:t>
            </a:r>
            <a:endParaRPr sz="1350">
              <a:latin typeface="Lato"/>
              <a:cs typeface="Lato"/>
            </a:endParaRPr>
          </a:p>
          <a:p>
            <a:pPr marL="12700">
              <a:lnSpc>
                <a:spcPts val="1614"/>
              </a:lnSpc>
            </a:pP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They</a:t>
            </a:r>
            <a:r>
              <a:rPr sz="13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regularize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3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random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sequences,</a:t>
            </a:r>
            <a:r>
              <a:rPr sz="13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and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can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do</a:t>
            </a:r>
            <a:r>
              <a:rPr sz="13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so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better</a:t>
            </a:r>
            <a:r>
              <a:rPr sz="13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for</a:t>
            </a:r>
            <a:r>
              <a:rPr sz="13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292E32"/>
                </a:solidFill>
                <a:latin typeface="Lato"/>
                <a:cs typeface="Lato"/>
              </a:rPr>
              <a:t>jittered</a:t>
            </a:r>
            <a:r>
              <a:rPr sz="1350" b="1" spc="-3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350" b="1" spc="-10" dirty="0">
                <a:solidFill>
                  <a:srgbClr val="292E32"/>
                </a:solidFill>
                <a:latin typeface="Lato"/>
                <a:cs typeface="Lato"/>
              </a:rPr>
              <a:t>sequences.</a:t>
            </a:r>
            <a:endParaRPr sz="13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We</a:t>
            </a:r>
            <a:r>
              <a:rPr sz="19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should</a:t>
            </a:r>
            <a:r>
              <a:rPr sz="19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stop</a:t>
            </a:r>
            <a:r>
              <a:rPr sz="19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using</a:t>
            </a:r>
            <a:r>
              <a:rPr sz="19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onset</a:t>
            </a:r>
            <a:r>
              <a:rPr sz="1950" b="1" spc="-10" dirty="0">
                <a:solidFill>
                  <a:srgbClr val="292E32"/>
                </a:solidFill>
                <a:latin typeface="Lato"/>
                <a:cs typeface="Lato"/>
              </a:rPr>
              <a:t> jittering,</a:t>
            </a:r>
            <a:endParaRPr sz="19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interval</a:t>
            </a:r>
            <a:r>
              <a:rPr sz="19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sampling</a:t>
            </a:r>
            <a:r>
              <a:rPr sz="19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is</a:t>
            </a:r>
            <a:r>
              <a:rPr sz="1950" b="1" spc="-1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more</a:t>
            </a:r>
            <a:r>
              <a:rPr sz="19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random</a:t>
            </a:r>
            <a:r>
              <a:rPr sz="1950" b="1" spc="-2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to</a:t>
            </a:r>
            <a:r>
              <a:rPr sz="19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9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dirty="0">
                <a:solidFill>
                  <a:srgbClr val="292E32"/>
                </a:solidFill>
                <a:latin typeface="Lato"/>
                <a:cs typeface="Lato"/>
              </a:rPr>
              <a:t>human</a:t>
            </a:r>
            <a:r>
              <a:rPr sz="1950" b="1" spc="-2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950" b="1" spc="-20" dirty="0">
                <a:solidFill>
                  <a:srgbClr val="292E32"/>
                </a:solidFill>
                <a:latin typeface="Lato"/>
                <a:cs typeface="Lato"/>
              </a:rPr>
              <a:t>ear.</a:t>
            </a:r>
            <a:endParaRPr sz="1950">
              <a:latin typeface="Lato"/>
              <a:cs typeface="Lato"/>
            </a:endParaRPr>
          </a:p>
        </p:txBody>
      </p:sp>
      <p:grpSp>
        <p:nvGrpSpPr>
          <p:cNvPr id="485" name="object 485"/>
          <p:cNvGrpSpPr/>
          <p:nvPr/>
        </p:nvGrpSpPr>
        <p:grpSpPr>
          <a:xfrm>
            <a:off x="7890042" y="12095390"/>
            <a:ext cx="1889760" cy="1250950"/>
            <a:chOff x="7890042" y="12095390"/>
            <a:chExt cx="1889760" cy="1250950"/>
          </a:xfrm>
        </p:grpSpPr>
        <p:pic>
          <p:nvPicPr>
            <p:cNvPr id="486" name="object 48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53147" y="12895280"/>
              <a:ext cx="119620" cy="175506"/>
            </a:xfrm>
            <a:prstGeom prst="rect">
              <a:avLst/>
            </a:prstGeom>
          </p:spPr>
        </p:pic>
        <p:pic>
          <p:nvPicPr>
            <p:cNvPr id="487" name="object 48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95188" y="12357359"/>
              <a:ext cx="155490" cy="175505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90042" y="12095390"/>
              <a:ext cx="1499501" cy="1250902"/>
            </a:xfrm>
            <a:prstGeom prst="rect">
              <a:avLst/>
            </a:prstGeom>
          </p:spPr>
        </p:pic>
        <p:sp>
          <p:nvSpPr>
            <p:cNvPr id="489" name="object 489"/>
            <p:cNvSpPr/>
            <p:nvPr/>
          </p:nvSpPr>
          <p:spPr>
            <a:xfrm>
              <a:off x="9596149" y="12445111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512" y="0"/>
                  </a:lnTo>
                </a:path>
              </a:pathLst>
            </a:custGeom>
            <a:ln w="23482">
              <a:solidFill>
                <a:srgbClr val="A17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9767666" y="12433549"/>
              <a:ext cx="0" cy="834390"/>
            </a:xfrm>
            <a:custGeom>
              <a:avLst/>
              <a:gdLst/>
              <a:ahLst/>
              <a:cxnLst/>
              <a:rect l="l" t="t" r="r" b="b"/>
              <a:pathLst>
                <a:path h="834390">
                  <a:moveTo>
                    <a:pt x="0" y="0"/>
                  </a:moveTo>
                  <a:lnTo>
                    <a:pt x="0" y="833859"/>
                  </a:lnTo>
                  <a:lnTo>
                    <a:pt x="0" y="0"/>
                  </a:lnTo>
                  <a:close/>
                </a:path>
              </a:pathLst>
            </a:custGeom>
            <a:ln w="23482">
              <a:solidFill>
                <a:srgbClr val="A17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9046780" y="13255406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720886" y="0"/>
                  </a:moveTo>
                  <a:lnTo>
                    <a:pt x="0" y="0"/>
                  </a:lnTo>
                </a:path>
              </a:pathLst>
            </a:custGeom>
            <a:ln w="23482">
              <a:solidFill>
                <a:srgbClr val="A17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962525" y="13196860"/>
              <a:ext cx="101600" cy="117475"/>
            </a:xfrm>
            <a:custGeom>
              <a:avLst/>
              <a:gdLst/>
              <a:ahLst/>
              <a:cxnLst/>
              <a:rect l="l" t="t" r="r" b="b"/>
              <a:pathLst>
                <a:path w="101600" h="117475">
                  <a:moveTo>
                    <a:pt x="101391" y="0"/>
                  </a:moveTo>
                  <a:lnTo>
                    <a:pt x="0" y="58539"/>
                  </a:lnTo>
                  <a:lnTo>
                    <a:pt x="101391" y="117093"/>
                  </a:lnTo>
                  <a:lnTo>
                    <a:pt x="101391" y="0"/>
                  </a:lnTo>
                  <a:close/>
                </a:path>
              </a:pathLst>
            </a:custGeom>
            <a:solidFill>
              <a:srgbClr val="A17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3" name="object 493"/>
          <p:cNvSpPr txBox="1"/>
          <p:nvPr/>
        </p:nvSpPr>
        <p:spPr>
          <a:xfrm>
            <a:off x="7757523" y="16229023"/>
            <a:ext cx="6238875" cy="61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90"/>
              </a:spcBef>
            </a:pP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We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modelled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how,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based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on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durations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intervals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between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sounds,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participants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might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estimate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tempo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whole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sequence.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tempo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is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average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duration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25" dirty="0">
                <a:solidFill>
                  <a:srgbClr val="292E32"/>
                </a:solidFill>
                <a:latin typeface="Lato"/>
                <a:cs typeface="Lato"/>
              </a:rPr>
              <a:t>the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intervals.</a:t>
            </a:r>
            <a:endParaRPr sz="1250">
              <a:latin typeface="Lato"/>
              <a:cs typeface="Lato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7757523" y="17012009"/>
            <a:ext cx="190309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Three</a:t>
            </a:r>
            <a:r>
              <a:rPr sz="1250" spc="10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potential</a:t>
            </a:r>
            <a:r>
              <a:rPr sz="1250" spc="10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strategies:</a:t>
            </a:r>
            <a:endParaRPr sz="1250">
              <a:latin typeface="Lato"/>
              <a:cs typeface="Lato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7757523" y="17403503"/>
            <a:ext cx="5255895" cy="808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065" indent="-126364">
              <a:lnSpc>
                <a:spcPct val="100000"/>
              </a:lnSpc>
              <a:spcBef>
                <a:spcPts val="135"/>
              </a:spcBef>
              <a:buChar char="•"/>
              <a:tabLst>
                <a:tab pos="139065" algn="l"/>
              </a:tabLst>
            </a:pP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Mathematically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‘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optimal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’,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with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infinite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memory</a:t>
            </a:r>
            <a:endParaRPr sz="1250">
              <a:latin typeface="Lato"/>
              <a:cs typeface="Lato"/>
            </a:endParaRPr>
          </a:p>
          <a:p>
            <a:pPr marL="139065" indent="-126364">
              <a:lnSpc>
                <a:spcPct val="100000"/>
              </a:lnSpc>
              <a:spcBef>
                <a:spcPts val="40"/>
              </a:spcBef>
              <a:buChar char="•"/>
              <a:tabLst>
                <a:tab pos="139065" algn="l"/>
              </a:tabLst>
            </a:pP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‘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Equal</a:t>
            </a:r>
            <a:r>
              <a:rPr sz="1250" b="1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weights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’</a:t>
            </a:r>
            <a:r>
              <a:rPr sz="1250" spc="7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for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experienced</a:t>
            </a:r>
            <a:r>
              <a:rPr sz="1250" spc="7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interval,</a:t>
            </a:r>
            <a:r>
              <a:rPr sz="1250" spc="7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memory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=</a:t>
            </a:r>
            <a:r>
              <a:rPr sz="1250" spc="7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5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intervals</a:t>
            </a:r>
            <a:endParaRPr sz="1250">
              <a:latin typeface="Lato"/>
              <a:cs typeface="Lato"/>
            </a:endParaRPr>
          </a:p>
          <a:p>
            <a:pPr marL="138430" marR="5080" indent="-126364">
              <a:lnSpc>
                <a:spcPct val="102800"/>
              </a:lnSpc>
              <a:buChar char="•"/>
              <a:tabLst>
                <a:tab pos="140335" algn="l"/>
              </a:tabLst>
            </a:pP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‘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Exponential</a:t>
            </a:r>
            <a:r>
              <a:rPr sz="1250" b="1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spc="-10" dirty="0">
                <a:solidFill>
                  <a:srgbClr val="292E32"/>
                </a:solidFill>
                <a:latin typeface="Lato"/>
                <a:cs typeface="Lato"/>
              </a:rPr>
              <a:t>decay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’,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i.e.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recency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effect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for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newly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experienced</a:t>
            </a:r>
            <a:r>
              <a:rPr sz="1250" spc="6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intervals. 	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Here,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memory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has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a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half-life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250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dirty="0">
                <a:solidFill>
                  <a:srgbClr val="292E32"/>
                </a:solidFill>
                <a:latin typeface="Lato"/>
                <a:cs typeface="Lato"/>
              </a:rPr>
              <a:t>one</a:t>
            </a:r>
            <a:r>
              <a:rPr sz="1250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spc="-10" dirty="0">
                <a:solidFill>
                  <a:srgbClr val="292E32"/>
                </a:solidFill>
                <a:latin typeface="Lato"/>
                <a:cs typeface="Lato"/>
              </a:rPr>
              <a:t>second</a:t>
            </a:r>
            <a:endParaRPr sz="1250">
              <a:latin typeface="Lato"/>
              <a:cs typeface="Lato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7757523" y="18382236"/>
            <a:ext cx="5848350" cy="4057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450"/>
              </a:lnSpc>
              <a:spcBef>
                <a:spcPts val="225"/>
              </a:spcBef>
            </a:pP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250" b="1" spc="4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all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scenarios,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amount</a:t>
            </a:r>
            <a:r>
              <a:rPr sz="1250" b="1" spc="4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of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error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estimating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b="1" spc="4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tempo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is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lower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for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spc="-10" dirty="0">
                <a:solidFill>
                  <a:srgbClr val="292E32"/>
                </a:solidFill>
                <a:latin typeface="Lato"/>
                <a:cs typeface="Lato"/>
              </a:rPr>
              <a:t>jittering,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same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as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in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our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tapping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results.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The</a:t>
            </a:r>
            <a:r>
              <a:rPr sz="1250" b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difference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appears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after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only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2/3</a:t>
            </a:r>
            <a:r>
              <a:rPr sz="1250" b="1" spc="5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spc="-10" dirty="0">
                <a:solidFill>
                  <a:srgbClr val="292E32"/>
                </a:solidFill>
                <a:latin typeface="Lato"/>
                <a:cs typeface="Lato"/>
              </a:rPr>
              <a:t>intervals!</a:t>
            </a:r>
            <a:endParaRPr sz="1250" dirty="0">
              <a:latin typeface="Lato"/>
              <a:cs typeface="Lato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7757523" y="18935433"/>
            <a:ext cx="477139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Even</a:t>
            </a:r>
            <a:r>
              <a:rPr sz="1250" b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from</a:t>
            </a:r>
            <a:r>
              <a:rPr sz="1250" b="1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very</a:t>
            </a:r>
            <a:r>
              <a:rPr sz="1250" b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irregular</a:t>
            </a:r>
            <a:r>
              <a:rPr sz="1250" b="1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sequences,</a:t>
            </a:r>
            <a:r>
              <a:rPr sz="1250" b="1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people</a:t>
            </a:r>
            <a:r>
              <a:rPr sz="1250" b="1" spc="55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can</a:t>
            </a:r>
            <a:r>
              <a:rPr sz="1250" b="1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dirty="0">
                <a:solidFill>
                  <a:srgbClr val="292E32"/>
                </a:solidFill>
                <a:latin typeface="Lato"/>
                <a:cs typeface="Lato"/>
              </a:rPr>
              <a:t>extract</a:t>
            </a:r>
            <a:r>
              <a:rPr sz="1250" b="1" spc="60" dirty="0">
                <a:solidFill>
                  <a:srgbClr val="292E32"/>
                </a:solidFill>
                <a:latin typeface="Lato"/>
                <a:cs typeface="Lato"/>
              </a:rPr>
              <a:t> </a:t>
            </a:r>
            <a:r>
              <a:rPr sz="1250" b="1" spc="-10" dirty="0">
                <a:solidFill>
                  <a:srgbClr val="292E32"/>
                </a:solidFill>
                <a:latin typeface="Lato"/>
                <a:cs typeface="Lato"/>
              </a:rPr>
              <a:t>regularity.</a:t>
            </a:r>
            <a:endParaRPr sz="1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827</Words>
  <Application>Microsoft Macintosh PowerPoint</Application>
  <PresentationFormat>Personalizzato</PresentationFormat>
  <Paragraphs>100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Calibri</vt:lpstr>
      <vt:lpstr>Lato</vt:lpstr>
      <vt:lpstr>Lato Black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jelle van der werff</cp:lastModifiedBy>
  <cp:revision>2</cp:revision>
  <dcterms:created xsi:type="dcterms:W3CDTF">2024-01-19T08:24:22Z</dcterms:created>
  <dcterms:modified xsi:type="dcterms:W3CDTF">2024-01-19T15:27:11Z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2024-01-18T00:00:00Z</vt:filetime>
  </property>
  <property fmtid="{D5CDD505-2E9C-101B-9397-08002B2CF9AE}" pid="3" name="Creator">
    <vt:lpwstr>Adobe InDesign 19.1 (Macintosh)</vt:lpwstr>
  </property>
  <property fmtid="{D5CDD505-2E9C-101B-9397-08002B2CF9AE}" pid="4" name="LastSaved">
    <vt:filetime>2024-01-19T00:00:00Z</vt:filetime>
  </property>
  <property fmtid="{D5CDD505-2E9C-101B-9397-08002B2CF9AE}" pid="5" name="Producer">
    <vt:lpwstr>Adobe PDF Library 17.0</vt:lpwstr>
  </property>
</Properties>
</file>