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7" r:id="rId5"/>
    <p:sldId id="259" r:id="rId6"/>
    <p:sldId id="260" r:id="rId7"/>
    <p:sldId id="261" r:id="rId8"/>
    <p:sldId id="306" r:id="rId9"/>
    <p:sldId id="262" r:id="rId10"/>
    <p:sldId id="263" r:id="rId11"/>
    <p:sldId id="264" r:id="rId12"/>
    <p:sldId id="307" r:id="rId13"/>
    <p:sldId id="308" r:id="rId14"/>
    <p:sldId id="310" r:id="rId15"/>
    <p:sldId id="309" r:id="rId16"/>
    <p:sldId id="311" r:id="rId17"/>
    <p:sldId id="265" r:id="rId18"/>
    <p:sldId id="268" r:id="rId19"/>
    <p:sldId id="271" r:id="rId20"/>
    <p:sldId id="312" r:id="rId21"/>
    <p:sldId id="314" r:id="rId22"/>
    <p:sldId id="272" r:id="rId23"/>
    <p:sldId id="315" r:id="rId24"/>
    <p:sldId id="316" r:id="rId25"/>
    <p:sldId id="279" r:id="rId26"/>
    <p:sldId id="284" r:id="rId27"/>
    <p:sldId id="317" r:id="rId28"/>
    <p:sldId id="318" r:id="rId29"/>
    <p:sldId id="319" r:id="rId30"/>
    <p:sldId id="320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04" r:id="rId39"/>
    <p:sldId id="329" r:id="rId40"/>
    <p:sldId id="330" r:id="rId41"/>
    <p:sldId id="331" r:id="rId42"/>
    <p:sldId id="332" r:id="rId43"/>
    <p:sldId id="333" r:id="rId44"/>
    <p:sldId id="334" r:id="rId45"/>
    <p:sldId id="283" r:id="rId46"/>
    <p:sldId id="335" r:id="rId47"/>
    <p:sldId id="336" r:id="rId48"/>
    <p:sldId id="300" r:id="rId49"/>
    <p:sldId id="301" r:id="rId50"/>
    <p:sldId id="286" r:id="rId51"/>
    <p:sldId id="274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7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3AA-8199-4004-9AC0-7FD933396CD1}" type="datetimeFigureOut">
              <a:rPr lang="zh-CN" altLang="en-US" smtClean="0"/>
              <a:t>2024-01-03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鸿蒙</a:t>
            </a:r>
            <a:r>
              <a:rPr lang="en-US" altLang="zh-CN" dirty="0" err="1" smtClean="0"/>
              <a:t>HarmonyOS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应用开发入门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 </a:t>
            </a:r>
            <a:r>
              <a:rPr lang="en-US" altLang="zh-CN" dirty="0" err="1"/>
              <a:t>HarmonyOS</a:t>
            </a:r>
            <a:r>
              <a:rPr lang="zh-CN" altLang="en-US" dirty="0"/>
              <a:t>的特征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</a:t>
            </a:r>
            <a:r>
              <a:rPr lang="en-US" altLang="zh-CN" dirty="0" err="1"/>
              <a:t>HarmonyOS</a:t>
            </a:r>
            <a:r>
              <a:rPr lang="zh-CN" altLang="en-US" dirty="0"/>
              <a:t>的特征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1.2.1  </a:t>
            </a:r>
            <a:r>
              <a:rPr lang="zh-CN" altLang="en-US" dirty="0"/>
              <a:t>硬件互助，</a:t>
            </a:r>
            <a:r>
              <a:rPr lang="zh-CN" altLang="en-US" dirty="0" smtClean="0"/>
              <a:t>资源共享</a:t>
            </a:r>
            <a:endParaRPr lang="en-US" altLang="zh-CN" dirty="0" smtClean="0"/>
          </a:p>
          <a:p>
            <a:r>
              <a:rPr lang="en-US" altLang="zh-CN" dirty="0"/>
              <a:t>1.2.2  </a:t>
            </a:r>
            <a:r>
              <a:rPr lang="zh-CN" altLang="en-US" dirty="0"/>
              <a:t>一次开发，多端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r>
              <a:rPr lang="en-US" altLang="zh-CN" dirty="0"/>
              <a:t>1.2.3  </a:t>
            </a:r>
            <a:r>
              <a:rPr lang="zh-CN" altLang="en-US" dirty="0"/>
              <a:t>统一</a:t>
            </a:r>
            <a:r>
              <a:rPr lang="en-US" altLang="zh-CN" dirty="0"/>
              <a:t>OS</a:t>
            </a:r>
            <a:r>
              <a:rPr lang="zh-CN" altLang="en-US" dirty="0"/>
              <a:t>，弹性部署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  Linux</a:t>
            </a:r>
            <a:r>
              <a:rPr lang="zh-CN" altLang="en-US" dirty="0"/>
              <a:t>开发机配置要求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HarmonyOS</a:t>
            </a:r>
            <a:r>
              <a:rPr lang="zh-CN" altLang="en-US" dirty="0"/>
              <a:t>把各终端硬件的能力虚拟成可共享的能力资源池，让应用通过系统调用其所需的硬件能力。在这个架构下，硬件能力类似于活字印刷术中的一个个单字字模，可以被无限次重复使用。简单来说，各终端实现了硬件互助，资源共享。应用拥有了调用远程终端的能力，像调用本地终端一样方便，而用户收获一个多设备组成的超级终端。推荐</a:t>
            </a:r>
            <a:r>
              <a:rPr lang="zh-CN" altLang="en-US" dirty="0" smtClean="0"/>
              <a:t>使用云服务实践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环境的</a:t>
            </a:r>
            <a:r>
              <a:rPr lang="en-US" altLang="zh-CN" dirty="0" err="1" smtClean="0"/>
              <a:t>FFmpeg</a:t>
            </a:r>
            <a:r>
              <a:rPr lang="zh-CN" altLang="en-US" dirty="0" smtClean="0"/>
              <a:t>编程，比如华为云的</a:t>
            </a:r>
            <a:r>
              <a:rPr lang="en-US" altLang="zh-CN" dirty="0" err="1" smtClean="0"/>
              <a:t>EulerOS</a:t>
            </a:r>
            <a:r>
              <a:rPr lang="zh-CN" altLang="en-US" dirty="0" smtClean="0"/>
              <a:t>（欧拉系统）。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8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分布式软总线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85" y="2296276"/>
            <a:ext cx="6840335" cy="3453099"/>
          </a:xfrm>
        </p:spPr>
      </p:pic>
    </p:spTree>
    <p:extLst>
      <p:ext uri="{BB962C8B-B14F-4D97-AF65-F5344CB8AC3E}">
        <p14:creationId xmlns:p14="http://schemas.microsoft.com/office/powerpoint/2010/main" val="23693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分布式设备虚拟化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6" y="2038870"/>
            <a:ext cx="5639587" cy="3924848"/>
          </a:xfrm>
        </p:spPr>
      </p:pic>
    </p:spTree>
    <p:extLst>
      <p:ext uri="{BB962C8B-B14F-4D97-AF65-F5344CB8AC3E}">
        <p14:creationId xmlns:p14="http://schemas.microsoft.com/office/powerpoint/2010/main" val="8274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584" y="307460"/>
            <a:ext cx="10515600" cy="1325563"/>
          </a:xfrm>
        </p:spPr>
        <p:txBody>
          <a:bodyPr/>
          <a:lstStyle/>
          <a:p>
            <a:r>
              <a:rPr lang="zh-CN" altLang="en-US" dirty="0"/>
              <a:t>分布式数据管理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1991238"/>
            <a:ext cx="5430008" cy="4020111"/>
          </a:xfrm>
        </p:spPr>
      </p:pic>
    </p:spTree>
    <p:extLst>
      <p:ext uri="{BB962C8B-B14F-4D97-AF65-F5344CB8AC3E}">
        <p14:creationId xmlns:p14="http://schemas.microsoft.com/office/powerpoint/2010/main" val="11945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分布式任务调度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69" y="1557076"/>
            <a:ext cx="563006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分布式连接能力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22" y="1969041"/>
            <a:ext cx="577295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579" y="299222"/>
            <a:ext cx="10515600" cy="1325563"/>
          </a:xfrm>
        </p:spPr>
        <p:txBody>
          <a:bodyPr/>
          <a:lstStyle/>
          <a:p>
            <a:r>
              <a:rPr lang="en-US" altLang="zh-CN" dirty="0"/>
              <a:t>1.2.2  </a:t>
            </a:r>
            <a:r>
              <a:rPr lang="zh-CN" altLang="en-US" dirty="0"/>
              <a:t>一次开发，多端部署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96" y="1825625"/>
            <a:ext cx="585869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1.2.3  </a:t>
            </a:r>
            <a:r>
              <a:rPr lang="zh-CN" altLang="en-US" dirty="0"/>
              <a:t>统一</a:t>
            </a:r>
            <a:r>
              <a:rPr lang="en-US" altLang="zh-CN" dirty="0"/>
              <a:t>OS</a:t>
            </a:r>
            <a:r>
              <a:rPr lang="zh-CN" altLang="en-US" dirty="0"/>
              <a:t>，弹性部署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HarmonyOS</a:t>
            </a:r>
            <a:r>
              <a:rPr lang="zh-CN" altLang="en-US" dirty="0"/>
              <a:t>通过组件化和小型化等设计方法，支持多种终端设备按需弹性部署，能够适配不同类别的硬件资源和功能需求。支撑通过编译链关系自动生成组件化的依赖关系，形成组件树依赖图，支撑产品系统的便捷开发，降低硬件设备的开发门槛。</a:t>
            </a:r>
          </a:p>
          <a:p>
            <a:r>
              <a:rPr lang="zh-CN" altLang="en-US" dirty="0"/>
              <a:t>支持各组件的选择（组件可有可无）：根据硬件的形态和需求，可以选择所需的组件。</a:t>
            </a:r>
          </a:p>
          <a:p>
            <a:r>
              <a:rPr lang="zh-CN" altLang="en-US" dirty="0"/>
              <a:t>支持组件内功能集的配置（组件可大可小）：根据硬件的资源情况和功能需求，可以选择配置组件中的功能集。例如，选择配置图形框架组件中的部分控件。</a:t>
            </a:r>
          </a:p>
          <a:p>
            <a:r>
              <a:rPr lang="zh-CN" altLang="en-US" dirty="0"/>
              <a:t>支持组件间依赖的关联（平台可大可小）：根据编译链关系，可以自动生成组件化的依赖关系。例如，选择图形框架组件，将会自动选择依赖的图形引擎组件等。</a:t>
            </a:r>
          </a:p>
        </p:txBody>
      </p:sp>
    </p:spTree>
    <p:extLst>
      <p:ext uri="{BB962C8B-B14F-4D97-AF65-F5344CB8AC3E}">
        <p14:creationId xmlns:p14="http://schemas.microsoft.com/office/powerpoint/2010/main" val="25457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en-US" altLang="zh-CN" dirty="0" err="1"/>
              <a:t>HarmonyOS</a:t>
            </a:r>
            <a:r>
              <a:rPr lang="en-US" altLang="zh-CN" dirty="0"/>
              <a:t> 3</a:t>
            </a:r>
            <a:r>
              <a:rPr lang="zh-CN" altLang="en-US" dirty="0"/>
              <a:t>的新特性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HarmonyOS</a:t>
            </a:r>
            <a:r>
              <a:rPr lang="en-US" altLang="zh-CN" dirty="0"/>
              <a:t> 3.1</a:t>
            </a:r>
            <a:r>
              <a:rPr lang="zh-CN" altLang="en-US" dirty="0"/>
              <a:t>全新推出了应用开发</a:t>
            </a:r>
            <a:r>
              <a:rPr lang="en-US" altLang="zh-CN" dirty="0"/>
              <a:t>Stage</a:t>
            </a:r>
            <a:r>
              <a:rPr lang="zh-CN" altLang="en-US" dirty="0"/>
              <a:t>模型，并在</a:t>
            </a:r>
            <a:r>
              <a:rPr lang="en-US" altLang="zh-CN" dirty="0" err="1"/>
              <a:t>ArkTS</a:t>
            </a:r>
            <a:r>
              <a:rPr lang="zh-CN" altLang="en-US" dirty="0"/>
              <a:t>语言、应用程序框架、</a:t>
            </a:r>
            <a:r>
              <a:rPr lang="en-US" altLang="zh-CN" dirty="0"/>
              <a:t>Web</a:t>
            </a:r>
            <a:r>
              <a:rPr lang="zh-CN" altLang="en-US" dirty="0"/>
              <a:t>、</a:t>
            </a:r>
            <a:r>
              <a:rPr lang="en-US" altLang="zh-CN" dirty="0" err="1"/>
              <a:t>ArkUI</a:t>
            </a:r>
            <a:r>
              <a:rPr lang="zh-CN" altLang="en-US" dirty="0"/>
              <a:t>等子系统能力方面有所更新或增强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1.3.1  Ability</a:t>
            </a:r>
            <a:r>
              <a:rPr lang="zh-CN" altLang="en-US" dirty="0"/>
              <a:t>组件的</a:t>
            </a:r>
            <a:r>
              <a:rPr lang="zh-CN" altLang="en-US" dirty="0" smtClean="0"/>
              <a:t>生命周期</a:t>
            </a:r>
            <a:endParaRPr lang="en-US" altLang="zh-CN" dirty="0"/>
          </a:p>
          <a:p>
            <a:r>
              <a:rPr lang="en-US" altLang="zh-CN" dirty="0"/>
              <a:t>1.3.2  </a:t>
            </a:r>
            <a:r>
              <a:rPr lang="en-US" altLang="zh-CN" dirty="0" err="1"/>
              <a:t>ArkUI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endParaRPr lang="en-US" altLang="zh-CN" dirty="0"/>
          </a:p>
          <a:p>
            <a:r>
              <a:rPr lang="en-US" altLang="zh-CN" dirty="0"/>
              <a:t>1.3.3  </a:t>
            </a:r>
            <a:r>
              <a:rPr lang="en-US" altLang="zh-CN" dirty="0" err="1"/>
              <a:t>ArkTS</a:t>
            </a:r>
            <a:r>
              <a:rPr lang="zh-CN" altLang="en-US" dirty="0" smtClean="0"/>
              <a:t>编程语言</a:t>
            </a:r>
            <a:endParaRPr lang="en-US" altLang="zh-CN" dirty="0"/>
          </a:p>
          <a:p>
            <a:r>
              <a:rPr lang="en-US" altLang="zh-CN" dirty="0"/>
              <a:t>1.3.4  </a:t>
            </a:r>
            <a:r>
              <a:rPr lang="en-US" altLang="zh-CN" dirty="0" err="1"/>
              <a:t>ExtensionAbility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5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关于鸿蒙</a:t>
            </a:r>
            <a:r>
              <a:rPr lang="en-US" altLang="zh-CN" dirty="0" err="1" smtClean="0"/>
              <a:t>HarmonOS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HarmonyOS</a:t>
            </a:r>
            <a:r>
              <a:rPr lang="zh-CN" altLang="en-US" dirty="0"/>
              <a:t>是一款面向未来、面向全场景的分布式操作系统，借助</a:t>
            </a:r>
            <a:r>
              <a:rPr lang="en-US" altLang="zh-CN" dirty="0" err="1"/>
              <a:t>HarmonyOS</a:t>
            </a:r>
            <a:r>
              <a:rPr lang="zh-CN" altLang="en-US" dirty="0"/>
              <a:t>全场景分布式系统和设备生态，定义全新的硬件、交互和服务体验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本课程采用</a:t>
            </a:r>
            <a:r>
              <a:rPr lang="zh-CN" altLang="en-US" dirty="0"/>
              <a:t>最新的</a:t>
            </a:r>
            <a:r>
              <a:rPr lang="en-US" altLang="zh-CN" dirty="0" err="1"/>
              <a:t>HarmonyOS</a:t>
            </a:r>
            <a:r>
              <a:rPr lang="en-US" altLang="zh-CN" dirty="0"/>
              <a:t> 3</a:t>
            </a:r>
            <a:r>
              <a:rPr lang="zh-CN" altLang="en-US" dirty="0"/>
              <a:t>版本作为基础，详细介绍如何基于</a:t>
            </a:r>
            <a:r>
              <a:rPr lang="en-US" altLang="zh-CN" dirty="0" err="1"/>
              <a:t>HarmonyOS</a:t>
            </a:r>
            <a:r>
              <a:rPr lang="en-US" altLang="zh-CN" dirty="0"/>
              <a:t> 3</a:t>
            </a:r>
            <a:r>
              <a:rPr lang="zh-CN" altLang="en-US" dirty="0"/>
              <a:t>来进行应用开发，包括</a:t>
            </a:r>
            <a:r>
              <a:rPr lang="en-US" altLang="zh-CN" dirty="0" err="1"/>
              <a:t>HarmonyOS</a:t>
            </a:r>
            <a:r>
              <a:rPr lang="zh-CN" altLang="en-US" dirty="0"/>
              <a:t>架构、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、应用结构、</a:t>
            </a:r>
            <a:r>
              <a:rPr lang="en-US" altLang="zh-CN" dirty="0"/>
              <a:t>Ability</a:t>
            </a:r>
            <a:r>
              <a:rPr lang="zh-CN" altLang="en-US" dirty="0"/>
              <a:t>、</a:t>
            </a:r>
            <a:r>
              <a:rPr lang="en-US" altLang="zh-CN" dirty="0"/>
              <a:t>UI</a:t>
            </a:r>
            <a:r>
              <a:rPr lang="zh-CN" altLang="en-US" dirty="0"/>
              <a:t>开发、公共事件、窗口管理、网络编程、安全管理、数据管理等多个主题，还介绍如何从</a:t>
            </a:r>
            <a:r>
              <a:rPr lang="en-US" altLang="zh-CN" dirty="0"/>
              <a:t>0</a:t>
            </a:r>
            <a:r>
              <a:rPr lang="zh-CN" altLang="en-US" dirty="0"/>
              <a:t>开始开发计算器、视频播放器、购物应用、微信应用等。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055" y="1141885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err="1"/>
              <a:t>HarmonyOS</a:t>
            </a:r>
            <a:r>
              <a:rPr lang="en-US" altLang="zh-CN" dirty="0"/>
              <a:t> 3.1</a:t>
            </a:r>
            <a:r>
              <a:rPr lang="zh-CN" altLang="en-US" dirty="0"/>
              <a:t>开放的功能包括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Ability</a:t>
            </a:r>
            <a:r>
              <a:rPr lang="zh-CN" altLang="en-US" dirty="0"/>
              <a:t>框架新增</a:t>
            </a:r>
            <a:r>
              <a:rPr lang="en-US" altLang="zh-CN" dirty="0"/>
              <a:t>Stage</a:t>
            </a:r>
            <a:r>
              <a:rPr lang="zh-CN" altLang="en-US" dirty="0"/>
              <a:t>开发模型，包含</a:t>
            </a:r>
            <a:r>
              <a:rPr lang="en-US" altLang="zh-CN" dirty="0"/>
              <a:t>Stage</a:t>
            </a:r>
            <a:r>
              <a:rPr lang="zh-CN" altLang="en-US" dirty="0"/>
              <a:t>模型生命周期管理、调度、回调、上下文获取、鉴权等。同时增强了应用的运行管理能力。</a:t>
            </a:r>
          </a:p>
          <a:p>
            <a:r>
              <a:rPr lang="en-US" altLang="zh-CN" dirty="0" err="1"/>
              <a:t>ArkUI</a:t>
            </a:r>
            <a:r>
              <a:rPr lang="zh-CN" altLang="en-US" dirty="0"/>
              <a:t>开发框架增强了声明式</a:t>
            </a:r>
            <a:r>
              <a:rPr lang="en-US" altLang="zh-CN" dirty="0"/>
              <a:t>Canvas/</a:t>
            </a:r>
            <a:r>
              <a:rPr lang="en-US" altLang="zh-CN" dirty="0" err="1"/>
              <a:t>XComponent</a:t>
            </a:r>
            <a:r>
              <a:rPr lang="zh-CN" altLang="en-US" dirty="0"/>
              <a:t>组件能力，增强了组件布局能力及状态管理能力，优化了部分组件的易用性。</a:t>
            </a:r>
          </a:p>
          <a:p>
            <a:r>
              <a:rPr lang="zh-CN" altLang="en-US" dirty="0"/>
              <a:t>应用包管理新增查询应用、</a:t>
            </a:r>
            <a:r>
              <a:rPr lang="en-US" altLang="zh-CN" dirty="0"/>
              <a:t>Ability</a:t>
            </a:r>
            <a:r>
              <a:rPr lang="zh-CN" altLang="en-US" dirty="0"/>
              <a:t>和</a:t>
            </a:r>
            <a:r>
              <a:rPr lang="en-US" altLang="zh-CN" dirty="0" err="1"/>
              <a:t>ExtensionAbility</a:t>
            </a:r>
            <a:r>
              <a:rPr lang="zh-CN" altLang="en-US" dirty="0"/>
              <a:t>相关属性的接口。</a:t>
            </a:r>
          </a:p>
          <a:p>
            <a:r>
              <a:rPr lang="zh-CN" altLang="en-US" dirty="0"/>
              <a:t>公共基础类库新增支持</a:t>
            </a:r>
            <a:r>
              <a:rPr lang="en-US" altLang="zh-CN" dirty="0"/>
              <a:t>Buffer</a:t>
            </a:r>
            <a:r>
              <a:rPr lang="zh-CN" altLang="en-US" dirty="0"/>
              <a:t>二进制读写。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服务新增支持文档类</a:t>
            </a:r>
            <a:r>
              <a:rPr lang="en-US" altLang="zh-CN" dirty="0"/>
              <a:t>Web</a:t>
            </a:r>
            <a:r>
              <a:rPr lang="zh-CN" altLang="en-US" dirty="0"/>
              <a:t>应用的文档预览和基础编辑功能，以及</a:t>
            </a:r>
            <a:r>
              <a:rPr lang="en-US" altLang="zh-CN" dirty="0"/>
              <a:t>Cookie</a:t>
            </a:r>
            <a:r>
              <a:rPr lang="zh-CN" altLang="en-US" dirty="0"/>
              <a:t>的管理和存储管理。</a:t>
            </a:r>
          </a:p>
          <a:p>
            <a:r>
              <a:rPr lang="zh-CN" altLang="en-US" dirty="0"/>
              <a:t>图形图像新增支持</a:t>
            </a:r>
            <a:r>
              <a:rPr lang="en-US" altLang="zh-CN" dirty="0"/>
              <a:t>YUV</a:t>
            </a:r>
            <a:r>
              <a:rPr lang="zh-CN" altLang="en-US" dirty="0"/>
              <a:t>、</a:t>
            </a:r>
            <a:r>
              <a:rPr lang="en-US" altLang="zh-CN" dirty="0" err="1"/>
              <a:t>WebP</a:t>
            </a:r>
            <a:r>
              <a:rPr lang="zh-CN" altLang="en-US" dirty="0"/>
              <a:t>图片编解码等能力；新增</a:t>
            </a:r>
            <a:r>
              <a:rPr lang="en-US" altLang="zh-CN" dirty="0"/>
              <a:t>Native </a:t>
            </a:r>
            <a:r>
              <a:rPr lang="en-US" altLang="zh-CN" dirty="0" err="1"/>
              <a:t>Vsync</a:t>
            </a:r>
            <a:r>
              <a:rPr lang="zh-CN" altLang="en-US" dirty="0"/>
              <a:t>能力，支持自绘制引擎自主控制渲染节奏。</a:t>
            </a:r>
          </a:p>
          <a:p>
            <a:r>
              <a:rPr lang="zh-CN" altLang="en-US" dirty="0"/>
              <a:t>媒体服务新增相机配置与预览功能。</a:t>
            </a:r>
          </a:p>
          <a:p>
            <a:r>
              <a:rPr lang="zh-CN" altLang="en-US" dirty="0"/>
              <a:t>窗口服务新增</a:t>
            </a:r>
            <a:r>
              <a:rPr lang="en-US" altLang="zh-CN" dirty="0"/>
              <a:t>Stage</a:t>
            </a:r>
            <a:r>
              <a:rPr lang="zh-CN" altLang="en-US" dirty="0"/>
              <a:t>模型下窗口相关接口，增强了窗口旋转能力，增强了避让区域查询能力。</a:t>
            </a:r>
          </a:p>
          <a:p>
            <a:r>
              <a:rPr lang="zh-CN" altLang="en-US" dirty="0"/>
              <a:t>全球化服务新增支持时区列表、音译、电话号码归属地等国际化增强能力。</a:t>
            </a:r>
          </a:p>
          <a:p>
            <a:r>
              <a:rPr lang="zh-CN" altLang="en-US" dirty="0"/>
              <a:t>公共事件基础能力增强，</a:t>
            </a:r>
            <a:r>
              <a:rPr lang="en-US" altLang="zh-CN" dirty="0" err="1"/>
              <a:t>commonEvent</a:t>
            </a:r>
            <a:r>
              <a:rPr lang="zh-CN" altLang="en-US" dirty="0"/>
              <a:t>模块变更为</a:t>
            </a:r>
            <a:r>
              <a:rPr lang="en-US" altLang="zh-CN" dirty="0" err="1"/>
              <a:t>commonEventManager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资源管理服务新增资源获取的同步接口，新增基于名称查询资源值的接口，新增</a:t>
            </a:r>
            <a:r>
              <a:rPr lang="en-US" altLang="zh-CN" dirty="0"/>
              <a:t>number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资源类型查询接口，新增</a:t>
            </a:r>
            <a:r>
              <a:rPr lang="en-US" altLang="zh-CN" dirty="0"/>
              <a:t>Stage</a:t>
            </a:r>
            <a:r>
              <a:rPr lang="zh-CN" altLang="en-US" dirty="0"/>
              <a:t>模型资源查询方式。</a:t>
            </a:r>
          </a:p>
          <a:p>
            <a:r>
              <a:rPr lang="zh-CN" altLang="en-US" dirty="0"/>
              <a:t>输入法服务新增输入法光标方向常量。</a:t>
            </a:r>
          </a:p>
        </p:txBody>
      </p:sp>
    </p:spTree>
    <p:extLst>
      <p:ext uri="{BB962C8B-B14F-4D97-AF65-F5344CB8AC3E}">
        <p14:creationId xmlns:p14="http://schemas.microsoft.com/office/powerpoint/2010/main" val="42298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 Ability</a:t>
            </a:r>
            <a:r>
              <a:rPr lang="zh-CN" altLang="en-US" dirty="0"/>
              <a:t>组件的生命周期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2" y="1853106"/>
            <a:ext cx="6735115" cy="4296375"/>
          </a:xfrm>
        </p:spPr>
      </p:pic>
    </p:spTree>
    <p:extLst>
      <p:ext uri="{BB962C8B-B14F-4D97-AF65-F5344CB8AC3E}">
        <p14:creationId xmlns:p14="http://schemas.microsoft.com/office/powerpoint/2010/main" val="2754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  </a:t>
            </a:r>
            <a:r>
              <a:rPr lang="en-US" altLang="zh-CN" dirty="0" err="1"/>
              <a:t>ArkUI</a:t>
            </a:r>
            <a:r>
              <a:rPr lang="zh-CN" altLang="en-US" dirty="0"/>
              <a:t>开发框架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ArkTS</a:t>
            </a:r>
            <a:r>
              <a:rPr lang="zh-CN" altLang="en-US" dirty="0"/>
              <a:t>的声明式开发范式的方舟开发框架（</a:t>
            </a:r>
            <a:r>
              <a:rPr lang="en-US" altLang="zh-CN" dirty="0" err="1"/>
              <a:t>ArkUI</a:t>
            </a:r>
            <a:r>
              <a:rPr lang="zh-CN" altLang="en-US" dirty="0"/>
              <a:t>）是一套开发极简、高性能、跨设备应用的</a:t>
            </a:r>
            <a:r>
              <a:rPr lang="en-US" altLang="zh-CN" dirty="0"/>
              <a:t>UI</a:t>
            </a:r>
            <a:r>
              <a:rPr lang="zh-CN" altLang="en-US" dirty="0"/>
              <a:t>开发框架，支持开发者高效地构建跨设备应用</a:t>
            </a:r>
            <a:r>
              <a:rPr lang="en-US" altLang="zh-CN" dirty="0"/>
              <a:t>UI</a:t>
            </a:r>
            <a:r>
              <a:rPr lang="zh-CN" altLang="en-US" dirty="0"/>
              <a:t>界面。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8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  </a:t>
            </a:r>
            <a:r>
              <a:rPr lang="en-US" altLang="zh-CN" dirty="0" err="1"/>
              <a:t>ArkTS</a:t>
            </a:r>
            <a:r>
              <a:rPr lang="zh-CN" altLang="en-US" dirty="0"/>
              <a:t>编程语言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HarmonyOS</a:t>
            </a:r>
            <a:r>
              <a:rPr lang="zh-CN" altLang="en-US" dirty="0"/>
              <a:t>提供了支持多种开发语言的</a:t>
            </a:r>
            <a:r>
              <a:rPr lang="en-US" altLang="zh-CN" dirty="0"/>
              <a:t>API</a:t>
            </a:r>
            <a:r>
              <a:rPr lang="zh-CN" altLang="en-US" dirty="0"/>
              <a:t>，供开发者进行应用开发，支持的开发语言包括</a:t>
            </a:r>
            <a:r>
              <a:rPr lang="en-US" altLang="zh-CN" dirty="0" err="1"/>
              <a:t>ArkTS</a:t>
            </a:r>
            <a:r>
              <a:rPr lang="zh-CN" altLang="en-US" dirty="0"/>
              <a:t>、</a:t>
            </a:r>
            <a:r>
              <a:rPr lang="en-US" altLang="zh-CN" dirty="0"/>
              <a:t>JS</a:t>
            </a:r>
            <a:r>
              <a:rPr lang="zh-CN" altLang="en-US" dirty="0"/>
              <a:t>（</a:t>
            </a:r>
            <a:r>
              <a:rPr lang="en-US" altLang="zh-CN" dirty="0"/>
              <a:t>JavaScript</a:t>
            </a:r>
            <a:r>
              <a:rPr lang="zh-CN" altLang="en-US" dirty="0"/>
              <a:t>）、</a:t>
            </a:r>
            <a:r>
              <a:rPr lang="en-US" altLang="zh-CN" dirty="0"/>
              <a:t>C/C++ 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ArkTS</a:t>
            </a:r>
            <a:r>
              <a:rPr lang="zh-CN" altLang="en-US" dirty="0"/>
              <a:t>是</a:t>
            </a:r>
            <a:r>
              <a:rPr lang="en-US" altLang="zh-CN" dirty="0" err="1"/>
              <a:t>HarmonyOS</a:t>
            </a:r>
            <a:r>
              <a:rPr lang="zh-CN" altLang="en-US" dirty="0"/>
              <a:t>优选的主力应用开发语言。</a:t>
            </a:r>
            <a:r>
              <a:rPr lang="en-US" altLang="zh-CN" dirty="0" err="1"/>
              <a:t>ArkTS</a:t>
            </a:r>
            <a:r>
              <a:rPr lang="zh-CN" altLang="en-US" dirty="0"/>
              <a:t>基于</a:t>
            </a:r>
            <a:r>
              <a:rPr lang="en-US" altLang="zh-CN" dirty="0" err="1"/>
              <a:t>TypeScript</a:t>
            </a:r>
            <a:r>
              <a:rPr lang="zh-CN" altLang="en-US" dirty="0"/>
              <a:t>（简称</a:t>
            </a:r>
            <a:r>
              <a:rPr lang="en-US" altLang="zh-CN" dirty="0"/>
              <a:t>TS</a:t>
            </a:r>
            <a:r>
              <a:rPr lang="zh-CN" altLang="en-US" dirty="0"/>
              <a:t>）语言扩展而来，是</a:t>
            </a:r>
            <a:r>
              <a:rPr lang="en-US" altLang="zh-CN" dirty="0"/>
              <a:t>TS</a:t>
            </a:r>
            <a:r>
              <a:rPr lang="zh-CN" altLang="en-US" dirty="0"/>
              <a:t>的超集。这也是</a:t>
            </a:r>
            <a:r>
              <a:rPr lang="en-US" altLang="zh-CN" dirty="0" err="1"/>
              <a:t>ArkTS</a:t>
            </a:r>
            <a:r>
              <a:rPr lang="zh-CN" altLang="en-US" dirty="0"/>
              <a:t>的原名叫</a:t>
            </a:r>
            <a:r>
              <a:rPr lang="en-US" altLang="zh-CN" dirty="0" err="1"/>
              <a:t>eTS</a:t>
            </a:r>
            <a:r>
              <a:rPr lang="zh-CN" altLang="en-US" dirty="0"/>
              <a:t>的原因，它是</a:t>
            </a:r>
            <a:r>
              <a:rPr lang="en-US" altLang="zh-CN" dirty="0"/>
              <a:t>extend </a:t>
            </a:r>
            <a:r>
              <a:rPr lang="en-US" altLang="zh-CN" dirty="0" err="1"/>
              <a:t>TypeScript</a:t>
            </a:r>
            <a:r>
              <a:rPr lang="zh-CN" altLang="en-US" dirty="0"/>
              <a:t>的简写。</a:t>
            </a:r>
          </a:p>
          <a:p>
            <a:r>
              <a:rPr lang="en-US" altLang="zh-CN" dirty="0" err="1"/>
              <a:t>ArkTS</a:t>
            </a:r>
            <a:r>
              <a:rPr lang="zh-CN" altLang="en-US" dirty="0"/>
              <a:t>继承了</a:t>
            </a:r>
            <a:r>
              <a:rPr lang="en-US" altLang="zh-CN" dirty="0"/>
              <a:t>TS</a:t>
            </a:r>
            <a:r>
              <a:rPr lang="zh-CN" altLang="en-US" dirty="0"/>
              <a:t>的所有特性，并且</a:t>
            </a:r>
            <a:r>
              <a:rPr lang="en-US" altLang="zh-CN" dirty="0" err="1"/>
              <a:t>ArkTS</a:t>
            </a:r>
            <a:r>
              <a:rPr lang="zh-CN" altLang="en-US" dirty="0"/>
              <a:t>在</a:t>
            </a:r>
            <a:r>
              <a:rPr lang="en-US" altLang="zh-CN" dirty="0"/>
              <a:t>TS</a:t>
            </a:r>
            <a:r>
              <a:rPr lang="zh-CN" altLang="en-US" dirty="0"/>
              <a:t>基础上还扩展了声明式</a:t>
            </a:r>
            <a:r>
              <a:rPr lang="en-US" altLang="zh-CN" dirty="0"/>
              <a:t>UI</a:t>
            </a:r>
            <a:r>
              <a:rPr lang="zh-CN" altLang="en-US" dirty="0"/>
              <a:t>能力，让开发者以更简洁、更自然的方式开发高性能应用。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5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1.3.4  </a:t>
            </a:r>
            <a:r>
              <a:rPr lang="en-US" altLang="zh-CN" dirty="0" err="1"/>
              <a:t>ExtensionAbility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不同于页面展示的</a:t>
            </a:r>
            <a:r>
              <a:rPr lang="en-US" altLang="zh-CN" dirty="0"/>
              <a:t>Ability</a:t>
            </a:r>
            <a:r>
              <a:rPr lang="zh-CN" altLang="en-US" dirty="0"/>
              <a:t>，</a:t>
            </a:r>
            <a:r>
              <a:rPr lang="en-US" altLang="zh-CN" dirty="0" err="1"/>
              <a:t>ExtensionAbility</a:t>
            </a:r>
            <a:r>
              <a:rPr lang="zh-CN" altLang="en-US" dirty="0"/>
              <a:t>提供的是一种受限的运行环境。</a:t>
            </a:r>
          </a:p>
          <a:p>
            <a:pPr marL="0" indent="0">
              <a:buNone/>
            </a:pPr>
            <a:r>
              <a:rPr lang="en-US" altLang="zh-CN" dirty="0" err="1"/>
              <a:t>ExtensionAbility</a:t>
            </a:r>
            <a:r>
              <a:rPr lang="zh-CN" altLang="en-US" dirty="0"/>
              <a:t>组件具有如下特点：</a:t>
            </a:r>
          </a:p>
          <a:p>
            <a:r>
              <a:rPr lang="zh-CN" altLang="en-US" dirty="0"/>
              <a:t>运行在独立于主进程的单独进程中，与主进程无</a:t>
            </a:r>
            <a:r>
              <a:rPr lang="en-US" altLang="zh-CN" dirty="0"/>
              <a:t>IPC</a:t>
            </a:r>
            <a:r>
              <a:rPr lang="zh-CN" altLang="en-US" dirty="0"/>
              <a:t>（</a:t>
            </a:r>
            <a:r>
              <a:rPr lang="en-US" altLang="zh-CN" dirty="0"/>
              <a:t>Inter-Process Communication</a:t>
            </a:r>
            <a:r>
              <a:rPr lang="zh-CN" altLang="en-US" dirty="0"/>
              <a:t>，进程间通信），但共享一个存储沙箱。</a:t>
            </a:r>
          </a:p>
          <a:p>
            <a:r>
              <a:rPr lang="zh-CN" altLang="en-US" dirty="0"/>
              <a:t>独立的</a:t>
            </a:r>
            <a:r>
              <a:rPr lang="en-US" altLang="zh-CN" dirty="0"/>
              <a:t>Context</a:t>
            </a:r>
            <a:r>
              <a:rPr lang="zh-CN" altLang="en-US" dirty="0"/>
              <a:t>提供基于相应业务场景的</a:t>
            </a:r>
            <a:r>
              <a:rPr lang="en-US" altLang="zh-CN" dirty="0"/>
              <a:t>API</a:t>
            </a:r>
            <a:r>
              <a:rPr lang="zh-CN" altLang="en-US" dirty="0"/>
              <a:t>能力。</a:t>
            </a:r>
          </a:p>
          <a:p>
            <a:r>
              <a:rPr lang="zh-CN" altLang="en-US" dirty="0"/>
              <a:t>由系统触发创建，应用不能直接创建。</a:t>
            </a:r>
          </a:p>
          <a:p>
            <a:r>
              <a:rPr lang="en-US" altLang="zh-CN" dirty="0" err="1"/>
              <a:t>ExtensionAbility</a:t>
            </a:r>
            <a:r>
              <a:rPr lang="zh-CN" altLang="en-US" dirty="0"/>
              <a:t>和进程的生命周期受系统管理。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0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  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的安装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要</a:t>
            </a:r>
            <a:r>
              <a:rPr lang="zh-CN" altLang="en-US" dirty="0"/>
              <a:t>想快速体验</a:t>
            </a:r>
            <a:r>
              <a:rPr lang="en-US" altLang="zh-CN" dirty="0" err="1"/>
              <a:t>HarmonyOS</a:t>
            </a:r>
            <a:r>
              <a:rPr lang="zh-CN" altLang="en-US" dirty="0"/>
              <a:t>应用开发，</a:t>
            </a:r>
            <a:r>
              <a:rPr lang="en-US" altLang="zh-CN" dirty="0"/>
              <a:t>IDE</a:t>
            </a:r>
            <a:r>
              <a:rPr lang="zh-CN" altLang="en-US" dirty="0"/>
              <a:t>必不可少，而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是华为官方指定的</a:t>
            </a:r>
            <a:r>
              <a:rPr lang="en-US" altLang="zh-CN" dirty="0" err="1"/>
              <a:t>HarmonyOS</a:t>
            </a:r>
            <a:r>
              <a:rPr lang="zh-CN" altLang="en-US" dirty="0"/>
              <a:t>集成开发环境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本</a:t>
            </a:r>
            <a:r>
              <a:rPr lang="zh-CN" altLang="en-US" dirty="0"/>
              <a:t>节介绍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的安装步骤。</a:t>
            </a:r>
          </a:p>
        </p:txBody>
      </p:sp>
    </p:spTree>
    <p:extLst>
      <p:ext uri="{BB962C8B-B14F-4D97-AF65-F5344CB8AC3E}">
        <p14:creationId xmlns:p14="http://schemas.microsoft.com/office/powerpoint/2010/main" val="5141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1.4.1  </a:t>
            </a:r>
            <a:r>
              <a:rPr lang="zh-CN" altLang="en-US" dirty="0"/>
              <a:t>下载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目前，</a:t>
            </a:r>
            <a:r>
              <a:rPr lang="en-US" altLang="zh-CN" dirty="0" err="1"/>
              <a:t>HarmonyOS</a:t>
            </a:r>
            <a:r>
              <a:rPr lang="zh-CN" altLang="en-US" dirty="0"/>
              <a:t>专属</a:t>
            </a:r>
            <a:r>
              <a:rPr lang="en-US" altLang="zh-CN" dirty="0"/>
              <a:t>IDE</a:t>
            </a:r>
            <a:r>
              <a:rPr lang="zh-CN" altLang="en-US" dirty="0"/>
              <a:t>的新版本为</a:t>
            </a:r>
            <a:r>
              <a:rPr lang="en-US" altLang="zh-CN" dirty="0" err="1"/>
              <a:t>DevEco</a:t>
            </a:r>
            <a:r>
              <a:rPr lang="en-US" altLang="zh-CN" dirty="0"/>
              <a:t> Studio 3.1 Release</a:t>
            </a:r>
            <a:r>
              <a:rPr lang="zh-CN" altLang="en-US" dirty="0"/>
              <a:t>，可以从</a:t>
            </a:r>
            <a:r>
              <a:rPr lang="en-US" altLang="zh-CN" dirty="0" err="1"/>
              <a:t>HarmonyOS</a:t>
            </a:r>
            <a:r>
              <a:rPr lang="zh-CN" altLang="en-US" dirty="0"/>
              <a:t>官方网站免费下载使用。</a:t>
            </a:r>
          </a:p>
          <a:p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支持</a:t>
            </a:r>
            <a:r>
              <a:rPr lang="en-US" altLang="zh-CN" dirty="0"/>
              <a:t>Windows(64-bit)</a:t>
            </a:r>
            <a:r>
              <a:rPr lang="zh-CN" altLang="en-US" dirty="0"/>
              <a:t>、</a:t>
            </a:r>
            <a:r>
              <a:rPr lang="en-US" altLang="zh-CN" dirty="0"/>
              <a:t>Mac(Intel)</a:t>
            </a:r>
            <a:r>
              <a:rPr lang="zh-CN" altLang="en-US" dirty="0"/>
              <a:t>两个操作系统。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Windows(64-bit) </a:t>
            </a:r>
            <a:r>
              <a:rPr lang="zh-CN" altLang="en-US" dirty="0"/>
              <a:t>操作系统为例，下载获得</a:t>
            </a:r>
            <a:r>
              <a:rPr lang="en-US" altLang="zh-CN" dirty="0"/>
              <a:t>devecostudio-windows-3.1.0.500.zip</a:t>
            </a:r>
            <a:r>
              <a:rPr lang="zh-CN" altLang="en-US" dirty="0"/>
              <a:t>压缩包。解压该压缩包，就能得到一个</a:t>
            </a:r>
            <a:r>
              <a:rPr lang="en-US" altLang="zh-CN" dirty="0"/>
              <a:t>deveco-studio-3.1.0.500.exe</a:t>
            </a:r>
            <a:r>
              <a:rPr lang="zh-CN" altLang="en-US" dirty="0"/>
              <a:t>安装文件。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057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  </a:t>
            </a:r>
            <a:r>
              <a:rPr lang="zh-CN" altLang="en-US" dirty="0"/>
              <a:t>安装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双击</a:t>
            </a:r>
            <a:r>
              <a:rPr lang="en-US" altLang="zh-CN" dirty="0"/>
              <a:t>deveco-studio-3.1.0.500.exe</a:t>
            </a:r>
            <a:r>
              <a:rPr lang="zh-CN" altLang="en-US" dirty="0"/>
              <a:t>文件执行安装。</a:t>
            </a:r>
            <a:r>
              <a:rPr lang="en-US" altLang="zh-CN" dirty="0" err="1" smtClean="0"/>
              <a:t>DevEco</a:t>
            </a:r>
            <a:r>
              <a:rPr lang="en-US" altLang="zh-CN" dirty="0" smtClean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支持</a:t>
            </a:r>
            <a:r>
              <a:rPr lang="en-US" altLang="zh-CN" dirty="0"/>
              <a:t>Windows(64-bit)</a:t>
            </a:r>
            <a:r>
              <a:rPr lang="zh-CN" altLang="en-US" dirty="0"/>
              <a:t>、</a:t>
            </a:r>
            <a:r>
              <a:rPr lang="en-US" altLang="zh-CN" dirty="0"/>
              <a:t>Mac(Intel)</a:t>
            </a:r>
            <a:r>
              <a:rPr lang="zh-CN" altLang="en-US" dirty="0"/>
              <a:t>两个操作系统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97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2" y="1920481"/>
            <a:ext cx="3886742" cy="3181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88" y="1920481"/>
            <a:ext cx="3839111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4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1.4.3  </a:t>
            </a:r>
            <a:r>
              <a:rPr lang="zh-CN" altLang="en-US" dirty="0"/>
              <a:t>配置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双击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桌面上的快捷方式以启动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98" y="2895398"/>
            <a:ext cx="709711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4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</a:t>
            </a:r>
            <a:r>
              <a:rPr lang="en-US" altLang="zh-CN" dirty="0" err="1" smtClean="0"/>
              <a:t>HarmonOS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49" y="1504349"/>
            <a:ext cx="3872291" cy="4351338"/>
          </a:xfrm>
        </p:spPr>
      </p:pic>
    </p:spTree>
    <p:extLst>
      <p:ext uri="{BB962C8B-B14F-4D97-AF65-F5344CB8AC3E}">
        <p14:creationId xmlns:p14="http://schemas.microsoft.com/office/powerpoint/2010/main" val="1039999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84" y="1690688"/>
            <a:ext cx="4217707" cy="435133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02" y="947391"/>
            <a:ext cx="481079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75" y="1690688"/>
            <a:ext cx="5010849" cy="3686689"/>
          </a:xfrm>
        </p:spPr>
      </p:pic>
    </p:spTree>
    <p:extLst>
      <p:ext uri="{BB962C8B-B14F-4D97-AF65-F5344CB8AC3E}">
        <p14:creationId xmlns:p14="http://schemas.microsoft.com/office/powerpoint/2010/main" val="3603990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27" y="1690688"/>
            <a:ext cx="5753903" cy="4153480"/>
          </a:xfrm>
        </p:spPr>
      </p:pic>
    </p:spTree>
    <p:extLst>
      <p:ext uri="{BB962C8B-B14F-4D97-AF65-F5344CB8AC3E}">
        <p14:creationId xmlns:p14="http://schemas.microsoft.com/office/powerpoint/2010/main" val="1280026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41" y="1372619"/>
            <a:ext cx="5620534" cy="4153480"/>
          </a:xfrm>
        </p:spPr>
      </p:pic>
    </p:spTree>
    <p:extLst>
      <p:ext uri="{BB962C8B-B14F-4D97-AF65-F5344CB8AC3E}">
        <p14:creationId xmlns:p14="http://schemas.microsoft.com/office/powerpoint/2010/main" val="1002579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68" y="1633811"/>
            <a:ext cx="5363323" cy="3762900"/>
          </a:xfrm>
        </p:spPr>
      </p:pic>
    </p:spTree>
    <p:extLst>
      <p:ext uri="{BB962C8B-B14F-4D97-AF65-F5344CB8AC3E}">
        <p14:creationId xmlns:p14="http://schemas.microsoft.com/office/powerpoint/2010/main" val="1090129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42" y="1508448"/>
            <a:ext cx="5353797" cy="3667637"/>
          </a:xfrm>
        </p:spPr>
      </p:pic>
    </p:spTree>
    <p:extLst>
      <p:ext uri="{BB962C8B-B14F-4D97-AF65-F5344CB8AC3E}">
        <p14:creationId xmlns:p14="http://schemas.microsoft.com/office/powerpoint/2010/main" val="3253150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1.5  </a:t>
            </a:r>
            <a:r>
              <a:rPr lang="zh-CN" altLang="en-US" dirty="0" smtClean="0"/>
              <a:t>创建</a:t>
            </a:r>
            <a:r>
              <a:rPr lang="zh-CN" altLang="en-US" dirty="0"/>
              <a:t>第一个</a:t>
            </a:r>
            <a:r>
              <a:rPr lang="en-US" altLang="zh-CN" dirty="0" err="1"/>
              <a:t>HarmonyOS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本节将演示如何基于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开发第一个</a:t>
            </a:r>
            <a:r>
              <a:rPr lang="en-US" altLang="zh-CN" dirty="0" err="1"/>
              <a:t>HarmonyOS</a:t>
            </a:r>
            <a:r>
              <a:rPr lang="zh-CN" altLang="en-US" dirty="0"/>
              <a:t>应用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6475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  </a:t>
            </a:r>
            <a:r>
              <a:rPr lang="zh-CN" altLang="en-US" dirty="0"/>
              <a:t>选择创建新项目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77" y="1878485"/>
            <a:ext cx="6544588" cy="3982006"/>
          </a:xfrm>
        </p:spPr>
      </p:pic>
    </p:spTree>
    <p:extLst>
      <p:ext uri="{BB962C8B-B14F-4D97-AF65-F5344CB8AC3E}">
        <p14:creationId xmlns:p14="http://schemas.microsoft.com/office/powerpoint/2010/main" val="4187618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1.5.2  </a:t>
            </a:r>
            <a:r>
              <a:rPr lang="zh-CN" altLang="en-US" dirty="0"/>
              <a:t>选择模板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37" y="2024580"/>
            <a:ext cx="6087325" cy="3953427"/>
          </a:xfrm>
        </p:spPr>
      </p:pic>
    </p:spTree>
    <p:extLst>
      <p:ext uri="{BB962C8B-B14F-4D97-AF65-F5344CB8AC3E}">
        <p14:creationId xmlns:p14="http://schemas.microsoft.com/office/powerpoint/2010/main" val="28201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本章介绍</a:t>
            </a:r>
            <a:r>
              <a:rPr lang="en-US" altLang="zh-CN" dirty="0" err="1"/>
              <a:t>HarmonyOS</a:t>
            </a:r>
            <a:r>
              <a:rPr lang="zh-CN" altLang="en-US" dirty="0"/>
              <a:t>产生的历史背景、特点及开发环境的搭建，并演示如何通过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来初始化</a:t>
            </a:r>
            <a:r>
              <a:rPr lang="en-US" altLang="zh-CN" dirty="0" err="1"/>
              <a:t>HarmonyOS</a:t>
            </a:r>
            <a:r>
              <a:rPr lang="zh-CN" altLang="en-US" dirty="0"/>
              <a:t>项目结构。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9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1.5.3  </a:t>
            </a:r>
            <a:r>
              <a:rPr lang="zh-CN" altLang="en-US" dirty="0"/>
              <a:t>配置项目信息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350"/>
            <a:ext cx="10515600" cy="4351338"/>
          </a:xfrm>
        </p:spPr>
        <p:txBody>
          <a:bodyPr/>
          <a:lstStyle/>
          <a:p>
            <a:r>
              <a:rPr lang="zh-CN" altLang="en-US" dirty="0"/>
              <a:t>配置项目信息，比如项目名称、包名、位置、</a:t>
            </a:r>
            <a:r>
              <a:rPr lang="en-US" altLang="zh-CN" dirty="0"/>
              <a:t>SDK</a:t>
            </a:r>
            <a:r>
              <a:rPr lang="zh-CN" altLang="en-US" dirty="0"/>
              <a:t>版本等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43" y="2105262"/>
            <a:ext cx="569674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5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1.5.4  </a:t>
            </a:r>
            <a:r>
              <a:rPr lang="zh-CN" altLang="en-US" dirty="0"/>
              <a:t>自动生成工程代码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73" y="1545823"/>
            <a:ext cx="5906324" cy="4220164"/>
          </a:xfrm>
        </p:spPr>
      </p:pic>
    </p:spTree>
    <p:extLst>
      <p:ext uri="{BB962C8B-B14F-4D97-AF65-F5344CB8AC3E}">
        <p14:creationId xmlns:p14="http://schemas.microsoft.com/office/powerpoint/2010/main" val="4082430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1.5.5  </a:t>
            </a:r>
            <a:r>
              <a:rPr lang="zh-CN" altLang="en-US" dirty="0"/>
              <a:t>预览项目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44" y="2324544"/>
            <a:ext cx="2943636" cy="3172268"/>
          </a:xfrm>
        </p:spPr>
      </p:pic>
    </p:spTree>
    <p:extLst>
      <p:ext uri="{BB962C8B-B14F-4D97-AF65-F5344CB8AC3E}">
        <p14:creationId xmlns:p14="http://schemas.microsoft.com/office/powerpoint/2010/main" val="3971640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1.5.6  </a:t>
            </a:r>
            <a:r>
              <a:rPr lang="zh-CN" altLang="en-US" dirty="0"/>
              <a:t>运行项目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5" y="1690689"/>
            <a:ext cx="4172112" cy="270008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74" y="556693"/>
            <a:ext cx="5132457" cy="22679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05" y="3106869"/>
            <a:ext cx="4969126" cy="19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9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1.6  </a:t>
            </a:r>
            <a:r>
              <a:rPr lang="zh-CN" altLang="en-US" dirty="0"/>
              <a:t>应用工程结构介绍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12" y="2348552"/>
            <a:ext cx="5500596" cy="3716619"/>
          </a:xfrm>
        </p:spPr>
      </p:pic>
      <p:sp>
        <p:nvSpPr>
          <p:cNvPr id="6" name="矩形 5"/>
          <p:cNvSpPr/>
          <p:nvPr/>
        </p:nvSpPr>
        <p:spPr>
          <a:xfrm>
            <a:off x="1128709" y="1979220"/>
            <a:ext cx="2257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1.5.6  </a:t>
            </a:r>
            <a:r>
              <a:rPr lang="zh-CN" altLang="en-US" dirty="0"/>
              <a:t>运行项目</a:t>
            </a:r>
          </a:p>
        </p:txBody>
      </p:sp>
    </p:spTree>
    <p:extLst>
      <p:ext uri="{BB962C8B-B14F-4D97-AF65-F5344CB8AC3E}">
        <p14:creationId xmlns:p14="http://schemas.microsoft.com/office/powerpoint/2010/main" val="3717642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1.6.2  entry</a:t>
            </a:r>
            <a:r>
              <a:rPr lang="zh-CN" altLang="en-US" dirty="0"/>
              <a:t>模块级目录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70" y="2306595"/>
            <a:ext cx="5031891" cy="2947411"/>
          </a:xfrm>
        </p:spPr>
      </p:pic>
    </p:spTree>
    <p:extLst>
      <p:ext uri="{BB962C8B-B14F-4D97-AF65-F5344CB8AC3E}">
        <p14:creationId xmlns:p14="http://schemas.microsoft.com/office/powerpoint/2010/main" val="280796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1.6.3  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  app.json5</a:t>
            </a:r>
          </a:p>
          <a:p>
            <a:endParaRPr lang="en-US" altLang="zh-CN" dirty="0"/>
          </a:p>
          <a:p>
            <a:r>
              <a:rPr lang="en-US" altLang="zh-CN" dirty="0" err="1"/>
              <a:t>AppScope</a:t>
            </a:r>
            <a:r>
              <a:rPr lang="zh-CN" altLang="en-US" dirty="0"/>
              <a:t>下的</a:t>
            </a:r>
            <a:r>
              <a:rPr lang="en-US" altLang="zh-CN" dirty="0"/>
              <a:t>app.json5</a:t>
            </a:r>
            <a:r>
              <a:rPr lang="zh-CN" altLang="en-US" dirty="0"/>
              <a:t>是应用的全局配置文件，用于存放应用公共的配置信息。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"app": {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bundleName</a:t>
            </a:r>
            <a:r>
              <a:rPr lang="en-US" altLang="zh-CN" dirty="0"/>
              <a:t>": "</a:t>
            </a:r>
            <a:r>
              <a:rPr lang="en-US" altLang="zh-CN" dirty="0" err="1"/>
              <a:t>com.waylau.hmos.arkuihelloworld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"vendor": "example",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versionCode</a:t>
            </a:r>
            <a:r>
              <a:rPr lang="en-US" altLang="zh-CN" dirty="0"/>
              <a:t>": 1000000,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versionName</a:t>
            </a:r>
            <a:r>
              <a:rPr lang="en-US" altLang="zh-CN" dirty="0"/>
              <a:t>": "1.0.0",</a:t>
            </a:r>
          </a:p>
          <a:p>
            <a:r>
              <a:rPr lang="en-US" altLang="zh-CN" dirty="0"/>
              <a:t>    "icon": "$</a:t>
            </a:r>
            <a:r>
              <a:rPr lang="en-US" altLang="zh-CN" dirty="0" err="1"/>
              <a:t>media:app_icon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"label": "$</a:t>
            </a:r>
            <a:r>
              <a:rPr lang="en-US" altLang="zh-CN" dirty="0" err="1"/>
              <a:t>string:app_name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distributedNotificationEnabled</a:t>
            </a:r>
            <a:r>
              <a:rPr lang="en-US" altLang="zh-CN" dirty="0"/>
              <a:t>": true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625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962" y="532284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2.  module.json5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依次打开</a:t>
            </a:r>
            <a:r>
              <a:rPr lang="en-US" altLang="zh-CN" dirty="0" err="1"/>
              <a:t>entry→src→main</a:t>
            </a:r>
            <a:r>
              <a:rPr lang="zh-CN" altLang="en-US" dirty="0"/>
              <a:t>文件夹，其下的</a:t>
            </a:r>
            <a:r>
              <a:rPr lang="en-US" altLang="zh-CN" dirty="0"/>
              <a:t>module.json5</a:t>
            </a:r>
            <a:r>
              <a:rPr lang="zh-CN" altLang="en-US" dirty="0"/>
              <a:t>是模块的配置文件，包含当前模块的配置信息。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"module": {</a:t>
            </a:r>
          </a:p>
          <a:p>
            <a:pPr marL="0" indent="0">
              <a:buNone/>
            </a:pPr>
            <a:r>
              <a:rPr lang="en-US" altLang="zh-CN" dirty="0"/>
              <a:t>    "name": "entry",</a:t>
            </a:r>
          </a:p>
          <a:p>
            <a:pPr marL="0" indent="0">
              <a:buNone/>
            </a:pPr>
            <a:r>
              <a:rPr lang="en-US" altLang="zh-CN" dirty="0"/>
              <a:t>    "type": "entry",</a:t>
            </a:r>
          </a:p>
          <a:p>
            <a:pPr marL="0" indent="0">
              <a:buNone/>
            </a:pPr>
            <a:r>
              <a:rPr lang="en-US" altLang="zh-CN" dirty="0"/>
              <a:t>    "description": "$</a:t>
            </a:r>
            <a:r>
              <a:rPr lang="en-US" altLang="zh-CN" dirty="0" err="1"/>
              <a:t>string:module_desc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mainElement</a:t>
            </a:r>
            <a:r>
              <a:rPr lang="en-US" altLang="zh-CN" dirty="0"/>
              <a:t>": "</a:t>
            </a:r>
            <a:r>
              <a:rPr lang="en-US" altLang="zh-CN" dirty="0" err="1"/>
              <a:t>EntryAbility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deviceTypes</a:t>
            </a:r>
            <a:r>
              <a:rPr lang="en-US" altLang="zh-CN" dirty="0"/>
              <a:t>": [</a:t>
            </a:r>
          </a:p>
          <a:p>
            <a:pPr marL="0" indent="0">
              <a:buNone/>
            </a:pPr>
            <a:r>
              <a:rPr lang="en-US" altLang="zh-CN" dirty="0"/>
              <a:t>      "phone"</a:t>
            </a:r>
          </a:p>
          <a:p>
            <a:pPr marL="0" indent="0">
              <a:buNone/>
            </a:pPr>
            <a:r>
              <a:rPr lang="en-US" altLang="zh-CN" dirty="0"/>
              <a:t>    ],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deliveryWithInstall</a:t>
            </a:r>
            <a:r>
              <a:rPr lang="en-US" altLang="zh-CN" dirty="0"/>
              <a:t>": true,</a:t>
            </a:r>
          </a:p>
          <a:p>
            <a:pPr marL="0" indent="0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installationFree</a:t>
            </a:r>
            <a:r>
              <a:rPr lang="en-US" altLang="zh-CN" dirty="0"/>
              <a:t>": false,</a:t>
            </a:r>
          </a:p>
          <a:p>
            <a:pPr marL="0" indent="0">
              <a:buNone/>
            </a:pPr>
            <a:r>
              <a:rPr lang="en-US" altLang="zh-CN" dirty="0"/>
              <a:t>    "pages": "$</a:t>
            </a:r>
            <a:r>
              <a:rPr lang="en-US" altLang="zh-CN" dirty="0" err="1"/>
              <a:t>profile:main_pages</a:t>
            </a:r>
            <a:r>
              <a:rPr lang="en-US" altLang="zh-CN" dirty="0" smtClean="0"/>
              <a:t>",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4377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060" y="69704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"abilities": [</a:t>
            </a:r>
          </a:p>
          <a:p>
            <a:pPr marL="0" indent="0">
              <a:buNone/>
            </a:pPr>
            <a:r>
              <a:rPr lang="en-US" altLang="zh-CN" dirty="0"/>
              <a:t>      {</a:t>
            </a:r>
          </a:p>
          <a:p>
            <a:pPr marL="0" indent="0">
              <a:buNone/>
            </a:pPr>
            <a:r>
              <a:rPr lang="en-US" altLang="zh-CN" dirty="0"/>
              <a:t>        "name": "</a:t>
            </a:r>
            <a:r>
              <a:rPr lang="en-US" altLang="zh-CN" dirty="0" err="1"/>
              <a:t>EntryAbility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"</a:t>
            </a:r>
            <a:r>
              <a:rPr lang="en-US" altLang="zh-CN" dirty="0" err="1"/>
              <a:t>srcEntrance</a:t>
            </a:r>
            <a:r>
              <a:rPr lang="en-US" altLang="zh-CN" dirty="0"/>
              <a:t>": "./</a:t>
            </a:r>
            <a:r>
              <a:rPr lang="en-US" altLang="zh-CN" dirty="0" err="1"/>
              <a:t>ets</a:t>
            </a:r>
            <a:r>
              <a:rPr lang="en-US" altLang="zh-CN" dirty="0"/>
              <a:t>/</a:t>
            </a:r>
            <a:r>
              <a:rPr lang="en-US" altLang="zh-CN" dirty="0" err="1"/>
              <a:t>entryability</a:t>
            </a:r>
            <a:r>
              <a:rPr lang="en-US" altLang="zh-CN" dirty="0"/>
              <a:t>/</a:t>
            </a:r>
            <a:r>
              <a:rPr lang="en-US" altLang="zh-CN" dirty="0" err="1"/>
              <a:t>EntryAbility.ts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"description": "$</a:t>
            </a:r>
            <a:r>
              <a:rPr lang="en-US" altLang="zh-CN" dirty="0" err="1"/>
              <a:t>string:EntryAbility_desc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"icon": "$</a:t>
            </a:r>
            <a:r>
              <a:rPr lang="en-US" altLang="zh-CN" dirty="0" err="1"/>
              <a:t>media:icon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"label": "$</a:t>
            </a:r>
            <a:r>
              <a:rPr lang="en-US" altLang="zh-CN" dirty="0" err="1"/>
              <a:t>string:EntryAbility_label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"</a:t>
            </a:r>
            <a:r>
              <a:rPr lang="en-US" altLang="zh-CN" dirty="0" err="1"/>
              <a:t>startWindowIcon</a:t>
            </a:r>
            <a:r>
              <a:rPr lang="en-US" altLang="zh-CN" dirty="0"/>
              <a:t>": "$</a:t>
            </a:r>
            <a:r>
              <a:rPr lang="en-US" altLang="zh-CN" dirty="0" err="1"/>
              <a:t>media:icon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"</a:t>
            </a:r>
            <a:r>
              <a:rPr lang="en-US" altLang="zh-CN" dirty="0" err="1"/>
              <a:t>startWindowBackground</a:t>
            </a:r>
            <a:r>
              <a:rPr lang="en-US" altLang="zh-CN" dirty="0"/>
              <a:t>": "$</a:t>
            </a:r>
            <a:r>
              <a:rPr lang="en-US" altLang="zh-CN" dirty="0" err="1"/>
              <a:t>color:start_window_background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        "visible": true,</a:t>
            </a:r>
          </a:p>
          <a:p>
            <a:pPr marL="0" indent="0">
              <a:buNone/>
            </a:pPr>
            <a:r>
              <a:rPr lang="en-US" altLang="zh-CN" dirty="0"/>
              <a:t>        "skills": [</a:t>
            </a:r>
          </a:p>
          <a:p>
            <a:pPr marL="0" indent="0">
              <a:buNone/>
            </a:pPr>
            <a:r>
              <a:rPr lang="en-US" altLang="zh-CN" dirty="0"/>
              <a:t>          {</a:t>
            </a:r>
          </a:p>
          <a:p>
            <a:pPr marL="0" indent="0">
              <a:buNone/>
            </a:pPr>
            <a:r>
              <a:rPr lang="en-US" altLang="zh-CN" dirty="0"/>
              <a:t>            "entities": [</a:t>
            </a:r>
          </a:p>
          <a:p>
            <a:pPr marL="0" indent="0">
              <a:buNone/>
            </a:pPr>
            <a:r>
              <a:rPr lang="en-US" altLang="zh-CN" dirty="0"/>
              <a:t>              "</a:t>
            </a:r>
            <a:r>
              <a:rPr lang="en-US" altLang="zh-CN" dirty="0" err="1"/>
              <a:t>entity.system.home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        ],</a:t>
            </a:r>
          </a:p>
          <a:p>
            <a:pPr marL="0" indent="0">
              <a:buNone/>
            </a:pPr>
            <a:r>
              <a:rPr lang="en-US" altLang="zh-CN" dirty="0"/>
              <a:t>            "actions": [</a:t>
            </a:r>
          </a:p>
          <a:p>
            <a:pPr marL="0" indent="0">
              <a:buNone/>
            </a:pPr>
            <a:r>
              <a:rPr lang="en-US" altLang="zh-CN" dirty="0"/>
              <a:t>              "</a:t>
            </a:r>
            <a:r>
              <a:rPr lang="en-US" altLang="zh-CN" dirty="0" err="1"/>
              <a:t>action.system.home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            ]</a:t>
            </a:r>
          </a:p>
          <a:p>
            <a:pPr marL="0" indent="0">
              <a:buNone/>
            </a:pPr>
            <a:r>
              <a:rPr lang="en-US" altLang="zh-CN" dirty="0"/>
              <a:t>          }</a:t>
            </a:r>
          </a:p>
          <a:p>
            <a:pPr marL="0" indent="0">
              <a:buNone/>
            </a:pPr>
            <a:r>
              <a:rPr lang="en-US" altLang="zh-CN" dirty="0"/>
              <a:t>        ]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 ]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783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main_pages.json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依次</a:t>
            </a:r>
            <a:r>
              <a:rPr lang="zh-CN" altLang="en-US" dirty="0"/>
              <a:t>打开</a:t>
            </a:r>
            <a:r>
              <a:rPr lang="en-US" altLang="zh-CN" dirty="0" err="1"/>
              <a:t>src→main→resources→base→profile</a:t>
            </a:r>
            <a:r>
              <a:rPr lang="zh-CN" altLang="en-US" dirty="0"/>
              <a:t>文件夹，其下的</a:t>
            </a:r>
            <a:r>
              <a:rPr lang="en-US" altLang="zh-CN" dirty="0" err="1"/>
              <a:t>main_pages.json</a:t>
            </a:r>
            <a:r>
              <a:rPr lang="zh-CN" altLang="en-US" dirty="0"/>
              <a:t>文件保存的是页面</a:t>
            </a:r>
            <a:r>
              <a:rPr lang="en-US" altLang="zh-CN" dirty="0"/>
              <a:t>page</a:t>
            </a:r>
            <a:r>
              <a:rPr lang="zh-CN" altLang="en-US" dirty="0"/>
              <a:t>的路径配置信息，所有需要进行路由跳转的</a:t>
            </a:r>
            <a:r>
              <a:rPr lang="en-US" altLang="zh-CN" dirty="0"/>
              <a:t>page</a:t>
            </a:r>
            <a:r>
              <a:rPr lang="zh-CN" altLang="en-US" dirty="0"/>
              <a:t>页面都要在这里进行配置。</a:t>
            </a:r>
          </a:p>
        </p:txBody>
      </p:sp>
    </p:spTree>
    <p:extLst>
      <p:ext uri="{BB962C8B-B14F-4D97-AF65-F5344CB8AC3E}">
        <p14:creationId xmlns:p14="http://schemas.microsoft.com/office/powerpoint/2010/main" val="159727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1.1  </a:t>
            </a:r>
            <a:r>
              <a:rPr lang="en-US" altLang="zh-CN" dirty="0" err="1" smtClean="0"/>
              <a:t>HarmonyOS</a:t>
            </a:r>
            <a:r>
              <a:rPr lang="zh-CN" altLang="en-US" dirty="0"/>
              <a:t>概述</a:t>
            </a:r>
            <a:endParaRPr lang="en-US" altLang="zh-CN" dirty="0"/>
          </a:p>
          <a:p>
            <a:pPr lvl="1"/>
            <a:r>
              <a:rPr lang="en-US" altLang="zh-CN" dirty="0"/>
              <a:t>1.2  </a:t>
            </a:r>
            <a:r>
              <a:rPr lang="en-US" altLang="zh-CN" dirty="0" err="1"/>
              <a:t>HarmonyOS</a:t>
            </a:r>
            <a:r>
              <a:rPr lang="zh-CN" altLang="en-US" dirty="0"/>
              <a:t>的特征</a:t>
            </a:r>
            <a:endParaRPr lang="en-US" altLang="zh-CN" dirty="0"/>
          </a:p>
          <a:p>
            <a:pPr lvl="1"/>
            <a:r>
              <a:rPr lang="en-US" altLang="zh-CN" dirty="0"/>
              <a:t>1.3  </a:t>
            </a:r>
            <a:r>
              <a:rPr lang="en-US" altLang="zh-CN" dirty="0" err="1"/>
              <a:t>HarmonyOS</a:t>
            </a:r>
            <a:r>
              <a:rPr lang="en-US" altLang="zh-CN" dirty="0"/>
              <a:t> 3</a:t>
            </a:r>
            <a:r>
              <a:rPr lang="zh-CN" altLang="en-US" dirty="0"/>
              <a:t>的新特性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1.4  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的安装</a:t>
            </a:r>
            <a:endParaRPr lang="en-US" altLang="zh-CN" dirty="0"/>
          </a:p>
          <a:p>
            <a:pPr lvl="1"/>
            <a:r>
              <a:rPr lang="en-US" altLang="zh-CN" dirty="0" smtClean="0"/>
              <a:t>1.5 </a:t>
            </a:r>
            <a:r>
              <a:rPr lang="zh-CN" altLang="en-US" dirty="0" smtClean="0"/>
              <a:t>创建</a:t>
            </a:r>
            <a:r>
              <a:rPr lang="zh-CN" altLang="en-US" dirty="0"/>
              <a:t>第一个</a:t>
            </a:r>
            <a:r>
              <a:rPr lang="en-US" altLang="zh-CN" dirty="0" err="1"/>
              <a:t>HarmonyOS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en-US" altLang="zh-CN" dirty="0"/>
              <a:t>1.6  </a:t>
            </a:r>
            <a:r>
              <a:rPr lang="zh-CN" altLang="en-US" dirty="0"/>
              <a:t>应用工程结构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习题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42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en-US" dirty="0"/>
              <a:t>主要介绍了</a:t>
            </a:r>
            <a:r>
              <a:rPr lang="en-US" altLang="zh-CN" dirty="0" err="1"/>
              <a:t>HarmonyOS</a:t>
            </a:r>
            <a:r>
              <a:rPr lang="zh-CN" altLang="en-US" dirty="0"/>
              <a:t>的概念、背景、特征，以及如何通过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来创建</a:t>
            </a:r>
            <a:r>
              <a:rPr lang="en-US" altLang="zh-CN" dirty="0" err="1"/>
              <a:t>HarmonyOS</a:t>
            </a:r>
            <a:r>
              <a:rPr lang="zh-CN" altLang="en-US" dirty="0"/>
              <a:t>项目。</a:t>
            </a:r>
          </a:p>
          <a:p>
            <a:r>
              <a:rPr lang="zh-CN" altLang="en-US" dirty="0"/>
              <a:t>本章也详细介绍了</a:t>
            </a:r>
            <a:r>
              <a:rPr lang="en-US" altLang="zh-CN" dirty="0" err="1"/>
              <a:t>HarmonyOS</a:t>
            </a:r>
            <a:r>
              <a:rPr lang="zh-CN" altLang="en-US" dirty="0"/>
              <a:t>应用工程结构的含义。</a:t>
            </a:r>
          </a:p>
        </p:txBody>
      </p:sp>
    </p:spTree>
    <p:extLst>
      <p:ext uri="{BB962C8B-B14F-4D97-AF65-F5344CB8AC3E}">
        <p14:creationId xmlns:p14="http://schemas.microsoft.com/office/powerpoint/2010/main" val="1144523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 </a:t>
            </a:r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判断题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main_pages.json</a:t>
            </a:r>
            <a:r>
              <a:rPr lang="zh-CN" altLang="en-US" dirty="0"/>
              <a:t>存放页面</a:t>
            </a:r>
            <a:r>
              <a:rPr lang="en-US" altLang="zh-CN" dirty="0"/>
              <a:t>page</a:t>
            </a:r>
            <a:r>
              <a:rPr lang="zh-CN" altLang="en-US" dirty="0"/>
              <a:t>路径配置信息。（  ）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是开发</a:t>
            </a:r>
            <a:r>
              <a:rPr lang="en-US" altLang="zh-CN" dirty="0" err="1"/>
              <a:t>HarmonyOS</a:t>
            </a:r>
            <a:r>
              <a:rPr lang="zh-CN" altLang="en-US" dirty="0"/>
              <a:t>应用的一站式集成开发环境。（  ）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单选题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Stage</a:t>
            </a:r>
            <a:r>
              <a:rPr lang="zh-CN" altLang="en-US" dirty="0"/>
              <a:t>模型中，下列配置文件属于</a:t>
            </a:r>
            <a:r>
              <a:rPr lang="en-US" altLang="zh-CN" dirty="0" err="1"/>
              <a:t>AppScope</a:t>
            </a:r>
            <a:r>
              <a:rPr lang="zh-CN" altLang="en-US" dirty="0"/>
              <a:t>文件夹的是？（  ）</a:t>
            </a:r>
          </a:p>
          <a:p>
            <a:r>
              <a:rPr lang="zh-CN" altLang="en-US" dirty="0"/>
              <a:t>　</a:t>
            </a:r>
            <a:r>
              <a:rPr lang="en-US" altLang="zh-CN" dirty="0"/>
              <a:t>A. </a:t>
            </a:r>
            <a:r>
              <a:rPr lang="en-US" altLang="zh-CN" dirty="0" err="1"/>
              <a:t>main_pages.json</a:t>
            </a:r>
            <a:r>
              <a:rPr lang="en-US" altLang="zh-CN" dirty="0"/>
              <a:t>			B. module.json5</a:t>
            </a:r>
          </a:p>
          <a:p>
            <a:r>
              <a:rPr lang="zh-CN" altLang="en-US" dirty="0"/>
              <a:t>　</a:t>
            </a:r>
            <a:r>
              <a:rPr lang="en-US" altLang="zh-CN" dirty="0"/>
              <a:t>C. app.json5				D. </a:t>
            </a:r>
            <a:r>
              <a:rPr lang="en-US" altLang="zh-CN" dirty="0" err="1"/>
              <a:t>package.json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多选题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）如何在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中创建新项目？（  ）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A. </a:t>
            </a:r>
            <a:r>
              <a:rPr lang="zh-CN" altLang="en-US" dirty="0"/>
              <a:t>在计算机上创建一个新文件，并将其命名为“</a:t>
            </a:r>
            <a:r>
              <a:rPr lang="en-US" altLang="zh-CN" dirty="0"/>
              <a:t>new </a:t>
            </a:r>
            <a:r>
              <a:rPr lang="en-US" altLang="zh-CN" dirty="0" err="1"/>
              <a:t>harmonyOS</a:t>
            </a:r>
            <a:r>
              <a:rPr lang="zh-CN" altLang="en-US" dirty="0"/>
              <a:t>项目”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B. </a:t>
            </a:r>
            <a:r>
              <a:rPr lang="zh-CN" altLang="en-US" dirty="0"/>
              <a:t>如果已打开项目，从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菜单选择</a:t>
            </a:r>
            <a:r>
              <a:rPr lang="en-US" altLang="zh-CN" dirty="0" err="1"/>
              <a:t>File→New→Create</a:t>
            </a:r>
            <a:r>
              <a:rPr lang="en-US" altLang="zh-CN" dirty="0"/>
              <a:t> Project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C. </a:t>
            </a:r>
            <a:r>
              <a:rPr lang="zh-CN" altLang="en-US" dirty="0"/>
              <a:t>如果第一次打开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，在欢迎页单击</a:t>
            </a:r>
            <a:r>
              <a:rPr lang="en-US" altLang="zh-CN" dirty="0"/>
              <a:t>Create new Project</a:t>
            </a:r>
            <a:r>
              <a:rPr lang="zh-CN" altLang="en-US" dirty="0"/>
              <a:t>按钮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module.json5</a:t>
            </a:r>
            <a:r>
              <a:rPr lang="zh-CN" altLang="en-US" dirty="0"/>
              <a:t>配置文件中包含以下哪些信息？（  ）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A. Ability</a:t>
            </a:r>
            <a:r>
              <a:rPr lang="zh-CN" altLang="en-US" dirty="0"/>
              <a:t>的相关配置信息		</a:t>
            </a:r>
            <a:r>
              <a:rPr lang="en-US" altLang="zh-CN" dirty="0"/>
              <a:t>B. </a:t>
            </a:r>
            <a:r>
              <a:rPr lang="zh-CN" altLang="en-US" dirty="0"/>
              <a:t>模块名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C. </a:t>
            </a:r>
            <a:r>
              <a:rPr lang="zh-CN" altLang="en-US" dirty="0"/>
              <a:t>应用的版本号			</a:t>
            </a:r>
            <a:r>
              <a:rPr lang="en-US" altLang="zh-CN" dirty="0"/>
              <a:t>D. </a:t>
            </a:r>
            <a:r>
              <a:rPr lang="zh-CN" altLang="en-US" dirty="0"/>
              <a:t>模块类型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87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en-US" altLang="zh-CN" dirty="0" err="1"/>
              <a:t>HarmonyOS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日，华为开发者大会</a:t>
            </a:r>
            <a:r>
              <a:rPr lang="en-US" altLang="zh-CN" dirty="0"/>
              <a:t>2022</a:t>
            </a:r>
            <a:r>
              <a:rPr lang="zh-CN" altLang="en-US" dirty="0"/>
              <a:t>正式在华为东莞松山湖基地拉开帷幕，华为如期为消费者带来了众多软件创新，其中最受期待的莫过于华为</a:t>
            </a:r>
            <a:r>
              <a:rPr lang="en-US" altLang="zh-CN" dirty="0" err="1"/>
              <a:t>HarmonyOS</a:t>
            </a:r>
            <a:r>
              <a:rPr lang="en-US" altLang="zh-CN" dirty="0"/>
              <a:t> 3.1</a:t>
            </a:r>
            <a:r>
              <a:rPr lang="zh-CN" altLang="en-US" dirty="0"/>
              <a:t>开发者尝鲜版本的面市</a:t>
            </a:r>
            <a:r>
              <a:rPr lang="zh-CN" altLang="en-US" dirty="0" smtClean="0"/>
              <a:t>。（目前最新版是</a:t>
            </a:r>
            <a:r>
              <a:rPr lang="en-US" altLang="zh-CN" dirty="0" err="1" smtClean="0"/>
              <a:t>HarmonyOS</a:t>
            </a:r>
            <a:r>
              <a:rPr lang="en-US" altLang="zh-CN" dirty="0" smtClean="0"/>
              <a:t> 4.0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1.1.1</a:t>
            </a:r>
            <a:r>
              <a:rPr lang="zh-CN" altLang="en-US" dirty="0"/>
              <a:t>什么是</a:t>
            </a:r>
            <a:r>
              <a:rPr lang="en-US" altLang="zh-CN" dirty="0" err="1" smtClean="0"/>
              <a:t>HarmonyOS</a:t>
            </a:r>
            <a:endParaRPr lang="en-US" altLang="zh-CN" dirty="0" smtClean="0"/>
          </a:p>
          <a:p>
            <a:r>
              <a:rPr lang="en-US" altLang="zh-CN" dirty="0" smtClean="0"/>
              <a:t>1.1.2  </a:t>
            </a:r>
            <a:r>
              <a:rPr lang="en-US" altLang="zh-CN" dirty="0" err="1"/>
              <a:t>HarmonyOS</a:t>
            </a:r>
            <a:r>
              <a:rPr lang="zh-CN" altLang="en-US" dirty="0"/>
              <a:t>应用开发</a:t>
            </a:r>
          </a:p>
        </p:txBody>
      </p:sp>
    </p:spTree>
    <p:extLst>
      <p:ext uri="{BB962C8B-B14F-4D97-AF65-F5344CB8AC3E}">
        <p14:creationId xmlns:p14="http://schemas.microsoft.com/office/powerpoint/2010/main" val="25490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 </a:t>
            </a:r>
            <a:r>
              <a:rPr lang="zh-CN" altLang="en-US" dirty="0"/>
              <a:t>什么是</a:t>
            </a:r>
            <a:r>
              <a:rPr lang="en-US" altLang="zh-CN" dirty="0" err="1"/>
              <a:t>HarmonyOS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HarmonyOS</a:t>
            </a:r>
            <a:r>
              <a:rPr lang="zh-CN" altLang="en-US" dirty="0"/>
              <a:t>也称为鸿蒙系统，或者鸿蒙</a:t>
            </a:r>
            <a:r>
              <a:rPr lang="en-US" altLang="zh-CN" dirty="0"/>
              <a:t>OS</a:t>
            </a:r>
            <a:r>
              <a:rPr lang="zh-CN" altLang="en-US" dirty="0"/>
              <a:t>，是一款面向万物互联时代的、全新的分布式操作系统。</a:t>
            </a:r>
          </a:p>
          <a:p>
            <a:r>
              <a:rPr lang="zh-CN" altLang="en-US" dirty="0"/>
              <a:t>在传统的单设备系统能力基础上，</a:t>
            </a:r>
            <a:r>
              <a:rPr lang="en-US" altLang="zh-CN" dirty="0" err="1"/>
              <a:t>HarmonyOS</a:t>
            </a:r>
            <a:r>
              <a:rPr lang="zh-CN" altLang="en-US" dirty="0"/>
              <a:t>提出了基于同一套系统能力、适配多种终端形态的分布式理念，能够支持手机、平板、智能穿戴、智慧屏、车机、</a:t>
            </a:r>
            <a:r>
              <a:rPr lang="en-US" altLang="zh-CN" dirty="0"/>
              <a:t>PC</a:t>
            </a:r>
            <a:r>
              <a:rPr lang="zh-CN" altLang="en-US" dirty="0"/>
              <a:t>、智能音箱、耳机、</a:t>
            </a:r>
            <a:r>
              <a:rPr lang="en-US" altLang="zh-CN" dirty="0"/>
              <a:t>AR/VR</a:t>
            </a:r>
            <a:r>
              <a:rPr lang="zh-CN" altLang="en-US" dirty="0"/>
              <a:t>眼镜等多种终端设备，提供全场景（移动办公、运动健康、社交通信、媒体娱乐等）业务能力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举例来说，当用户走进厨房，用</a:t>
            </a:r>
            <a:r>
              <a:rPr lang="en-US" altLang="zh-CN" dirty="0" err="1"/>
              <a:t>HarmonyOS</a:t>
            </a:r>
            <a:r>
              <a:rPr lang="zh-CN" altLang="en-US" dirty="0"/>
              <a:t>手机一碰微波炉，就能实现设备极速联网；用</a:t>
            </a:r>
            <a:r>
              <a:rPr lang="en-US" altLang="zh-CN" dirty="0" err="1"/>
              <a:t>HarmonyOS</a:t>
            </a:r>
            <a:r>
              <a:rPr lang="zh-CN" altLang="en-US" dirty="0"/>
              <a:t>手机碰一下豆浆机，就能快速实现无屏变有屏。</a:t>
            </a:r>
          </a:p>
        </p:txBody>
      </p:sp>
    </p:spTree>
    <p:extLst>
      <p:ext uri="{BB962C8B-B14F-4D97-AF65-F5344CB8AC3E}">
        <p14:creationId xmlns:p14="http://schemas.microsoft.com/office/powerpoint/2010/main" val="1087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en-US" altLang="zh-CN" dirty="0" err="1"/>
              <a:t>HarmonyOS</a:t>
            </a:r>
            <a:r>
              <a:rPr lang="zh-CN" altLang="en-US" dirty="0"/>
              <a:t>诞生以来，经过</a:t>
            </a:r>
            <a:r>
              <a:rPr lang="en-US" altLang="zh-CN" dirty="0"/>
              <a:t>3</a:t>
            </a:r>
            <a:r>
              <a:rPr lang="zh-CN" altLang="en-US" dirty="0"/>
              <a:t>年多的发展，终于迎来了</a:t>
            </a:r>
            <a:r>
              <a:rPr lang="en-US" altLang="zh-CN" dirty="0" err="1"/>
              <a:t>HarmonyOS</a:t>
            </a:r>
            <a:r>
              <a:rPr lang="en-US" altLang="zh-CN" dirty="0"/>
              <a:t> 3</a:t>
            </a:r>
            <a:r>
              <a:rPr lang="zh-CN" altLang="en-US" dirty="0"/>
              <a:t>。</a:t>
            </a:r>
            <a:r>
              <a:rPr lang="en-US" altLang="zh-CN" dirty="0" err="1"/>
              <a:t>HarmonyOS</a:t>
            </a:r>
            <a:r>
              <a:rPr lang="en-US" altLang="zh-CN" dirty="0"/>
              <a:t> 3</a:t>
            </a:r>
            <a:r>
              <a:rPr lang="zh-CN" altLang="en-US" dirty="0"/>
              <a:t>也带来了更多惊喜，全新推出应用开发</a:t>
            </a:r>
            <a:r>
              <a:rPr lang="en-US" altLang="zh-CN" dirty="0"/>
              <a:t>Stage</a:t>
            </a:r>
            <a:r>
              <a:rPr lang="zh-CN" altLang="en-US" dirty="0"/>
              <a:t>模型，并在</a:t>
            </a:r>
            <a:r>
              <a:rPr lang="en-US" altLang="zh-CN" dirty="0" err="1"/>
              <a:t>ArkTS</a:t>
            </a:r>
            <a:r>
              <a:rPr lang="zh-CN" altLang="en-US" dirty="0"/>
              <a:t>语言、应用程序框架、</a:t>
            </a:r>
            <a:r>
              <a:rPr lang="en-US" altLang="zh-CN" dirty="0"/>
              <a:t>Web</a:t>
            </a:r>
            <a:r>
              <a:rPr lang="zh-CN" altLang="en-US" dirty="0"/>
              <a:t>、</a:t>
            </a:r>
            <a:r>
              <a:rPr lang="en-US" altLang="zh-CN" dirty="0" err="1"/>
              <a:t>ArkUI</a:t>
            </a:r>
            <a:r>
              <a:rPr lang="zh-CN" altLang="en-US" dirty="0"/>
              <a:t>等子系统能力方面有所</a:t>
            </a:r>
            <a:r>
              <a:rPr lang="zh-CN" altLang="en-US" dirty="0" smtClean="0"/>
              <a:t>更</a:t>
            </a:r>
            <a:endParaRPr lang="en-US" altLang="zh-CN" dirty="0" smtClean="0"/>
          </a:p>
          <a:p>
            <a:r>
              <a:rPr lang="zh-CN" altLang="en-US" dirty="0" smtClean="0"/>
              <a:t>目前鸿蒙系统最新版本是</a:t>
            </a:r>
            <a:r>
              <a:rPr lang="en-US" altLang="zh-CN" dirty="0" smtClean="0"/>
              <a:t>4.0</a:t>
            </a:r>
            <a:r>
              <a:rPr lang="zh-CN" altLang="en-US" dirty="0" smtClean="0"/>
              <a:t>，但在实际开发中应用还并没有普及开来。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8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1.1.2  </a:t>
            </a:r>
            <a:r>
              <a:rPr lang="en-US" altLang="zh-CN" dirty="0" err="1"/>
              <a:t>HarmonyOS</a:t>
            </a:r>
            <a:r>
              <a:rPr lang="zh-CN" altLang="en-US" dirty="0"/>
              <a:t>应用开发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为了进一步扩大</a:t>
            </a:r>
            <a:r>
              <a:rPr lang="en-US" altLang="zh-CN" dirty="0" err="1"/>
              <a:t>HarmonyOS</a:t>
            </a:r>
            <a:r>
              <a:rPr lang="zh-CN" altLang="en-US" dirty="0"/>
              <a:t>的生态圈，面对广大的硬件设备厂商，</a:t>
            </a:r>
            <a:r>
              <a:rPr lang="en-US" altLang="zh-CN" dirty="0" err="1"/>
              <a:t>HarmonyOS</a:t>
            </a:r>
            <a:r>
              <a:rPr lang="zh-CN" altLang="en-US" dirty="0"/>
              <a:t>通过</a:t>
            </a:r>
            <a:r>
              <a:rPr lang="en-US" altLang="zh-CN" dirty="0"/>
              <a:t>SDK</a:t>
            </a:r>
            <a:r>
              <a:rPr lang="zh-CN" altLang="en-US" dirty="0"/>
              <a:t>、源代码、开发板</a:t>
            </a:r>
            <a:r>
              <a:rPr lang="en-US" altLang="zh-CN" dirty="0"/>
              <a:t>/</a:t>
            </a:r>
            <a:r>
              <a:rPr lang="zh-CN" altLang="en-US" dirty="0"/>
              <a:t>模组和</a:t>
            </a:r>
            <a:r>
              <a:rPr lang="en-US" altLang="zh-CN" dirty="0"/>
              <a:t>HUAWEI </a:t>
            </a:r>
            <a:r>
              <a:rPr lang="en-US" altLang="zh-CN" dirty="0" err="1"/>
              <a:t>DevEco</a:t>
            </a:r>
            <a:r>
              <a:rPr lang="en-US" altLang="zh-CN" dirty="0"/>
              <a:t> Studio</a:t>
            </a:r>
            <a:r>
              <a:rPr lang="zh-CN" altLang="en-US" dirty="0"/>
              <a:t>等装备共同构成了完备的开发平台与工具链，让</a:t>
            </a:r>
            <a:r>
              <a:rPr lang="en-US" altLang="zh-CN" dirty="0" err="1"/>
              <a:t>HarmonyOS</a:t>
            </a:r>
            <a:r>
              <a:rPr lang="zh-CN" altLang="en-US" dirty="0"/>
              <a:t>设备开发易如反掌。</a:t>
            </a:r>
          </a:p>
          <a:p>
            <a:r>
              <a:rPr lang="zh-CN" altLang="en-US" dirty="0"/>
              <a:t>应用创新是一款操作系统发展的关键，应用开发体验更是如此。在一条完整的应用开发生态链中，应用框架、编译器、</a:t>
            </a:r>
            <a:r>
              <a:rPr lang="en-US" altLang="zh-CN" dirty="0"/>
              <a:t>IDE</a:t>
            </a:r>
            <a:r>
              <a:rPr lang="zh-CN" altLang="en-US" dirty="0"/>
              <a:t>、</a:t>
            </a:r>
            <a:r>
              <a:rPr lang="en-US" altLang="zh-CN" dirty="0"/>
              <a:t>API/SDK</a:t>
            </a:r>
            <a:r>
              <a:rPr lang="zh-CN" altLang="en-US" dirty="0"/>
              <a:t>都是必不可少的。为了赋能开发者，</a:t>
            </a:r>
            <a:r>
              <a:rPr lang="en-US" altLang="zh-CN" dirty="0" err="1"/>
              <a:t>HarmonyOS</a:t>
            </a:r>
            <a:r>
              <a:rPr lang="zh-CN" altLang="en-US" dirty="0"/>
              <a:t>提供了一系列构建全场景应用的完整平台工具链与生态体系，可以助力开发者，让应用能力可分、可合、可流转，轻松构筑全场景创新体验。</a:t>
            </a:r>
          </a:p>
        </p:txBody>
      </p:sp>
    </p:spTree>
    <p:extLst>
      <p:ext uri="{BB962C8B-B14F-4D97-AF65-F5344CB8AC3E}">
        <p14:creationId xmlns:p14="http://schemas.microsoft.com/office/powerpoint/2010/main" val="42000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2132</Words>
  <Application>Microsoft Office PowerPoint</Application>
  <PresentationFormat>宽屏</PresentationFormat>
  <Paragraphs>187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宋体</vt:lpstr>
      <vt:lpstr>Arial</vt:lpstr>
      <vt:lpstr>Calibri</vt:lpstr>
      <vt:lpstr>Calibri Light</vt:lpstr>
      <vt:lpstr>Office 主题</vt:lpstr>
      <vt:lpstr>鸿蒙HarmonyOS 应用开发入门</vt:lpstr>
      <vt:lpstr>关于鸿蒙HarmonOS系统</vt:lpstr>
      <vt:lpstr>第1章  HarmonOS介绍</vt:lpstr>
      <vt:lpstr>本章简介</vt:lpstr>
      <vt:lpstr>本章内容</vt:lpstr>
      <vt:lpstr>1.1  HarmonyOS介绍</vt:lpstr>
      <vt:lpstr>1.1.1  什么是HarmonyOS</vt:lpstr>
      <vt:lpstr>PowerPoint 演示文稿</vt:lpstr>
      <vt:lpstr>1.1.2  HarmonyOS应用开发</vt:lpstr>
      <vt:lpstr>1.2  HarmonyOS的特征</vt:lpstr>
      <vt:lpstr>1.2.1  Linux开发机配置要求</vt:lpstr>
      <vt:lpstr> 分布式软总线</vt:lpstr>
      <vt:lpstr>分布式设备虚拟化</vt:lpstr>
      <vt:lpstr>分布式数据管理</vt:lpstr>
      <vt:lpstr> 分布式任务调度</vt:lpstr>
      <vt:lpstr>分布式连接能力</vt:lpstr>
      <vt:lpstr>1.2.2  一次开发，多端部署</vt:lpstr>
      <vt:lpstr>1.2.3  统一OS，弹性部署</vt:lpstr>
      <vt:lpstr>1.3  HarmonyOS 3的新特性</vt:lpstr>
      <vt:lpstr>PowerPoint 演示文稿</vt:lpstr>
      <vt:lpstr>1.3.1  Ability组件的生命周期</vt:lpstr>
      <vt:lpstr>1.3.2  ArkUI开发框架</vt:lpstr>
      <vt:lpstr>1.3.3  ArkTS编程语言</vt:lpstr>
      <vt:lpstr>1.3.4  ExtensionAbility机制</vt:lpstr>
      <vt:lpstr>1.4   DevEco Studio的安装</vt:lpstr>
      <vt:lpstr>1.4.1  下载DevEco Studio</vt:lpstr>
      <vt:lpstr>1.4.2  安装DevEco Studio</vt:lpstr>
      <vt:lpstr>PowerPoint 演示文稿</vt:lpstr>
      <vt:lpstr> 1.4.3  配置DevEco Studio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 1.5  创建第一个HarmonyOS应用</vt:lpstr>
      <vt:lpstr>1.5.1  选择创建新项目</vt:lpstr>
      <vt:lpstr>1.5.2  选择模板</vt:lpstr>
      <vt:lpstr>1.5.3  配置项目信息</vt:lpstr>
      <vt:lpstr>1.5.4  自动生成工程代码</vt:lpstr>
      <vt:lpstr>1.5.5  预览项目</vt:lpstr>
      <vt:lpstr>1.5.6  运行项目</vt:lpstr>
      <vt:lpstr> 1.6  应用工程结构介绍</vt:lpstr>
      <vt:lpstr>1.6.2  entry模块级目录</vt:lpstr>
      <vt:lpstr>1.6.3  配置文件</vt:lpstr>
      <vt:lpstr>PowerPoint 演示文稿</vt:lpstr>
      <vt:lpstr>PowerPoint 演示文稿</vt:lpstr>
      <vt:lpstr>PowerPoint 演示文稿</vt:lpstr>
      <vt:lpstr>1.7  总结</vt:lpstr>
      <vt:lpstr>1.8  习题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课程前言</dc:title>
  <dc:creator>Lenovo</dc:creator>
  <cp:lastModifiedBy>Administrator</cp:lastModifiedBy>
  <cp:revision>114</cp:revision>
  <dcterms:created xsi:type="dcterms:W3CDTF">2020-09-05T11:09:37Z</dcterms:created>
  <dcterms:modified xsi:type="dcterms:W3CDTF">2024-01-03T07:05:01Z</dcterms:modified>
</cp:coreProperties>
</file>