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8" r:id="rId2"/>
    <p:sldId id="257" r:id="rId3"/>
    <p:sldId id="260" r:id="rId4"/>
    <p:sldId id="261" r:id="rId5"/>
    <p:sldId id="309" r:id="rId6"/>
    <p:sldId id="263" r:id="rId7"/>
    <p:sldId id="264" r:id="rId8"/>
    <p:sldId id="310" r:id="rId9"/>
    <p:sldId id="311" r:id="rId10"/>
    <p:sldId id="271" r:id="rId11"/>
    <p:sldId id="272" r:id="rId12"/>
    <p:sldId id="299" r:id="rId13"/>
    <p:sldId id="312" r:id="rId14"/>
    <p:sldId id="300" r:id="rId15"/>
    <p:sldId id="313" r:id="rId16"/>
    <p:sldId id="314" r:id="rId17"/>
    <p:sldId id="279" r:id="rId18"/>
    <p:sldId id="284" r:id="rId19"/>
    <p:sldId id="301" r:id="rId20"/>
    <p:sldId id="315" r:id="rId21"/>
    <p:sldId id="283" r:id="rId22"/>
    <p:sldId id="317" r:id="rId23"/>
    <p:sldId id="318" r:id="rId24"/>
    <p:sldId id="319" r:id="rId25"/>
    <p:sldId id="320" r:id="rId26"/>
    <p:sldId id="321" r:id="rId27"/>
    <p:sldId id="316" r:id="rId28"/>
    <p:sldId id="322" r:id="rId29"/>
    <p:sldId id="281" r:id="rId30"/>
    <p:sldId id="286" r:id="rId31"/>
    <p:sldId id="324" r:id="rId32"/>
    <p:sldId id="325" r:id="rId33"/>
    <p:sldId id="326" r:id="rId34"/>
    <p:sldId id="327" r:id="rId35"/>
    <p:sldId id="328" r:id="rId36"/>
    <p:sldId id="329" r:id="rId37"/>
    <p:sldId id="330" r:id="rId38"/>
    <p:sldId id="331" r:id="rId39"/>
    <p:sldId id="333" r:id="rId40"/>
    <p:sldId id="334" r:id="rId41"/>
    <p:sldId id="335" r:id="rId42"/>
    <p:sldId id="336" r:id="rId43"/>
    <p:sldId id="337" r:id="rId44"/>
    <p:sldId id="332" r:id="rId45"/>
    <p:sldId id="338" r:id="rId46"/>
    <p:sldId id="339" r:id="rId47"/>
    <p:sldId id="340" r:id="rId48"/>
    <p:sldId id="323" r:id="rId49"/>
    <p:sldId id="274" r:id="rId5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0327D2-2E95-4729-965A-AD34CECBE5E2}" type="datetimeFigureOut">
              <a:rPr lang="zh-CN" altLang="en-US" smtClean="0"/>
              <a:t>2024-01-03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E3370-D7F1-4695-BC50-D900DC4DF1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05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E3370-D7F1-4695-BC50-D900DC4DF12B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569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13AA-8199-4004-9AC0-7FD933396CD1}" type="datetimeFigureOut">
              <a:rPr lang="zh-CN" altLang="en-US" smtClean="0"/>
              <a:t>2024-01-03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8B04-7060-45E1-B15C-B980B95B0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660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13AA-8199-4004-9AC0-7FD933396CD1}" type="datetimeFigureOut">
              <a:rPr lang="zh-CN" altLang="en-US" smtClean="0"/>
              <a:t>2024-01-03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8B04-7060-45E1-B15C-B980B95B0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262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13AA-8199-4004-9AC0-7FD933396CD1}" type="datetimeFigureOut">
              <a:rPr lang="zh-CN" altLang="en-US" smtClean="0"/>
              <a:t>2024-01-03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8B04-7060-45E1-B15C-B980B95B0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147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13AA-8199-4004-9AC0-7FD933396CD1}" type="datetimeFigureOut">
              <a:rPr lang="zh-CN" altLang="en-US" smtClean="0"/>
              <a:t>2024-01-03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8B04-7060-45E1-B15C-B980B95B0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188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13AA-8199-4004-9AC0-7FD933396CD1}" type="datetimeFigureOut">
              <a:rPr lang="zh-CN" altLang="en-US" smtClean="0"/>
              <a:t>2024-01-03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8B04-7060-45E1-B15C-B980B95B0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012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13AA-8199-4004-9AC0-7FD933396CD1}" type="datetimeFigureOut">
              <a:rPr lang="zh-CN" altLang="en-US" smtClean="0"/>
              <a:t>2024-01-03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8B04-7060-45E1-B15C-B980B95B0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075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13AA-8199-4004-9AC0-7FD933396CD1}" type="datetimeFigureOut">
              <a:rPr lang="zh-CN" altLang="en-US" smtClean="0"/>
              <a:t>2024-01-03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8B04-7060-45E1-B15C-B980B95B0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738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13AA-8199-4004-9AC0-7FD933396CD1}" type="datetimeFigureOut">
              <a:rPr lang="zh-CN" altLang="en-US" smtClean="0"/>
              <a:t>2024-01-03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8B04-7060-45E1-B15C-B980B95B0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736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13AA-8199-4004-9AC0-7FD933396CD1}" type="datetimeFigureOut">
              <a:rPr lang="zh-CN" altLang="en-US" smtClean="0"/>
              <a:t>2024-01-03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8B04-7060-45E1-B15C-B980B95B0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01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13AA-8199-4004-9AC0-7FD933396CD1}" type="datetimeFigureOut">
              <a:rPr lang="zh-CN" altLang="en-US" smtClean="0"/>
              <a:t>2024-01-03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8B04-7060-45E1-B15C-B980B95B0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13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13AA-8199-4004-9AC0-7FD933396CD1}" type="datetimeFigureOut">
              <a:rPr lang="zh-CN" altLang="en-US" smtClean="0"/>
              <a:t>2024-01-03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8B04-7060-45E1-B15C-B980B95B0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148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513AA-8199-4004-9AC0-7FD933396CD1}" type="datetimeFigureOut">
              <a:rPr lang="zh-CN" altLang="en-US" smtClean="0"/>
              <a:t>2024-01-03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38B04-7060-45E1-B15C-B980B95B0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681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章 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Ability</a:t>
            </a:r>
            <a:r>
              <a:rPr lang="zh-CN" altLang="en-US" dirty="0"/>
              <a:t>的开发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6601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 Stage</a:t>
            </a:r>
            <a:r>
              <a:rPr lang="zh-CN" altLang="en-US" dirty="0"/>
              <a:t>模型介绍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Stage</a:t>
            </a:r>
            <a:r>
              <a:rPr lang="zh-CN" altLang="en-US" dirty="0"/>
              <a:t>模型是</a:t>
            </a:r>
            <a:r>
              <a:rPr lang="en-US" altLang="zh-CN" dirty="0" err="1"/>
              <a:t>HarmonyOS</a:t>
            </a:r>
            <a:r>
              <a:rPr lang="en-US" altLang="zh-CN" dirty="0"/>
              <a:t> 3.1</a:t>
            </a:r>
            <a:r>
              <a:rPr lang="zh-CN" altLang="en-US" dirty="0"/>
              <a:t>版本开始新增的模型，也是目前</a:t>
            </a:r>
            <a:r>
              <a:rPr lang="en-US" altLang="zh-CN" dirty="0" err="1"/>
              <a:t>HarmonyOS</a:t>
            </a:r>
            <a:r>
              <a:rPr lang="zh-CN" altLang="en-US" dirty="0"/>
              <a:t>主推且会长期演进的模型。在该模型中，由于提供了</a:t>
            </a:r>
            <a:r>
              <a:rPr lang="en-US" altLang="zh-CN" dirty="0" err="1"/>
              <a:t>AbilityStage</a:t>
            </a:r>
            <a:r>
              <a:rPr lang="zh-CN" altLang="en-US" dirty="0"/>
              <a:t>、</a:t>
            </a:r>
            <a:r>
              <a:rPr lang="en-US" altLang="zh-CN" dirty="0" err="1"/>
              <a:t>WindowStage</a:t>
            </a:r>
            <a:r>
              <a:rPr lang="zh-CN" altLang="en-US" dirty="0"/>
              <a:t>等类作为应用组件和</a:t>
            </a:r>
            <a:r>
              <a:rPr lang="en-US" altLang="zh-CN" dirty="0"/>
              <a:t>Window</a:t>
            </a:r>
            <a:r>
              <a:rPr lang="zh-CN" altLang="en-US" dirty="0"/>
              <a:t>窗口的“舞台”，因此称这种应用模型为</a:t>
            </a:r>
            <a:r>
              <a:rPr lang="en-US" altLang="zh-CN" dirty="0"/>
              <a:t>Stage</a:t>
            </a:r>
            <a:r>
              <a:rPr lang="zh-CN" altLang="en-US" dirty="0"/>
              <a:t>模型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本</a:t>
            </a:r>
            <a:r>
              <a:rPr lang="zh-CN" altLang="en-US" dirty="0"/>
              <a:t>节</a:t>
            </a:r>
            <a:r>
              <a:rPr lang="zh-CN" altLang="en-US" dirty="0" smtClean="0"/>
              <a:t>主要</a:t>
            </a:r>
            <a:r>
              <a:rPr lang="zh-CN" altLang="en-US" dirty="0"/>
              <a:t>介绍以</a:t>
            </a:r>
            <a:r>
              <a:rPr lang="en-US" altLang="zh-CN" dirty="0"/>
              <a:t>Stage</a:t>
            </a:r>
            <a:r>
              <a:rPr lang="zh-CN" altLang="en-US" dirty="0"/>
              <a:t>模型为主的开发方式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2.3.1  </a:t>
            </a:r>
            <a:r>
              <a:rPr lang="en-US" altLang="zh-CN" dirty="0"/>
              <a:t>Stage</a:t>
            </a:r>
            <a:r>
              <a:rPr lang="zh-CN" altLang="en-US" dirty="0"/>
              <a:t>模型的设计</a:t>
            </a:r>
            <a:r>
              <a:rPr lang="zh-CN" altLang="en-US" dirty="0" smtClean="0"/>
              <a:t>思想</a:t>
            </a:r>
            <a:endParaRPr lang="en-US" altLang="zh-CN" dirty="0" smtClean="0"/>
          </a:p>
          <a:p>
            <a:r>
              <a:rPr lang="en-US" altLang="zh-CN" dirty="0"/>
              <a:t>2.3.2  Stage</a:t>
            </a:r>
            <a:r>
              <a:rPr lang="zh-CN" altLang="en-US" dirty="0"/>
              <a:t>模型的</a:t>
            </a:r>
            <a:r>
              <a:rPr lang="en-US" altLang="zh-CN" dirty="0"/>
              <a:t>Ability</a:t>
            </a:r>
            <a:r>
              <a:rPr lang="zh-CN" altLang="en-US" dirty="0" smtClean="0"/>
              <a:t>生命周期</a:t>
            </a:r>
            <a:endParaRPr lang="en-US" altLang="zh-CN" dirty="0" smtClean="0"/>
          </a:p>
          <a:p>
            <a:r>
              <a:rPr lang="en-US" altLang="zh-CN" dirty="0"/>
              <a:t>2.3.3  Stage</a:t>
            </a:r>
            <a:r>
              <a:rPr lang="zh-CN" altLang="en-US" dirty="0"/>
              <a:t>模型的</a:t>
            </a:r>
            <a:r>
              <a:rPr lang="en-US" altLang="zh-CN" dirty="0"/>
              <a:t>Ability</a:t>
            </a:r>
            <a:r>
              <a:rPr lang="zh-CN" altLang="en-US" dirty="0"/>
              <a:t>启动模式</a:t>
            </a:r>
          </a:p>
        </p:txBody>
      </p:sp>
    </p:spTree>
    <p:extLst>
      <p:ext uri="{BB962C8B-B14F-4D97-AF65-F5344CB8AC3E}">
        <p14:creationId xmlns:p14="http://schemas.microsoft.com/office/powerpoint/2010/main" val="2978505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2.3.1  Stage</a:t>
            </a:r>
            <a:r>
              <a:rPr lang="zh-CN" altLang="en-US" dirty="0"/>
              <a:t>模型的设计思想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Stage</a:t>
            </a:r>
            <a:r>
              <a:rPr lang="zh-CN" altLang="en-US" dirty="0"/>
              <a:t>模型的设计基于如下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r>
              <a:rPr lang="zh-CN" altLang="en-US" dirty="0" smtClean="0"/>
              <a:t>出发点：</a:t>
            </a:r>
            <a:endParaRPr lang="zh-CN" altLang="en-US" dirty="0"/>
          </a:p>
          <a:p>
            <a:r>
              <a:rPr lang="zh-CN" altLang="en-US" dirty="0"/>
              <a:t> 为复杂应用而</a:t>
            </a:r>
            <a:r>
              <a:rPr lang="zh-CN" altLang="en-US" dirty="0" smtClean="0"/>
              <a:t>设计</a:t>
            </a:r>
            <a:endParaRPr lang="en-US" altLang="zh-CN" dirty="0" smtClean="0"/>
          </a:p>
          <a:p>
            <a:r>
              <a:rPr lang="zh-CN" altLang="en-US" dirty="0"/>
              <a:t>支持多设备和多窗口</a:t>
            </a:r>
            <a:r>
              <a:rPr lang="zh-CN" altLang="en-US" dirty="0" smtClean="0"/>
              <a:t>形态</a:t>
            </a:r>
            <a:endParaRPr lang="en-US" altLang="zh-CN" dirty="0" smtClean="0"/>
          </a:p>
          <a:p>
            <a:r>
              <a:rPr lang="zh-CN" altLang="en-US" dirty="0"/>
              <a:t> 平衡应用能力和系统管控成本</a:t>
            </a:r>
          </a:p>
        </p:txBody>
      </p:sp>
    </p:spTree>
    <p:extLst>
      <p:ext uri="{BB962C8B-B14F-4D97-AF65-F5344CB8AC3E}">
        <p14:creationId xmlns:p14="http://schemas.microsoft.com/office/powerpoint/2010/main" val="1789830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2.3.2  Stage</a:t>
            </a:r>
            <a:r>
              <a:rPr lang="zh-CN" altLang="en-US" dirty="0"/>
              <a:t>模型的</a:t>
            </a:r>
            <a:r>
              <a:rPr lang="en-US" altLang="zh-CN" dirty="0"/>
              <a:t>Ability</a:t>
            </a:r>
            <a:r>
              <a:rPr lang="zh-CN" altLang="en-US" dirty="0"/>
              <a:t>生命周期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03967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Ability</a:t>
            </a:r>
            <a:r>
              <a:rPr lang="zh-CN" altLang="en-US" dirty="0"/>
              <a:t>的生命周期包括</a:t>
            </a:r>
            <a:r>
              <a:rPr lang="en-US" altLang="zh-CN" dirty="0"/>
              <a:t>Create</a:t>
            </a:r>
            <a:r>
              <a:rPr lang="zh-CN" altLang="en-US" dirty="0"/>
              <a:t>、</a:t>
            </a:r>
            <a:r>
              <a:rPr lang="en-US" altLang="zh-CN" dirty="0"/>
              <a:t>Foreground</a:t>
            </a:r>
            <a:r>
              <a:rPr lang="zh-CN" altLang="en-US" dirty="0"/>
              <a:t>、</a:t>
            </a:r>
            <a:r>
              <a:rPr lang="en-US" altLang="zh-CN" dirty="0"/>
              <a:t>Background</a:t>
            </a:r>
            <a:r>
              <a:rPr lang="zh-CN" altLang="en-US" dirty="0"/>
              <a:t>、</a:t>
            </a:r>
            <a:r>
              <a:rPr lang="en-US" altLang="zh-CN" dirty="0"/>
              <a:t>Destroy</a:t>
            </a:r>
            <a:r>
              <a:rPr lang="zh-CN" altLang="en-US" dirty="0"/>
              <a:t>四个状态，</a:t>
            </a:r>
            <a:r>
              <a:rPr lang="en-US" altLang="zh-CN" dirty="0" err="1"/>
              <a:t>WindowStageCreate</a:t>
            </a:r>
            <a:r>
              <a:rPr lang="zh-CN" altLang="en-US" dirty="0"/>
              <a:t>和</a:t>
            </a:r>
            <a:r>
              <a:rPr lang="en-US" altLang="zh-CN" dirty="0" err="1"/>
              <a:t>WindowStageDestroy</a:t>
            </a:r>
            <a:r>
              <a:rPr lang="zh-CN" altLang="en-US" dirty="0"/>
              <a:t>为窗口管理器（</a:t>
            </a:r>
            <a:r>
              <a:rPr lang="en-US" altLang="zh-CN" dirty="0" err="1"/>
              <a:t>WindowStage</a:t>
            </a:r>
            <a:r>
              <a:rPr lang="zh-CN" altLang="en-US" dirty="0"/>
              <a:t>）在</a:t>
            </a:r>
            <a:r>
              <a:rPr lang="en-US" altLang="zh-CN" dirty="0"/>
              <a:t>Ability</a:t>
            </a:r>
            <a:r>
              <a:rPr lang="zh-CN" altLang="en-US" dirty="0"/>
              <a:t>中管理</a:t>
            </a:r>
            <a:r>
              <a:rPr lang="en-US" altLang="zh-CN" dirty="0"/>
              <a:t>UI</a:t>
            </a:r>
            <a:r>
              <a:rPr lang="zh-CN" altLang="en-US" dirty="0"/>
              <a:t>界面功能的两个生命周期回调，从而实现</a:t>
            </a:r>
            <a:r>
              <a:rPr lang="en-US" altLang="zh-CN" dirty="0"/>
              <a:t>Ability</a:t>
            </a:r>
            <a:r>
              <a:rPr lang="zh-CN" altLang="en-US" dirty="0"/>
              <a:t>与窗口之间的弱</a:t>
            </a:r>
            <a:r>
              <a:rPr lang="zh-CN" altLang="en-US" dirty="0" smtClean="0"/>
              <a:t>耦合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520" y="1825625"/>
            <a:ext cx="2598158" cy="45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05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2.3.3  Stage</a:t>
            </a:r>
            <a:r>
              <a:rPr lang="zh-CN" altLang="en-US" dirty="0"/>
              <a:t>模型的</a:t>
            </a:r>
            <a:r>
              <a:rPr lang="en-US" altLang="zh-CN" dirty="0"/>
              <a:t>Ability</a:t>
            </a:r>
            <a:r>
              <a:rPr lang="zh-CN" altLang="en-US" dirty="0"/>
              <a:t>启动模式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03967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Ability</a:t>
            </a:r>
            <a:r>
              <a:rPr lang="zh-CN" altLang="en-US" dirty="0"/>
              <a:t>的启动模式是指</a:t>
            </a:r>
            <a:r>
              <a:rPr lang="en-US" altLang="zh-CN" dirty="0"/>
              <a:t>Ability</a:t>
            </a:r>
            <a:r>
              <a:rPr lang="zh-CN" altLang="en-US" dirty="0"/>
              <a:t>实例在启动时的不同呈现状态。针对不同的业务场景，系统提供了</a:t>
            </a:r>
            <a:r>
              <a:rPr lang="en-US" altLang="zh-CN" dirty="0"/>
              <a:t>3</a:t>
            </a:r>
            <a:r>
              <a:rPr lang="zh-CN" altLang="en-US" dirty="0"/>
              <a:t>种启动模式：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singleton</a:t>
            </a:r>
            <a:r>
              <a:rPr lang="zh-CN" altLang="en-US" dirty="0">
                <a:solidFill>
                  <a:srgbClr val="00B0F0"/>
                </a:solidFill>
              </a:rPr>
              <a:t>（单实例模式）。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standard</a:t>
            </a:r>
            <a:r>
              <a:rPr lang="zh-CN" altLang="en-US" dirty="0">
                <a:solidFill>
                  <a:srgbClr val="00B0F0"/>
                </a:solidFill>
              </a:rPr>
              <a:t>（标准实例模式）。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specified</a:t>
            </a:r>
            <a:r>
              <a:rPr lang="zh-CN" altLang="en-US" dirty="0">
                <a:solidFill>
                  <a:srgbClr val="00B0F0"/>
                </a:solidFill>
              </a:rPr>
              <a:t>（指定实例模式）。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520" y="1825625"/>
            <a:ext cx="2598158" cy="45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67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singleton</a:t>
            </a:r>
            <a:r>
              <a:rPr lang="zh-CN" altLang="en-US" dirty="0"/>
              <a:t>启动模式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02296"/>
            <a:ext cx="10515600" cy="437466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zh-CN" altLang="en-US" dirty="0"/>
              <a:t>每次调用</a:t>
            </a:r>
            <a:r>
              <a:rPr lang="en-US" altLang="zh-CN" dirty="0" err="1"/>
              <a:t>startAbility</a:t>
            </a:r>
            <a:r>
              <a:rPr lang="en-US" altLang="zh-CN" dirty="0"/>
              <a:t>()</a:t>
            </a:r>
            <a:r>
              <a:rPr lang="zh-CN" altLang="en-US" dirty="0"/>
              <a:t>方法时，如果应用进程中该类型的</a:t>
            </a:r>
            <a:r>
              <a:rPr lang="en-US" altLang="zh-CN" dirty="0"/>
              <a:t>Ability</a:t>
            </a:r>
            <a:r>
              <a:rPr lang="zh-CN" altLang="en-US" dirty="0"/>
              <a:t>实例已经存在，则复用系统中的</a:t>
            </a:r>
            <a:r>
              <a:rPr lang="en-US" altLang="zh-CN" dirty="0"/>
              <a:t>Ability</a:t>
            </a:r>
            <a:r>
              <a:rPr lang="zh-CN" altLang="en-US" dirty="0"/>
              <a:t>实例。系统中只存在唯一一个该</a:t>
            </a:r>
            <a:r>
              <a:rPr lang="en-US" altLang="zh-CN" dirty="0"/>
              <a:t>Ability</a:t>
            </a:r>
            <a:r>
              <a:rPr lang="zh-CN" altLang="en-US" dirty="0"/>
              <a:t>实例，即在最近任务列表中只存在一个该类型的</a:t>
            </a:r>
            <a:r>
              <a:rPr lang="en-US" altLang="zh-CN" dirty="0"/>
              <a:t>Ability</a:t>
            </a:r>
            <a:r>
              <a:rPr lang="zh-CN" altLang="en-US" dirty="0"/>
              <a:t>实例。此时，应用的</a:t>
            </a:r>
            <a:r>
              <a:rPr lang="en-US" altLang="zh-CN" dirty="0"/>
              <a:t>Ability</a:t>
            </a:r>
            <a:r>
              <a:rPr lang="zh-CN" altLang="en-US" dirty="0"/>
              <a:t>实例已创建，当再次调用</a:t>
            </a:r>
            <a:r>
              <a:rPr lang="en-US" altLang="zh-CN" dirty="0" err="1"/>
              <a:t>startAbility</a:t>
            </a:r>
            <a:r>
              <a:rPr lang="en-US" altLang="zh-CN" dirty="0"/>
              <a:t>()</a:t>
            </a:r>
            <a:r>
              <a:rPr lang="zh-CN" altLang="en-US" dirty="0"/>
              <a:t>方法启动该</a:t>
            </a:r>
            <a:r>
              <a:rPr lang="en-US" altLang="zh-CN" dirty="0"/>
              <a:t>Ability</a:t>
            </a:r>
            <a:r>
              <a:rPr lang="zh-CN" altLang="en-US" dirty="0"/>
              <a:t>实例时，只会进入该</a:t>
            </a:r>
            <a:r>
              <a:rPr lang="en-US" altLang="zh-CN" dirty="0"/>
              <a:t>Ability</a:t>
            </a:r>
            <a:r>
              <a:rPr lang="zh-CN" altLang="en-US" dirty="0"/>
              <a:t>的</a:t>
            </a:r>
            <a:r>
              <a:rPr lang="en-US" altLang="zh-CN" dirty="0" err="1"/>
              <a:t>onNewWant</a:t>
            </a:r>
            <a:r>
              <a:rPr lang="en-US" altLang="zh-CN" dirty="0"/>
              <a:t>()</a:t>
            </a:r>
            <a:r>
              <a:rPr lang="zh-CN" altLang="en-US" dirty="0"/>
              <a:t>回调，不会进入其</a:t>
            </a:r>
            <a:r>
              <a:rPr lang="en-US" altLang="zh-CN" dirty="0" err="1"/>
              <a:t>onCreate</a:t>
            </a:r>
            <a:r>
              <a:rPr lang="en-US" altLang="zh-CN" dirty="0"/>
              <a:t>()</a:t>
            </a:r>
            <a:r>
              <a:rPr lang="zh-CN" altLang="en-US" dirty="0"/>
              <a:t>和</a:t>
            </a:r>
            <a:r>
              <a:rPr lang="en-US" altLang="zh-CN" dirty="0" err="1"/>
              <a:t>onWindowStageCreate</a:t>
            </a:r>
            <a:r>
              <a:rPr lang="en-US" altLang="zh-CN" dirty="0"/>
              <a:t>()</a:t>
            </a:r>
            <a:r>
              <a:rPr lang="zh-CN" altLang="en-US" dirty="0"/>
              <a:t>生命周期回调。</a:t>
            </a:r>
          </a:p>
          <a:p>
            <a:pPr marL="0" indent="0">
              <a:buNone/>
            </a:pPr>
            <a:r>
              <a:rPr lang="zh-CN" altLang="en-US" dirty="0"/>
              <a:t>如果需要使用</a:t>
            </a:r>
            <a:r>
              <a:rPr lang="en-US" altLang="zh-CN" dirty="0"/>
              <a:t>singleton</a:t>
            </a:r>
            <a:r>
              <a:rPr lang="zh-CN" altLang="en-US" dirty="0"/>
              <a:t>启动模式，将</a:t>
            </a:r>
            <a:r>
              <a:rPr lang="en-US" altLang="zh-CN" dirty="0"/>
              <a:t>module.json5</a:t>
            </a:r>
            <a:r>
              <a:rPr lang="zh-CN" altLang="en-US" dirty="0"/>
              <a:t>配置文件中的</a:t>
            </a:r>
            <a:r>
              <a:rPr lang="en-US" altLang="zh-CN" dirty="0"/>
              <a:t>"</a:t>
            </a:r>
            <a:r>
              <a:rPr lang="en-US" altLang="zh-CN" dirty="0" err="1"/>
              <a:t>launchType</a:t>
            </a:r>
            <a:r>
              <a:rPr lang="en-US" altLang="zh-CN" dirty="0"/>
              <a:t>"</a:t>
            </a:r>
            <a:r>
              <a:rPr lang="zh-CN" altLang="en-US" dirty="0"/>
              <a:t>字段配置为</a:t>
            </a:r>
            <a:r>
              <a:rPr lang="en-US" altLang="zh-CN" dirty="0"/>
              <a:t>"singleton''</a:t>
            </a:r>
            <a:r>
              <a:rPr lang="zh-CN" altLang="en-US" dirty="0"/>
              <a:t>即可。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"module": {</a:t>
            </a:r>
          </a:p>
          <a:p>
            <a:r>
              <a:rPr lang="en-US" altLang="zh-CN" dirty="0"/>
              <a:t>      ...</a:t>
            </a:r>
          </a:p>
          <a:p>
            <a:r>
              <a:rPr lang="en-US" altLang="zh-CN" dirty="0"/>
              <a:t>     "abilities": [</a:t>
            </a:r>
          </a:p>
          <a:p>
            <a:r>
              <a:rPr lang="en-US" altLang="zh-CN" dirty="0"/>
              <a:t>       {</a:t>
            </a:r>
          </a:p>
          <a:p>
            <a:r>
              <a:rPr lang="en-US" altLang="zh-CN" dirty="0"/>
              <a:t>         "</a:t>
            </a:r>
            <a:r>
              <a:rPr lang="en-US" altLang="zh-CN" dirty="0" err="1"/>
              <a:t>launchType</a:t>
            </a:r>
            <a:r>
              <a:rPr lang="en-US" altLang="zh-CN" dirty="0"/>
              <a:t>": "singleton",</a:t>
            </a:r>
          </a:p>
          <a:p>
            <a:r>
              <a:rPr lang="en-US" altLang="zh-CN" dirty="0"/>
              <a:t>          ...</a:t>
            </a:r>
          </a:p>
          <a:p>
            <a:r>
              <a:rPr lang="en-US" altLang="zh-CN" dirty="0"/>
              <a:t>       }</a:t>
            </a:r>
          </a:p>
          <a:p>
            <a:r>
              <a:rPr lang="en-US" altLang="zh-CN" dirty="0"/>
              <a:t>     ]</a:t>
            </a:r>
          </a:p>
          <a:p>
            <a:r>
              <a:rPr lang="en-US" altLang="zh-CN" dirty="0"/>
              <a:t>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6534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 standard</a:t>
            </a:r>
            <a:r>
              <a:rPr lang="zh-CN" altLang="en-US" dirty="0"/>
              <a:t>启动模式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02296"/>
            <a:ext cx="10515600" cy="43746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在</a:t>
            </a:r>
            <a:r>
              <a:rPr lang="en-US" altLang="zh-CN" dirty="0"/>
              <a:t>standard</a:t>
            </a:r>
            <a:r>
              <a:rPr lang="zh-CN" altLang="en-US" dirty="0"/>
              <a:t>启动模式下，每次调用</a:t>
            </a:r>
            <a:r>
              <a:rPr lang="en-US" altLang="zh-CN" dirty="0" err="1"/>
              <a:t>startAbility</a:t>
            </a:r>
            <a:r>
              <a:rPr lang="en-US" altLang="zh-CN" dirty="0"/>
              <a:t>()</a:t>
            </a:r>
            <a:r>
              <a:rPr lang="zh-CN" altLang="en-US" dirty="0"/>
              <a:t>方法时，都会在应用进程中创建一个新的该类型的</a:t>
            </a:r>
            <a:r>
              <a:rPr lang="en-US" altLang="zh-CN" dirty="0"/>
              <a:t>Ability</a:t>
            </a:r>
            <a:r>
              <a:rPr lang="zh-CN" altLang="en-US" dirty="0"/>
              <a:t>实例，即在最近任务列表中可以看到有多个该类型的</a:t>
            </a:r>
            <a:r>
              <a:rPr lang="en-US" altLang="zh-CN" dirty="0"/>
              <a:t>Ability</a:t>
            </a:r>
            <a:r>
              <a:rPr lang="zh-CN" altLang="en-US" dirty="0"/>
              <a:t>实例。这种情况下，可以将</a:t>
            </a:r>
            <a:r>
              <a:rPr lang="en-US" altLang="zh-CN" dirty="0"/>
              <a:t>Ability</a:t>
            </a:r>
            <a:r>
              <a:rPr lang="zh-CN" altLang="en-US" dirty="0"/>
              <a:t>配置为</a:t>
            </a:r>
            <a:r>
              <a:rPr lang="en-US" altLang="zh-CN" dirty="0"/>
              <a:t>standard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如果需要使用</a:t>
            </a:r>
            <a:r>
              <a:rPr lang="en-US" altLang="zh-CN" dirty="0"/>
              <a:t>standard</a:t>
            </a:r>
            <a:r>
              <a:rPr lang="zh-CN" altLang="en-US" dirty="0"/>
              <a:t>启动模式，将</a:t>
            </a:r>
            <a:r>
              <a:rPr lang="en-US" altLang="zh-CN" dirty="0"/>
              <a:t>module.json5</a:t>
            </a:r>
            <a:r>
              <a:rPr lang="zh-CN" altLang="en-US" dirty="0"/>
              <a:t>配置文件中的</a:t>
            </a:r>
            <a:r>
              <a:rPr lang="en-US" altLang="zh-CN" dirty="0"/>
              <a:t>"</a:t>
            </a:r>
            <a:r>
              <a:rPr lang="en-US" altLang="zh-CN" dirty="0" err="1"/>
              <a:t>launchType</a:t>
            </a:r>
            <a:r>
              <a:rPr lang="en-US" altLang="zh-CN" dirty="0"/>
              <a:t>"</a:t>
            </a:r>
            <a:r>
              <a:rPr lang="zh-CN" altLang="en-US" dirty="0"/>
              <a:t>字段配置为</a:t>
            </a:r>
            <a:r>
              <a:rPr lang="en-US" altLang="zh-CN" dirty="0"/>
              <a:t>"standard"</a:t>
            </a:r>
            <a:r>
              <a:rPr lang="zh-CN" altLang="en-US" dirty="0"/>
              <a:t>即可。</a:t>
            </a:r>
          </a:p>
        </p:txBody>
      </p:sp>
    </p:spTree>
    <p:extLst>
      <p:ext uri="{BB962C8B-B14F-4D97-AF65-F5344CB8AC3E}">
        <p14:creationId xmlns:p14="http://schemas.microsoft.com/office/powerpoint/2010/main" val="1795798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 standard</a:t>
            </a:r>
            <a:r>
              <a:rPr lang="zh-CN" altLang="en-US" dirty="0"/>
              <a:t>启动模式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02296"/>
            <a:ext cx="10515600" cy="437466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dirty="0"/>
              <a:t>在</a:t>
            </a:r>
            <a:r>
              <a:rPr lang="en-US" altLang="zh-CN" dirty="0"/>
              <a:t>specified</a:t>
            </a:r>
            <a:r>
              <a:rPr lang="zh-CN" altLang="en-US" dirty="0"/>
              <a:t>启动模式下，在</a:t>
            </a:r>
            <a:r>
              <a:rPr lang="en-US" altLang="zh-CN" dirty="0"/>
              <a:t>Ability</a:t>
            </a:r>
            <a:r>
              <a:rPr lang="zh-CN" altLang="en-US" dirty="0"/>
              <a:t>实例创建之前，允许开发者为该实例创建一个唯一的字符串</a:t>
            </a:r>
            <a:r>
              <a:rPr lang="en-US" altLang="zh-CN" dirty="0"/>
              <a:t>Key</a:t>
            </a:r>
            <a:r>
              <a:rPr lang="zh-CN" altLang="en-US" dirty="0"/>
              <a:t>，创建的</a:t>
            </a:r>
            <a:r>
              <a:rPr lang="en-US" altLang="zh-CN" dirty="0"/>
              <a:t>Ability</a:t>
            </a:r>
            <a:r>
              <a:rPr lang="zh-CN" altLang="en-US" dirty="0"/>
              <a:t>实例绑定</a:t>
            </a:r>
            <a:r>
              <a:rPr lang="en-US" altLang="zh-CN" dirty="0"/>
              <a:t>Key</a:t>
            </a:r>
            <a:r>
              <a:rPr lang="zh-CN" altLang="en-US" dirty="0"/>
              <a:t>之后，后续每次调用</a:t>
            </a:r>
            <a:r>
              <a:rPr lang="en-US" altLang="zh-CN" dirty="0" err="1"/>
              <a:t>startAbility</a:t>
            </a:r>
            <a:r>
              <a:rPr lang="en-US" altLang="zh-CN" dirty="0"/>
              <a:t>()</a:t>
            </a:r>
            <a:r>
              <a:rPr lang="zh-CN" altLang="en-US" dirty="0"/>
              <a:t>方法时，都会询问应用使用哪个</a:t>
            </a:r>
            <a:r>
              <a:rPr lang="en-US" altLang="zh-CN" dirty="0"/>
              <a:t>Key</a:t>
            </a:r>
            <a:r>
              <a:rPr lang="zh-CN" altLang="en-US" dirty="0"/>
              <a:t>对应的</a:t>
            </a:r>
            <a:r>
              <a:rPr lang="en-US" altLang="zh-CN" dirty="0"/>
              <a:t>Ability</a:t>
            </a:r>
            <a:r>
              <a:rPr lang="zh-CN" altLang="en-US" dirty="0"/>
              <a:t>实例来响应</a:t>
            </a:r>
            <a:r>
              <a:rPr lang="en-US" altLang="zh-CN" dirty="0" err="1"/>
              <a:t>startAbility</a:t>
            </a:r>
            <a:r>
              <a:rPr lang="zh-CN" altLang="en-US" dirty="0"/>
              <a:t>请求。运行时由</a:t>
            </a:r>
            <a:r>
              <a:rPr lang="en-US" altLang="zh-CN" dirty="0"/>
              <a:t>Ability</a:t>
            </a:r>
            <a:r>
              <a:rPr lang="zh-CN" altLang="en-US" dirty="0"/>
              <a:t>内部业务决定是否创建多个实例，如果匹配有该</a:t>
            </a:r>
            <a:r>
              <a:rPr lang="en-US" altLang="zh-CN" dirty="0"/>
              <a:t>Ability</a:t>
            </a:r>
            <a:r>
              <a:rPr lang="zh-CN" altLang="en-US" dirty="0"/>
              <a:t>实例的</a:t>
            </a:r>
            <a:r>
              <a:rPr lang="en-US" altLang="zh-CN" dirty="0"/>
              <a:t>Key</a:t>
            </a:r>
            <a:r>
              <a:rPr lang="zh-CN" altLang="en-US" dirty="0"/>
              <a:t>，则直接拉起与之绑定的</a:t>
            </a:r>
            <a:r>
              <a:rPr lang="en-US" altLang="zh-CN" dirty="0"/>
              <a:t>Ability</a:t>
            </a:r>
            <a:r>
              <a:rPr lang="zh-CN" altLang="en-US" dirty="0"/>
              <a:t>实例，否则创建一个新的</a:t>
            </a:r>
            <a:r>
              <a:rPr lang="en-US" altLang="zh-CN" dirty="0"/>
              <a:t>Ability</a:t>
            </a:r>
            <a:r>
              <a:rPr lang="zh-CN" altLang="en-US" dirty="0"/>
              <a:t>实例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例如，用户在应用中重复打开同一个文档时，启动的均是最近任务列表中的同一个任务，以及在应用中重复新建文档时，启动的均是最近任务列表中的新任务。这种情况下，可以将</a:t>
            </a:r>
            <a:r>
              <a:rPr lang="en-US" altLang="zh-CN" dirty="0"/>
              <a:t>Ability</a:t>
            </a:r>
            <a:r>
              <a:rPr lang="zh-CN" altLang="en-US" dirty="0"/>
              <a:t>配置为</a:t>
            </a:r>
            <a:r>
              <a:rPr lang="en-US" altLang="zh-CN" dirty="0"/>
              <a:t>specified</a:t>
            </a:r>
            <a:r>
              <a:rPr lang="zh-CN" altLang="en-US" dirty="0"/>
              <a:t>。当再次调用</a:t>
            </a:r>
            <a:r>
              <a:rPr lang="en-US" altLang="zh-CN" dirty="0" err="1"/>
              <a:t>startAbility</a:t>
            </a:r>
            <a:r>
              <a:rPr lang="en-US" altLang="zh-CN" dirty="0"/>
              <a:t>()</a:t>
            </a:r>
            <a:r>
              <a:rPr lang="zh-CN" altLang="en-US" dirty="0"/>
              <a:t>方法启动该</a:t>
            </a:r>
            <a:r>
              <a:rPr lang="en-US" altLang="zh-CN" dirty="0"/>
              <a:t>Ability</a:t>
            </a:r>
            <a:r>
              <a:rPr lang="zh-CN" altLang="en-US" dirty="0"/>
              <a:t>实例，且</a:t>
            </a:r>
            <a:r>
              <a:rPr lang="en-US" altLang="zh-CN" dirty="0" err="1"/>
              <a:t>AbilityStage</a:t>
            </a:r>
            <a:r>
              <a:rPr lang="zh-CN" altLang="en-US" dirty="0"/>
              <a:t>的</a:t>
            </a:r>
            <a:r>
              <a:rPr lang="en-US" altLang="zh-CN" dirty="0" err="1"/>
              <a:t>onAcceptWant</a:t>
            </a:r>
            <a:r>
              <a:rPr lang="en-US" altLang="zh-CN" dirty="0"/>
              <a:t>()</a:t>
            </a:r>
            <a:r>
              <a:rPr lang="zh-CN" altLang="en-US" dirty="0"/>
              <a:t>回调匹配到一个已创建的</a:t>
            </a:r>
            <a:r>
              <a:rPr lang="en-US" altLang="zh-CN" dirty="0"/>
              <a:t>Ability</a:t>
            </a:r>
            <a:r>
              <a:rPr lang="zh-CN" altLang="en-US" dirty="0"/>
              <a:t>实例时，再次启动该</a:t>
            </a:r>
            <a:r>
              <a:rPr lang="en-US" altLang="zh-CN" dirty="0"/>
              <a:t>Ability</a:t>
            </a:r>
            <a:r>
              <a:rPr lang="zh-CN" altLang="en-US" dirty="0"/>
              <a:t>，只会进入该</a:t>
            </a:r>
            <a:r>
              <a:rPr lang="en-US" altLang="zh-CN" dirty="0"/>
              <a:t>Ability</a:t>
            </a:r>
            <a:r>
              <a:rPr lang="zh-CN" altLang="en-US" dirty="0"/>
              <a:t>的</a:t>
            </a:r>
            <a:r>
              <a:rPr lang="en-US" altLang="zh-CN" dirty="0" err="1"/>
              <a:t>onNewWant</a:t>
            </a:r>
            <a:r>
              <a:rPr lang="en-US" altLang="zh-CN" dirty="0"/>
              <a:t>()</a:t>
            </a:r>
            <a:r>
              <a:rPr lang="zh-CN" altLang="en-US" dirty="0"/>
              <a:t>回调，不会进入其</a:t>
            </a:r>
            <a:r>
              <a:rPr lang="en-US" altLang="zh-CN" dirty="0" err="1"/>
              <a:t>onCreate</a:t>
            </a:r>
            <a:r>
              <a:rPr lang="en-US" altLang="zh-CN" dirty="0"/>
              <a:t>()</a:t>
            </a:r>
            <a:r>
              <a:rPr lang="zh-CN" altLang="en-US" dirty="0"/>
              <a:t>和</a:t>
            </a:r>
            <a:r>
              <a:rPr lang="en-US" altLang="zh-CN" dirty="0" err="1"/>
              <a:t>onWindowStageCreate</a:t>
            </a:r>
            <a:r>
              <a:rPr lang="en-US" altLang="zh-CN" dirty="0"/>
              <a:t>()</a:t>
            </a:r>
            <a:r>
              <a:rPr lang="zh-CN" altLang="en-US" dirty="0"/>
              <a:t>生命周期回调。</a:t>
            </a:r>
          </a:p>
          <a:p>
            <a:pPr marL="0" indent="0">
              <a:buNone/>
            </a:pPr>
            <a:r>
              <a:rPr lang="zh-CN" altLang="en-US" dirty="0"/>
              <a:t>如果需要使用</a:t>
            </a:r>
            <a:r>
              <a:rPr lang="en-US" altLang="zh-CN" dirty="0"/>
              <a:t>specified</a:t>
            </a:r>
            <a:r>
              <a:rPr lang="zh-CN" altLang="en-US" dirty="0"/>
              <a:t>启动模式，将</a:t>
            </a:r>
            <a:r>
              <a:rPr lang="en-US" altLang="zh-CN" dirty="0"/>
              <a:t>module.json5</a:t>
            </a:r>
            <a:r>
              <a:rPr lang="zh-CN" altLang="en-US" dirty="0"/>
              <a:t>配置文件的</a:t>
            </a:r>
            <a:r>
              <a:rPr lang="en-US" altLang="zh-CN" dirty="0"/>
              <a:t>"</a:t>
            </a:r>
            <a:r>
              <a:rPr lang="en-US" altLang="zh-CN" dirty="0" err="1"/>
              <a:t>launchType</a:t>
            </a:r>
            <a:r>
              <a:rPr lang="en-US" altLang="zh-CN" dirty="0"/>
              <a:t>"</a:t>
            </a:r>
            <a:r>
              <a:rPr lang="zh-CN" altLang="en-US" dirty="0"/>
              <a:t>字段配置为</a:t>
            </a:r>
            <a:r>
              <a:rPr lang="en-US" altLang="zh-CN" dirty="0"/>
              <a:t>"specified"</a:t>
            </a:r>
            <a:r>
              <a:rPr lang="zh-CN" altLang="en-US" dirty="0"/>
              <a:t>即可。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5812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  </a:t>
            </a:r>
            <a:r>
              <a:rPr lang="en-US" altLang="zh-CN" dirty="0" smtClean="0"/>
              <a:t>Ability</a:t>
            </a:r>
            <a:r>
              <a:rPr lang="zh-CN" altLang="en-US" dirty="0"/>
              <a:t>内页面的跳转和数据传递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Ability</a:t>
            </a:r>
            <a:r>
              <a:rPr lang="zh-CN" altLang="en-US" dirty="0"/>
              <a:t>的数据传递包括</a:t>
            </a:r>
            <a:r>
              <a:rPr lang="en-US" altLang="zh-CN" dirty="0"/>
              <a:t>Ability</a:t>
            </a:r>
            <a:r>
              <a:rPr lang="zh-CN" altLang="en-US" dirty="0"/>
              <a:t>内页面的跳转和数据传递、</a:t>
            </a:r>
            <a:r>
              <a:rPr lang="en-US" altLang="zh-CN" dirty="0"/>
              <a:t>Ability</a:t>
            </a:r>
            <a:r>
              <a:rPr lang="zh-CN" altLang="en-US" dirty="0"/>
              <a:t>间的数据跳转和数据传递。本节主要讲解</a:t>
            </a:r>
            <a:r>
              <a:rPr lang="en-US" altLang="zh-CN" dirty="0"/>
              <a:t>Ability</a:t>
            </a:r>
            <a:r>
              <a:rPr lang="zh-CN" altLang="en-US" dirty="0"/>
              <a:t>内页面的跳转和数据传递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2.4.1  </a:t>
            </a:r>
            <a:r>
              <a:rPr lang="zh-CN" altLang="en-US" dirty="0"/>
              <a:t>新建</a:t>
            </a:r>
            <a:r>
              <a:rPr lang="en-US" altLang="zh-CN" dirty="0"/>
              <a:t>Ability</a:t>
            </a:r>
            <a:r>
              <a:rPr lang="zh-CN" altLang="en-US" dirty="0"/>
              <a:t>内</a:t>
            </a:r>
            <a:r>
              <a:rPr lang="zh-CN" altLang="en-US" dirty="0" smtClean="0"/>
              <a:t>页面</a:t>
            </a:r>
            <a:endParaRPr lang="en-US" altLang="zh-CN" dirty="0" smtClean="0"/>
          </a:p>
          <a:p>
            <a:r>
              <a:rPr lang="en-US" altLang="zh-CN" dirty="0"/>
              <a:t>2.4.2  </a:t>
            </a:r>
            <a:r>
              <a:rPr lang="zh-CN" altLang="en-US" dirty="0"/>
              <a:t>页面跳转及传</a:t>
            </a:r>
            <a:r>
              <a:rPr lang="zh-CN" altLang="en-US" dirty="0" smtClean="0"/>
              <a:t>参</a:t>
            </a:r>
            <a:endParaRPr lang="en-US" altLang="zh-CN" dirty="0" smtClean="0"/>
          </a:p>
          <a:p>
            <a:r>
              <a:rPr lang="en-US" altLang="zh-CN" dirty="0"/>
              <a:t>2.4.3  </a:t>
            </a:r>
            <a:r>
              <a:rPr lang="zh-CN" altLang="en-US" dirty="0"/>
              <a:t>参数</a:t>
            </a:r>
            <a:r>
              <a:rPr lang="zh-CN" altLang="en-US" dirty="0" smtClean="0"/>
              <a:t>接收</a:t>
            </a:r>
            <a:endParaRPr lang="en-US" altLang="zh-CN" dirty="0" smtClean="0"/>
          </a:p>
          <a:p>
            <a:r>
              <a:rPr lang="en-US" altLang="zh-CN" dirty="0"/>
              <a:t>2.4.4  </a:t>
            </a:r>
            <a:r>
              <a:rPr lang="zh-CN" altLang="en-US" dirty="0"/>
              <a:t>运行</a:t>
            </a:r>
          </a:p>
        </p:txBody>
      </p:sp>
    </p:spTree>
    <p:extLst>
      <p:ext uri="{BB962C8B-B14F-4D97-AF65-F5344CB8AC3E}">
        <p14:creationId xmlns:p14="http://schemas.microsoft.com/office/powerpoint/2010/main" val="514176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2.4.1  </a:t>
            </a:r>
            <a:r>
              <a:rPr lang="zh-CN" altLang="en-US" dirty="0"/>
              <a:t>新建</a:t>
            </a:r>
            <a:r>
              <a:rPr lang="en-US" altLang="zh-CN" dirty="0"/>
              <a:t>Ability</a:t>
            </a:r>
            <a:r>
              <a:rPr lang="zh-CN" altLang="en-US" dirty="0"/>
              <a:t>内页面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初始化工程之后，会生成以下内容：</a:t>
            </a:r>
          </a:p>
          <a:p>
            <a:r>
              <a:rPr lang="zh-CN" altLang="en-US" dirty="0"/>
              <a:t>在</a:t>
            </a:r>
            <a:r>
              <a:rPr lang="en-US" altLang="zh-CN" dirty="0" err="1"/>
              <a:t>src</a:t>
            </a:r>
            <a:r>
              <a:rPr lang="en-US" altLang="zh-CN" dirty="0"/>
              <a:t>/main/</a:t>
            </a:r>
            <a:r>
              <a:rPr lang="en-US" altLang="zh-CN" dirty="0" err="1"/>
              <a:t>ets</a:t>
            </a:r>
            <a:r>
              <a:rPr lang="en-US" altLang="zh-CN" dirty="0"/>
              <a:t>/</a:t>
            </a:r>
            <a:r>
              <a:rPr lang="en-US" altLang="zh-CN" dirty="0" err="1"/>
              <a:t>entryability</a:t>
            </a:r>
            <a:r>
              <a:rPr lang="zh-CN" altLang="en-US" dirty="0"/>
              <a:t>目录下，初始会生成一个</a:t>
            </a:r>
            <a:r>
              <a:rPr lang="en-US" altLang="zh-CN" dirty="0"/>
              <a:t>Ability</a:t>
            </a:r>
            <a:r>
              <a:rPr lang="zh-CN" altLang="en-US" dirty="0"/>
              <a:t>文件</a:t>
            </a:r>
            <a:r>
              <a:rPr lang="en-US" altLang="zh-CN" dirty="0" err="1"/>
              <a:t>EntryAbility.ts</a:t>
            </a:r>
            <a:r>
              <a:rPr lang="zh-CN" altLang="en-US" dirty="0" smtClean="0"/>
              <a:t>。可以</a:t>
            </a:r>
            <a:r>
              <a:rPr lang="zh-CN" altLang="en-US" dirty="0"/>
              <a:t>在</a:t>
            </a:r>
            <a:r>
              <a:rPr lang="en-US" altLang="zh-CN" dirty="0" err="1"/>
              <a:t>EntryAbility.ts</a:t>
            </a:r>
            <a:r>
              <a:rPr lang="zh-CN" altLang="en-US" dirty="0"/>
              <a:t>文件中根据业务需要实现</a:t>
            </a:r>
            <a:r>
              <a:rPr lang="en-US" altLang="zh-CN" dirty="0"/>
              <a:t>Ability</a:t>
            </a:r>
            <a:r>
              <a:rPr lang="zh-CN" altLang="en-US" dirty="0"/>
              <a:t>的生命周期回调内容。</a:t>
            </a:r>
          </a:p>
          <a:p>
            <a:r>
              <a:rPr lang="zh-CN" altLang="en-US" dirty="0"/>
              <a:t>在</a:t>
            </a:r>
            <a:r>
              <a:rPr lang="en-US" altLang="zh-CN" dirty="0" err="1"/>
              <a:t>src</a:t>
            </a:r>
            <a:r>
              <a:rPr lang="en-US" altLang="zh-CN" dirty="0"/>
              <a:t>/main/</a:t>
            </a:r>
            <a:r>
              <a:rPr lang="en-US" altLang="zh-CN" dirty="0" err="1"/>
              <a:t>ets</a:t>
            </a:r>
            <a:r>
              <a:rPr lang="en-US" altLang="zh-CN" dirty="0"/>
              <a:t>/pages</a:t>
            </a:r>
            <a:r>
              <a:rPr lang="zh-CN" altLang="en-US" dirty="0"/>
              <a:t>目录下，会生成一个</a:t>
            </a:r>
            <a:r>
              <a:rPr lang="en-US" altLang="zh-CN" dirty="0"/>
              <a:t>Index</a:t>
            </a:r>
            <a:r>
              <a:rPr lang="zh-CN" altLang="en-US" dirty="0"/>
              <a:t>页面。这也是基于</a:t>
            </a:r>
            <a:r>
              <a:rPr lang="en-US" altLang="zh-CN" dirty="0"/>
              <a:t>Ability</a:t>
            </a:r>
            <a:r>
              <a:rPr lang="zh-CN" altLang="en-US" dirty="0"/>
              <a:t>实现的</a:t>
            </a:r>
            <a:r>
              <a:rPr lang="zh-CN" altLang="en-US" dirty="0" smtClean="0"/>
              <a:t>应用的</a:t>
            </a:r>
            <a:r>
              <a:rPr lang="zh-CN" altLang="en-US" dirty="0"/>
              <a:t>入口页面。可以在</a:t>
            </a:r>
            <a:r>
              <a:rPr lang="en-US" altLang="zh-CN" dirty="0"/>
              <a:t>Index</a:t>
            </a:r>
            <a:r>
              <a:rPr lang="zh-CN" altLang="en-US" dirty="0"/>
              <a:t>页面中根据业务需要实现入口页面的功能。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8057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23536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为了实现页面的跳转和数据传递，需要新建一个页面。在</a:t>
            </a:r>
            <a:r>
              <a:rPr lang="en-US" altLang="zh-CN" dirty="0" err="1"/>
              <a:t>src</a:t>
            </a:r>
            <a:r>
              <a:rPr lang="en-US" altLang="zh-CN" dirty="0"/>
              <a:t>/main/</a:t>
            </a:r>
            <a:r>
              <a:rPr lang="en-US" altLang="zh-CN" dirty="0" err="1"/>
              <a:t>ets</a:t>
            </a:r>
            <a:r>
              <a:rPr lang="en-US" altLang="zh-CN" dirty="0"/>
              <a:t>/pages</a:t>
            </a:r>
            <a:r>
              <a:rPr lang="zh-CN" altLang="en-US" dirty="0"/>
              <a:t>目录下</a:t>
            </a:r>
            <a:r>
              <a:rPr lang="zh-CN" altLang="en-US" dirty="0" smtClean="0"/>
              <a:t>，可以</a:t>
            </a:r>
            <a:r>
              <a:rPr lang="zh-CN" altLang="en-US" dirty="0"/>
              <a:t>通过右击</a:t>
            </a:r>
            <a:r>
              <a:rPr lang="en-US" altLang="zh-CN" dirty="0" err="1"/>
              <a:t>New→Page</a:t>
            </a:r>
            <a:r>
              <a:rPr lang="zh-CN" altLang="en-US" dirty="0"/>
              <a:t>来新建页面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485" y="1884654"/>
            <a:ext cx="5401429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065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本章</a:t>
            </a:r>
            <a:r>
              <a:rPr lang="zh-CN" altLang="en-US" dirty="0"/>
              <a:t>介绍</a:t>
            </a:r>
            <a:r>
              <a:rPr lang="en-US" altLang="zh-CN" dirty="0" err="1"/>
              <a:t>HarmonyOS</a:t>
            </a:r>
            <a:r>
              <a:rPr lang="zh-CN" altLang="en-US" dirty="0"/>
              <a:t>的核心组件</a:t>
            </a:r>
            <a:r>
              <a:rPr lang="en-US" altLang="zh-CN" dirty="0"/>
              <a:t>Ability</a:t>
            </a:r>
            <a:r>
              <a:rPr lang="zh-CN" altLang="en-US" dirty="0"/>
              <a:t>的开发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 2.1  Ability</a:t>
            </a:r>
            <a:r>
              <a:rPr lang="zh-CN" altLang="en-US" dirty="0" smtClean="0"/>
              <a:t>概述</a:t>
            </a:r>
            <a:endParaRPr lang="en-US" altLang="zh-CN" dirty="0" smtClean="0"/>
          </a:p>
          <a:p>
            <a:r>
              <a:rPr lang="en-US" altLang="zh-CN" dirty="0"/>
              <a:t> 2.2  FA</a:t>
            </a:r>
            <a:r>
              <a:rPr lang="zh-CN" altLang="en-US" dirty="0"/>
              <a:t>模型</a:t>
            </a:r>
            <a:r>
              <a:rPr lang="zh-CN" altLang="en-US" dirty="0" smtClean="0"/>
              <a:t>介绍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2.3  </a:t>
            </a:r>
            <a:r>
              <a:rPr lang="en-US" altLang="zh-CN" dirty="0"/>
              <a:t>Stage</a:t>
            </a:r>
            <a:r>
              <a:rPr lang="zh-CN" altLang="en-US" dirty="0"/>
              <a:t>模型</a:t>
            </a:r>
            <a:r>
              <a:rPr lang="zh-CN" altLang="en-US" dirty="0" smtClean="0"/>
              <a:t>介绍</a:t>
            </a:r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en-US" altLang="zh-CN" dirty="0"/>
              <a:t>2.4  </a:t>
            </a:r>
            <a:r>
              <a:rPr lang="en-US" altLang="zh-CN" dirty="0" smtClean="0"/>
              <a:t>Ability</a:t>
            </a:r>
            <a:r>
              <a:rPr lang="zh-CN" altLang="en-US" dirty="0"/>
              <a:t>内页面的跳转和</a:t>
            </a:r>
            <a:r>
              <a:rPr lang="zh-CN" altLang="en-US" dirty="0" smtClean="0"/>
              <a:t>数据传递</a:t>
            </a:r>
            <a:endParaRPr lang="en-US" altLang="zh-CN" dirty="0" smtClean="0"/>
          </a:p>
          <a:p>
            <a:r>
              <a:rPr lang="en-US" altLang="zh-CN" dirty="0"/>
              <a:t>2.5  Want</a:t>
            </a:r>
            <a:r>
              <a:rPr lang="zh-CN" altLang="en-US" dirty="0" smtClean="0"/>
              <a:t>概述</a:t>
            </a:r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en-US" altLang="zh-CN" dirty="0"/>
              <a:t>2.6  </a:t>
            </a:r>
            <a:r>
              <a:rPr lang="zh-CN" altLang="en-US" dirty="0"/>
              <a:t>实战：显式</a:t>
            </a:r>
            <a:r>
              <a:rPr lang="en-US" altLang="zh-CN" dirty="0"/>
              <a:t>Want</a:t>
            </a:r>
            <a:r>
              <a:rPr lang="zh-CN" altLang="en-US" dirty="0"/>
              <a:t>启动</a:t>
            </a:r>
            <a:r>
              <a:rPr lang="en-US" altLang="zh-CN" dirty="0"/>
              <a:t>Ability</a:t>
            </a:r>
          </a:p>
          <a:p>
            <a:r>
              <a:rPr lang="en-US" altLang="zh-CN" dirty="0"/>
              <a:t>2.7  </a:t>
            </a:r>
            <a:r>
              <a:rPr lang="zh-CN" altLang="en-US" dirty="0"/>
              <a:t>实战：隐式</a:t>
            </a:r>
            <a:r>
              <a:rPr lang="en-US" altLang="zh-CN" dirty="0"/>
              <a:t>Want</a:t>
            </a:r>
            <a:r>
              <a:rPr lang="zh-CN" altLang="en-US" dirty="0"/>
              <a:t>打开应用</a:t>
            </a:r>
            <a:r>
              <a:rPr lang="zh-CN" altLang="en-US" dirty="0" smtClean="0"/>
              <a:t>管理</a:t>
            </a:r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en-US" altLang="zh-CN" dirty="0"/>
              <a:t>2.8  </a:t>
            </a:r>
            <a:r>
              <a:rPr lang="zh-CN" altLang="en-US" dirty="0"/>
              <a:t>小</a:t>
            </a:r>
            <a:r>
              <a:rPr lang="zh-CN" altLang="en-US" dirty="0" smtClean="0"/>
              <a:t>结</a:t>
            </a:r>
            <a:endParaRPr lang="en-US" altLang="zh-CN" dirty="0" smtClean="0"/>
          </a:p>
          <a:p>
            <a:r>
              <a:rPr lang="en-US" altLang="zh-CN" dirty="0"/>
              <a:t>2.9  </a:t>
            </a:r>
            <a:r>
              <a:rPr lang="zh-CN" altLang="en-US" dirty="0"/>
              <a:t>习题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6941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23536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在原有</a:t>
            </a:r>
            <a:r>
              <a:rPr lang="en-US" altLang="zh-CN" dirty="0"/>
              <a:t>Index</a:t>
            </a:r>
            <a:r>
              <a:rPr lang="zh-CN" altLang="en-US" dirty="0"/>
              <a:t>页面的基础上，新建一个名为</a:t>
            </a:r>
            <a:r>
              <a:rPr lang="en-US" altLang="zh-CN" dirty="0"/>
              <a:t>Second</a:t>
            </a:r>
            <a:r>
              <a:rPr lang="zh-CN" altLang="en-US" dirty="0"/>
              <a:t>的页面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52" y="712238"/>
            <a:ext cx="6013554" cy="403203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399269" y="1017039"/>
            <a:ext cx="736974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Second</a:t>
            </a:r>
            <a:r>
              <a:rPr lang="zh-CN" altLang="en-US" sz="1000" dirty="0"/>
              <a:t>页面创建完成之后，会自动做两个动作。一个动作是在</a:t>
            </a:r>
            <a:r>
              <a:rPr lang="en-US" altLang="zh-CN" sz="1000" dirty="0" err="1"/>
              <a:t>src</a:t>
            </a:r>
            <a:r>
              <a:rPr lang="en-US" altLang="zh-CN" sz="1000" dirty="0"/>
              <a:t>/main/</a:t>
            </a:r>
            <a:r>
              <a:rPr lang="en-US" altLang="zh-CN" sz="1000" dirty="0" err="1"/>
              <a:t>ets</a:t>
            </a:r>
            <a:r>
              <a:rPr lang="en-US" altLang="zh-CN" sz="1000" dirty="0"/>
              <a:t>/pages</a:t>
            </a:r>
            <a:r>
              <a:rPr lang="zh-CN" altLang="en-US" sz="1000" dirty="0"/>
              <a:t>目录</a:t>
            </a:r>
          </a:p>
          <a:p>
            <a:endParaRPr lang="zh-CN" altLang="en-US" sz="1000" dirty="0"/>
          </a:p>
          <a:p>
            <a:r>
              <a:rPr lang="zh-CN" altLang="en-US" sz="1000" dirty="0"/>
              <a:t>下创建一个</a:t>
            </a:r>
            <a:r>
              <a:rPr lang="en-US" altLang="zh-CN" sz="1000" dirty="0" err="1"/>
              <a:t>Second.ets</a:t>
            </a:r>
            <a:r>
              <a:rPr lang="zh-CN" altLang="en-US" sz="1000" dirty="0"/>
              <a:t>文件。</a:t>
            </a:r>
            <a:r>
              <a:rPr lang="en-US" altLang="zh-CN" sz="1000" dirty="0" err="1"/>
              <a:t>Second.ets</a:t>
            </a:r>
            <a:r>
              <a:rPr lang="zh-CN" altLang="en-US" sz="1000" dirty="0"/>
              <a:t>文件内容如下：</a:t>
            </a:r>
          </a:p>
          <a:p>
            <a:r>
              <a:rPr lang="en-US" altLang="zh-CN" sz="1000" dirty="0"/>
              <a:t>@Entry</a:t>
            </a:r>
          </a:p>
          <a:p>
            <a:r>
              <a:rPr lang="en-US" altLang="zh-CN" sz="1000" dirty="0"/>
              <a:t>@Component</a:t>
            </a:r>
          </a:p>
          <a:p>
            <a:r>
              <a:rPr lang="en-US" altLang="zh-CN" sz="1000" dirty="0" err="1"/>
              <a:t>struct</a:t>
            </a:r>
            <a:r>
              <a:rPr lang="en-US" altLang="zh-CN" sz="1000" dirty="0"/>
              <a:t> Second {</a:t>
            </a:r>
          </a:p>
          <a:p>
            <a:r>
              <a:rPr lang="en-US" altLang="zh-CN" sz="1000" dirty="0"/>
              <a:t>  @State message: string = 'Hello World'</a:t>
            </a:r>
          </a:p>
          <a:p>
            <a:endParaRPr lang="en-US" altLang="zh-CN" sz="1000" dirty="0"/>
          </a:p>
          <a:p>
            <a:r>
              <a:rPr lang="en-US" altLang="zh-CN" sz="1000" dirty="0"/>
              <a:t>  build() {</a:t>
            </a:r>
          </a:p>
          <a:p>
            <a:r>
              <a:rPr lang="en-US" altLang="zh-CN" sz="1000" dirty="0"/>
              <a:t>    Row() {</a:t>
            </a:r>
          </a:p>
          <a:p>
            <a:r>
              <a:rPr lang="en-US" altLang="zh-CN" sz="1000" dirty="0"/>
              <a:t>      Column() {</a:t>
            </a:r>
          </a:p>
          <a:p>
            <a:r>
              <a:rPr lang="en-US" altLang="zh-CN" sz="1000" dirty="0"/>
              <a:t>        Text(</a:t>
            </a:r>
            <a:r>
              <a:rPr lang="en-US" altLang="zh-CN" sz="1000" dirty="0" err="1"/>
              <a:t>this.message</a:t>
            </a:r>
            <a:r>
              <a:rPr lang="en-US" altLang="zh-CN" sz="1000" dirty="0"/>
              <a:t>)</a:t>
            </a:r>
          </a:p>
          <a:p>
            <a:r>
              <a:rPr lang="en-US" altLang="zh-CN" sz="1000" dirty="0"/>
              <a:t>          .</a:t>
            </a:r>
            <a:r>
              <a:rPr lang="en-US" altLang="zh-CN" sz="1000" dirty="0" err="1"/>
              <a:t>fontSize</a:t>
            </a:r>
            <a:r>
              <a:rPr lang="en-US" altLang="zh-CN" sz="1000" dirty="0"/>
              <a:t>(50)</a:t>
            </a:r>
          </a:p>
          <a:p>
            <a:r>
              <a:rPr lang="en-US" altLang="zh-CN" sz="1000" dirty="0"/>
              <a:t>          .</a:t>
            </a:r>
            <a:r>
              <a:rPr lang="en-US" altLang="zh-CN" sz="1000" dirty="0" err="1"/>
              <a:t>fontWeight</a:t>
            </a:r>
            <a:r>
              <a:rPr lang="en-US" altLang="zh-CN" sz="1000" dirty="0"/>
              <a:t>(</a:t>
            </a:r>
            <a:r>
              <a:rPr lang="en-US" altLang="zh-CN" sz="1000" dirty="0" err="1"/>
              <a:t>FontWeight.Bold</a:t>
            </a:r>
            <a:r>
              <a:rPr lang="en-US" altLang="zh-CN" sz="1000" dirty="0"/>
              <a:t>)</a:t>
            </a:r>
          </a:p>
          <a:p>
            <a:r>
              <a:rPr lang="en-US" altLang="zh-CN" sz="1000" dirty="0"/>
              <a:t>      }</a:t>
            </a:r>
          </a:p>
          <a:p>
            <a:r>
              <a:rPr lang="en-US" altLang="zh-CN" sz="1000" dirty="0"/>
              <a:t>      .width('100%')</a:t>
            </a:r>
          </a:p>
          <a:p>
            <a:r>
              <a:rPr lang="en-US" altLang="zh-CN" sz="1000" dirty="0"/>
              <a:t>    }</a:t>
            </a:r>
          </a:p>
          <a:p>
            <a:r>
              <a:rPr lang="en-US" altLang="zh-CN" sz="1000" dirty="0"/>
              <a:t>    .height('100%')</a:t>
            </a:r>
          </a:p>
          <a:p>
            <a:r>
              <a:rPr lang="en-US" altLang="zh-CN" sz="1000" dirty="0"/>
              <a:t>  }</a:t>
            </a:r>
          </a:p>
          <a:p>
            <a:r>
              <a:rPr lang="en-US" altLang="zh-CN" sz="1000" dirty="0"/>
              <a:t>}</a:t>
            </a:r>
          </a:p>
          <a:p>
            <a:r>
              <a:rPr lang="zh-CN" altLang="en-US" sz="1000" dirty="0"/>
              <a:t>另一个动作是将</a:t>
            </a:r>
            <a:r>
              <a:rPr lang="en-US" altLang="zh-CN" sz="1000" dirty="0"/>
              <a:t>Second</a:t>
            </a:r>
            <a:r>
              <a:rPr lang="zh-CN" altLang="en-US" sz="1000" dirty="0"/>
              <a:t>页面信息配置到</a:t>
            </a:r>
          </a:p>
          <a:p>
            <a:endParaRPr lang="zh-CN" altLang="en-US" sz="1000" dirty="0"/>
          </a:p>
          <a:p>
            <a:r>
              <a:rPr lang="en-US" altLang="zh-CN" sz="1000" dirty="0" err="1"/>
              <a:t>src</a:t>
            </a:r>
            <a:r>
              <a:rPr lang="en-US" altLang="zh-CN" sz="1000" dirty="0"/>
              <a:t>/main/resources/base/profile/</a:t>
            </a:r>
            <a:r>
              <a:rPr lang="en-US" altLang="zh-CN" sz="1000" dirty="0" err="1"/>
              <a:t>main_pages.json</a:t>
            </a:r>
            <a:r>
              <a:rPr lang="zh-CN" altLang="en-US" sz="1000" dirty="0"/>
              <a:t>文件中。</a:t>
            </a:r>
            <a:r>
              <a:rPr lang="en-US" altLang="zh-CN" sz="1000" dirty="0" err="1"/>
              <a:t>main_pages.json</a:t>
            </a:r>
            <a:r>
              <a:rPr lang="zh-CN" altLang="en-US" sz="1000" dirty="0"/>
              <a:t>文件内</a:t>
            </a:r>
          </a:p>
          <a:p>
            <a:endParaRPr lang="zh-CN" altLang="en-US" sz="1000" dirty="0"/>
          </a:p>
          <a:p>
            <a:r>
              <a:rPr lang="zh-CN" altLang="en-US" sz="1000" dirty="0"/>
              <a:t>容如下：</a:t>
            </a:r>
          </a:p>
          <a:p>
            <a:r>
              <a:rPr lang="en-US" altLang="zh-CN" sz="1000" dirty="0"/>
              <a:t>{</a:t>
            </a:r>
          </a:p>
          <a:p>
            <a:r>
              <a:rPr lang="en-US" altLang="zh-CN" sz="1000" dirty="0"/>
              <a:t>  "</a:t>
            </a:r>
            <a:r>
              <a:rPr lang="en-US" altLang="zh-CN" sz="1000" dirty="0" err="1"/>
              <a:t>src</a:t>
            </a:r>
            <a:r>
              <a:rPr lang="en-US" altLang="zh-CN" sz="1000" dirty="0"/>
              <a:t>": [</a:t>
            </a:r>
          </a:p>
          <a:p>
            <a:r>
              <a:rPr lang="en-US" altLang="zh-CN" sz="1000" dirty="0"/>
              <a:t>    "pages/Index",</a:t>
            </a:r>
          </a:p>
          <a:p>
            <a:r>
              <a:rPr lang="en-US" altLang="zh-CN" sz="1000" dirty="0"/>
              <a:t>    "pages/Second"</a:t>
            </a:r>
          </a:p>
          <a:p>
            <a:r>
              <a:rPr lang="en-US" altLang="zh-CN" sz="1000" dirty="0"/>
              <a:t>  ]</a:t>
            </a:r>
          </a:p>
          <a:p>
            <a:r>
              <a:rPr lang="en-US" altLang="zh-CN" sz="1000" dirty="0"/>
              <a:t>}</a:t>
            </a:r>
          </a:p>
          <a:p>
            <a:r>
              <a:rPr lang="zh-CN" altLang="en-US" sz="1000" dirty="0"/>
              <a:t>分别把</a:t>
            </a:r>
            <a:r>
              <a:rPr lang="en-US" altLang="zh-CN" sz="1000" dirty="0" err="1"/>
              <a:t>Index.ets</a:t>
            </a:r>
            <a:r>
              <a:rPr lang="zh-CN" altLang="en-US" sz="1000" dirty="0"/>
              <a:t>和</a:t>
            </a:r>
            <a:r>
              <a:rPr lang="en-US" altLang="zh-CN" sz="1000" dirty="0" err="1"/>
              <a:t>Second.ets</a:t>
            </a:r>
            <a:r>
              <a:rPr lang="zh-CN" altLang="en-US" sz="1000" dirty="0"/>
              <a:t>的</a:t>
            </a:r>
            <a:r>
              <a:rPr lang="en-US" altLang="zh-CN" sz="1000" dirty="0"/>
              <a:t>message</a:t>
            </a:r>
            <a:r>
              <a:rPr lang="zh-CN" altLang="en-US" sz="1000" dirty="0"/>
              <a:t>变量值改为“</a:t>
            </a:r>
            <a:r>
              <a:rPr lang="en-US" altLang="zh-CN" sz="1000" dirty="0"/>
              <a:t>Index</a:t>
            </a:r>
            <a:r>
              <a:rPr lang="zh-CN" altLang="en-US" sz="1000" dirty="0"/>
              <a:t>页面”和“</a:t>
            </a:r>
            <a:r>
              <a:rPr lang="en-US" altLang="zh-CN" sz="1000" dirty="0"/>
              <a:t>Second</a:t>
            </a:r>
            <a:r>
              <a:rPr lang="zh-CN" altLang="en-US" sz="1000" dirty="0"/>
              <a:t>页面”以</a:t>
            </a:r>
          </a:p>
          <a:p>
            <a:endParaRPr lang="zh-CN" altLang="en-US" sz="1000" dirty="0"/>
          </a:p>
          <a:p>
            <a:r>
              <a:rPr lang="zh-CN" altLang="en-US" sz="1000" dirty="0"/>
              <a:t>示区别。</a:t>
            </a:r>
          </a:p>
          <a:p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64460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2.4.2  </a:t>
            </a:r>
            <a:r>
              <a:rPr lang="zh-CN" altLang="en-US" dirty="0"/>
              <a:t>页面跳转及传参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在使用页面路由之前，需要先导入</a:t>
            </a:r>
            <a:r>
              <a:rPr lang="en-US" altLang="zh-CN" dirty="0"/>
              <a:t>router</a:t>
            </a:r>
            <a:r>
              <a:rPr lang="zh-CN" altLang="en-US" dirty="0"/>
              <a:t>模块，代码如下：</a:t>
            </a:r>
          </a:p>
          <a:p>
            <a:r>
              <a:rPr lang="en-US" altLang="zh-CN" dirty="0"/>
              <a:t>//</a:t>
            </a:r>
            <a:r>
              <a:rPr lang="zh-CN" altLang="en-US" dirty="0"/>
              <a:t>导入</a:t>
            </a:r>
            <a:r>
              <a:rPr lang="en-US" altLang="zh-CN" dirty="0"/>
              <a:t>router</a:t>
            </a:r>
            <a:r>
              <a:rPr lang="zh-CN" altLang="en-US" dirty="0"/>
              <a:t>模块</a:t>
            </a:r>
          </a:p>
          <a:p>
            <a:r>
              <a:rPr lang="en-US" altLang="zh-CN" dirty="0"/>
              <a:t>import router from '@</a:t>
            </a:r>
            <a:r>
              <a:rPr lang="en-US" altLang="zh-CN" dirty="0" err="1"/>
              <a:t>ohos.router</a:t>
            </a:r>
            <a:r>
              <a:rPr lang="en-US" altLang="zh-CN" dirty="0"/>
              <a:t>';</a:t>
            </a:r>
          </a:p>
          <a:p>
            <a:pPr marL="0" indent="0">
              <a:buNone/>
            </a:pPr>
            <a:r>
              <a:rPr lang="zh-CN" altLang="en-US" dirty="0"/>
              <a:t>页面跳转有以下几种方式，根据需要选择一种方式跳转即可。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7960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 err="1"/>
              <a:t>router.push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7466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dirty="0"/>
              <a:t>通过调用</a:t>
            </a:r>
            <a:r>
              <a:rPr lang="en-US" altLang="zh-CN" dirty="0" err="1"/>
              <a:t>router.push</a:t>
            </a:r>
            <a:r>
              <a:rPr lang="en-US" altLang="zh-CN" dirty="0"/>
              <a:t>()</a:t>
            </a:r>
            <a:r>
              <a:rPr lang="zh-CN" altLang="en-US" dirty="0"/>
              <a:t>方法，跳转到</a:t>
            </a:r>
            <a:r>
              <a:rPr lang="en-US" altLang="zh-CN" dirty="0"/>
              <a:t>Ability</a:t>
            </a:r>
            <a:r>
              <a:rPr lang="zh-CN" altLang="en-US" dirty="0"/>
              <a:t>内的指定页面。每调用一次</a:t>
            </a:r>
            <a:r>
              <a:rPr lang="en-US" altLang="zh-CN" dirty="0" err="1"/>
              <a:t>router.push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</a:t>
            </a:r>
            <a:r>
              <a:rPr lang="zh-CN" altLang="en-US" dirty="0"/>
              <a:t>，均会新建一个页面。默认情况下，页面栈数量会加</a:t>
            </a:r>
            <a:r>
              <a:rPr lang="en-US" altLang="zh-CN" dirty="0"/>
              <a:t>1</a:t>
            </a:r>
            <a:r>
              <a:rPr lang="zh-CN" altLang="en-US" dirty="0"/>
              <a:t>，页面栈支持的最大页面</a:t>
            </a:r>
            <a:r>
              <a:rPr lang="zh-CN" altLang="en-US" dirty="0" smtClean="0"/>
              <a:t>数量为</a:t>
            </a:r>
            <a:r>
              <a:rPr lang="en-US" altLang="zh-CN" dirty="0"/>
              <a:t>32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当页面栈数量较大或者超过</a:t>
            </a:r>
            <a:r>
              <a:rPr lang="en-US" altLang="zh-CN" dirty="0"/>
              <a:t>32</a:t>
            </a:r>
            <a:r>
              <a:rPr lang="zh-CN" altLang="en-US" dirty="0"/>
              <a:t>时，可以通过调用</a:t>
            </a:r>
            <a:r>
              <a:rPr lang="en-US" altLang="zh-CN" dirty="0" err="1"/>
              <a:t>router.clear</a:t>
            </a:r>
            <a:r>
              <a:rPr lang="en-US" altLang="zh-CN" dirty="0"/>
              <a:t>()</a:t>
            </a:r>
            <a:r>
              <a:rPr lang="zh-CN" altLang="en-US" dirty="0"/>
              <a:t>方法清除页面栈中的</a:t>
            </a:r>
            <a:r>
              <a:rPr lang="zh-CN" altLang="en-US" dirty="0" smtClean="0"/>
              <a:t>所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有历史页面，仅保留当前页面作为栈顶页面。</a:t>
            </a:r>
          </a:p>
          <a:p>
            <a:pPr marL="0" indent="0">
              <a:buNone/>
            </a:pPr>
            <a:r>
              <a:rPr lang="zh-CN" altLang="en-US" dirty="0"/>
              <a:t>用法示例如下：</a:t>
            </a:r>
          </a:p>
          <a:p>
            <a:pPr marL="0" indent="0">
              <a:buNone/>
            </a:pPr>
            <a:r>
              <a:rPr lang="en-US" altLang="zh-CN" dirty="0" err="1"/>
              <a:t>router.push</a:t>
            </a:r>
            <a:r>
              <a:rPr lang="en-US" altLang="zh-CN" dirty="0"/>
              <a:t>({</a:t>
            </a:r>
          </a:p>
          <a:p>
            <a:pPr marL="0" indent="0">
              <a:buNone/>
            </a:pPr>
            <a:r>
              <a:rPr lang="en-US" altLang="zh-CN" dirty="0"/>
              <a:t>  url: 'pages/Second',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params</a:t>
            </a:r>
            <a:r>
              <a:rPr lang="en-US" altLang="zh-CN" dirty="0"/>
              <a:t>: 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src</a:t>
            </a:r>
            <a:r>
              <a:rPr lang="en-US" altLang="zh-CN" dirty="0"/>
              <a:t>: 'Index</a:t>
            </a:r>
            <a:r>
              <a:rPr lang="zh-CN" altLang="en-US" dirty="0"/>
              <a:t>页面传来的数据</a:t>
            </a:r>
            <a:r>
              <a:rPr lang="en-US" altLang="zh-CN" dirty="0"/>
              <a:t>',</a:t>
            </a:r>
          </a:p>
          <a:p>
            <a:pPr marL="0" indent="0">
              <a:buNone/>
            </a:pPr>
            <a:r>
              <a:rPr lang="en-US" altLang="zh-CN" dirty="0"/>
              <a:t>  }</a:t>
            </a:r>
          </a:p>
          <a:p>
            <a:pPr marL="0" indent="0">
              <a:buNone/>
            </a:pPr>
            <a:r>
              <a:rPr lang="en-US" altLang="zh-CN" dirty="0"/>
              <a:t>})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41758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</a:t>
            </a:r>
            <a:r>
              <a:rPr lang="en-US" altLang="zh-CN" dirty="0" err="1"/>
              <a:t>router.push</a:t>
            </a:r>
            <a:r>
              <a:rPr lang="en-US" altLang="zh-CN" dirty="0"/>
              <a:t>()</a:t>
            </a:r>
            <a:r>
              <a:rPr lang="zh-CN" altLang="en-US" dirty="0"/>
              <a:t>加</a:t>
            </a:r>
            <a:r>
              <a:rPr lang="en-US" altLang="zh-CN" dirty="0"/>
              <a:t>mode</a:t>
            </a:r>
            <a:r>
              <a:rPr lang="zh-CN" altLang="en-US" dirty="0"/>
              <a:t>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7466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 err="1"/>
              <a:t>router.push</a:t>
            </a:r>
            <a:r>
              <a:rPr lang="en-US" altLang="zh-CN" dirty="0"/>
              <a:t>()</a:t>
            </a:r>
            <a:r>
              <a:rPr lang="zh-CN" altLang="en-US" dirty="0"/>
              <a:t>方法新增了</a:t>
            </a:r>
            <a:r>
              <a:rPr lang="en-US" altLang="zh-CN" dirty="0"/>
              <a:t>mode</a:t>
            </a:r>
            <a:r>
              <a:rPr lang="zh-CN" altLang="en-US" dirty="0"/>
              <a:t>参数，可以将</a:t>
            </a:r>
            <a:r>
              <a:rPr lang="en-US" altLang="zh-CN" dirty="0"/>
              <a:t>mode</a:t>
            </a:r>
            <a:r>
              <a:rPr lang="zh-CN" altLang="en-US" dirty="0"/>
              <a:t>参数配置为</a:t>
            </a:r>
            <a:r>
              <a:rPr lang="en-US" altLang="zh-CN" dirty="0" err="1"/>
              <a:t>router.RouterMode.Single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在单实例模式下，如果目标页面在页面栈中已经存在同</a:t>
            </a:r>
            <a:r>
              <a:rPr lang="en-US" altLang="zh-CN" dirty="0"/>
              <a:t>URL</a:t>
            </a:r>
            <a:r>
              <a:rPr lang="zh-CN" altLang="en-US" dirty="0"/>
              <a:t>的页面，离栈顶最近的同</a:t>
            </a:r>
            <a:r>
              <a:rPr lang="en-US" altLang="zh-CN" dirty="0" smtClean="0"/>
              <a:t>URL</a:t>
            </a:r>
            <a:r>
              <a:rPr lang="zh-CN" altLang="en-US" dirty="0" smtClean="0"/>
              <a:t>的</a:t>
            </a:r>
            <a:r>
              <a:rPr lang="zh-CN" altLang="en-US" dirty="0"/>
              <a:t>页面会被移动到栈顶，移动后的页面为新建页，原来的页面仍然保存在栈中，页面</a:t>
            </a:r>
            <a:r>
              <a:rPr lang="zh-CN" altLang="en-US" dirty="0" smtClean="0"/>
              <a:t>栈数量</a:t>
            </a:r>
            <a:r>
              <a:rPr lang="zh-CN" altLang="en-US" dirty="0"/>
              <a:t>不变；如果目标页面在页面栈中不存在同</a:t>
            </a:r>
            <a:r>
              <a:rPr lang="en-US" altLang="zh-CN" dirty="0"/>
              <a:t>URL</a:t>
            </a:r>
            <a:r>
              <a:rPr lang="zh-CN" altLang="en-US" dirty="0"/>
              <a:t>的页面，那么按照标准模式跳转，</a:t>
            </a:r>
            <a:r>
              <a:rPr lang="zh-CN" altLang="en-US" dirty="0" smtClean="0"/>
              <a:t>页面栈</a:t>
            </a:r>
            <a:r>
              <a:rPr lang="zh-CN" altLang="en-US" dirty="0"/>
              <a:t>数量会加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用法示例如下：</a:t>
            </a:r>
          </a:p>
          <a:p>
            <a:pPr marL="0" indent="0">
              <a:buNone/>
            </a:pPr>
            <a:r>
              <a:rPr lang="en-US" altLang="zh-CN" dirty="0" err="1"/>
              <a:t>router.push</a:t>
            </a:r>
            <a:r>
              <a:rPr lang="en-US" altLang="zh-CN" dirty="0"/>
              <a:t>({</a:t>
            </a:r>
          </a:p>
          <a:p>
            <a:pPr marL="0" indent="0">
              <a:buNone/>
            </a:pPr>
            <a:r>
              <a:rPr lang="en-US" altLang="zh-CN" dirty="0"/>
              <a:t>  url: 'pages/Second',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params</a:t>
            </a:r>
            <a:r>
              <a:rPr lang="en-US" altLang="zh-CN" dirty="0"/>
              <a:t>: 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src</a:t>
            </a:r>
            <a:r>
              <a:rPr lang="en-US" altLang="zh-CN" dirty="0"/>
              <a:t>: 'Index</a:t>
            </a:r>
            <a:r>
              <a:rPr lang="zh-CN" altLang="en-US" dirty="0"/>
              <a:t>页面传来的数据</a:t>
            </a:r>
            <a:r>
              <a:rPr lang="en-US" altLang="zh-CN" dirty="0"/>
              <a:t>',</a:t>
            </a:r>
          </a:p>
          <a:p>
            <a:pPr marL="0" indent="0">
              <a:buNone/>
            </a:pPr>
            <a:r>
              <a:rPr lang="en-US" altLang="zh-CN" dirty="0"/>
              <a:t>  }</a:t>
            </a:r>
          </a:p>
          <a:p>
            <a:pPr marL="0" indent="0">
              <a:buNone/>
            </a:pPr>
            <a:r>
              <a:rPr lang="en-US" altLang="zh-CN" dirty="0"/>
              <a:t>}, </a:t>
            </a:r>
            <a:r>
              <a:rPr lang="en-US" altLang="zh-CN" dirty="0" err="1"/>
              <a:t>router.RouterMode.Single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84684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</a:t>
            </a:r>
            <a:r>
              <a:rPr lang="en-US" altLang="zh-CN" dirty="0" err="1"/>
              <a:t>router.replace</a:t>
            </a:r>
            <a:r>
              <a:rPr lang="en-US" altLang="zh-CN" dirty="0" smtClean="0"/>
              <a:t>()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7466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dirty="0"/>
              <a:t>通过调用</a:t>
            </a:r>
            <a:r>
              <a:rPr lang="en-US" altLang="zh-CN" dirty="0" err="1"/>
              <a:t>router.replace</a:t>
            </a:r>
            <a:r>
              <a:rPr lang="en-US" altLang="zh-CN" dirty="0"/>
              <a:t>()</a:t>
            </a:r>
            <a:r>
              <a:rPr lang="zh-CN" altLang="en-US" dirty="0"/>
              <a:t>方法，跳转到</a:t>
            </a:r>
            <a:r>
              <a:rPr lang="en-US" altLang="zh-CN" dirty="0"/>
              <a:t>Ability</a:t>
            </a:r>
            <a:r>
              <a:rPr lang="zh-CN" altLang="en-US" dirty="0"/>
              <a:t>内的指定页面。即使用新的页面替换</a:t>
            </a:r>
            <a:r>
              <a:rPr lang="zh-CN" altLang="en-US" dirty="0" smtClean="0"/>
              <a:t>当前</a:t>
            </a:r>
            <a:r>
              <a:rPr lang="zh-CN" altLang="en-US" dirty="0"/>
              <a:t>页面，并销毁被替换的当前页面，页面栈数量依然不变。</a:t>
            </a:r>
          </a:p>
          <a:p>
            <a:pPr marL="0" indent="0">
              <a:buNone/>
            </a:pPr>
            <a:r>
              <a:rPr lang="zh-CN" altLang="en-US" dirty="0"/>
              <a:t>用法示例如下：</a:t>
            </a:r>
          </a:p>
          <a:p>
            <a:pPr marL="0" indent="0">
              <a:buNone/>
            </a:pPr>
            <a:r>
              <a:rPr lang="en-US" altLang="zh-CN" dirty="0" err="1"/>
              <a:t>router.replace</a:t>
            </a:r>
            <a:r>
              <a:rPr lang="en-US" altLang="zh-CN" dirty="0"/>
              <a:t>({</a:t>
            </a:r>
          </a:p>
          <a:p>
            <a:pPr marL="0" indent="0">
              <a:buNone/>
            </a:pPr>
            <a:r>
              <a:rPr lang="en-US" altLang="zh-CN" dirty="0"/>
              <a:t>  url: 'pages/Second',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params</a:t>
            </a:r>
            <a:r>
              <a:rPr lang="en-US" altLang="zh-CN" dirty="0"/>
              <a:t>: 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src</a:t>
            </a:r>
            <a:r>
              <a:rPr lang="en-US" altLang="zh-CN" dirty="0"/>
              <a:t>: 'Index</a:t>
            </a:r>
            <a:r>
              <a:rPr lang="zh-CN" altLang="en-US" dirty="0"/>
              <a:t>页面传来的数据</a:t>
            </a:r>
            <a:r>
              <a:rPr lang="en-US" altLang="zh-CN" dirty="0"/>
              <a:t>',</a:t>
            </a:r>
          </a:p>
          <a:p>
            <a:pPr marL="0" indent="0">
              <a:buNone/>
            </a:pPr>
            <a:r>
              <a:rPr lang="en-US" altLang="zh-CN" dirty="0"/>
              <a:t>  }</a:t>
            </a:r>
          </a:p>
          <a:p>
            <a:pPr marL="0" indent="0">
              <a:buNone/>
            </a:pPr>
            <a:r>
              <a:rPr lang="en-US" altLang="zh-CN" dirty="0"/>
              <a:t>})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04927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</a:t>
            </a:r>
            <a:r>
              <a:rPr lang="en-US" altLang="zh-CN" dirty="0" err="1"/>
              <a:t>router.replace</a:t>
            </a:r>
            <a:r>
              <a:rPr lang="en-US" altLang="zh-CN" dirty="0"/>
              <a:t>()</a:t>
            </a:r>
            <a:r>
              <a:rPr lang="zh-CN" altLang="en-US" dirty="0"/>
              <a:t>加</a:t>
            </a:r>
            <a:r>
              <a:rPr lang="en-US" altLang="zh-CN" dirty="0"/>
              <a:t>mode</a:t>
            </a:r>
            <a:r>
              <a:rPr lang="zh-CN" altLang="en-US" dirty="0"/>
              <a:t>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746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router.replace</a:t>
            </a:r>
            <a:r>
              <a:rPr lang="en-US" altLang="zh-CN" dirty="0"/>
              <a:t>()</a:t>
            </a:r>
            <a:r>
              <a:rPr lang="zh-CN" altLang="en-US" dirty="0"/>
              <a:t>方法新增了</a:t>
            </a:r>
            <a:r>
              <a:rPr lang="en-US" altLang="zh-CN" dirty="0"/>
              <a:t>mode</a:t>
            </a:r>
            <a:r>
              <a:rPr lang="zh-CN" altLang="en-US" dirty="0"/>
              <a:t>参数，可以将</a:t>
            </a:r>
            <a:r>
              <a:rPr lang="en-US" altLang="zh-CN" dirty="0"/>
              <a:t>mode</a:t>
            </a:r>
            <a:r>
              <a:rPr lang="zh-CN" altLang="en-US" dirty="0"/>
              <a:t>参数配置</a:t>
            </a:r>
            <a:r>
              <a:rPr lang="zh-CN" altLang="en-US" dirty="0" smtClean="0"/>
              <a:t>为</a:t>
            </a:r>
          </a:p>
          <a:p>
            <a:pPr marL="0" indent="0">
              <a:buNone/>
            </a:pPr>
            <a:r>
              <a:rPr lang="en-US" altLang="zh-CN" dirty="0" err="1" smtClean="0"/>
              <a:t>router.RouterMode.Single</a:t>
            </a:r>
            <a:r>
              <a:rPr lang="zh-CN" altLang="en-US" dirty="0" smtClean="0"/>
              <a:t>单实例模式和</a:t>
            </a:r>
            <a:r>
              <a:rPr lang="en-US" altLang="zh-CN" dirty="0" err="1" smtClean="0"/>
              <a:t>router.RouterMode.Standard</a:t>
            </a:r>
            <a:r>
              <a:rPr lang="zh-CN" altLang="en-US" dirty="0" smtClean="0"/>
              <a:t>标准模式。</a:t>
            </a:r>
          </a:p>
          <a:p>
            <a:pPr marL="0" indent="0">
              <a:buNone/>
            </a:pPr>
            <a:r>
              <a:rPr lang="zh-CN" altLang="en-US" dirty="0" smtClean="0"/>
              <a:t>在</a:t>
            </a:r>
            <a:r>
              <a:rPr lang="zh-CN" altLang="en-US" dirty="0"/>
              <a:t>单实例模式下，如果目标页面在页面栈中已经存在同</a:t>
            </a:r>
            <a:r>
              <a:rPr lang="en-US" altLang="zh-CN" dirty="0"/>
              <a:t>URL</a:t>
            </a:r>
            <a:r>
              <a:rPr lang="zh-CN" altLang="en-US" dirty="0"/>
              <a:t>的页面，离栈顶最近的同</a:t>
            </a:r>
            <a:r>
              <a:rPr lang="en-US" altLang="zh-CN" dirty="0" smtClean="0"/>
              <a:t>RUL</a:t>
            </a:r>
            <a:r>
              <a:rPr lang="zh-CN" altLang="en-US" dirty="0" smtClean="0"/>
              <a:t>的</a:t>
            </a:r>
            <a:r>
              <a:rPr lang="zh-CN" altLang="en-US" dirty="0"/>
              <a:t>页面会被移动到栈顶，替换当前页面，并销毁被替换的当前页面，移动后的页面为</a:t>
            </a:r>
            <a:r>
              <a:rPr lang="zh-CN" altLang="en-US" dirty="0" smtClean="0"/>
              <a:t>新建</a:t>
            </a:r>
            <a:r>
              <a:rPr lang="zh-CN" altLang="en-US" dirty="0"/>
              <a:t>页，页面栈数量会减</a:t>
            </a:r>
            <a:r>
              <a:rPr lang="en-US" altLang="zh-CN" dirty="0"/>
              <a:t>1</a:t>
            </a:r>
            <a:r>
              <a:rPr lang="zh-CN" altLang="en-US" dirty="0"/>
              <a:t>；如果目标页面在页面栈中不存在同</a:t>
            </a:r>
            <a:r>
              <a:rPr lang="en-US" altLang="zh-CN" dirty="0"/>
              <a:t>URL</a:t>
            </a:r>
            <a:r>
              <a:rPr lang="zh-CN" altLang="en-US" dirty="0"/>
              <a:t>的页面，那么按照</a:t>
            </a:r>
            <a:r>
              <a:rPr lang="zh-CN" altLang="en-US" dirty="0" smtClean="0"/>
              <a:t>标准模式</a:t>
            </a:r>
            <a:r>
              <a:rPr lang="zh-CN" altLang="en-US" dirty="0"/>
              <a:t>跳转，页面栈数量不变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34258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5921" y="272706"/>
            <a:ext cx="5112027" cy="658529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zh-CN" altLang="en-US" dirty="0"/>
              <a:t>用法示例如下：</a:t>
            </a:r>
          </a:p>
          <a:p>
            <a:pPr marL="0" indent="0">
              <a:buNone/>
            </a:pPr>
            <a:r>
              <a:rPr lang="en-US" altLang="zh-CN" dirty="0" err="1"/>
              <a:t>router.replace</a:t>
            </a:r>
            <a:r>
              <a:rPr lang="en-US" altLang="zh-CN" dirty="0"/>
              <a:t>({</a:t>
            </a:r>
          </a:p>
          <a:p>
            <a:pPr marL="0" indent="0">
              <a:buNone/>
            </a:pPr>
            <a:r>
              <a:rPr lang="en-US" altLang="zh-CN" dirty="0"/>
              <a:t>  url: 'pages/Second',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params</a:t>
            </a:r>
            <a:r>
              <a:rPr lang="en-US" altLang="zh-CN" dirty="0"/>
              <a:t>: 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src</a:t>
            </a:r>
            <a:r>
              <a:rPr lang="en-US" altLang="zh-CN" dirty="0"/>
              <a:t>: 'Index</a:t>
            </a:r>
            <a:r>
              <a:rPr lang="zh-CN" altLang="en-US" dirty="0"/>
              <a:t>页面传来的数据</a:t>
            </a:r>
            <a:r>
              <a:rPr lang="en-US" altLang="zh-CN" dirty="0"/>
              <a:t>',</a:t>
            </a:r>
          </a:p>
          <a:p>
            <a:pPr marL="0" indent="0">
              <a:buNone/>
            </a:pPr>
            <a:r>
              <a:rPr lang="en-US" altLang="zh-CN" dirty="0"/>
              <a:t>  }</a:t>
            </a:r>
          </a:p>
          <a:p>
            <a:pPr marL="0" indent="0">
              <a:buNone/>
            </a:pPr>
            <a:r>
              <a:rPr lang="en-US" altLang="zh-CN" dirty="0"/>
              <a:t>}, </a:t>
            </a:r>
            <a:r>
              <a:rPr lang="en-US" altLang="zh-CN" dirty="0" err="1"/>
              <a:t>router.RouterMode.Single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zh-CN" altLang="en-US" dirty="0"/>
              <a:t>最后，在</a:t>
            </a:r>
            <a:r>
              <a:rPr lang="en-US" altLang="zh-CN" dirty="0" err="1"/>
              <a:t>Index.ets</a:t>
            </a:r>
            <a:r>
              <a:rPr lang="zh-CN" altLang="en-US" dirty="0"/>
              <a:t>文件中添加按钮以触发跳转。</a:t>
            </a:r>
            <a:r>
              <a:rPr lang="en-US" altLang="zh-CN" dirty="0" err="1"/>
              <a:t>Index.ets</a:t>
            </a:r>
            <a:r>
              <a:rPr lang="zh-CN" altLang="en-US" dirty="0"/>
              <a:t>代码如下：</a:t>
            </a:r>
          </a:p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导入</a:t>
            </a:r>
            <a:r>
              <a:rPr lang="en-US" altLang="zh-CN" dirty="0"/>
              <a:t>router</a:t>
            </a:r>
            <a:r>
              <a:rPr lang="zh-CN" altLang="en-US" dirty="0"/>
              <a:t>模块</a:t>
            </a:r>
          </a:p>
          <a:p>
            <a:pPr marL="0" indent="0">
              <a:buNone/>
            </a:pPr>
            <a:r>
              <a:rPr lang="en-US" altLang="zh-CN" dirty="0"/>
              <a:t>import router from '@</a:t>
            </a:r>
            <a:r>
              <a:rPr lang="en-US" altLang="zh-CN" dirty="0" err="1"/>
              <a:t>ohos.router</a:t>
            </a:r>
            <a:r>
              <a:rPr lang="en-US" altLang="zh-CN" dirty="0"/>
              <a:t>';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@Entry</a:t>
            </a:r>
          </a:p>
          <a:p>
            <a:pPr marL="0" indent="0">
              <a:buNone/>
            </a:pPr>
            <a:r>
              <a:rPr lang="en-US" altLang="zh-CN" dirty="0"/>
              <a:t>@Component</a:t>
            </a:r>
          </a:p>
          <a:p>
            <a:pPr marL="0" indent="0">
              <a:buNone/>
            </a:pPr>
            <a:r>
              <a:rPr lang="en-US" altLang="zh-CN" dirty="0" err="1"/>
              <a:t>struct</a:t>
            </a:r>
            <a:r>
              <a:rPr lang="en-US" altLang="zh-CN" dirty="0"/>
              <a:t> Index {</a:t>
            </a:r>
          </a:p>
          <a:p>
            <a:pPr marL="0" indent="0">
              <a:buNone/>
            </a:pPr>
            <a:r>
              <a:rPr lang="en-US" altLang="zh-CN" dirty="0"/>
              <a:t>  @State message: string = 'Index</a:t>
            </a:r>
            <a:r>
              <a:rPr lang="zh-CN" altLang="en-US" dirty="0"/>
              <a:t>页面</a:t>
            </a:r>
            <a:r>
              <a:rPr lang="en-US" altLang="zh-CN" dirty="0"/>
              <a:t>'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build() {</a:t>
            </a:r>
          </a:p>
          <a:p>
            <a:pPr marL="0" indent="0">
              <a:buNone/>
            </a:pPr>
            <a:r>
              <a:rPr lang="en-US" altLang="zh-CN" dirty="0"/>
              <a:t>    Row() {</a:t>
            </a:r>
          </a:p>
          <a:p>
            <a:pPr marL="0" indent="0">
              <a:buNone/>
            </a:pPr>
            <a:r>
              <a:rPr lang="en-US" altLang="zh-CN" dirty="0"/>
              <a:t>      Column() {</a:t>
            </a:r>
          </a:p>
          <a:p>
            <a:pPr marL="0" indent="0">
              <a:buNone/>
            </a:pPr>
            <a:r>
              <a:rPr lang="en-US" altLang="zh-CN" dirty="0"/>
              <a:t>        Text(</a:t>
            </a:r>
            <a:r>
              <a:rPr lang="en-US" altLang="zh-CN" dirty="0" err="1"/>
              <a:t>this.message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          .</a:t>
            </a:r>
            <a:r>
              <a:rPr lang="en-US" altLang="zh-CN" dirty="0" err="1"/>
              <a:t>fontSize</a:t>
            </a:r>
            <a:r>
              <a:rPr lang="en-US" altLang="zh-CN" dirty="0"/>
              <a:t>(50)</a:t>
            </a:r>
          </a:p>
          <a:p>
            <a:pPr marL="0" indent="0">
              <a:buNone/>
            </a:pPr>
            <a:r>
              <a:rPr lang="en-US" altLang="zh-CN" dirty="0"/>
              <a:t>          .</a:t>
            </a:r>
            <a:r>
              <a:rPr lang="en-US" altLang="zh-CN" dirty="0" err="1"/>
              <a:t>fontWeight</a:t>
            </a:r>
            <a:r>
              <a:rPr lang="en-US" altLang="zh-CN" dirty="0"/>
              <a:t>(</a:t>
            </a:r>
            <a:r>
              <a:rPr lang="en-US" altLang="zh-CN" dirty="0" err="1"/>
              <a:t>FontWeight.Bold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039679" y="0"/>
            <a:ext cx="4866860" cy="566426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CN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/>
              <a:t>        //</a:t>
            </a:r>
            <a:r>
              <a:rPr lang="zh-CN" altLang="en-US" dirty="0" smtClean="0"/>
              <a:t>添加按钮，触发跳转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 smtClean="0"/>
              <a:t>        </a:t>
            </a:r>
            <a:r>
              <a:rPr lang="en-US" altLang="zh-CN" dirty="0" smtClean="0"/>
              <a:t>Button('</a:t>
            </a:r>
            <a:r>
              <a:rPr lang="zh-CN" altLang="en-US" dirty="0" smtClean="0"/>
              <a:t>跳转</a:t>
            </a:r>
            <a:r>
              <a:rPr lang="en-US" altLang="zh-CN" dirty="0" smtClean="0"/>
              <a:t>')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/>
              <a:t>          .</a:t>
            </a:r>
            <a:r>
              <a:rPr lang="en-US" altLang="zh-CN" dirty="0" err="1" smtClean="0"/>
              <a:t>fontSize</a:t>
            </a:r>
            <a:r>
              <a:rPr lang="en-US" altLang="zh-CN" dirty="0" smtClean="0"/>
              <a:t>(40)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/>
              <a:t>          .</a:t>
            </a:r>
            <a:r>
              <a:rPr lang="en-US" altLang="zh-CN" dirty="0" err="1" smtClean="0"/>
              <a:t>onClick</a:t>
            </a:r>
            <a:r>
              <a:rPr lang="en-US" altLang="zh-CN" dirty="0" smtClean="0"/>
              <a:t>(() =&gt;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/>
              <a:t>            </a:t>
            </a:r>
            <a:r>
              <a:rPr lang="en-US" altLang="zh-CN" dirty="0" err="1" smtClean="0"/>
              <a:t>router.push</a:t>
            </a:r>
            <a:r>
              <a:rPr lang="en-US" altLang="zh-CN" dirty="0" smtClean="0"/>
              <a:t>({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/>
              <a:t>              url: 'pages/Second',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/>
              <a:t>              </a:t>
            </a:r>
            <a:r>
              <a:rPr lang="en-US" altLang="zh-CN" dirty="0" err="1" smtClean="0"/>
              <a:t>params</a:t>
            </a:r>
            <a:r>
              <a:rPr lang="en-US" altLang="zh-CN" dirty="0" smtClean="0"/>
              <a:t>: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/>
              <a:t>               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: 'Index</a:t>
            </a:r>
            <a:r>
              <a:rPr lang="zh-CN" altLang="en-US" dirty="0" smtClean="0"/>
              <a:t>页面传来的数据</a:t>
            </a:r>
            <a:r>
              <a:rPr lang="en-US" altLang="zh-CN" dirty="0" smtClean="0"/>
              <a:t>',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/>
              <a:t>          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/>
              <a:t>            });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/>
              <a:t>          })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/>
              <a:t>  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/>
              <a:t>      .width('100%')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/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/>
              <a:t>    .height('100%')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/>
              <a:t>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47701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2.4.3  </a:t>
            </a:r>
            <a:r>
              <a:rPr lang="zh-CN" altLang="en-US" dirty="0"/>
              <a:t>参数接收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dirty="0"/>
              <a:t>通过调用</a:t>
            </a:r>
            <a:r>
              <a:rPr lang="en-US" altLang="zh-CN" dirty="0" err="1"/>
              <a:t>router.getParams</a:t>
            </a:r>
            <a:r>
              <a:rPr lang="en-US" altLang="zh-CN" dirty="0"/>
              <a:t>()</a:t>
            </a:r>
            <a:r>
              <a:rPr lang="zh-CN" altLang="en-US" dirty="0"/>
              <a:t>方法获取</a:t>
            </a:r>
            <a:r>
              <a:rPr lang="en-US" altLang="zh-CN" dirty="0"/>
              <a:t>Index</a:t>
            </a:r>
            <a:r>
              <a:rPr lang="zh-CN" altLang="en-US" dirty="0"/>
              <a:t>页面传递过来的自定义参数。</a:t>
            </a:r>
          </a:p>
          <a:p>
            <a:pPr marL="0" indent="0">
              <a:buNone/>
            </a:pPr>
            <a:r>
              <a:rPr lang="en-US" altLang="zh-CN" dirty="0"/>
              <a:t>import router from '@</a:t>
            </a:r>
            <a:r>
              <a:rPr lang="en-US" altLang="zh-CN" dirty="0" err="1"/>
              <a:t>ohos.router</a:t>
            </a:r>
            <a:r>
              <a:rPr lang="en-US" altLang="zh-CN" dirty="0"/>
              <a:t>';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@Entry</a:t>
            </a:r>
          </a:p>
          <a:p>
            <a:pPr marL="0" indent="0">
              <a:buNone/>
            </a:pPr>
            <a:r>
              <a:rPr lang="en-US" altLang="zh-CN" dirty="0"/>
              <a:t>@Component</a:t>
            </a:r>
          </a:p>
          <a:p>
            <a:pPr marL="0" indent="0">
              <a:buNone/>
            </a:pPr>
            <a:r>
              <a:rPr lang="en-US" altLang="zh-CN" dirty="0" err="1"/>
              <a:t>struct</a:t>
            </a:r>
            <a:r>
              <a:rPr lang="en-US" altLang="zh-CN" dirty="0"/>
              <a:t> Second {</a:t>
            </a:r>
          </a:p>
          <a:p>
            <a:pPr marL="0" indent="0">
              <a:buNone/>
            </a:pPr>
            <a:r>
              <a:rPr lang="en-US" altLang="zh-CN" dirty="0"/>
              <a:t>  @State </a:t>
            </a:r>
            <a:r>
              <a:rPr lang="en-US" altLang="zh-CN" dirty="0" err="1"/>
              <a:t>src</a:t>
            </a:r>
            <a:r>
              <a:rPr lang="en-US" altLang="zh-CN" dirty="0"/>
              <a:t>: string = </a:t>
            </a:r>
            <a:r>
              <a:rPr lang="en-US" altLang="zh-CN" dirty="0" err="1"/>
              <a:t>router.getParams</a:t>
            </a:r>
            <a:r>
              <a:rPr lang="en-US" altLang="zh-CN" dirty="0"/>
              <a:t>()?.['</a:t>
            </a:r>
            <a:r>
              <a:rPr lang="en-US" altLang="zh-CN" dirty="0" err="1"/>
              <a:t>src</a:t>
            </a:r>
            <a:r>
              <a:rPr lang="en-US" altLang="zh-CN" dirty="0"/>
              <a:t>'];</a:t>
            </a:r>
          </a:p>
          <a:p>
            <a:pPr marL="0" indent="0">
              <a:buNone/>
            </a:pPr>
            <a:r>
              <a:rPr lang="en-US" altLang="zh-CN" dirty="0"/>
              <a:t>  //</a:t>
            </a:r>
            <a:r>
              <a:rPr lang="zh-CN" altLang="en-US" dirty="0"/>
              <a:t>页面刷新展示</a:t>
            </a:r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en-US" altLang="zh-CN" dirty="0"/>
              <a:t>...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zh-CN" altLang="en-US" dirty="0"/>
              <a:t>可以调用</a:t>
            </a:r>
            <a:r>
              <a:rPr lang="en-US" altLang="zh-CN" dirty="0" err="1"/>
              <a:t>router.back</a:t>
            </a:r>
            <a:r>
              <a:rPr lang="en-US" altLang="zh-CN" dirty="0"/>
              <a:t>()</a:t>
            </a:r>
            <a:r>
              <a:rPr lang="zh-CN" altLang="en-US" dirty="0"/>
              <a:t>方法返回上一个页面。</a:t>
            </a:r>
          </a:p>
        </p:txBody>
      </p:sp>
    </p:spTree>
    <p:extLst>
      <p:ext uri="{BB962C8B-B14F-4D97-AF65-F5344CB8AC3E}">
        <p14:creationId xmlns:p14="http://schemas.microsoft.com/office/powerpoint/2010/main" val="42127237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1208" y="301625"/>
            <a:ext cx="4290393" cy="70135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zh-CN" altLang="en-US" dirty="0"/>
              <a:t>最终，完整的</a:t>
            </a:r>
            <a:r>
              <a:rPr lang="en-US" altLang="zh-CN" dirty="0" err="1"/>
              <a:t>Second.ets</a:t>
            </a:r>
            <a:r>
              <a:rPr lang="zh-CN" altLang="en-US" dirty="0"/>
              <a:t>代码如下：</a:t>
            </a:r>
          </a:p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导入</a:t>
            </a:r>
            <a:r>
              <a:rPr lang="en-US" altLang="zh-CN" dirty="0"/>
              <a:t>router</a:t>
            </a:r>
            <a:r>
              <a:rPr lang="zh-CN" altLang="en-US" dirty="0"/>
              <a:t>模块</a:t>
            </a:r>
          </a:p>
          <a:p>
            <a:pPr marL="0" indent="0">
              <a:buNone/>
            </a:pPr>
            <a:r>
              <a:rPr lang="en-US" altLang="zh-CN" dirty="0"/>
              <a:t>import router from '@</a:t>
            </a:r>
            <a:r>
              <a:rPr lang="en-US" altLang="zh-CN" dirty="0" err="1"/>
              <a:t>ohos.router</a:t>
            </a:r>
            <a:r>
              <a:rPr lang="en-US" altLang="zh-CN" dirty="0"/>
              <a:t>';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@Entry</a:t>
            </a:r>
          </a:p>
          <a:p>
            <a:pPr marL="0" indent="0">
              <a:buNone/>
            </a:pPr>
            <a:r>
              <a:rPr lang="en-US" altLang="zh-CN" dirty="0"/>
              <a:t>@Component</a:t>
            </a:r>
          </a:p>
          <a:p>
            <a:pPr marL="0" indent="0">
              <a:buNone/>
            </a:pPr>
            <a:r>
              <a:rPr lang="en-US" altLang="zh-CN" dirty="0" err="1"/>
              <a:t>struct</a:t>
            </a:r>
            <a:r>
              <a:rPr lang="en-US" altLang="zh-CN" dirty="0"/>
              <a:t> Second {</a:t>
            </a:r>
          </a:p>
          <a:p>
            <a:pPr marL="0" indent="0">
              <a:buNone/>
            </a:pPr>
            <a:r>
              <a:rPr lang="en-US" altLang="zh-CN" dirty="0"/>
              <a:t>  @State message: string = 'Second</a:t>
            </a:r>
            <a:r>
              <a:rPr lang="zh-CN" altLang="en-US" dirty="0"/>
              <a:t>页面</a:t>
            </a:r>
            <a:r>
              <a:rPr lang="en-US" altLang="zh-CN" dirty="0"/>
              <a:t>'</a:t>
            </a:r>
          </a:p>
          <a:p>
            <a:pPr marL="0" indent="0">
              <a:buNone/>
            </a:pPr>
            <a:r>
              <a:rPr lang="en-US" altLang="zh-CN" dirty="0"/>
              <a:t>  @State </a:t>
            </a:r>
            <a:r>
              <a:rPr lang="en-US" altLang="zh-CN" dirty="0" err="1"/>
              <a:t>src</a:t>
            </a:r>
            <a:r>
              <a:rPr lang="en-US" altLang="zh-CN" dirty="0"/>
              <a:t>: string = </a:t>
            </a:r>
            <a:r>
              <a:rPr lang="en-US" altLang="zh-CN" dirty="0" err="1"/>
              <a:t>router.getParams</a:t>
            </a:r>
            <a:r>
              <a:rPr lang="en-US" altLang="zh-CN" dirty="0"/>
              <a:t>()?.['</a:t>
            </a:r>
            <a:r>
              <a:rPr lang="en-US" altLang="zh-CN" dirty="0" err="1"/>
              <a:t>src</a:t>
            </a:r>
            <a:r>
              <a:rPr lang="en-US" altLang="zh-CN" dirty="0"/>
              <a:t>'];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build() {</a:t>
            </a:r>
          </a:p>
          <a:p>
            <a:pPr marL="0" indent="0">
              <a:buNone/>
            </a:pPr>
            <a:r>
              <a:rPr lang="en-US" altLang="zh-CN" dirty="0"/>
              <a:t>    Row() {</a:t>
            </a:r>
          </a:p>
          <a:p>
            <a:pPr marL="0" indent="0">
              <a:buNone/>
            </a:pPr>
            <a:r>
              <a:rPr lang="en-US" altLang="zh-CN" dirty="0"/>
              <a:t>      Column() {</a:t>
            </a:r>
          </a:p>
          <a:p>
            <a:pPr marL="0" indent="0">
              <a:buNone/>
            </a:pPr>
            <a:r>
              <a:rPr lang="en-US" altLang="zh-CN" dirty="0"/>
              <a:t>        Text(</a:t>
            </a:r>
            <a:r>
              <a:rPr lang="en-US" altLang="zh-CN" dirty="0" err="1"/>
              <a:t>this.message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          .</a:t>
            </a:r>
            <a:r>
              <a:rPr lang="en-US" altLang="zh-CN" dirty="0" err="1"/>
              <a:t>fontSize</a:t>
            </a:r>
            <a:r>
              <a:rPr lang="en-US" altLang="zh-CN" dirty="0"/>
              <a:t>(50)</a:t>
            </a:r>
          </a:p>
          <a:p>
            <a:pPr marL="0" indent="0">
              <a:buNone/>
            </a:pPr>
            <a:r>
              <a:rPr lang="en-US" altLang="zh-CN" dirty="0"/>
              <a:t>          .</a:t>
            </a:r>
            <a:r>
              <a:rPr lang="en-US" altLang="zh-CN" dirty="0" err="1"/>
              <a:t>fontWeight</a:t>
            </a:r>
            <a:r>
              <a:rPr lang="en-US" altLang="zh-CN" dirty="0"/>
              <a:t>(</a:t>
            </a:r>
            <a:r>
              <a:rPr lang="en-US" altLang="zh-CN" dirty="0" err="1"/>
              <a:t>FontWeight.Bold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//</a:t>
            </a:r>
            <a:r>
              <a:rPr lang="zh-CN" altLang="en-US" dirty="0"/>
              <a:t>显示传参的内容</a:t>
            </a:r>
          </a:p>
          <a:p>
            <a:pPr marL="0" indent="0">
              <a:buNone/>
            </a:pPr>
            <a:r>
              <a:rPr lang="zh-CN" altLang="en-US" dirty="0"/>
              <a:t>        </a:t>
            </a:r>
            <a:r>
              <a:rPr lang="en-US" altLang="zh-CN" dirty="0"/>
              <a:t>Text(</a:t>
            </a:r>
            <a:r>
              <a:rPr lang="en-US" altLang="zh-CN" dirty="0" err="1"/>
              <a:t>this.src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          .</a:t>
            </a:r>
            <a:r>
              <a:rPr lang="en-US" altLang="zh-CN" dirty="0" err="1"/>
              <a:t>fontSize</a:t>
            </a:r>
            <a:r>
              <a:rPr lang="en-US" altLang="zh-CN" dirty="0"/>
              <a:t>(30)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681867" y="0"/>
            <a:ext cx="4787350" cy="61622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CN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/>
              <a:t>        //</a:t>
            </a:r>
            <a:r>
              <a:rPr lang="zh-CN" altLang="en-US" dirty="0" smtClean="0"/>
              <a:t>添加按钮，触发返回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 smtClean="0"/>
              <a:t>        </a:t>
            </a:r>
            <a:r>
              <a:rPr lang="en-US" altLang="zh-CN" dirty="0" smtClean="0"/>
              <a:t>Button('</a:t>
            </a:r>
            <a:r>
              <a:rPr lang="zh-CN" altLang="en-US" dirty="0" smtClean="0"/>
              <a:t>返回</a:t>
            </a:r>
            <a:r>
              <a:rPr lang="en-US" altLang="zh-CN" dirty="0" smtClean="0"/>
              <a:t>')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/>
              <a:t>          .</a:t>
            </a:r>
            <a:r>
              <a:rPr lang="en-US" altLang="zh-CN" dirty="0" err="1" smtClean="0"/>
              <a:t>fontSize</a:t>
            </a:r>
            <a:r>
              <a:rPr lang="en-US" altLang="zh-CN" dirty="0" smtClean="0"/>
              <a:t>(40)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/>
              <a:t>          .</a:t>
            </a:r>
            <a:r>
              <a:rPr lang="en-US" altLang="zh-CN" dirty="0" err="1" smtClean="0"/>
              <a:t>onClick</a:t>
            </a:r>
            <a:r>
              <a:rPr lang="en-US" altLang="zh-CN" dirty="0" smtClean="0"/>
              <a:t>(() =&gt;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/>
              <a:t>            </a:t>
            </a:r>
            <a:r>
              <a:rPr lang="en-US" altLang="zh-CN" dirty="0" err="1" smtClean="0"/>
              <a:t>router.back</a:t>
            </a:r>
            <a:r>
              <a:rPr lang="en-US" altLang="zh-CN" dirty="0" smtClean="0"/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/>
              <a:t>          })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/>
              <a:t>  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/>
              <a:t>      .width('100%')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/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/>
              <a:t>    .height('100%')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/>
              <a:t>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78834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38620"/>
            <a:ext cx="10515600" cy="1325563"/>
          </a:xfrm>
        </p:spPr>
        <p:txBody>
          <a:bodyPr/>
          <a:lstStyle/>
          <a:p>
            <a:r>
              <a:rPr lang="en-US" altLang="zh-CN" dirty="0"/>
              <a:t>2.4.4  </a:t>
            </a:r>
            <a:r>
              <a:rPr lang="zh-CN" altLang="en-US" dirty="0"/>
              <a:t>运行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915" y="1854376"/>
            <a:ext cx="7068407" cy="4340809"/>
          </a:xfrm>
        </p:spPr>
      </p:pic>
    </p:spTree>
    <p:extLst>
      <p:ext uri="{BB962C8B-B14F-4D97-AF65-F5344CB8AC3E}">
        <p14:creationId xmlns:p14="http://schemas.microsoft.com/office/powerpoint/2010/main" val="787500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 Ability</a:t>
            </a:r>
            <a:r>
              <a:rPr lang="zh-CN" altLang="en-US" dirty="0"/>
              <a:t>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Ability</a:t>
            </a:r>
            <a:r>
              <a:rPr lang="zh-CN" altLang="en-US" dirty="0"/>
              <a:t>翻译成中文就是“能力”的意思。在</a:t>
            </a:r>
            <a:r>
              <a:rPr lang="en-US" altLang="zh-CN" dirty="0" err="1"/>
              <a:t>HarmonyOS</a:t>
            </a:r>
            <a:r>
              <a:rPr lang="zh-CN" altLang="en-US" dirty="0"/>
              <a:t>中，</a:t>
            </a:r>
            <a:r>
              <a:rPr lang="en-US" altLang="zh-CN" dirty="0"/>
              <a:t>Ability</a:t>
            </a:r>
            <a:r>
              <a:rPr lang="zh-CN" altLang="en-US" dirty="0"/>
              <a:t>是应用所具备能力的抽象，也是应用程序的重要组成部分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2.1.1  </a:t>
            </a:r>
            <a:r>
              <a:rPr lang="zh-CN" altLang="en-US" dirty="0"/>
              <a:t>单</a:t>
            </a:r>
            <a:r>
              <a:rPr lang="en-US" altLang="zh-CN" dirty="0"/>
              <a:t>Ability</a:t>
            </a:r>
            <a:r>
              <a:rPr lang="zh-CN" altLang="en-US" dirty="0"/>
              <a:t>应用和多</a:t>
            </a:r>
            <a:r>
              <a:rPr lang="en-US" altLang="zh-CN" dirty="0"/>
              <a:t>Ability</a:t>
            </a:r>
            <a:r>
              <a:rPr lang="zh-CN" altLang="en-US" dirty="0" smtClean="0"/>
              <a:t>应用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2.1.2  </a:t>
            </a:r>
            <a:r>
              <a:rPr lang="en-US" altLang="zh-CN" dirty="0" err="1"/>
              <a:t>HarmonyOS</a:t>
            </a:r>
            <a:r>
              <a:rPr lang="zh-CN" altLang="en-US" dirty="0"/>
              <a:t>应用模型</a:t>
            </a:r>
          </a:p>
        </p:txBody>
      </p:sp>
    </p:spTree>
    <p:extLst>
      <p:ext uri="{BB962C8B-B14F-4D97-AF65-F5344CB8AC3E}">
        <p14:creationId xmlns:p14="http://schemas.microsoft.com/office/powerpoint/2010/main" val="25490368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  Want</a:t>
            </a:r>
            <a:r>
              <a:rPr lang="zh-CN" altLang="en-US" dirty="0"/>
              <a:t>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在</a:t>
            </a:r>
            <a:r>
              <a:rPr lang="en-US" altLang="zh-CN" dirty="0"/>
              <a:t>Stage</a:t>
            </a:r>
            <a:r>
              <a:rPr lang="zh-CN" altLang="en-US" dirty="0"/>
              <a:t>模型中，</a:t>
            </a:r>
            <a:r>
              <a:rPr lang="en-US" altLang="zh-CN" dirty="0"/>
              <a:t>Want</a:t>
            </a:r>
            <a:r>
              <a:rPr lang="zh-CN" altLang="en-US" dirty="0"/>
              <a:t>是对象间信息传递的载体，可以用于应用组件间的信息传递。而</a:t>
            </a:r>
            <a:r>
              <a:rPr lang="zh-CN" altLang="en-US" dirty="0" smtClean="0"/>
              <a:t>在</a:t>
            </a:r>
            <a:r>
              <a:rPr lang="en-US" altLang="zh-CN" dirty="0" smtClean="0"/>
              <a:t>FA</a:t>
            </a:r>
            <a:r>
              <a:rPr lang="zh-CN" altLang="en-US" dirty="0"/>
              <a:t>模型中，</a:t>
            </a:r>
            <a:r>
              <a:rPr lang="en-US" altLang="zh-CN" dirty="0"/>
              <a:t>Intent</a:t>
            </a:r>
            <a:r>
              <a:rPr lang="zh-CN" altLang="en-US" dirty="0"/>
              <a:t>是与之有相同概念的类。</a:t>
            </a:r>
          </a:p>
          <a:p>
            <a:r>
              <a:rPr lang="en-US" altLang="zh-CN" dirty="0"/>
              <a:t>2.5.1  Want</a:t>
            </a:r>
            <a:r>
              <a:rPr lang="zh-CN" altLang="en-US" dirty="0"/>
              <a:t>的</a:t>
            </a:r>
            <a:r>
              <a:rPr lang="zh-CN" altLang="en-US" dirty="0" smtClean="0"/>
              <a:t>用途</a:t>
            </a:r>
            <a:endParaRPr lang="en-US" altLang="zh-CN" dirty="0" smtClean="0"/>
          </a:p>
          <a:p>
            <a:r>
              <a:rPr lang="en-US" altLang="zh-CN" dirty="0"/>
              <a:t>2.5.2  Want</a:t>
            </a:r>
            <a:r>
              <a:rPr lang="zh-CN" altLang="en-US" dirty="0"/>
              <a:t>的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r>
              <a:rPr lang="en-US" altLang="zh-CN" dirty="0"/>
              <a:t>2.5.3  Want</a:t>
            </a:r>
            <a:r>
              <a:rPr lang="zh-CN" altLang="en-US" dirty="0"/>
              <a:t>参数属性</a:t>
            </a:r>
          </a:p>
        </p:txBody>
      </p:sp>
    </p:spTree>
    <p:extLst>
      <p:ext uri="{BB962C8B-B14F-4D97-AF65-F5344CB8AC3E}">
        <p14:creationId xmlns:p14="http://schemas.microsoft.com/office/powerpoint/2010/main" val="11445235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2.5.1  Want</a:t>
            </a:r>
            <a:r>
              <a:rPr lang="zh-CN" altLang="en-US" dirty="0"/>
              <a:t>的用途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0722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Want</a:t>
            </a:r>
            <a:r>
              <a:rPr lang="zh-CN" altLang="en-US" dirty="0"/>
              <a:t>的使用场景之一是作为</a:t>
            </a:r>
            <a:r>
              <a:rPr lang="en-US" altLang="zh-CN" dirty="0" err="1"/>
              <a:t>startAbility</a:t>
            </a:r>
            <a:r>
              <a:rPr lang="zh-CN" altLang="en-US" dirty="0"/>
              <a:t>的参数，其包含指定的启动目标，以及启动</a:t>
            </a:r>
            <a:r>
              <a:rPr lang="zh-CN" altLang="en-US" dirty="0" smtClean="0"/>
              <a:t>时需</a:t>
            </a:r>
            <a:r>
              <a:rPr lang="zh-CN" altLang="en-US" dirty="0"/>
              <a:t>携带的相关数据，如</a:t>
            </a:r>
            <a:r>
              <a:rPr lang="en-US" altLang="zh-CN" dirty="0" err="1"/>
              <a:t>bundleName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bilityName</a:t>
            </a:r>
            <a:r>
              <a:rPr lang="zh-CN" altLang="en-US" dirty="0"/>
              <a:t>字段分别指明目标</a:t>
            </a:r>
            <a:r>
              <a:rPr lang="en-US" altLang="zh-CN" dirty="0"/>
              <a:t>Ability</a:t>
            </a:r>
            <a:r>
              <a:rPr lang="zh-CN" altLang="en-US" dirty="0"/>
              <a:t>所在应用</a:t>
            </a:r>
            <a:r>
              <a:rPr lang="zh-CN" altLang="en-US" dirty="0" smtClean="0"/>
              <a:t>的包名</a:t>
            </a:r>
            <a:r>
              <a:rPr lang="zh-CN" altLang="en-US" dirty="0"/>
              <a:t>以及对应包内的</a:t>
            </a:r>
            <a:r>
              <a:rPr lang="en-US" altLang="zh-CN" dirty="0"/>
              <a:t>Ability</a:t>
            </a:r>
            <a:r>
              <a:rPr lang="zh-CN" altLang="en-US" dirty="0"/>
              <a:t>名称。当</a:t>
            </a:r>
            <a:r>
              <a:rPr lang="en-US" altLang="zh-CN" dirty="0" err="1"/>
              <a:t>AbilityA</a:t>
            </a:r>
            <a:r>
              <a:rPr lang="zh-CN" altLang="en-US" dirty="0"/>
              <a:t>启动</a:t>
            </a:r>
            <a:r>
              <a:rPr lang="en-US" altLang="zh-CN" dirty="0" err="1"/>
              <a:t>AbilityB</a:t>
            </a:r>
            <a:r>
              <a:rPr lang="zh-CN" altLang="en-US" dirty="0"/>
              <a:t>并需要传入一些数据</a:t>
            </a:r>
            <a:r>
              <a:rPr lang="zh-CN" altLang="en-US" dirty="0" smtClean="0"/>
              <a:t>给</a:t>
            </a:r>
            <a:r>
              <a:rPr lang="en-US" altLang="zh-CN" dirty="0" err="1" smtClean="0"/>
              <a:t>AbilityB</a:t>
            </a:r>
            <a:r>
              <a:rPr lang="zh-CN" altLang="en-US" dirty="0"/>
              <a:t>时，</a:t>
            </a:r>
            <a:r>
              <a:rPr lang="en-US" altLang="zh-CN" dirty="0"/>
              <a:t>Want</a:t>
            </a:r>
            <a:r>
              <a:rPr lang="zh-CN" altLang="en-US" dirty="0"/>
              <a:t>可以作为一个数据载体将数据传给</a:t>
            </a:r>
            <a:r>
              <a:rPr lang="en-US" altLang="zh-CN" dirty="0" err="1" smtClean="0"/>
              <a:t>AbilityB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241" y="4247628"/>
            <a:ext cx="6468695" cy="179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7598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2.5.2  Want</a:t>
            </a:r>
            <a:r>
              <a:rPr lang="zh-CN" altLang="en-US" dirty="0"/>
              <a:t>的类型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0722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Want</a:t>
            </a:r>
            <a:r>
              <a:rPr lang="zh-CN" altLang="en-US" dirty="0"/>
              <a:t>的类型主要分为显式和隐式。</a:t>
            </a:r>
          </a:p>
        </p:txBody>
      </p:sp>
    </p:spTree>
    <p:extLst>
      <p:ext uri="{BB962C8B-B14F-4D97-AF65-F5344CB8AC3E}">
        <p14:creationId xmlns:p14="http://schemas.microsoft.com/office/powerpoint/2010/main" val="36198085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 </a:t>
            </a:r>
            <a:r>
              <a:rPr lang="zh-CN" altLang="en-US" dirty="0"/>
              <a:t> 显式</a:t>
            </a:r>
            <a:r>
              <a:rPr lang="en-US" altLang="zh-CN" dirty="0"/>
              <a:t>Want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02296"/>
            <a:ext cx="10515600" cy="437466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dirty="0"/>
              <a:t>在启动</a:t>
            </a:r>
            <a:r>
              <a:rPr lang="en-US" altLang="zh-CN" dirty="0"/>
              <a:t>Ability</a:t>
            </a:r>
            <a:r>
              <a:rPr lang="zh-CN" altLang="en-US" dirty="0"/>
              <a:t>时指定了</a:t>
            </a:r>
            <a:r>
              <a:rPr lang="en-US" altLang="zh-CN" dirty="0" err="1"/>
              <a:t>abilityName</a:t>
            </a:r>
            <a:r>
              <a:rPr lang="zh-CN" altLang="en-US" dirty="0"/>
              <a:t>和</a:t>
            </a:r>
            <a:r>
              <a:rPr lang="en-US" altLang="zh-CN" dirty="0" err="1"/>
              <a:t>bundleName</a:t>
            </a:r>
            <a:r>
              <a:rPr lang="zh-CN" altLang="en-US" dirty="0"/>
              <a:t>的</a:t>
            </a:r>
            <a:r>
              <a:rPr lang="en-US" altLang="zh-CN" dirty="0"/>
              <a:t>Want</a:t>
            </a:r>
            <a:r>
              <a:rPr lang="zh-CN" altLang="en-US" dirty="0"/>
              <a:t>称为显式</a:t>
            </a:r>
            <a:r>
              <a:rPr lang="en-US" altLang="zh-CN" dirty="0"/>
              <a:t>Want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当有明确处理请求的对象时，通过提供目标</a:t>
            </a:r>
            <a:r>
              <a:rPr lang="en-US" altLang="zh-CN" dirty="0"/>
              <a:t>Ability</a:t>
            </a:r>
            <a:r>
              <a:rPr lang="zh-CN" altLang="en-US" dirty="0"/>
              <a:t>所在应用的包名信息（</a:t>
            </a:r>
            <a:r>
              <a:rPr lang="en-US" altLang="zh-CN" dirty="0" err="1"/>
              <a:t>bundleName</a:t>
            </a:r>
            <a:r>
              <a:rPr lang="zh-CN" altLang="en-US" dirty="0"/>
              <a:t>）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，并在</a:t>
            </a:r>
            <a:r>
              <a:rPr lang="en-US" altLang="zh-CN" dirty="0"/>
              <a:t>Want</a:t>
            </a:r>
            <a:r>
              <a:rPr lang="zh-CN" altLang="en-US" dirty="0"/>
              <a:t>内指定</a:t>
            </a:r>
            <a:r>
              <a:rPr lang="en-US" altLang="zh-CN" dirty="0" err="1"/>
              <a:t>abilityName</a:t>
            </a:r>
            <a:r>
              <a:rPr lang="zh-CN" altLang="en-US" dirty="0"/>
              <a:t>便可启动目标</a:t>
            </a:r>
            <a:r>
              <a:rPr lang="en-US" altLang="zh-CN" dirty="0"/>
              <a:t>Ability</a:t>
            </a:r>
            <a:r>
              <a:rPr lang="zh-CN" altLang="en-US" dirty="0"/>
              <a:t>。显式</a:t>
            </a:r>
            <a:r>
              <a:rPr lang="en-US" altLang="zh-CN" dirty="0"/>
              <a:t>Want</a:t>
            </a:r>
            <a:r>
              <a:rPr lang="zh-CN" altLang="en-US" dirty="0"/>
              <a:t>通常在启动当前应用开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发中某个已知</a:t>
            </a:r>
            <a:r>
              <a:rPr lang="en-US" altLang="zh-CN" dirty="0"/>
              <a:t>Ability</a:t>
            </a:r>
            <a:r>
              <a:rPr lang="zh-CN" altLang="en-US" dirty="0"/>
              <a:t>时被用到，示例如下：</a:t>
            </a:r>
          </a:p>
          <a:p>
            <a:pPr marL="0" indent="0">
              <a:buNone/>
            </a:pPr>
            <a:r>
              <a:rPr lang="en-US" altLang="zh-CN" dirty="0"/>
              <a:t>let want = 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deviceId</a:t>
            </a:r>
            <a:r>
              <a:rPr lang="en-US" altLang="zh-CN" dirty="0"/>
              <a:t>: '',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bundleName</a:t>
            </a:r>
            <a:r>
              <a:rPr lang="en-US" altLang="zh-CN" dirty="0"/>
              <a:t>: '</a:t>
            </a:r>
            <a:r>
              <a:rPr lang="en-US" altLang="zh-CN" dirty="0" err="1"/>
              <a:t>com.example.myapplication</a:t>
            </a:r>
            <a:r>
              <a:rPr lang="en-US" altLang="zh-CN" dirty="0"/>
              <a:t>',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abilityName</a:t>
            </a:r>
            <a:r>
              <a:rPr lang="en-US" altLang="zh-CN" dirty="0"/>
              <a:t>: '</a:t>
            </a:r>
            <a:r>
              <a:rPr lang="en-US" altLang="zh-CN" dirty="0" err="1"/>
              <a:t>calleeAbility</a:t>
            </a:r>
            <a:r>
              <a:rPr lang="en-US" altLang="zh-CN" dirty="0"/>
              <a:t>',</a:t>
            </a:r>
          </a:p>
          <a:p>
            <a:pPr marL="0" indent="0">
              <a:buNone/>
            </a:pPr>
            <a:r>
              <a:rPr lang="en-US" altLang="zh-CN" dirty="0"/>
              <a:t>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75749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隐式</a:t>
            </a:r>
            <a:r>
              <a:rPr lang="en-US" altLang="zh-CN" dirty="0"/>
              <a:t>Want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02296"/>
            <a:ext cx="10515600" cy="437466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dirty="0"/>
              <a:t>在启动</a:t>
            </a:r>
            <a:r>
              <a:rPr lang="en-US" altLang="zh-CN" dirty="0"/>
              <a:t>Ability</a:t>
            </a:r>
            <a:r>
              <a:rPr lang="zh-CN" altLang="en-US" dirty="0"/>
              <a:t>时未指定</a:t>
            </a:r>
            <a:r>
              <a:rPr lang="en-US" altLang="zh-CN" dirty="0" err="1"/>
              <a:t>abilityName</a:t>
            </a:r>
            <a:r>
              <a:rPr lang="zh-CN" altLang="en-US" dirty="0"/>
              <a:t>的</a:t>
            </a:r>
            <a:r>
              <a:rPr lang="en-US" altLang="zh-CN" dirty="0"/>
              <a:t>Want</a:t>
            </a:r>
            <a:r>
              <a:rPr lang="zh-CN" altLang="en-US" dirty="0"/>
              <a:t>称为隐式</a:t>
            </a:r>
            <a:r>
              <a:rPr lang="en-US" altLang="zh-CN" dirty="0"/>
              <a:t>Want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当请求处理的对象不明确时，如开发者希望在当前应用中使用其他应用提供的某个</a:t>
            </a:r>
            <a:r>
              <a:rPr lang="zh-CN" altLang="en-US" dirty="0" smtClean="0"/>
              <a:t>能力（</a:t>
            </a:r>
            <a:r>
              <a:rPr lang="zh-CN" altLang="en-US" dirty="0"/>
              <a:t>通过</a:t>
            </a:r>
            <a:r>
              <a:rPr lang="en-US" altLang="zh-CN" dirty="0"/>
              <a:t>skills</a:t>
            </a:r>
            <a:r>
              <a:rPr lang="zh-CN" altLang="en-US" dirty="0"/>
              <a:t>定义），而不关心提供该能力的具体应用时，可以使用隐式</a:t>
            </a:r>
            <a:r>
              <a:rPr lang="en-US" altLang="zh-CN" dirty="0"/>
              <a:t>Want</a:t>
            </a:r>
            <a:r>
              <a:rPr lang="zh-CN" altLang="en-US" dirty="0"/>
              <a:t>。例如</a:t>
            </a:r>
            <a:r>
              <a:rPr lang="zh-CN" altLang="en-US" dirty="0" smtClean="0"/>
              <a:t>使用</a:t>
            </a:r>
            <a:r>
              <a:rPr lang="zh-CN" altLang="en-US" dirty="0"/>
              <a:t>隐式</a:t>
            </a:r>
            <a:r>
              <a:rPr lang="en-US" altLang="zh-CN" dirty="0"/>
              <a:t>Want</a:t>
            </a:r>
            <a:r>
              <a:rPr lang="zh-CN" altLang="en-US" dirty="0"/>
              <a:t>描述需要打开一个链接的请求，而不关心通过具体哪个应用打开，系统将</a:t>
            </a:r>
            <a:r>
              <a:rPr lang="zh-CN" altLang="en-US" dirty="0" smtClean="0"/>
              <a:t>匹配</a:t>
            </a:r>
            <a:r>
              <a:rPr lang="zh-CN" altLang="en-US" dirty="0"/>
              <a:t>声明支持该请求的所有应用。当未匹配到支持的应用时，系统将弹窗说明无法打开</a:t>
            </a:r>
            <a:r>
              <a:rPr lang="zh-CN" altLang="en-US" dirty="0" smtClean="0"/>
              <a:t>；当</a:t>
            </a:r>
            <a:r>
              <a:rPr lang="zh-CN" altLang="en-US" dirty="0"/>
              <a:t>仅匹配到一个应用时，系统将自动拉起对应应用；当匹配到多个应用时，系统将弹</a:t>
            </a:r>
            <a:r>
              <a:rPr lang="zh-CN" altLang="en-US" dirty="0" smtClean="0"/>
              <a:t>出候选</a:t>
            </a:r>
            <a:r>
              <a:rPr lang="zh-CN" altLang="en-US" dirty="0"/>
              <a:t>列表，由用户选择拉起哪个应用，示例如下：</a:t>
            </a:r>
          </a:p>
          <a:p>
            <a:pPr marL="0" indent="0">
              <a:buNone/>
            </a:pPr>
            <a:r>
              <a:rPr lang="en-US" altLang="zh-CN" dirty="0"/>
              <a:t>let want = {</a:t>
            </a:r>
          </a:p>
          <a:p>
            <a:pPr marL="0" indent="0">
              <a:buNone/>
            </a:pPr>
            <a:r>
              <a:rPr lang="en-US" altLang="zh-CN" dirty="0"/>
              <a:t>    action: '</a:t>
            </a:r>
            <a:r>
              <a:rPr lang="en-US" altLang="zh-CN" dirty="0" err="1"/>
              <a:t>ohos.want.action.search</a:t>
            </a:r>
            <a:r>
              <a:rPr lang="en-US" altLang="zh-CN" dirty="0"/>
              <a:t>',</a:t>
            </a:r>
          </a:p>
          <a:p>
            <a:pPr marL="0" indent="0">
              <a:buNone/>
            </a:pPr>
            <a:r>
              <a:rPr lang="en-US" altLang="zh-CN" dirty="0"/>
              <a:t>    entities: [ '</a:t>
            </a:r>
            <a:r>
              <a:rPr lang="en-US" altLang="zh-CN" dirty="0" err="1"/>
              <a:t>entity.system.browsable</a:t>
            </a:r>
            <a:r>
              <a:rPr lang="en-US" altLang="zh-CN" dirty="0"/>
              <a:t>' ],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uri</a:t>
            </a:r>
            <a:r>
              <a:rPr lang="en-US" altLang="zh-CN" dirty="0"/>
              <a:t>: 'https://www.test.com:8080/query/student',</a:t>
            </a:r>
          </a:p>
          <a:p>
            <a:pPr marL="0" indent="0">
              <a:buNone/>
            </a:pPr>
            <a:r>
              <a:rPr lang="en-US" altLang="zh-CN" dirty="0"/>
              <a:t>    type: 'text/plain',</a:t>
            </a:r>
          </a:p>
          <a:p>
            <a:pPr marL="0" indent="0">
              <a:buNone/>
            </a:pPr>
            <a:r>
              <a:rPr lang="en-US" altLang="zh-CN" dirty="0"/>
              <a:t>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42437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4705" y="821636"/>
            <a:ext cx="10515600" cy="43746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常见的</a:t>
            </a:r>
            <a:r>
              <a:rPr lang="en-US" altLang="zh-CN" dirty="0" smtClean="0"/>
              <a:t>action</a:t>
            </a:r>
            <a:r>
              <a:rPr lang="zh-CN" altLang="en-US" dirty="0"/>
              <a:t>：</a:t>
            </a:r>
          </a:p>
          <a:p>
            <a:pPr marL="0" indent="0">
              <a:buNone/>
            </a:pPr>
            <a:r>
              <a:rPr lang="en-US" altLang="zh-CN" dirty="0"/>
              <a:t>ACTION_HOME</a:t>
            </a:r>
            <a:r>
              <a:rPr lang="zh-CN" altLang="en-US" dirty="0"/>
              <a:t>：启动应用入口组件的动作，需要和</a:t>
            </a:r>
            <a:r>
              <a:rPr lang="en-US" altLang="zh-CN" dirty="0"/>
              <a:t>ENTITY_HOME</a:t>
            </a:r>
            <a:r>
              <a:rPr lang="zh-CN" altLang="en-US" dirty="0"/>
              <a:t>配合使用。系统桌面</a:t>
            </a:r>
            <a:r>
              <a:rPr lang="zh-CN" altLang="en-US" dirty="0" smtClean="0"/>
              <a:t>应用图标</a:t>
            </a:r>
            <a:r>
              <a:rPr lang="zh-CN" altLang="en-US" dirty="0"/>
              <a:t>就是显式的入口组件，单击也是启动入口组件。入口组件可以配置多个。</a:t>
            </a:r>
          </a:p>
          <a:p>
            <a:pPr marL="0" indent="0">
              <a:buNone/>
            </a:pPr>
            <a:r>
              <a:rPr lang="en-US" altLang="zh-CN" dirty="0"/>
              <a:t>ACTION_CHOOSE</a:t>
            </a:r>
            <a:r>
              <a:rPr lang="zh-CN" altLang="en-US" dirty="0"/>
              <a:t>：选择本地资源数据，例如联系人、相册等。系统一般对不同类型的</a:t>
            </a:r>
            <a:r>
              <a:rPr lang="zh-CN" altLang="en-US" dirty="0" smtClean="0"/>
              <a:t>数据有</a:t>
            </a:r>
            <a:r>
              <a:rPr lang="zh-CN" altLang="en-US" dirty="0"/>
              <a:t>对应的</a:t>
            </a:r>
            <a:r>
              <a:rPr lang="en-US" altLang="zh-CN" dirty="0"/>
              <a:t>Picker</a:t>
            </a:r>
            <a:r>
              <a:rPr lang="zh-CN" altLang="en-US" dirty="0"/>
              <a:t>应用，例如联系人和图库。</a:t>
            </a:r>
          </a:p>
          <a:p>
            <a:pPr marL="0" indent="0">
              <a:buNone/>
            </a:pPr>
            <a:r>
              <a:rPr lang="en-US" altLang="zh-CN" dirty="0"/>
              <a:t>ACTION_VIEW_DATA</a:t>
            </a:r>
            <a:r>
              <a:rPr lang="zh-CN" altLang="en-US" dirty="0"/>
              <a:t>：查看数据，当使用网址</a:t>
            </a:r>
            <a:r>
              <a:rPr lang="en-US" altLang="zh-CN" dirty="0" err="1"/>
              <a:t>uri</a:t>
            </a:r>
            <a:r>
              <a:rPr lang="zh-CN" altLang="en-US" dirty="0"/>
              <a:t>时，表示显示该网址对应的内容。</a:t>
            </a:r>
          </a:p>
          <a:p>
            <a:pPr marL="0" indent="0">
              <a:buNone/>
            </a:pPr>
            <a:r>
              <a:rPr lang="en-US" altLang="zh-CN" dirty="0"/>
              <a:t>ACTION_VIEW_MULTIPLE_DATA</a:t>
            </a:r>
            <a:r>
              <a:rPr lang="zh-CN" altLang="en-US" dirty="0"/>
              <a:t>：发送多个数据记录的操作。</a:t>
            </a:r>
          </a:p>
        </p:txBody>
      </p:sp>
    </p:spTree>
    <p:extLst>
      <p:ext uri="{BB962C8B-B14F-4D97-AF65-F5344CB8AC3E}">
        <p14:creationId xmlns:p14="http://schemas.microsoft.com/office/powerpoint/2010/main" val="5106929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4705" y="821636"/>
            <a:ext cx="10515600" cy="43746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常用的</a:t>
            </a:r>
            <a:r>
              <a:rPr lang="en-US" altLang="zh-CN" dirty="0" smtClean="0"/>
              <a:t>entities</a:t>
            </a:r>
            <a:r>
              <a:rPr lang="zh-CN" altLang="en-US" dirty="0"/>
              <a:t>：</a:t>
            </a:r>
          </a:p>
          <a:p>
            <a:pPr marL="0" indent="0">
              <a:buNone/>
            </a:pPr>
            <a:r>
              <a:rPr lang="en-US" altLang="zh-CN" dirty="0"/>
              <a:t>ENTITY_DEFAULT</a:t>
            </a:r>
            <a:r>
              <a:rPr lang="zh-CN" altLang="en-US" dirty="0"/>
              <a:t>：默认类别无实际意义。</a:t>
            </a:r>
          </a:p>
          <a:p>
            <a:pPr marL="0" indent="0">
              <a:buNone/>
            </a:pPr>
            <a:r>
              <a:rPr lang="en-US" altLang="zh-CN" dirty="0"/>
              <a:t>ENTITY_HOME</a:t>
            </a:r>
            <a:r>
              <a:rPr lang="zh-CN" altLang="en-US" dirty="0"/>
              <a:t>：主屏幕有图标单击入口类别。</a:t>
            </a:r>
          </a:p>
          <a:p>
            <a:pPr marL="0" indent="0">
              <a:buNone/>
            </a:pPr>
            <a:r>
              <a:rPr lang="en-US" altLang="zh-CN" dirty="0"/>
              <a:t>ENTITY_BROWSABLE</a:t>
            </a:r>
            <a:r>
              <a:rPr lang="zh-CN" altLang="en-US" dirty="0"/>
              <a:t>：指示浏览器类别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90450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2.5.3  Want</a:t>
            </a:r>
            <a:r>
              <a:rPr lang="zh-CN" altLang="en-US" dirty="0"/>
              <a:t>参数属性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6228055" y="0"/>
            <a:ext cx="5002552" cy="6839847"/>
            <a:chOff x="6214803" y="-206521"/>
            <a:chExt cx="5002552" cy="6839847"/>
          </a:xfrm>
        </p:grpSpPr>
        <p:grpSp>
          <p:nvGrpSpPr>
            <p:cNvPr id="8" name="组合 7"/>
            <p:cNvGrpSpPr/>
            <p:nvPr/>
          </p:nvGrpSpPr>
          <p:grpSpPr>
            <a:xfrm>
              <a:off x="6214803" y="-206521"/>
              <a:ext cx="4903772" cy="5759181"/>
              <a:chOff x="953689" y="1370488"/>
              <a:chExt cx="6677957" cy="6961818"/>
            </a:xfrm>
          </p:grpSpPr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2268" y="1370488"/>
                <a:ext cx="6649378" cy="1095528"/>
              </a:xfrm>
              <a:prstGeom prst="rect">
                <a:avLst/>
              </a:prstGeom>
            </p:spPr>
          </p:pic>
          <p:pic>
            <p:nvPicPr>
              <p:cNvPr id="7" name="图片 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3689" y="2368824"/>
                <a:ext cx="6677957" cy="5963482"/>
              </a:xfrm>
              <a:prstGeom prst="rect">
                <a:avLst/>
              </a:prstGeom>
            </p:spPr>
          </p:pic>
        </p:grp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4803" y="5552660"/>
              <a:ext cx="5002552" cy="10806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08259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2.6 </a:t>
            </a:r>
            <a:r>
              <a:rPr lang="en-US" altLang="zh-CN" dirty="0" smtClean="0"/>
              <a:t> </a:t>
            </a:r>
            <a:r>
              <a:rPr lang="zh-CN" altLang="en-US" dirty="0" smtClean="0"/>
              <a:t>显</a:t>
            </a:r>
            <a:r>
              <a:rPr lang="zh-CN" altLang="en-US" dirty="0"/>
              <a:t>式</a:t>
            </a:r>
            <a:r>
              <a:rPr lang="en-US" altLang="zh-CN" dirty="0"/>
              <a:t>Want</a:t>
            </a:r>
            <a:r>
              <a:rPr lang="zh-CN" altLang="en-US" dirty="0"/>
              <a:t>启动</a:t>
            </a:r>
            <a:r>
              <a:rPr lang="en-US" altLang="zh-CN" dirty="0"/>
              <a:t>Ability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本节演示如何通过显式</a:t>
            </a:r>
            <a:r>
              <a:rPr lang="en-US" altLang="zh-CN" dirty="0"/>
              <a:t>Want</a:t>
            </a:r>
            <a:r>
              <a:rPr lang="zh-CN" altLang="en-US" dirty="0"/>
              <a:t>拉起应用内一个指定</a:t>
            </a:r>
            <a:r>
              <a:rPr lang="en-US" altLang="zh-CN" dirty="0"/>
              <a:t>Ability</a:t>
            </a:r>
            <a:r>
              <a:rPr lang="zh-CN" altLang="en-US" dirty="0"/>
              <a:t>组件。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打开</a:t>
            </a:r>
            <a:r>
              <a:rPr lang="en-US" altLang="zh-CN" dirty="0" err="1"/>
              <a:t>DevEco</a:t>
            </a:r>
            <a:r>
              <a:rPr lang="en-US" altLang="zh-CN" dirty="0"/>
              <a:t> Studio</a:t>
            </a:r>
            <a:r>
              <a:rPr lang="zh-CN" altLang="en-US" dirty="0"/>
              <a:t>，选择一个</a:t>
            </a:r>
            <a:r>
              <a:rPr lang="en-US" altLang="zh-CN" dirty="0"/>
              <a:t>Empty Ability</a:t>
            </a:r>
            <a:r>
              <a:rPr lang="zh-CN" altLang="en-US" dirty="0"/>
              <a:t>工程模板，创建一个名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ArkUIWantStartAbility</a:t>
            </a:r>
            <a:r>
              <a:rPr lang="zh-CN" altLang="en-US" dirty="0"/>
              <a:t>的工程为演示示例。</a:t>
            </a:r>
          </a:p>
        </p:txBody>
      </p:sp>
    </p:spTree>
    <p:extLst>
      <p:ext uri="{BB962C8B-B14F-4D97-AF65-F5344CB8AC3E}">
        <p14:creationId xmlns:p14="http://schemas.microsoft.com/office/powerpoint/2010/main" val="29462830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2.6.1  </a:t>
            </a:r>
            <a:r>
              <a:rPr lang="zh-CN" altLang="en-US" dirty="0"/>
              <a:t>新建</a:t>
            </a:r>
            <a:r>
              <a:rPr lang="en-US" altLang="zh-CN" dirty="0"/>
              <a:t>Ability</a:t>
            </a:r>
            <a:r>
              <a:rPr lang="zh-CN" altLang="en-US" dirty="0"/>
              <a:t>内页面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3825" y="1563758"/>
            <a:ext cx="11065565" cy="585746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zh-CN" altLang="en-US" dirty="0"/>
              <a:t>初始化工程之后，在原有代码的基础上新建一个页面。在</a:t>
            </a:r>
            <a:r>
              <a:rPr lang="en-US" altLang="zh-CN" dirty="0" err="1"/>
              <a:t>src</a:t>
            </a:r>
            <a:r>
              <a:rPr lang="en-US" altLang="zh-CN" dirty="0"/>
              <a:t>/main/</a:t>
            </a:r>
            <a:r>
              <a:rPr lang="en-US" altLang="zh-CN" dirty="0" err="1"/>
              <a:t>ets</a:t>
            </a:r>
            <a:r>
              <a:rPr lang="en-US" altLang="zh-CN" dirty="0"/>
              <a:t>/pages</a:t>
            </a:r>
            <a:r>
              <a:rPr lang="zh-CN" altLang="en-US" dirty="0"/>
              <a:t>目录下</a:t>
            </a:r>
            <a:r>
              <a:rPr lang="zh-CN" altLang="en-US" dirty="0" smtClean="0"/>
              <a:t>，通过</a:t>
            </a:r>
            <a:r>
              <a:rPr lang="zh-CN" altLang="en-US" dirty="0"/>
              <a:t>右击</a:t>
            </a:r>
            <a:r>
              <a:rPr lang="en-US" altLang="zh-CN" dirty="0" err="1"/>
              <a:t>New→Page</a:t>
            </a:r>
            <a:r>
              <a:rPr lang="zh-CN" altLang="en-US" dirty="0"/>
              <a:t>来新建一个名为</a:t>
            </a:r>
            <a:r>
              <a:rPr lang="en-US" altLang="zh-CN" dirty="0"/>
              <a:t>Second</a:t>
            </a:r>
            <a:r>
              <a:rPr lang="zh-CN" altLang="en-US" dirty="0"/>
              <a:t>的页面</a:t>
            </a:r>
            <a:r>
              <a:rPr lang="zh-CN" altLang="en-US" dirty="0" smtClean="0"/>
              <a:t>。对</a:t>
            </a:r>
            <a:r>
              <a:rPr lang="en-US" altLang="zh-CN" dirty="0" err="1"/>
              <a:t>Second.ets</a:t>
            </a:r>
            <a:r>
              <a:rPr lang="zh-CN" altLang="en-US" dirty="0"/>
              <a:t>文件中的</a:t>
            </a:r>
            <a:r>
              <a:rPr lang="en-US" altLang="zh-CN" dirty="0"/>
              <a:t>message</a:t>
            </a:r>
            <a:r>
              <a:rPr lang="zh-CN" altLang="en-US" dirty="0"/>
              <a:t>变量值进行修改，最终文件内容如下：</a:t>
            </a:r>
          </a:p>
          <a:p>
            <a:pPr marL="0" indent="0">
              <a:buNone/>
            </a:pPr>
            <a:r>
              <a:rPr lang="en-US" altLang="zh-CN" dirty="0"/>
              <a:t>@Entry</a:t>
            </a:r>
          </a:p>
          <a:p>
            <a:pPr marL="0" indent="0">
              <a:buNone/>
            </a:pPr>
            <a:r>
              <a:rPr lang="en-US" altLang="zh-CN" dirty="0"/>
              <a:t>@Component</a:t>
            </a:r>
          </a:p>
          <a:p>
            <a:pPr marL="0" indent="0">
              <a:buNone/>
            </a:pPr>
            <a:r>
              <a:rPr lang="en-US" altLang="zh-CN" dirty="0" err="1"/>
              <a:t>struct</a:t>
            </a:r>
            <a:r>
              <a:rPr lang="en-US" altLang="zh-CN" dirty="0"/>
              <a:t> Second {</a:t>
            </a:r>
          </a:p>
          <a:p>
            <a:pPr marL="0" indent="0">
              <a:buNone/>
            </a:pPr>
            <a:r>
              <a:rPr lang="en-US" altLang="zh-CN" dirty="0"/>
              <a:t>  //</a:t>
            </a:r>
            <a:r>
              <a:rPr lang="zh-CN" altLang="en-US" dirty="0"/>
              <a:t>修改变量值为</a:t>
            </a:r>
            <a:r>
              <a:rPr lang="en-US" altLang="zh-CN" dirty="0"/>
              <a:t>Second</a:t>
            </a:r>
          </a:p>
          <a:p>
            <a:pPr marL="0" indent="0">
              <a:buNone/>
            </a:pPr>
            <a:r>
              <a:rPr lang="en-US" altLang="zh-CN" dirty="0"/>
              <a:t>  @State message: string = 'Second'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build() {</a:t>
            </a:r>
          </a:p>
          <a:p>
            <a:pPr marL="0" indent="0">
              <a:buNone/>
            </a:pPr>
            <a:r>
              <a:rPr lang="en-US" altLang="zh-CN" dirty="0"/>
              <a:t>    Row() {</a:t>
            </a:r>
          </a:p>
          <a:p>
            <a:pPr marL="0" indent="0">
              <a:buNone/>
            </a:pPr>
            <a:r>
              <a:rPr lang="en-US" altLang="zh-CN" dirty="0"/>
              <a:t>      Column() {</a:t>
            </a:r>
          </a:p>
          <a:p>
            <a:pPr marL="0" indent="0">
              <a:buNone/>
            </a:pPr>
            <a:r>
              <a:rPr lang="en-US" altLang="zh-CN" dirty="0"/>
              <a:t>        Text(</a:t>
            </a:r>
            <a:r>
              <a:rPr lang="en-US" altLang="zh-CN" dirty="0" err="1"/>
              <a:t>this.message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          .</a:t>
            </a:r>
            <a:r>
              <a:rPr lang="en-US" altLang="zh-CN" dirty="0" err="1"/>
              <a:t>fontSize</a:t>
            </a:r>
            <a:r>
              <a:rPr lang="en-US" altLang="zh-CN" dirty="0"/>
              <a:t>(50)</a:t>
            </a:r>
          </a:p>
          <a:p>
            <a:pPr marL="0" indent="0">
              <a:buNone/>
            </a:pPr>
            <a:r>
              <a:rPr lang="en-US" altLang="zh-CN" dirty="0"/>
              <a:t>          .</a:t>
            </a:r>
            <a:r>
              <a:rPr lang="en-US" altLang="zh-CN" dirty="0" err="1"/>
              <a:t>fontWeight</a:t>
            </a:r>
            <a:r>
              <a:rPr lang="en-US" altLang="zh-CN" dirty="0"/>
              <a:t>(</a:t>
            </a:r>
            <a:r>
              <a:rPr lang="en-US" altLang="zh-CN" dirty="0" err="1"/>
              <a:t>FontWeight.Bold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      }</a:t>
            </a:r>
          </a:p>
          <a:p>
            <a:pPr marL="0" indent="0">
              <a:buNone/>
            </a:pPr>
            <a:r>
              <a:rPr lang="en-US" altLang="zh-CN" dirty="0"/>
              <a:t>      .width('100%')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    .height('100%')</a:t>
            </a:r>
          </a:p>
          <a:p>
            <a:pPr marL="0" indent="0">
              <a:buNone/>
            </a:pPr>
            <a:r>
              <a:rPr lang="en-US" altLang="zh-CN" dirty="0"/>
              <a:t>  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6678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2.1.1  </a:t>
            </a:r>
            <a:r>
              <a:rPr lang="zh-CN" altLang="en-US" dirty="0"/>
              <a:t>单</a:t>
            </a:r>
            <a:r>
              <a:rPr lang="en-US" altLang="zh-CN" dirty="0"/>
              <a:t>Ability</a:t>
            </a:r>
            <a:r>
              <a:rPr lang="zh-CN" altLang="en-US" dirty="0"/>
              <a:t>应用和多</a:t>
            </a:r>
            <a:r>
              <a:rPr lang="en-US" altLang="zh-CN" dirty="0"/>
              <a:t>Ability</a:t>
            </a:r>
            <a:r>
              <a:rPr lang="zh-CN" altLang="en-US" dirty="0"/>
              <a:t>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一个应用可以具备多种能力，也就是说可以包含多个</a:t>
            </a:r>
            <a:r>
              <a:rPr lang="en-US" altLang="zh-CN" dirty="0"/>
              <a:t>Ability</a:t>
            </a:r>
            <a:r>
              <a:rPr lang="zh-CN" altLang="en-US" dirty="0"/>
              <a:t>。</a:t>
            </a:r>
            <a:r>
              <a:rPr lang="en-US" altLang="zh-CN" dirty="0" err="1"/>
              <a:t>HarmonyOS</a:t>
            </a:r>
            <a:r>
              <a:rPr lang="zh-CN" altLang="en-US" dirty="0"/>
              <a:t>支持应用以</a:t>
            </a:r>
            <a:r>
              <a:rPr lang="en-US" altLang="zh-CN" dirty="0"/>
              <a:t>Ability</a:t>
            </a:r>
            <a:r>
              <a:rPr lang="zh-CN" altLang="en-US" dirty="0"/>
              <a:t>为单位进行部署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041" y="2999837"/>
            <a:ext cx="3905795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327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2.6.2  </a:t>
            </a:r>
            <a:r>
              <a:rPr lang="zh-CN" altLang="en-US" dirty="0"/>
              <a:t>新建</a:t>
            </a:r>
            <a:r>
              <a:rPr lang="en-US" altLang="zh-CN" dirty="0"/>
              <a:t>Ability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3825" y="1563758"/>
            <a:ext cx="11065565" cy="58574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在原有代码的基础上新建一个</a:t>
            </a:r>
            <a:r>
              <a:rPr lang="en-US" altLang="zh-CN" dirty="0"/>
              <a:t>Ability</a:t>
            </a:r>
            <a:r>
              <a:rPr lang="zh-CN" altLang="en-US" dirty="0"/>
              <a:t>。在</a:t>
            </a:r>
            <a:r>
              <a:rPr lang="en-US" altLang="zh-CN" dirty="0" err="1"/>
              <a:t>src</a:t>
            </a:r>
            <a:r>
              <a:rPr lang="en-US" altLang="zh-CN" dirty="0"/>
              <a:t>/main/</a:t>
            </a:r>
            <a:r>
              <a:rPr lang="en-US" altLang="zh-CN" dirty="0" err="1"/>
              <a:t>ets</a:t>
            </a:r>
            <a:r>
              <a:rPr lang="zh-CN" altLang="en-US" dirty="0"/>
              <a:t>目录下，通过右</a:t>
            </a:r>
            <a:r>
              <a:rPr lang="zh-CN" altLang="en-US" dirty="0" smtClean="0"/>
              <a:t>击</a:t>
            </a:r>
            <a:r>
              <a:rPr lang="en-US" altLang="zh-CN" dirty="0" err="1" smtClean="0"/>
              <a:t>ew</a:t>
            </a:r>
            <a:r>
              <a:rPr lang="en-US" altLang="zh-CN" dirty="0" err="1"/>
              <a:t>→</a:t>
            </a:r>
            <a:r>
              <a:rPr lang="en-US" altLang="zh-CN" dirty="0" err="1" smtClean="0"/>
              <a:t>Ability</a:t>
            </a:r>
            <a:r>
              <a:rPr lang="zh-CN" altLang="en-US" dirty="0" smtClean="0"/>
              <a:t>来</a:t>
            </a:r>
            <a:r>
              <a:rPr lang="zh-CN" altLang="en-US" dirty="0"/>
              <a:t>新建一个名为</a:t>
            </a:r>
            <a:r>
              <a:rPr lang="en-US" altLang="zh-CN" dirty="0" err="1"/>
              <a:t>SecondAbility</a:t>
            </a:r>
            <a:r>
              <a:rPr lang="zh-CN" altLang="en-US" dirty="0"/>
              <a:t>的</a:t>
            </a:r>
            <a:r>
              <a:rPr lang="en-US" altLang="zh-CN" dirty="0"/>
              <a:t>Ability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创建完成之后，会自动在</a:t>
            </a:r>
            <a:r>
              <a:rPr lang="en-US" altLang="zh-CN" dirty="0"/>
              <a:t>module.json5</a:t>
            </a:r>
            <a:r>
              <a:rPr lang="zh-CN" altLang="en-US" dirty="0"/>
              <a:t>文件中添加该</a:t>
            </a:r>
            <a:r>
              <a:rPr lang="en-US" altLang="zh-CN" dirty="0"/>
              <a:t>Ability</a:t>
            </a:r>
            <a:r>
              <a:rPr lang="zh-CN" altLang="en-US" dirty="0"/>
              <a:t>的信息：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  "name": "</a:t>
            </a:r>
            <a:r>
              <a:rPr lang="en-US" altLang="zh-CN" dirty="0" err="1"/>
              <a:t>SecondAbility</a:t>
            </a:r>
            <a:r>
              <a:rPr lang="en-US" altLang="zh-CN" dirty="0"/>
              <a:t>",</a:t>
            </a:r>
          </a:p>
          <a:p>
            <a:pPr marL="0" indent="0">
              <a:buNone/>
            </a:pPr>
            <a:r>
              <a:rPr lang="en-US" altLang="zh-CN" dirty="0"/>
              <a:t>    "</a:t>
            </a:r>
            <a:r>
              <a:rPr lang="en-US" altLang="zh-CN" dirty="0" err="1"/>
              <a:t>srcEntrance</a:t>
            </a:r>
            <a:r>
              <a:rPr lang="en-US" altLang="zh-CN" dirty="0"/>
              <a:t>": "./</a:t>
            </a:r>
            <a:r>
              <a:rPr lang="en-US" altLang="zh-CN" dirty="0" err="1"/>
              <a:t>ets</a:t>
            </a:r>
            <a:r>
              <a:rPr lang="en-US" altLang="zh-CN" dirty="0"/>
              <a:t>/</a:t>
            </a:r>
            <a:r>
              <a:rPr lang="en-US" altLang="zh-CN" dirty="0" err="1"/>
              <a:t>secondability</a:t>
            </a:r>
            <a:r>
              <a:rPr lang="en-US" altLang="zh-CN" dirty="0"/>
              <a:t>/</a:t>
            </a:r>
            <a:r>
              <a:rPr lang="en-US" altLang="zh-CN" dirty="0" err="1"/>
              <a:t>SecondAbility.ts</a:t>
            </a:r>
            <a:r>
              <a:rPr lang="en-US" altLang="zh-CN" dirty="0"/>
              <a:t>",</a:t>
            </a:r>
          </a:p>
          <a:p>
            <a:pPr marL="0" indent="0">
              <a:buNone/>
            </a:pPr>
            <a:r>
              <a:rPr lang="en-US" altLang="zh-CN" dirty="0"/>
              <a:t>    "description": "$</a:t>
            </a:r>
            <a:r>
              <a:rPr lang="en-US" altLang="zh-CN" dirty="0" err="1"/>
              <a:t>string:SecondAbility_desc</a:t>
            </a:r>
            <a:r>
              <a:rPr lang="en-US" altLang="zh-CN" dirty="0"/>
              <a:t>",</a:t>
            </a:r>
          </a:p>
          <a:p>
            <a:pPr marL="0" indent="0">
              <a:buNone/>
            </a:pPr>
            <a:r>
              <a:rPr lang="en-US" altLang="zh-CN" dirty="0"/>
              <a:t>    "icon": "$</a:t>
            </a:r>
            <a:r>
              <a:rPr lang="en-US" altLang="zh-CN" dirty="0" err="1"/>
              <a:t>media:icon</a:t>
            </a:r>
            <a:r>
              <a:rPr lang="en-US" altLang="zh-CN" dirty="0"/>
              <a:t>",</a:t>
            </a:r>
          </a:p>
          <a:p>
            <a:pPr marL="0" indent="0">
              <a:buNone/>
            </a:pPr>
            <a:r>
              <a:rPr lang="en-US" altLang="zh-CN" dirty="0"/>
              <a:t>    "label": "$</a:t>
            </a:r>
            <a:r>
              <a:rPr lang="en-US" altLang="zh-CN" dirty="0" err="1"/>
              <a:t>string:SecondAbility_label</a:t>
            </a:r>
            <a:r>
              <a:rPr lang="en-US" altLang="zh-CN" dirty="0"/>
              <a:t>",</a:t>
            </a:r>
          </a:p>
          <a:p>
            <a:pPr marL="0" indent="0">
              <a:buNone/>
            </a:pPr>
            <a:r>
              <a:rPr lang="en-US" altLang="zh-CN" dirty="0"/>
              <a:t>    "</a:t>
            </a:r>
            <a:r>
              <a:rPr lang="en-US" altLang="zh-CN" dirty="0" err="1"/>
              <a:t>startWindowIcon</a:t>
            </a:r>
            <a:r>
              <a:rPr lang="en-US" altLang="zh-CN" dirty="0"/>
              <a:t>": "$</a:t>
            </a:r>
            <a:r>
              <a:rPr lang="en-US" altLang="zh-CN" dirty="0" err="1"/>
              <a:t>media:icon</a:t>
            </a:r>
            <a:r>
              <a:rPr lang="en-US" altLang="zh-CN" dirty="0"/>
              <a:t>",</a:t>
            </a:r>
          </a:p>
          <a:p>
            <a:pPr marL="0" indent="0">
              <a:buNone/>
            </a:pPr>
            <a:r>
              <a:rPr lang="en-US" altLang="zh-CN" dirty="0"/>
              <a:t>    "</a:t>
            </a:r>
            <a:r>
              <a:rPr lang="en-US" altLang="zh-CN" dirty="0" err="1"/>
              <a:t>startWindowBackground</a:t>
            </a:r>
            <a:r>
              <a:rPr lang="en-US" altLang="zh-CN" dirty="0"/>
              <a:t>": "$</a:t>
            </a:r>
            <a:r>
              <a:rPr lang="en-US" altLang="zh-CN" dirty="0" err="1"/>
              <a:t>color:start_window_background</a:t>
            </a:r>
            <a:r>
              <a:rPr lang="en-US" altLang="zh-CN" dirty="0"/>
              <a:t>",</a:t>
            </a:r>
          </a:p>
          <a:p>
            <a:pPr marL="0" indent="0">
              <a:buNone/>
            </a:pPr>
            <a:r>
              <a:rPr lang="en-US" altLang="zh-CN" dirty="0"/>
              <a:t>    "visible": true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78699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2278" y="-834887"/>
            <a:ext cx="11913705" cy="898497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dirty="0"/>
              <a:t>此时，在</a:t>
            </a:r>
            <a:r>
              <a:rPr lang="en-US" altLang="zh-CN" dirty="0" err="1"/>
              <a:t>src</a:t>
            </a:r>
            <a:r>
              <a:rPr lang="en-US" altLang="zh-CN" dirty="0"/>
              <a:t>/main/</a:t>
            </a:r>
            <a:r>
              <a:rPr lang="en-US" altLang="zh-CN" dirty="0" err="1"/>
              <a:t>ets</a:t>
            </a:r>
            <a:r>
              <a:rPr lang="zh-CN" altLang="en-US" dirty="0"/>
              <a:t>目录下会初始化一个</a:t>
            </a:r>
            <a:r>
              <a:rPr lang="en-US" altLang="zh-CN" dirty="0" err="1"/>
              <a:t>secondability</a:t>
            </a:r>
            <a:r>
              <a:rPr lang="zh-CN" altLang="en-US" dirty="0"/>
              <a:t>目录，并在</a:t>
            </a:r>
            <a:r>
              <a:rPr lang="en-US" altLang="zh-CN" dirty="0" err="1"/>
              <a:t>secondability</a:t>
            </a:r>
            <a:r>
              <a:rPr lang="zh-CN" altLang="en-US" dirty="0" smtClean="0"/>
              <a:t>目录</a:t>
            </a:r>
            <a:r>
              <a:rPr lang="zh-CN" altLang="en-US" dirty="0"/>
              <a:t>下生成一个</a:t>
            </a:r>
            <a:r>
              <a:rPr lang="en-US" altLang="zh-CN" dirty="0" err="1"/>
              <a:t>SecondAbility.ts</a:t>
            </a:r>
            <a:r>
              <a:rPr lang="zh-CN" altLang="en-US" dirty="0"/>
              <a:t>文件。修改该文件，将</a:t>
            </a:r>
            <a:r>
              <a:rPr lang="en-US" altLang="zh-CN" dirty="0"/>
              <a:t>'pages/Index'</a:t>
            </a:r>
            <a:r>
              <a:rPr lang="zh-CN" altLang="en-US" dirty="0" smtClean="0"/>
              <a:t>改为</a:t>
            </a:r>
            <a:r>
              <a:rPr lang="en-US" altLang="zh-CN" dirty="0"/>
              <a:t>'pages/Second'</a:t>
            </a:r>
            <a:r>
              <a:rPr lang="zh-CN" altLang="en-US" dirty="0"/>
              <a:t>，最终文件内容如下：</a:t>
            </a:r>
          </a:p>
          <a:p>
            <a:pPr marL="0" indent="0">
              <a:buNone/>
            </a:pPr>
            <a:r>
              <a:rPr lang="en-US" altLang="zh-CN" dirty="0" err="1"/>
              <a:t>onWindowStageCreate</a:t>
            </a:r>
            <a:r>
              <a:rPr lang="en-US" altLang="zh-CN" dirty="0"/>
              <a:t>(</a:t>
            </a:r>
            <a:r>
              <a:rPr lang="en-US" altLang="zh-CN" dirty="0" err="1"/>
              <a:t>windowStage</a:t>
            </a:r>
            <a:r>
              <a:rPr lang="en-US" altLang="zh-CN" dirty="0"/>
              <a:t>: </a:t>
            </a:r>
            <a:r>
              <a:rPr lang="en-US" altLang="zh-CN" dirty="0" err="1"/>
              <a:t>Window.WindowStage</a:t>
            </a:r>
            <a:r>
              <a:rPr lang="en-US" altLang="zh-CN" dirty="0"/>
              <a:t>) {</a:t>
            </a:r>
          </a:p>
          <a:p>
            <a:pPr marL="0" indent="0">
              <a:buNone/>
            </a:pPr>
            <a:r>
              <a:rPr lang="en-US" altLang="zh-CN" dirty="0"/>
              <a:t>        //Main window is created, set main page for this ability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hilog.isLoggable</a:t>
            </a:r>
            <a:r>
              <a:rPr lang="en-US" altLang="zh-CN" dirty="0"/>
              <a:t>(0x0000, '</a:t>
            </a:r>
            <a:r>
              <a:rPr lang="en-US" altLang="zh-CN" dirty="0" err="1"/>
              <a:t>testTag</a:t>
            </a:r>
            <a:r>
              <a:rPr lang="en-US" altLang="zh-CN" dirty="0"/>
              <a:t>', hilog.LogLevel.INFO);</a:t>
            </a:r>
          </a:p>
          <a:p>
            <a:pPr marL="0" indent="0">
              <a:buNone/>
            </a:pPr>
            <a:r>
              <a:rPr lang="en-US" altLang="zh-CN" dirty="0"/>
              <a:t>        hilog.info(0x0000, '</a:t>
            </a:r>
            <a:r>
              <a:rPr lang="en-US" altLang="zh-CN" dirty="0" err="1"/>
              <a:t>testTag</a:t>
            </a:r>
            <a:r>
              <a:rPr lang="en-US" altLang="zh-CN" dirty="0"/>
              <a:t>', '%{public}s', 'Ability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onWindowStageCreate</a:t>
            </a:r>
            <a:r>
              <a:rPr lang="en-US" altLang="zh-CN" dirty="0"/>
              <a:t>');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//</a:t>
            </a:r>
            <a:r>
              <a:rPr lang="zh-CN" altLang="en-US" dirty="0"/>
              <a:t>加载</a:t>
            </a:r>
            <a:r>
              <a:rPr lang="en-US" altLang="zh-CN" dirty="0"/>
              <a:t>Second</a:t>
            </a:r>
            <a:r>
              <a:rPr lang="zh-CN" altLang="en-US" dirty="0"/>
              <a:t>页面</a:t>
            </a:r>
          </a:p>
          <a:p>
            <a:pPr marL="0" indent="0">
              <a:buNone/>
            </a:pPr>
            <a:r>
              <a:rPr lang="zh-CN" altLang="en-US" dirty="0"/>
              <a:t>        </a:t>
            </a:r>
            <a:r>
              <a:rPr lang="en-US" altLang="zh-CN" dirty="0" err="1"/>
              <a:t>windowStage.loadContent</a:t>
            </a:r>
            <a:r>
              <a:rPr lang="en-US" altLang="zh-CN" dirty="0"/>
              <a:t>('pages/Second', (err, data) =&gt; {</a:t>
            </a:r>
          </a:p>
          <a:p>
            <a:pPr marL="0" indent="0">
              <a:buNone/>
            </a:pPr>
            <a:r>
              <a:rPr lang="en-US" altLang="zh-CN" dirty="0"/>
              <a:t>            if (</a:t>
            </a:r>
            <a:r>
              <a:rPr lang="en-US" altLang="zh-CN" dirty="0" err="1"/>
              <a:t>err.code</a:t>
            </a:r>
            <a:r>
              <a:rPr lang="en-US" altLang="zh-CN" dirty="0"/>
              <a:t>) {</a:t>
            </a:r>
          </a:p>
          <a:p>
            <a:pPr marL="0" indent="0">
              <a:buNone/>
            </a:pPr>
            <a:r>
              <a:rPr lang="en-US" altLang="zh-CN" dirty="0"/>
              <a:t>                </a:t>
            </a:r>
            <a:r>
              <a:rPr lang="en-US" altLang="zh-CN" dirty="0" err="1"/>
              <a:t>hilog.isLoggable</a:t>
            </a:r>
            <a:r>
              <a:rPr lang="en-US" altLang="zh-CN" dirty="0"/>
              <a:t>(0x0000, '</a:t>
            </a:r>
            <a:r>
              <a:rPr lang="en-US" altLang="zh-CN" dirty="0" err="1"/>
              <a:t>testTag</a:t>
            </a:r>
            <a:r>
              <a:rPr lang="en-US" altLang="zh-CN" dirty="0"/>
              <a:t>', </a:t>
            </a:r>
            <a:r>
              <a:rPr lang="en-US" altLang="zh-CN" dirty="0" err="1"/>
              <a:t>hilog.LogLevel.ERROR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                </a:t>
            </a:r>
            <a:r>
              <a:rPr lang="en-US" altLang="zh-CN" dirty="0" err="1"/>
              <a:t>hilog.error</a:t>
            </a:r>
            <a:r>
              <a:rPr lang="en-US" altLang="zh-CN" dirty="0"/>
              <a:t>(0x0000, '</a:t>
            </a:r>
            <a:r>
              <a:rPr lang="en-US" altLang="zh-CN" dirty="0" err="1"/>
              <a:t>testTag</a:t>
            </a:r>
            <a:r>
              <a:rPr lang="en-US" altLang="zh-CN" dirty="0"/>
              <a:t>', 'Failed to load the content.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Cause: %{public}s', </a:t>
            </a:r>
            <a:r>
              <a:rPr lang="en-US" altLang="zh-CN" dirty="0" err="1"/>
              <a:t>JSON.stringify</a:t>
            </a:r>
            <a:r>
              <a:rPr lang="en-US" altLang="zh-CN" dirty="0"/>
              <a:t>(err) ?? '');</a:t>
            </a:r>
          </a:p>
          <a:p>
            <a:pPr marL="0" indent="0">
              <a:buNone/>
            </a:pPr>
            <a:r>
              <a:rPr lang="en-US" altLang="zh-CN" dirty="0"/>
              <a:t>                return;</a:t>
            </a:r>
          </a:p>
          <a:p>
            <a:pPr marL="0" indent="0">
              <a:buNone/>
            </a:pPr>
            <a:r>
              <a:rPr lang="en-US" altLang="zh-CN" dirty="0"/>
              <a:t>            }</a:t>
            </a:r>
          </a:p>
          <a:p>
            <a:pPr marL="0" indent="0"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hilog.isLoggable</a:t>
            </a:r>
            <a:r>
              <a:rPr lang="en-US" altLang="zh-CN" dirty="0"/>
              <a:t>(0x0000, '</a:t>
            </a:r>
            <a:r>
              <a:rPr lang="en-US" altLang="zh-CN" dirty="0" err="1"/>
              <a:t>testTag</a:t>
            </a:r>
            <a:r>
              <a:rPr lang="en-US" altLang="zh-CN" dirty="0"/>
              <a:t>', hilog.LogLevel.INFO);</a:t>
            </a:r>
          </a:p>
          <a:p>
            <a:pPr marL="0" indent="0">
              <a:buNone/>
            </a:pPr>
            <a:r>
              <a:rPr lang="en-US" altLang="zh-CN" dirty="0"/>
              <a:t>            hilog.info(0x0000, '</a:t>
            </a:r>
            <a:r>
              <a:rPr lang="en-US" altLang="zh-CN" dirty="0" err="1"/>
              <a:t>testTag</a:t>
            </a:r>
            <a:r>
              <a:rPr lang="en-US" altLang="zh-CN" dirty="0"/>
              <a:t>', 'Succeeded in loading the content.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Data: %{public}s', .</a:t>
            </a:r>
            <a:r>
              <a:rPr lang="en-US" altLang="zh-CN" dirty="0" err="1"/>
              <a:t>stringify</a:t>
            </a:r>
            <a:r>
              <a:rPr lang="en-US" altLang="zh-CN" dirty="0"/>
              <a:t>(data) ?? '');</a:t>
            </a:r>
          </a:p>
          <a:p>
            <a:pPr marL="0" indent="0">
              <a:buNone/>
            </a:pPr>
            <a:r>
              <a:rPr lang="en-US" altLang="zh-CN" dirty="0"/>
              <a:t>        });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6903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2.6.3  </a:t>
            </a:r>
            <a:r>
              <a:rPr lang="zh-CN" altLang="en-US" dirty="0"/>
              <a:t>使用显式</a:t>
            </a:r>
            <a:r>
              <a:rPr lang="en-US" altLang="zh-CN" dirty="0"/>
              <a:t>Want</a:t>
            </a:r>
            <a:r>
              <a:rPr lang="zh-CN" altLang="en-US" dirty="0"/>
              <a:t>启动</a:t>
            </a:r>
            <a:r>
              <a:rPr lang="en-US" altLang="zh-CN" dirty="0"/>
              <a:t>Ability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0817" y="1568622"/>
            <a:ext cx="3379305" cy="570557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 err="1"/>
              <a:t>Index.ets</a:t>
            </a:r>
            <a:r>
              <a:rPr lang="zh-CN" altLang="en-US" dirty="0"/>
              <a:t>代码如下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导入</a:t>
            </a:r>
            <a:r>
              <a:rPr lang="en-US" altLang="zh-CN" dirty="0"/>
              <a:t>context</a:t>
            </a:r>
          </a:p>
          <a:p>
            <a:pPr marL="0" indent="0">
              <a:buNone/>
            </a:pPr>
            <a:r>
              <a:rPr lang="en-US" altLang="zh-CN" dirty="0"/>
              <a:t>import context from '@</a:t>
            </a:r>
            <a:r>
              <a:rPr lang="en-US" altLang="zh-CN" dirty="0" err="1"/>
              <a:t>ohos.application.context</a:t>
            </a:r>
            <a:r>
              <a:rPr lang="en-US" altLang="zh-CN" dirty="0"/>
              <a:t>';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@Entry</a:t>
            </a:r>
          </a:p>
          <a:p>
            <a:pPr marL="0" indent="0">
              <a:buNone/>
            </a:pPr>
            <a:r>
              <a:rPr lang="en-US" altLang="zh-CN" dirty="0"/>
              <a:t>@Component</a:t>
            </a:r>
          </a:p>
          <a:p>
            <a:pPr marL="0" indent="0">
              <a:buNone/>
            </a:pPr>
            <a:r>
              <a:rPr lang="en-US" altLang="zh-CN" dirty="0" err="1"/>
              <a:t>struct</a:t>
            </a:r>
            <a:r>
              <a:rPr lang="en-US" altLang="zh-CN" dirty="0"/>
              <a:t> Index {</a:t>
            </a:r>
          </a:p>
          <a:p>
            <a:pPr marL="0" indent="0">
              <a:buNone/>
            </a:pPr>
            <a:r>
              <a:rPr lang="en-US" altLang="zh-CN" dirty="0"/>
              <a:t>  @State message: string = 'Hello World'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build() {</a:t>
            </a:r>
          </a:p>
          <a:p>
            <a:pPr marL="0" indent="0">
              <a:buNone/>
            </a:pPr>
            <a:r>
              <a:rPr lang="en-US" altLang="zh-CN" dirty="0"/>
              <a:t>    Row() {</a:t>
            </a:r>
          </a:p>
          <a:p>
            <a:pPr marL="0" indent="0">
              <a:buNone/>
            </a:pPr>
            <a:r>
              <a:rPr lang="en-US" altLang="zh-CN" dirty="0"/>
              <a:t>      Column() {</a:t>
            </a:r>
          </a:p>
          <a:p>
            <a:pPr marL="0" indent="0">
              <a:buNone/>
            </a:pPr>
            <a:r>
              <a:rPr lang="en-US" altLang="zh-CN" dirty="0"/>
              <a:t>        Text(</a:t>
            </a:r>
            <a:r>
              <a:rPr lang="en-US" altLang="zh-CN" dirty="0" err="1"/>
              <a:t>this.message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          .</a:t>
            </a:r>
            <a:r>
              <a:rPr lang="en-US" altLang="zh-CN" dirty="0" err="1"/>
              <a:t>fontSize</a:t>
            </a:r>
            <a:r>
              <a:rPr lang="en-US" altLang="zh-CN" dirty="0"/>
              <a:t>(50)</a:t>
            </a:r>
          </a:p>
          <a:p>
            <a:pPr marL="0" indent="0">
              <a:buNone/>
            </a:pPr>
            <a:r>
              <a:rPr lang="en-US" altLang="zh-CN" dirty="0"/>
              <a:t>          .</a:t>
            </a:r>
            <a:r>
              <a:rPr lang="en-US" altLang="zh-CN" dirty="0" err="1"/>
              <a:t>fontWeight</a:t>
            </a:r>
            <a:r>
              <a:rPr lang="en-US" altLang="zh-CN" dirty="0"/>
              <a:t>(</a:t>
            </a:r>
            <a:r>
              <a:rPr lang="en-US" altLang="zh-CN" dirty="0" err="1"/>
              <a:t>FontWeight.Bold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290391" y="1568622"/>
            <a:ext cx="3697355" cy="541144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 //</a:t>
            </a:r>
            <a:r>
              <a:rPr lang="zh-CN" altLang="en-US" dirty="0"/>
              <a:t>添加按钮，启动</a:t>
            </a:r>
            <a:r>
              <a:rPr lang="en-US" altLang="zh-CN" dirty="0"/>
              <a:t>Ability</a:t>
            </a:r>
          </a:p>
          <a:p>
            <a:pPr marL="0" indent="0">
              <a:buNone/>
            </a:pPr>
            <a:r>
              <a:rPr lang="en-US" altLang="zh-CN" dirty="0"/>
              <a:t>        Button('</a:t>
            </a:r>
            <a:r>
              <a:rPr lang="zh-CN" altLang="en-US" dirty="0"/>
              <a:t>启动</a:t>
            </a:r>
            <a:r>
              <a:rPr lang="en-US" altLang="zh-CN" dirty="0"/>
              <a:t>')</a:t>
            </a:r>
          </a:p>
          <a:p>
            <a:pPr marL="0" indent="0">
              <a:buNone/>
            </a:pPr>
            <a:r>
              <a:rPr lang="en-US" altLang="zh-CN" dirty="0"/>
              <a:t>          .</a:t>
            </a:r>
            <a:r>
              <a:rPr lang="en-US" altLang="zh-CN" dirty="0" err="1"/>
              <a:t>fontSize</a:t>
            </a:r>
            <a:r>
              <a:rPr lang="en-US" altLang="zh-CN" dirty="0"/>
              <a:t>(40)</a:t>
            </a:r>
          </a:p>
          <a:p>
            <a:pPr marL="0" indent="0">
              <a:buNone/>
            </a:pPr>
            <a:r>
              <a:rPr lang="en-US" altLang="zh-CN" dirty="0"/>
              <a:t>          .</a:t>
            </a:r>
            <a:r>
              <a:rPr lang="en-US" altLang="zh-CN" dirty="0" err="1"/>
              <a:t>onClick</a:t>
            </a:r>
            <a:r>
              <a:rPr lang="en-US" altLang="zh-CN" dirty="0"/>
              <a:t>(</a:t>
            </a:r>
            <a:r>
              <a:rPr lang="en-US" altLang="zh-CN" dirty="0" err="1"/>
              <a:t>this.explicitStartAbility</a:t>
            </a:r>
            <a:r>
              <a:rPr lang="en-US" altLang="zh-CN" dirty="0"/>
              <a:t>) //</a:t>
            </a:r>
            <a:r>
              <a:rPr lang="zh-CN" altLang="en-US" dirty="0"/>
              <a:t>显式启动</a:t>
            </a:r>
            <a:r>
              <a:rPr lang="en-US" altLang="zh-CN" dirty="0"/>
              <a:t>Ability</a:t>
            </a:r>
          </a:p>
          <a:p>
            <a:pPr marL="0" indent="0">
              <a:buNone/>
            </a:pPr>
            <a:r>
              <a:rPr lang="en-US" altLang="zh-CN" dirty="0"/>
              <a:t>      }</a:t>
            </a:r>
          </a:p>
          <a:p>
            <a:pPr marL="0" indent="0">
              <a:buNone/>
            </a:pPr>
            <a:r>
              <a:rPr lang="en-US" altLang="zh-CN" dirty="0"/>
              <a:t>      .width('100%')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    .height('100%')</a:t>
            </a:r>
          </a:p>
          <a:p>
            <a:pPr marL="0" indent="0">
              <a:buNone/>
            </a:pPr>
            <a:r>
              <a:rPr lang="en-US" altLang="zh-CN" dirty="0"/>
              <a:t>  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//</a:t>
            </a:r>
            <a:r>
              <a:rPr lang="zh-CN" altLang="en-US" dirty="0"/>
              <a:t>显式启动</a:t>
            </a:r>
            <a:r>
              <a:rPr lang="en-US" altLang="zh-CN" dirty="0"/>
              <a:t>Ability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async</a:t>
            </a:r>
            <a:r>
              <a:rPr lang="en-US" altLang="zh-CN" dirty="0"/>
              <a:t> </a:t>
            </a:r>
            <a:r>
              <a:rPr lang="en-US" altLang="zh-CN" dirty="0" err="1"/>
              <a:t>explicitStartAbility</a:t>
            </a:r>
            <a:r>
              <a:rPr lang="en-US" altLang="zh-CN" dirty="0"/>
              <a:t>() {</a:t>
            </a:r>
          </a:p>
          <a:p>
            <a:pPr marL="0" indent="0">
              <a:buNone/>
            </a:pPr>
            <a:r>
              <a:rPr lang="en-US" altLang="zh-CN" dirty="0"/>
              <a:t>    try {</a:t>
            </a:r>
          </a:p>
          <a:p>
            <a:pPr marL="0" indent="0">
              <a:buNone/>
            </a:pPr>
            <a:r>
              <a:rPr lang="en-US" altLang="zh-CN" dirty="0"/>
              <a:t>      //</a:t>
            </a:r>
            <a:r>
              <a:rPr lang="zh-CN" altLang="en-US" dirty="0"/>
              <a:t>在启动</a:t>
            </a:r>
            <a:r>
              <a:rPr lang="en-US" altLang="zh-CN" dirty="0"/>
              <a:t>Ability</a:t>
            </a:r>
            <a:r>
              <a:rPr lang="zh-CN" altLang="en-US" dirty="0"/>
              <a:t>时指定</a:t>
            </a:r>
            <a:r>
              <a:rPr lang="en-US" altLang="zh-CN" dirty="0" err="1"/>
              <a:t>abilityName</a:t>
            </a:r>
            <a:r>
              <a:rPr lang="zh-CN" altLang="en-US" dirty="0"/>
              <a:t>和</a:t>
            </a:r>
            <a:r>
              <a:rPr lang="en-US" altLang="zh-CN" dirty="0" err="1"/>
              <a:t>bundleName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let want = </a:t>
            </a:r>
            <a:r>
              <a:rPr lang="en-US" altLang="zh-CN" dirty="0" smtClean="0"/>
              <a:t>{</a:t>
            </a:r>
            <a:endParaRPr lang="en-US" altLang="zh-CN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8488015" y="1291882"/>
            <a:ext cx="3432313" cy="517517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err="1"/>
              <a:t>deviceId</a:t>
            </a:r>
            <a:r>
              <a:rPr lang="en-US" altLang="zh-CN" dirty="0"/>
              <a:t>: "",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bundleName</a:t>
            </a:r>
            <a:r>
              <a:rPr lang="en-US" altLang="zh-CN" dirty="0"/>
              <a:t>: "</a:t>
            </a:r>
            <a:r>
              <a:rPr lang="en-US" altLang="zh-CN" dirty="0" err="1"/>
              <a:t>com.waylau.hmos.arkuiwantstartability</a:t>
            </a:r>
            <a:r>
              <a:rPr lang="en-US" altLang="zh-CN" dirty="0"/>
              <a:t>",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abilityName</a:t>
            </a:r>
            <a:r>
              <a:rPr lang="en-US" altLang="zh-CN" dirty="0"/>
              <a:t>: "</a:t>
            </a:r>
            <a:r>
              <a:rPr lang="en-US" altLang="zh-CN" dirty="0" err="1"/>
              <a:t>SecondAbility</a:t>
            </a:r>
            <a:r>
              <a:rPr lang="en-US" altLang="zh-CN" dirty="0"/>
              <a:t>"</a:t>
            </a:r>
          </a:p>
          <a:p>
            <a:pPr marL="0" indent="0">
              <a:buNone/>
            </a:pPr>
            <a:r>
              <a:rPr lang="en-US" altLang="zh-CN" dirty="0"/>
              <a:t>      };</a:t>
            </a:r>
          </a:p>
          <a:p>
            <a:pPr marL="0" indent="0">
              <a:buNone/>
            </a:pPr>
            <a:r>
              <a:rPr lang="en-US" altLang="zh-CN" dirty="0"/>
              <a:t>      let context = </a:t>
            </a:r>
            <a:r>
              <a:rPr lang="en-US" altLang="zh-CN" dirty="0" err="1"/>
              <a:t>getContext</a:t>
            </a:r>
            <a:r>
              <a:rPr lang="en-US" altLang="zh-CN" dirty="0"/>
              <a:t>(this) as </a:t>
            </a:r>
            <a:r>
              <a:rPr lang="en-US" altLang="zh-CN" dirty="0" err="1"/>
              <a:t>context.AbilityContext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await </a:t>
            </a:r>
            <a:r>
              <a:rPr lang="en-US" altLang="zh-CN" dirty="0" err="1"/>
              <a:t>context.startAbility</a:t>
            </a:r>
            <a:r>
              <a:rPr lang="en-US" altLang="zh-CN" dirty="0"/>
              <a:t>(want);</a:t>
            </a:r>
          </a:p>
          <a:p>
            <a:pPr marL="0" indent="0">
              <a:buNone/>
            </a:pPr>
            <a:r>
              <a:rPr lang="en-US" altLang="zh-CN" dirty="0"/>
              <a:t>      console.info('explicit start ability succeed');</a:t>
            </a:r>
          </a:p>
          <a:p>
            <a:pPr marL="0" indent="0">
              <a:buNone/>
            </a:pPr>
            <a:r>
              <a:rPr lang="en-US" altLang="zh-CN" dirty="0"/>
              <a:t>    } catch (error) {</a:t>
            </a:r>
          </a:p>
          <a:p>
            <a:pPr marL="0" indent="0">
              <a:buNone/>
            </a:pPr>
            <a:r>
              <a:rPr lang="en-US" altLang="zh-CN" dirty="0"/>
              <a:t>      console.info('explicit start ability failed with ${</a:t>
            </a:r>
            <a:r>
              <a:rPr lang="en-US" altLang="zh-CN" dirty="0" err="1"/>
              <a:t>error.code</a:t>
            </a:r>
            <a:r>
              <a:rPr lang="en-US" altLang="zh-CN" dirty="0"/>
              <a:t>}');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  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17287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2.6.4  </a:t>
            </a:r>
            <a:r>
              <a:rPr lang="zh-CN" altLang="en-US" dirty="0"/>
              <a:t>运行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619" y="2116589"/>
            <a:ext cx="5296639" cy="341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1382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 </a:t>
            </a:r>
            <a:r>
              <a:rPr lang="en-US" altLang="zh-CN" dirty="0"/>
              <a:t>2.7  </a:t>
            </a:r>
            <a:r>
              <a:rPr lang="zh-CN" altLang="en-US" dirty="0" smtClean="0"/>
              <a:t>隐</a:t>
            </a:r>
            <a:r>
              <a:rPr lang="zh-CN" altLang="en-US" dirty="0"/>
              <a:t>式</a:t>
            </a:r>
            <a:r>
              <a:rPr lang="en-US" altLang="zh-CN" dirty="0"/>
              <a:t>Want</a:t>
            </a:r>
            <a:r>
              <a:rPr lang="zh-CN" altLang="en-US" dirty="0"/>
              <a:t>打开应用管理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本节演示如何通过隐式</a:t>
            </a:r>
            <a:r>
              <a:rPr lang="en-US" altLang="zh-CN" dirty="0"/>
              <a:t>Want</a:t>
            </a:r>
            <a:r>
              <a:rPr lang="zh-CN" altLang="en-US" dirty="0"/>
              <a:t>打开应用管理。</a:t>
            </a:r>
          </a:p>
          <a:p>
            <a:pPr marL="0" indent="0">
              <a:buNone/>
            </a:pPr>
            <a:r>
              <a:rPr lang="zh-CN" altLang="en-US" dirty="0"/>
              <a:t>打开</a:t>
            </a:r>
            <a:r>
              <a:rPr lang="en-US" altLang="zh-CN" dirty="0" err="1"/>
              <a:t>DevEco</a:t>
            </a:r>
            <a:r>
              <a:rPr lang="en-US" altLang="zh-CN" dirty="0"/>
              <a:t> Studio</a:t>
            </a:r>
            <a:r>
              <a:rPr lang="zh-CN" altLang="en-US" dirty="0"/>
              <a:t>，选择一个</a:t>
            </a:r>
            <a:r>
              <a:rPr lang="en-US" altLang="zh-CN" dirty="0"/>
              <a:t>Empty Ability</a:t>
            </a:r>
            <a:r>
              <a:rPr lang="zh-CN" altLang="en-US" dirty="0"/>
              <a:t>工程模板，创建一个名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ArkUIWantOpenManageApplications</a:t>
            </a:r>
            <a:r>
              <a:rPr lang="zh-CN" altLang="en-US" dirty="0"/>
              <a:t>的工程为演示示例。</a:t>
            </a:r>
          </a:p>
        </p:txBody>
      </p:sp>
    </p:spTree>
    <p:extLst>
      <p:ext uri="{BB962C8B-B14F-4D97-AF65-F5344CB8AC3E}">
        <p14:creationId xmlns:p14="http://schemas.microsoft.com/office/powerpoint/2010/main" val="15344460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2.7.1  </a:t>
            </a:r>
            <a:r>
              <a:rPr lang="zh-CN" altLang="en-US" dirty="0"/>
              <a:t>使用隐式</a:t>
            </a:r>
            <a:r>
              <a:rPr lang="en-US" altLang="zh-CN" dirty="0"/>
              <a:t>Want</a:t>
            </a:r>
            <a:r>
              <a:rPr lang="zh-CN" altLang="en-US" dirty="0"/>
              <a:t>启动</a:t>
            </a:r>
            <a:r>
              <a:rPr lang="en-US" altLang="zh-CN" dirty="0"/>
              <a:t>Ability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980660" y="1690688"/>
            <a:ext cx="8905461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在Index.ets文件中添加按钮以触发执行启动Ability。Index.ets代码如下：</a:t>
            </a:r>
          </a:p>
          <a:p>
            <a:r>
              <a:rPr lang="zh-CN" altLang="en-US" dirty="0"/>
              <a:t>//导入context</a:t>
            </a:r>
          </a:p>
          <a:p>
            <a:r>
              <a:rPr lang="zh-CN" altLang="en-US" dirty="0"/>
              <a:t>import context from '@ohos.application.context';</a:t>
            </a:r>
          </a:p>
          <a:p>
            <a:r>
              <a:rPr lang="zh-CN" altLang="en-US" dirty="0"/>
              <a:t>//导入wantConstant</a:t>
            </a:r>
          </a:p>
          <a:p>
            <a:r>
              <a:rPr lang="zh-CN" altLang="en-US" dirty="0"/>
              <a:t>import wantConstant from '@ohos.ability.wantConstant';</a:t>
            </a:r>
          </a:p>
          <a:p>
            <a:endParaRPr lang="zh-CN" altLang="en-US" dirty="0"/>
          </a:p>
          <a:p>
            <a:r>
              <a:rPr lang="zh-CN" altLang="en-US" dirty="0"/>
              <a:t>@Entry</a:t>
            </a:r>
          </a:p>
          <a:p>
            <a:r>
              <a:rPr lang="zh-CN" altLang="en-US" dirty="0"/>
              <a:t>@Component</a:t>
            </a:r>
          </a:p>
          <a:p>
            <a:r>
              <a:rPr lang="zh-CN" altLang="en-US" dirty="0"/>
              <a:t>struct Index {</a:t>
            </a:r>
          </a:p>
          <a:p>
            <a:r>
              <a:rPr lang="zh-CN" altLang="en-US" dirty="0"/>
              <a:t>  build() {</a:t>
            </a:r>
          </a:p>
          <a:p>
            <a:r>
              <a:rPr lang="zh-CN" altLang="en-US" dirty="0"/>
              <a:t>    Row() {</a:t>
            </a:r>
          </a:p>
          <a:p>
            <a:r>
              <a:rPr lang="zh-CN" altLang="en-US" dirty="0"/>
              <a:t>      Column() {</a:t>
            </a:r>
          </a:p>
          <a:p>
            <a:r>
              <a:rPr lang="zh-CN" altLang="en-US" dirty="0"/>
              <a:t>        //添加按钮，启动Ability</a:t>
            </a:r>
          </a:p>
          <a:p>
            <a:r>
              <a:rPr lang="zh-CN" altLang="en-US" dirty="0"/>
              <a:t>        Button('启动')</a:t>
            </a:r>
          </a:p>
          <a:p>
            <a:r>
              <a:rPr lang="zh-CN" altLang="en-US" dirty="0"/>
              <a:t>          .fontSize(40)</a:t>
            </a:r>
          </a:p>
          <a:p>
            <a:r>
              <a:rPr lang="zh-CN" altLang="en-US" dirty="0"/>
              <a:t>          .onClick(this.implicitStartAbility) //隐式启动Ability</a:t>
            </a:r>
          </a:p>
          <a:p>
            <a:r>
              <a:rPr lang="zh-CN" altLang="en-US" dirty="0"/>
              <a:t>      }</a:t>
            </a:r>
          </a:p>
          <a:p>
            <a:r>
              <a:rPr lang="zh-CN" altLang="en-US" dirty="0"/>
              <a:t>      .width('100%')</a:t>
            </a:r>
          </a:p>
          <a:p>
            <a:r>
              <a:rPr lang="zh-CN" altLang="en-US" dirty="0"/>
              <a:t>    }</a:t>
            </a:r>
          </a:p>
          <a:p>
            <a:r>
              <a:rPr lang="zh-CN" altLang="en-US" dirty="0"/>
              <a:t>    .height('100%')</a:t>
            </a:r>
          </a:p>
          <a:p>
            <a:r>
              <a:rPr lang="zh-CN" altLang="en-US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2703355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80660" y="497992"/>
            <a:ext cx="890546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//</a:t>
            </a:r>
            <a:r>
              <a:rPr lang="zh-CN" altLang="en-US" dirty="0"/>
              <a:t>隐式启动</a:t>
            </a:r>
            <a:r>
              <a:rPr lang="en-US" altLang="zh-CN" dirty="0"/>
              <a:t>Ability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async</a:t>
            </a:r>
            <a:r>
              <a:rPr lang="en-US" altLang="zh-CN" dirty="0"/>
              <a:t> </a:t>
            </a:r>
            <a:r>
              <a:rPr lang="en-US" altLang="zh-CN" dirty="0" err="1"/>
              <a:t>implicitStartAbility</a:t>
            </a:r>
            <a:r>
              <a:rPr lang="en-US" altLang="zh-CN" dirty="0"/>
              <a:t>() {</a:t>
            </a:r>
          </a:p>
          <a:p>
            <a:r>
              <a:rPr lang="en-US" altLang="zh-CN" dirty="0"/>
              <a:t>    try {</a:t>
            </a:r>
          </a:p>
          <a:p>
            <a:r>
              <a:rPr lang="en-US" altLang="zh-CN" dirty="0"/>
              <a:t>      let want = {</a:t>
            </a:r>
          </a:p>
          <a:p>
            <a:r>
              <a:rPr lang="en-US" altLang="zh-CN" dirty="0"/>
              <a:t>         //</a:t>
            </a:r>
            <a:r>
              <a:rPr lang="zh-CN" altLang="en-US" dirty="0"/>
              <a:t>调用应用管理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"action": </a:t>
            </a:r>
            <a:r>
              <a:rPr lang="en-US" altLang="zh-CN" dirty="0" err="1"/>
              <a:t>wantConstant.Action.ACTION_MANAGE_APPLICATIONS_SETTINGS</a:t>
            </a:r>
            <a:endParaRPr lang="en-US" altLang="zh-CN" dirty="0"/>
          </a:p>
          <a:p>
            <a:r>
              <a:rPr lang="en-US" altLang="zh-CN" dirty="0"/>
              <a:t>      }</a:t>
            </a:r>
          </a:p>
          <a:p>
            <a:r>
              <a:rPr lang="en-US" altLang="zh-CN" dirty="0"/>
              <a:t>      let context = </a:t>
            </a:r>
            <a:r>
              <a:rPr lang="en-US" altLang="zh-CN" dirty="0" err="1"/>
              <a:t>getContext</a:t>
            </a:r>
            <a:r>
              <a:rPr lang="en-US" altLang="zh-CN" dirty="0"/>
              <a:t>(this) as </a:t>
            </a:r>
            <a:r>
              <a:rPr lang="en-US" altLang="zh-CN" dirty="0" err="1"/>
              <a:t>context.AbilityContext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await </a:t>
            </a:r>
            <a:r>
              <a:rPr lang="en-US" altLang="zh-CN" dirty="0" err="1"/>
              <a:t>context.startAbility</a:t>
            </a:r>
            <a:r>
              <a:rPr lang="en-US" altLang="zh-CN" dirty="0"/>
              <a:t>(want)</a:t>
            </a:r>
          </a:p>
          <a:p>
            <a:r>
              <a:rPr lang="en-US" altLang="zh-CN" dirty="0"/>
              <a:t>      console.info('implicit start ability succeed')</a:t>
            </a:r>
          </a:p>
          <a:p>
            <a:r>
              <a:rPr lang="en-US" altLang="zh-CN" dirty="0"/>
              <a:t>    } catch (error) {</a:t>
            </a:r>
          </a:p>
          <a:p>
            <a:r>
              <a:rPr lang="en-US" altLang="zh-CN" dirty="0"/>
              <a:t>      console.info('implicit start ability failed with ${</a:t>
            </a:r>
            <a:r>
              <a:rPr lang="en-US" altLang="zh-CN" dirty="0" err="1"/>
              <a:t>error.code</a:t>
            </a:r>
            <a:r>
              <a:rPr lang="en-US" altLang="zh-CN" dirty="0"/>
              <a:t>}')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91771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2.7.2  </a:t>
            </a:r>
            <a:r>
              <a:rPr lang="zh-CN" altLang="en-US" dirty="0"/>
              <a:t>运行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915" y="2122580"/>
            <a:ext cx="5258534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2281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2.5  </a:t>
            </a:r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本章介绍了</a:t>
            </a:r>
            <a:r>
              <a:rPr lang="en-US" altLang="zh-CN" dirty="0"/>
              <a:t>Ability</a:t>
            </a:r>
            <a:r>
              <a:rPr lang="zh-CN" altLang="en-US" dirty="0"/>
              <a:t>的开发，内容包括</a:t>
            </a:r>
            <a:r>
              <a:rPr lang="en-US" altLang="zh-CN" dirty="0"/>
              <a:t>Ability</a:t>
            </a:r>
            <a:r>
              <a:rPr lang="zh-CN" altLang="en-US" dirty="0"/>
              <a:t>的概念、两种</a:t>
            </a:r>
            <a:r>
              <a:rPr lang="en-US" altLang="zh-CN" dirty="0"/>
              <a:t>Ability</a:t>
            </a:r>
            <a:r>
              <a:rPr lang="zh-CN" altLang="en-US" dirty="0"/>
              <a:t>模型以及</a:t>
            </a:r>
            <a:r>
              <a:rPr lang="en-US" altLang="zh-CN" dirty="0"/>
              <a:t>Want</a:t>
            </a:r>
            <a:r>
              <a:rPr lang="zh-CN" altLang="en-US" dirty="0"/>
              <a:t>。</a:t>
            </a:r>
            <a:r>
              <a:rPr lang="zh-CN" altLang="en-US" dirty="0" smtClean="0"/>
              <a:t>同时演示</a:t>
            </a:r>
            <a:r>
              <a:rPr lang="zh-CN" altLang="en-US" dirty="0"/>
              <a:t>了如何实现</a:t>
            </a:r>
            <a:r>
              <a:rPr lang="en-US" altLang="zh-CN" dirty="0"/>
              <a:t>Ability</a:t>
            </a:r>
            <a:r>
              <a:rPr lang="zh-CN" altLang="en-US" dirty="0"/>
              <a:t>内页面的跳转和数据传递，以及如何实现启动</a:t>
            </a:r>
            <a:r>
              <a:rPr lang="en-US" altLang="zh-CN" dirty="0"/>
              <a:t>Ability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4132505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2.9  </a:t>
            </a:r>
            <a:r>
              <a:rPr lang="zh-CN" altLang="en-US" dirty="0"/>
              <a:t>习题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87086"/>
            <a:ext cx="10515600" cy="4351338"/>
          </a:xfrm>
        </p:spPr>
        <p:txBody>
          <a:bodyPr>
            <a:normAutofit fontScale="25000" lnSpcReduction="20000"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判断题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）一个应用只能有一个</a:t>
            </a:r>
            <a:r>
              <a:rPr lang="en-US" altLang="zh-CN" dirty="0"/>
              <a:t>Ability</a:t>
            </a:r>
            <a:r>
              <a:rPr lang="zh-CN" altLang="en-US" dirty="0"/>
              <a:t>。（  ）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）创建的</a:t>
            </a:r>
            <a:r>
              <a:rPr lang="en-US" altLang="zh-CN" dirty="0"/>
              <a:t>Empty Ability</a:t>
            </a:r>
            <a:r>
              <a:rPr lang="zh-CN" altLang="en-US" dirty="0"/>
              <a:t>模板工程，初始会生成一个</a:t>
            </a:r>
            <a:r>
              <a:rPr lang="en-US" altLang="zh-CN" dirty="0"/>
              <a:t>Ability</a:t>
            </a:r>
            <a:r>
              <a:rPr lang="zh-CN" altLang="en-US" dirty="0"/>
              <a:t>文件。（  ）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）每调用一次</a:t>
            </a:r>
            <a:r>
              <a:rPr lang="en-US" altLang="zh-CN" dirty="0" err="1"/>
              <a:t>router.push</a:t>
            </a:r>
            <a:r>
              <a:rPr lang="en-US" altLang="zh-CN" dirty="0"/>
              <a:t>()</a:t>
            </a:r>
            <a:r>
              <a:rPr lang="zh-CN" altLang="en-US" dirty="0"/>
              <a:t>方法，页面路由栈数量均会加</a:t>
            </a:r>
            <a:r>
              <a:rPr lang="en-US" altLang="zh-CN" dirty="0"/>
              <a:t>1</a:t>
            </a:r>
            <a:r>
              <a:rPr lang="zh-CN" altLang="en-US" dirty="0"/>
              <a:t>。（  ）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单选题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API 9</a:t>
            </a:r>
            <a:r>
              <a:rPr lang="zh-CN" altLang="en-US" dirty="0"/>
              <a:t>及以上，在</a:t>
            </a:r>
            <a:r>
              <a:rPr lang="en-US" altLang="zh-CN" dirty="0" err="1"/>
              <a:t>router.push</a:t>
            </a:r>
            <a:r>
              <a:rPr lang="en-US" altLang="zh-CN" dirty="0"/>
              <a:t>()</a:t>
            </a:r>
            <a:r>
              <a:rPr lang="zh-CN" altLang="en-US" dirty="0"/>
              <a:t>方法中，默认的跳转页面使用的模式是哪一种？（ </a:t>
            </a:r>
          </a:p>
          <a:p>
            <a:endParaRPr lang="zh-CN" altLang="en-US" dirty="0"/>
          </a:p>
          <a:p>
            <a:r>
              <a:rPr lang="zh-CN" altLang="en-US" dirty="0"/>
              <a:t> ）</a:t>
            </a:r>
          </a:p>
          <a:p>
            <a:r>
              <a:rPr lang="zh-CN" altLang="en-US" dirty="0"/>
              <a:t>　　</a:t>
            </a:r>
            <a:r>
              <a:rPr lang="en-US" altLang="zh-CN" dirty="0"/>
              <a:t>A. Standard			B. Single			C. Specified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Ability</a:t>
            </a:r>
            <a:r>
              <a:rPr lang="zh-CN" altLang="en-US" dirty="0"/>
              <a:t>启动模式需要在</a:t>
            </a:r>
            <a:r>
              <a:rPr lang="en-US" altLang="zh-CN" dirty="0"/>
              <a:t>module.json5</a:t>
            </a:r>
            <a:r>
              <a:rPr lang="zh-CN" altLang="en-US" dirty="0"/>
              <a:t>文件中配置哪个字段？（  ）</a:t>
            </a:r>
          </a:p>
          <a:p>
            <a:r>
              <a:rPr lang="zh-CN" altLang="en-US" dirty="0"/>
              <a:t>　　</a:t>
            </a:r>
            <a:r>
              <a:rPr lang="en-US" altLang="zh-CN" dirty="0"/>
              <a:t>A. module			B. skills</a:t>
            </a:r>
          </a:p>
          <a:p>
            <a:r>
              <a:rPr lang="zh-CN" altLang="en-US" dirty="0"/>
              <a:t>　　</a:t>
            </a:r>
            <a:r>
              <a:rPr lang="en-US" altLang="zh-CN" dirty="0"/>
              <a:t>C. </a:t>
            </a:r>
            <a:r>
              <a:rPr lang="en-US" altLang="zh-CN" dirty="0" err="1"/>
              <a:t>launchType</a:t>
            </a:r>
            <a:r>
              <a:rPr lang="en-US" altLang="zh-CN" dirty="0"/>
              <a:t>			D. abilities</a:t>
            </a:r>
          </a:p>
          <a:p>
            <a:r>
              <a:rPr lang="en-US" altLang="zh-CN" dirty="0"/>
              <a:t>3. </a:t>
            </a:r>
            <a:r>
              <a:rPr lang="zh-CN" altLang="en-US" dirty="0"/>
              <a:t>多选题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API 9</a:t>
            </a:r>
            <a:r>
              <a:rPr lang="zh-CN" altLang="en-US" dirty="0"/>
              <a:t>及以上，</a:t>
            </a:r>
            <a:r>
              <a:rPr lang="en-US" altLang="zh-CN" dirty="0" err="1"/>
              <a:t>router.push</a:t>
            </a:r>
            <a:r>
              <a:rPr lang="en-US" altLang="zh-CN" dirty="0"/>
              <a:t>()</a:t>
            </a:r>
            <a:r>
              <a:rPr lang="zh-CN" altLang="en-US" dirty="0"/>
              <a:t>方法的</a:t>
            </a:r>
            <a:r>
              <a:rPr lang="en-US" altLang="zh-CN" dirty="0"/>
              <a:t>mode</a:t>
            </a:r>
            <a:r>
              <a:rPr lang="zh-CN" altLang="en-US" dirty="0"/>
              <a:t>参数可以配置为以下哪几种跳转页面使用</a:t>
            </a:r>
          </a:p>
          <a:p>
            <a:endParaRPr lang="zh-CN" altLang="en-US" dirty="0"/>
          </a:p>
          <a:p>
            <a:r>
              <a:rPr lang="zh-CN" altLang="en-US" dirty="0"/>
              <a:t>的模式？（   ）</a:t>
            </a:r>
          </a:p>
          <a:p>
            <a:r>
              <a:rPr lang="zh-CN" altLang="en-US" dirty="0"/>
              <a:t>　　</a:t>
            </a:r>
            <a:r>
              <a:rPr lang="en-US" altLang="zh-CN" dirty="0"/>
              <a:t>A. Standard			B. Single			C. Specified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Ability</a:t>
            </a:r>
            <a:r>
              <a:rPr lang="zh-CN" altLang="en-US" dirty="0"/>
              <a:t>的生命周期有哪几个状态？（   ）</a:t>
            </a:r>
          </a:p>
          <a:p>
            <a:r>
              <a:rPr lang="zh-CN" altLang="en-US" dirty="0"/>
              <a:t>　　</a:t>
            </a:r>
            <a:r>
              <a:rPr lang="en-US" altLang="zh-CN" dirty="0"/>
              <a:t>A. Create			B. </a:t>
            </a:r>
            <a:r>
              <a:rPr lang="en-US" altLang="zh-CN" dirty="0" err="1"/>
              <a:t>WindowStageCreate</a:t>
            </a:r>
            <a:r>
              <a:rPr lang="en-US" altLang="zh-CN" dirty="0"/>
              <a:t>		C. Foreground</a:t>
            </a:r>
          </a:p>
          <a:p>
            <a:r>
              <a:rPr lang="zh-CN" altLang="en-US" dirty="0"/>
              <a:t>　　</a:t>
            </a:r>
            <a:r>
              <a:rPr lang="en-US" altLang="zh-CN" dirty="0"/>
              <a:t>D. Background		E. </a:t>
            </a:r>
            <a:r>
              <a:rPr lang="en-US" altLang="zh-CN" dirty="0" err="1"/>
              <a:t>WindowStageDestroy</a:t>
            </a:r>
            <a:r>
              <a:rPr lang="en-US" altLang="zh-CN" dirty="0"/>
              <a:t>		F. Destroy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Ability</a:t>
            </a:r>
            <a:r>
              <a:rPr lang="zh-CN" altLang="en-US" dirty="0"/>
              <a:t>有哪几种启动模式？（   ）</a:t>
            </a:r>
          </a:p>
          <a:p>
            <a:r>
              <a:rPr lang="zh-CN" altLang="en-US" dirty="0"/>
              <a:t>　　</a:t>
            </a:r>
            <a:r>
              <a:rPr lang="en-US" altLang="zh-CN" dirty="0"/>
              <a:t>A. Standard			B. Singleton			C. Specified</a:t>
            </a:r>
          </a:p>
        </p:txBody>
      </p:sp>
    </p:spTree>
    <p:extLst>
      <p:ext uri="{BB962C8B-B14F-4D97-AF65-F5344CB8AC3E}">
        <p14:creationId xmlns:p14="http://schemas.microsoft.com/office/powerpoint/2010/main" val="1484870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2.1.2  </a:t>
            </a:r>
            <a:r>
              <a:rPr lang="en-US" altLang="zh-CN" dirty="0" err="1"/>
              <a:t>HarmonyOS</a:t>
            </a:r>
            <a:r>
              <a:rPr lang="zh-CN" altLang="en-US" dirty="0"/>
              <a:t>应用模型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err="1"/>
              <a:t>HarmonyOS</a:t>
            </a:r>
            <a:r>
              <a:rPr lang="zh-CN" altLang="en-US" dirty="0"/>
              <a:t>应用模型的构成</a:t>
            </a:r>
            <a:r>
              <a:rPr lang="zh-CN" altLang="en-US" dirty="0" smtClean="0"/>
              <a:t>要素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00B0F0"/>
                </a:solidFill>
              </a:rPr>
              <a:t>应用</a:t>
            </a:r>
            <a:r>
              <a:rPr lang="zh-CN" altLang="en-US" dirty="0" smtClean="0">
                <a:solidFill>
                  <a:srgbClr val="00B0F0"/>
                </a:solidFill>
              </a:rPr>
              <a:t>组件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r>
              <a:rPr lang="zh-CN" altLang="en-US" dirty="0">
                <a:solidFill>
                  <a:srgbClr val="00B0F0"/>
                </a:solidFill>
              </a:rPr>
              <a:t>应用进程</a:t>
            </a:r>
            <a:r>
              <a:rPr lang="zh-CN" altLang="en-US" dirty="0" smtClean="0">
                <a:solidFill>
                  <a:srgbClr val="00B0F0"/>
                </a:solidFill>
              </a:rPr>
              <a:t>模型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r>
              <a:rPr lang="zh-CN" altLang="en-US" dirty="0">
                <a:solidFill>
                  <a:srgbClr val="00B0F0"/>
                </a:solidFill>
              </a:rPr>
              <a:t>应用线程</a:t>
            </a:r>
            <a:r>
              <a:rPr lang="zh-CN" altLang="en-US" dirty="0" smtClean="0">
                <a:solidFill>
                  <a:srgbClr val="00B0F0"/>
                </a:solidFill>
              </a:rPr>
              <a:t>模型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r>
              <a:rPr lang="zh-CN" altLang="en-US" dirty="0">
                <a:solidFill>
                  <a:srgbClr val="00B0F0"/>
                </a:solidFill>
              </a:rPr>
              <a:t>应用任务管理</a:t>
            </a:r>
            <a:r>
              <a:rPr lang="zh-CN" altLang="en-US" dirty="0" smtClean="0">
                <a:solidFill>
                  <a:srgbClr val="00B0F0"/>
                </a:solidFill>
              </a:rPr>
              <a:t>模型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r>
              <a:rPr lang="zh-CN" altLang="en-US" dirty="0">
                <a:solidFill>
                  <a:srgbClr val="00B0F0"/>
                </a:solidFill>
              </a:rPr>
              <a:t>应用</a:t>
            </a:r>
            <a:r>
              <a:rPr lang="zh-CN" altLang="en-US" dirty="0" smtClean="0">
                <a:solidFill>
                  <a:srgbClr val="00B0F0"/>
                </a:solidFill>
              </a:rPr>
              <a:t>配置文件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截至目前，在</a:t>
            </a:r>
            <a:r>
              <a:rPr lang="en-US" altLang="zh-CN" dirty="0" err="1"/>
              <a:t>HarmonyOS</a:t>
            </a:r>
            <a:r>
              <a:rPr lang="zh-CN" altLang="en-US" dirty="0"/>
              <a:t>中，</a:t>
            </a:r>
            <a:r>
              <a:rPr lang="en-US" altLang="zh-CN" dirty="0"/>
              <a:t>Ability</a:t>
            </a:r>
            <a:r>
              <a:rPr lang="zh-CN" altLang="en-US" dirty="0"/>
              <a:t>框架模型结构具有以下两种</a:t>
            </a:r>
            <a:r>
              <a:rPr lang="zh-CN" altLang="en-US" dirty="0" smtClean="0"/>
              <a:t>形态</a:t>
            </a:r>
            <a:r>
              <a:rPr lang="en-US" altLang="zh-CN" dirty="0" smtClean="0"/>
              <a:t>:</a:t>
            </a:r>
            <a:endParaRPr lang="zh-CN" altLang="en-US" dirty="0"/>
          </a:p>
          <a:p>
            <a:r>
              <a:rPr lang="en-US" altLang="zh-CN" dirty="0">
                <a:solidFill>
                  <a:srgbClr val="00B0F0"/>
                </a:solidFill>
              </a:rPr>
              <a:t>FA</a:t>
            </a:r>
            <a:r>
              <a:rPr lang="zh-CN" altLang="en-US" dirty="0">
                <a:solidFill>
                  <a:srgbClr val="00B0F0"/>
                </a:solidFill>
              </a:rPr>
              <a:t>模型：</a:t>
            </a:r>
            <a:r>
              <a:rPr lang="en-US" altLang="zh-CN" dirty="0">
                <a:solidFill>
                  <a:srgbClr val="00B0F0"/>
                </a:solidFill>
              </a:rPr>
              <a:t>API 8</a:t>
            </a:r>
            <a:r>
              <a:rPr lang="zh-CN" altLang="en-US" dirty="0">
                <a:solidFill>
                  <a:srgbClr val="00B0F0"/>
                </a:solidFill>
              </a:rPr>
              <a:t>及更早版本的应用程序只能使用</a:t>
            </a:r>
            <a:r>
              <a:rPr lang="en-US" altLang="zh-CN" dirty="0">
                <a:solidFill>
                  <a:srgbClr val="00B0F0"/>
                </a:solidFill>
              </a:rPr>
              <a:t>FA</a:t>
            </a:r>
            <a:r>
              <a:rPr lang="zh-CN" altLang="en-US" dirty="0">
                <a:solidFill>
                  <a:srgbClr val="00B0F0"/>
                </a:solidFill>
              </a:rPr>
              <a:t>模型进行开发。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Stage</a:t>
            </a:r>
            <a:r>
              <a:rPr lang="zh-CN" altLang="en-US" dirty="0">
                <a:solidFill>
                  <a:srgbClr val="00B0F0"/>
                </a:solidFill>
              </a:rPr>
              <a:t>模型：从</a:t>
            </a:r>
            <a:r>
              <a:rPr lang="en-US" altLang="zh-CN" dirty="0">
                <a:solidFill>
                  <a:srgbClr val="00B0F0"/>
                </a:solidFill>
              </a:rPr>
              <a:t>API 9</a:t>
            </a:r>
            <a:r>
              <a:rPr lang="zh-CN" altLang="en-US" dirty="0">
                <a:solidFill>
                  <a:srgbClr val="00B0F0"/>
                </a:solidFill>
              </a:rPr>
              <a:t>开始，</a:t>
            </a:r>
            <a:r>
              <a:rPr lang="en-US" altLang="zh-CN" dirty="0">
                <a:solidFill>
                  <a:srgbClr val="00B0F0"/>
                </a:solidFill>
              </a:rPr>
              <a:t>Ability</a:t>
            </a:r>
            <a:r>
              <a:rPr lang="zh-CN" altLang="en-US" dirty="0">
                <a:solidFill>
                  <a:srgbClr val="00B0F0"/>
                </a:solidFill>
              </a:rPr>
              <a:t>框架引入并支持使用</a:t>
            </a:r>
            <a:r>
              <a:rPr lang="en-US" altLang="zh-CN" dirty="0">
                <a:solidFill>
                  <a:srgbClr val="00B0F0"/>
                </a:solidFill>
              </a:rPr>
              <a:t>Stage</a:t>
            </a:r>
            <a:r>
              <a:rPr lang="zh-CN" altLang="en-US" dirty="0">
                <a:solidFill>
                  <a:srgbClr val="00B0F0"/>
                </a:solidFill>
              </a:rPr>
              <a:t>模型进行开发，也是目前</a:t>
            </a:r>
            <a:r>
              <a:rPr lang="en-US" altLang="zh-CN" dirty="0" err="1">
                <a:solidFill>
                  <a:srgbClr val="00B0F0"/>
                </a:solidFill>
              </a:rPr>
              <a:t>HarmonyOS</a:t>
            </a:r>
            <a:r>
              <a:rPr lang="zh-CN" altLang="en-US" dirty="0">
                <a:solidFill>
                  <a:srgbClr val="00B0F0"/>
                </a:solidFill>
              </a:rPr>
              <a:t>所推荐的开发方式。</a:t>
            </a:r>
          </a:p>
          <a:p>
            <a:pPr marL="0" indent="0">
              <a:buNone/>
            </a:pPr>
            <a:r>
              <a:rPr lang="en-US" altLang="zh-CN" dirty="0"/>
              <a:t>FA</a:t>
            </a:r>
            <a:r>
              <a:rPr lang="zh-CN" altLang="en-US" dirty="0"/>
              <a:t>模型和</a:t>
            </a:r>
            <a:r>
              <a:rPr lang="en-US" altLang="zh-CN" dirty="0"/>
              <a:t>Stage</a:t>
            </a:r>
            <a:r>
              <a:rPr lang="zh-CN" altLang="en-US" dirty="0"/>
              <a:t>模型的工程目录结构存在差异，</a:t>
            </a:r>
            <a:r>
              <a:rPr lang="en-US" altLang="zh-CN" dirty="0"/>
              <a:t>Stage</a:t>
            </a:r>
            <a:r>
              <a:rPr lang="zh-CN" altLang="en-US" dirty="0"/>
              <a:t>模型目前只支持使用</a:t>
            </a:r>
            <a:r>
              <a:rPr lang="en-US" altLang="zh-CN" dirty="0" err="1"/>
              <a:t>ArkTS</a:t>
            </a:r>
            <a:r>
              <a:rPr lang="zh-CN" altLang="en-US" dirty="0"/>
              <a:t>语言进行开发。本书示例也是采用</a:t>
            </a:r>
            <a:r>
              <a:rPr lang="en-US" altLang="zh-CN" dirty="0"/>
              <a:t>Stage</a:t>
            </a:r>
            <a:r>
              <a:rPr lang="zh-CN" altLang="en-US" dirty="0"/>
              <a:t>模型开发的。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3962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2.2  FA</a:t>
            </a:r>
            <a:r>
              <a:rPr lang="zh-CN" altLang="en-US" dirty="0"/>
              <a:t>模型介绍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FA</a:t>
            </a:r>
            <a:r>
              <a:rPr lang="zh-CN" altLang="en-US" dirty="0"/>
              <a:t>（</a:t>
            </a:r>
            <a:r>
              <a:rPr lang="en-US" altLang="zh-CN" dirty="0"/>
              <a:t>Feature Ability</a:t>
            </a:r>
            <a:r>
              <a:rPr lang="zh-CN" altLang="en-US" dirty="0"/>
              <a:t>）模型是</a:t>
            </a:r>
            <a:r>
              <a:rPr lang="en-US" altLang="zh-CN" dirty="0" err="1"/>
              <a:t>HarmonyOS</a:t>
            </a:r>
            <a:r>
              <a:rPr lang="zh-CN" altLang="en-US" dirty="0"/>
              <a:t>早期版本（</a:t>
            </a:r>
            <a:r>
              <a:rPr lang="en-US" altLang="zh-CN" dirty="0"/>
              <a:t>API 8</a:t>
            </a:r>
            <a:r>
              <a:rPr lang="zh-CN" altLang="en-US" dirty="0"/>
              <a:t>及更早版本）开始支持的模型，目前已经不再主推。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751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2.2.1  </a:t>
            </a:r>
            <a:r>
              <a:rPr lang="en-US" altLang="zh-CN" dirty="0" smtClean="0"/>
              <a:t>FA</a:t>
            </a:r>
            <a:r>
              <a:rPr lang="zh-CN" altLang="en-US" dirty="0"/>
              <a:t>模型中的</a:t>
            </a:r>
            <a:r>
              <a:rPr lang="en-US" altLang="zh-CN" dirty="0"/>
              <a:t>Ability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FA</a:t>
            </a:r>
            <a:r>
              <a:rPr lang="zh-CN" altLang="en-US" dirty="0"/>
              <a:t>模型中的</a:t>
            </a:r>
            <a:r>
              <a:rPr lang="en-US" altLang="zh-CN" dirty="0"/>
              <a:t>Ability</a:t>
            </a:r>
            <a:r>
              <a:rPr lang="zh-CN" altLang="en-US" dirty="0"/>
              <a:t>分为</a:t>
            </a:r>
            <a:r>
              <a:rPr lang="en-US" altLang="zh-CN" dirty="0" err="1"/>
              <a:t>PageAbility</a:t>
            </a:r>
            <a:r>
              <a:rPr lang="zh-CN" altLang="en-US" dirty="0"/>
              <a:t>、</a:t>
            </a:r>
            <a:r>
              <a:rPr lang="en-US" altLang="zh-CN" dirty="0" err="1"/>
              <a:t>ServiceAbility</a:t>
            </a:r>
            <a:r>
              <a:rPr lang="zh-CN" altLang="en-US" dirty="0"/>
              <a:t>、</a:t>
            </a:r>
            <a:r>
              <a:rPr lang="en-US" altLang="zh-CN" dirty="0" err="1"/>
              <a:t>DataAbility</a:t>
            </a:r>
            <a:r>
              <a:rPr lang="zh-CN" altLang="en-US" dirty="0"/>
              <a:t>、</a:t>
            </a:r>
            <a:r>
              <a:rPr lang="en-US" altLang="zh-CN" dirty="0" err="1"/>
              <a:t>FormAbility</a:t>
            </a:r>
            <a:r>
              <a:rPr lang="zh-CN" altLang="en-US" dirty="0"/>
              <a:t>四种类型。其中：</a:t>
            </a:r>
          </a:p>
          <a:p>
            <a:r>
              <a:rPr lang="en-US" altLang="zh-CN" dirty="0" err="1">
                <a:solidFill>
                  <a:srgbClr val="00B0F0"/>
                </a:solidFill>
              </a:rPr>
              <a:t>PageAbility</a:t>
            </a:r>
            <a:r>
              <a:rPr lang="zh-CN" altLang="en-US" dirty="0">
                <a:solidFill>
                  <a:srgbClr val="00B0F0"/>
                </a:solidFill>
              </a:rPr>
              <a:t>是具备</a:t>
            </a:r>
            <a:r>
              <a:rPr lang="en-US" altLang="zh-CN" dirty="0">
                <a:solidFill>
                  <a:srgbClr val="00B0F0"/>
                </a:solidFill>
              </a:rPr>
              <a:t>UI</a:t>
            </a:r>
            <a:r>
              <a:rPr lang="zh-CN" altLang="en-US" dirty="0">
                <a:solidFill>
                  <a:srgbClr val="00B0F0"/>
                </a:solidFill>
              </a:rPr>
              <a:t>实现的</a:t>
            </a:r>
            <a:r>
              <a:rPr lang="en-US" altLang="zh-CN" dirty="0">
                <a:solidFill>
                  <a:srgbClr val="00B0F0"/>
                </a:solidFill>
              </a:rPr>
              <a:t>Ability</a:t>
            </a:r>
            <a:r>
              <a:rPr lang="zh-CN" altLang="en-US" dirty="0">
                <a:solidFill>
                  <a:srgbClr val="00B0F0"/>
                </a:solidFill>
              </a:rPr>
              <a:t>，是用户具体可见并可以交互的</a:t>
            </a:r>
            <a:r>
              <a:rPr lang="en-US" altLang="zh-CN" dirty="0">
                <a:solidFill>
                  <a:srgbClr val="00B0F0"/>
                </a:solidFill>
              </a:rPr>
              <a:t>Ability</a:t>
            </a:r>
            <a:r>
              <a:rPr lang="zh-CN" altLang="en-US" dirty="0">
                <a:solidFill>
                  <a:srgbClr val="00B0F0"/>
                </a:solidFill>
              </a:rPr>
              <a:t>实例。</a:t>
            </a:r>
          </a:p>
          <a:p>
            <a:r>
              <a:rPr lang="en-US" altLang="zh-CN" dirty="0" err="1">
                <a:solidFill>
                  <a:srgbClr val="00B0F0"/>
                </a:solidFill>
              </a:rPr>
              <a:t>ServiceAbility</a:t>
            </a:r>
            <a:r>
              <a:rPr lang="zh-CN" altLang="en-US" dirty="0">
                <a:solidFill>
                  <a:srgbClr val="00B0F0"/>
                </a:solidFill>
              </a:rPr>
              <a:t>也是</a:t>
            </a:r>
            <a:r>
              <a:rPr lang="en-US" altLang="zh-CN" dirty="0">
                <a:solidFill>
                  <a:srgbClr val="00B0F0"/>
                </a:solidFill>
              </a:rPr>
              <a:t>Ability</a:t>
            </a:r>
            <a:r>
              <a:rPr lang="zh-CN" altLang="en-US" dirty="0">
                <a:solidFill>
                  <a:srgbClr val="00B0F0"/>
                </a:solidFill>
              </a:rPr>
              <a:t>的一种，但是没有</a:t>
            </a:r>
            <a:r>
              <a:rPr lang="en-US" altLang="zh-CN" dirty="0">
                <a:solidFill>
                  <a:srgbClr val="00B0F0"/>
                </a:solidFill>
              </a:rPr>
              <a:t>UI</a:t>
            </a:r>
            <a:r>
              <a:rPr lang="zh-CN" altLang="en-US" dirty="0">
                <a:solidFill>
                  <a:srgbClr val="00B0F0"/>
                </a:solidFill>
              </a:rPr>
              <a:t>，为其他</a:t>
            </a:r>
            <a:r>
              <a:rPr lang="en-US" altLang="zh-CN" dirty="0">
                <a:solidFill>
                  <a:srgbClr val="00B0F0"/>
                </a:solidFill>
              </a:rPr>
              <a:t>Ability</a:t>
            </a:r>
            <a:r>
              <a:rPr lang="zh-CN" altLang="en-US" dirty="0">
                <a:solidFill>
                  <a:srgbClr val="00B0F0"/>
                </a:solidFill>
              </a:rPr>
              <a:t>提供调用自定义的服务，在后台运行。</a:t>
            </a:r>
          </a:p>
          <a:p>
            <a:r>
              <a:rPr lang="en-US" altLang="zh-CN" dirty="0" err="1">
                <a:solidFill>
                  <a:srgbClr val="00B0F0"/>
                </a:solidFill>
              </a:rPr>
              <a:t>DataAbility</a:t>
            </a:r>
            <a:r>
              <a:rPr lang="zh-CN" altLang="en-US" dirty="0">
                <a:solidFill>
                  <a:srgbClr val="00B0F0"/>
                </a:solidFill>
              </a:rPr>
              <a:t>也是没有</a:t>
            </a:r>
            <a:r>
              <a:rPr lang="en-US" altLang="zh-CN" dirty="0">
                <a:solidFill>
                  <a:srgbClr val="00B0F0"/>
                </a:solidFill>
              </a:rPr>
              <a:t>UI</a:t>
            </a:r>
            <a:r>
              <a:rPr lang="zh-CN" altLang="en-US" dirty="0">
                <a:solidFill>
                  <a:srgbClr val="00B0F0"/>
                </a:solidFill>
              </a:rPr>
              <a:t>的</a:t>
            </a:r>
            <a:r>
              <a:rPr lang="en-US" altLang="zh-CN" dirty="0">
                <a:solidFill>
                  <a:srgbClr val="00B0F0"/>
                </a:solidFill>
              </a:rPr>
              <a:t>Ability</a:t>
            </a:r>
            <a:r>
              <a:rPr lang="zh-CN" altLang="en-US" dirty="0">
                <a:solidFill>
                  <a:srgbClr val="00B0F0"/>
                </a:solidFill>
              </a:rPr>
              <a:t>，为其他</a:t>
            </a:r>
            <a:r>
              <a:rPr lang="en-US" altLang="zh-CN" dirty="0">
                <a:solidFill>
                  <a:srgbClr val="00B0F0"/>
                </a:solidFill>
              </a:rPr>
              <a:t>Ability</a:t>
            </a:r>
            <a:r>
              <a:rPr lang="zh-CN" altLang="en-US" dirty="0">
                <a:solidFill>
                  <a:srgbClr val="00B0F0"/>
                </a:solidFill>
              </a:rPr>
              <a:t>提供进行数据增、删、查的服务，在后台运行。</a:t>
            </a:r>
          </a:p>
          <a:p>
            <a:r>
              <a:rPr lang="en-US" altLang="zh-CN" dirty="0" err="1"/>
              <a:t>FormAbility</a:t>
            </a:r>
            <a:r>
              <a:rPr lang="zh-CN" altLang="en-US" dirty="0"/>
              <a:t>是卡片</a:t>
            </a:r>
            <a:r>
              <a:rPr lang="en-US" altLang="zh-CN" dirty="0"/>
              <a:t>Ability</a:t>
            </a:r>
            <a:r>
              <a:rPr lang="zh-CN" altLang="en-US" dirty="0"/>
              <a:t>，是一种界面展示形式。</a:t>
            </a:r>
          </a:p>
        </p:txBody>
      </p:sp>
    </p:spTree>
    <p:extLst>
      <p:ext uri="{BB962C8B-B14F-4D97-AF65-F5344CB8AC3E}">
        <p14:creationId xmlns:p14="http://schemas.microsoft.com/office/powerpoint/2010/main" val="1578813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2.2.2  FA</a:t>
            </a:r>
            <a:r>
              <a:rPr lang="zh-CN" altLang="en-US" dirty="0"/>
              <a:t>模型的生命周期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852129"/>
            <a:ext cx="3660936" cy="4351338"/>
          </a:xfrm>
        </p:spPr>
      </p:pic>
    </p:spTree>
    <p:extLst>
      <p:ext uri="{BB962C8B-B14F-4D97-AF65-F5344CB8AC3E}">
        <p14:creationId xmlns:p14="http://schemas.microsoft.com/office/powerpoint/2010/main" val="1339893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2.2.3  FA</a:t>
            </a:r>
            <a:r>
              <a:rPr lang="zh-CN" altLang="en-US" dirty="0"/>
              <a:t>模型的进程线程模型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824" y="1921566"/>
            <a:ext cx="6251864" cy="3746836"/>
          </a:xfrm>
        </p:spPr>
      </p:pic>
    </p:spTree>
    <p:extLst>
      <p:ext uri="{BB962C8B-B14F-4D97-AF65-F5344CB8AC3E}">
        <p14:creationId xmlns:p14="http://schemas.microsoft.com/office/powerpoint/2010/main" val="4130798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1838</TotalTime>
  <Words>3884</Words>
  <Application>Microsoft Office PowerPoint</Application>
  <PresentationFormat>宽屏</PresentationFormat>
  <Paragraphs>463</Paragraphs>
  <Slides>49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4" baseType="lpstr">
      <vt:lpstr>宋体</vt:lpstr>
      <vt:lpstr>Arial</vt:lpstr>
      <vt:lpstr>Calibri</vt:lpstr>
      <vt:lpstr>Calibri Light</vt:lpstr>
      <vt:lpstr>Office 主题</vt:lpstr>
      <vt:lpstr>第2章   Ability的开发</vt:lpstr>
      <vt:lpstr>本章内容</vt:lpstr>
      <vt:lpstr>2.1  Ability概述</vt:lpstr>
      <vt:lpstr>2.1.1  单Ability应用和多Ability应用</vt:lpstr>
      <vt:lpstr>2.1.2  HarmonyOS应用模型</vt:lpstr>
      <vt:lpstr>  2.2  FA模型介绍</vt:lpstr>
      <vt:lpstr>2.2.1  FA模型中的Ability</vt:lpstr>
      <vt:lpstr>2.2.2  FA模型的生命周期</vt:lpstr>
      <vt:lpstr>2.2.3  FA模型的进程线程模型</vt:lpstr>
      <vt:lpstr>2.3  Stage模型介绍</vt:lpstr>
      <vt:lpstr>2.3.1  Stage模型的设计思想</vt:lpstr>
      <vt:lpstr>2.3.2  Stage模型的Ability生命周期</vt:lpstr>
      <vt:lpstr>2.3.3  Stage模型的Ability启动模式</vt:lpstr>
      <vt:lpstr> singleton启动模式</vt:lpstr>
      <vt:lpstr>  standard启动模式</vt:lpstr>
      <vt:lpstr>  standard启动模式</vt:lpstr>
      <vt:lpstr>2.4  Ability内页面的跳转和数据传递</vt:lpstr>
      <vt:lpstr>2.4.1  新建Ability内页面</vt:lpstr>
      <vt:lpstr>PowerPoint 演示文稿</vt:lpstr>
      <vt:lpstr>PowerPoint 演示文稿</vt:lpstr>
      <vt:lpstr>2.4.2  页面跳转及传参</vt:lpstr>
      <vt:lpstr> router.push()</vt:lpstr>
      <vt:lpstr>  router.push()加mode参数</vt:lpstr>
      <vt:lpstr>   router.replace() </vt:lpstr>
      <vt:lpstr>   router.replace()加mode参数</vt:lpstr>
      <vt:lpstr>PowerPoint 演示文稿</vt:lpstr>
      <vt:lpstr>2.4.3  参数接收</vt:lpstr>
      <vt:lpstr>PowerPoint 演示文稿</vt:lpstr>
      <vt:lpstr>2.4.4  运行</vt:lpstr>
      <vt:lpstr>2.5  Want概述</vt:lpstr>
      <vt:lpstr>2.5.1  Want的用途</vt:lpstr>
      <vt:lpstr>2.5.2  Want的类型</vt:lpstr>
      <vt:lpstr>   显式Want</vt:lpstr>
      <vt:lpstr>隐式Want</vt:lpstr>
      <vt:lpstr>PowerPoint 演示文稿</vt:lpstr>
      <vt:lpstr>PowerPoint 演示文稿</vt:lpstr>
      <vt:lpstr>2.5.3  Want参数属性</vt:lpstr>
      <vt:lpstr> 2.6  显式Want启动Ability</vt:lpstr>
      <vt:lpstr>2.6.1  新建Ability内页面</vt:lpstr>
      <vt:lpstr>2.6.2  新建Ability</vt:lpstr>
      <vt:lpstr>PowerPoint 演示文稿</vt:lpstr>
      <vt:lpstr>2.6.3  使用显式Want启动Ability</vt:lpstr>
      <vt:lpstr>2.6.4  运行</vt:lpstr>
      <vt:lpstr>  2.7  隐式Want打开应用管理</vt:lpstr>
      <vt:lpstr>2.7.1  使用隐式Want启动Ability</vt:lpstr>
      <vt:lpstr>PowerPoint 演示文稿</vt:lpstr>
      <vt:lpstr>2.7.2  运行</vt:lpstr>
      <vt:lpstr>2.5  小结</vt:lpstr>
      <vt:lpstr> 2.9  习题</vt:lpstr>
    </vt:vector>
  </TitlesOfParts>
  <Company>P R 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课程前言</dc:title>
  <dc:creator>Lenovo</dc:creator>
  <cp:lastModifiedBy>Administrator</cp:lastModifiedBy>
  <cp:revision>115</cp:revision>
  <dcterms:created xsi:type="dcterms:W3CDTF">2020-09-05T11:09:37Z</dcterms:created>
  <dcterms:modified xsi:type="dcterms:W3CDTF">2024-01-03T07:10:08Z</dcterms:modified>
</cp:coreProperties>
</file>