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93" r:id="rId7"/>
    <p:sldId id="262" r:id="rId8"/>
    <p:sldId id="292" r:id="rId9"/>
    <p:sldId id="263" r:id="rId10"/>
    <p:sldId id="264" r:id="rId11"/>
    <p:sldId id="268" r:id="rId12"/>
    <p:sldId id="306" r:id="rId13"/>
    <p:sldId id="271" r:id="rId14"/>
    <p:sldId id="272" r:id="rId15"/>
    <p:sldId id="273" r:id="rId16"/>
    <p:sldId id="304" r:id="rId17"/>
    <p:sldId id="307" r:id="rId18"/>
    <p:sldId id="278"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279" r:id="rId72"/>
    <p:sldId id="360"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616" autoAdjust="0"/>
  </p:normalViewPr>
  <p:slideViewPr>
    <p:cSldViewPr snapToGrid="0">
      <p:cViewPr varScale="1">
        <p:scale>
          <a:sx n="110" d="100"/>
          <a:sy n="110" d="100"/>
        </p:scale>
        <p:origin x="594" y="102"/>
      </p:cViewPr>
      <p:guideLst/>
    </p:cSldViewPr>
  </p:slideViewPr>
  <p:outlineViewPr>
    <p:cViewPr>
      <p:scale>
        <a:sx n="33" d="100"/>
        <a:sy n="33" d="100"/>
      </p:scale>
      <p:origin x="0" y="-181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3</a:t>
            </a:r>
            <a:r>
              <a:rPr lang="zh-CN" altLang="en-US" dirty="0" smtClean="0"/>
              <a:t>章  </a:t>
            </a:r>
            <a:r>
              <a:rPr lang="en-US" altLang="zh-CN" dirty="0"/>
              <a:t>UI</a:t>
            </a:r>
            <a:r>
              <a:rPr lang="zh-CN" altLang="en-US" dirty="0"/>
              <a:t>开发（上）</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声明式开发范式与类</a:t>
            </a:r>
            <a:r>
              <a:rPr lang="en-US" altLang="zh-CN" dirty="0"/>
              <a:t>Web</a:t>
            </a:r>
            <a:r>
              <a:rPr lang="zh-CN" altLang="en-US" dirty="0"/>
              <a:t>开发范式</a:t>
            </a:r>
          </a:p>
        </p:txBody>
      </p:sp>
      <p:sp>
        <p:nvSpPr>
          <p:cNvPr id="3" name="内容占位符 2"/>
          <p:cNvSpPr>
            <a:spLocks noGrp="1"/>
          </p:cNvSpPr>
          <p:nvPr>
            <p:ph idx="1"/>
          </p:nvPr>
        </p:nvSpPr>
        <p:spPr/>
        <p:txBody>
          <a:bodyPr>
            <a:normAutofit fontScale="85000" lnSpcReduction="10000"/>
          </a:bodyPr>
          <a:lstStyle/>
          <a:p>
            <a:r>
              <a:rPr lang="zh-CN" altLang="en-US" dirty="0"/>
              <a:t>声明式开发范式是采用基于</a:t>
            </a:r>
            <a:r>
              <a:rPr lang="en-US" altLang="zh-CN" dirty="0" err="1"/>
              <a:t>TypeScript</a:t>
            </a:r>
            <a:r>
              <a:rPr lang="zh-CN" altLang="en-US" dirty="0"/>
              <a:t>的声明式</a:t>
            </a:r>
            <a:r>
              <a:rPr lang="en-US" altLang="zh-CN" dirty="0"/>
              <a:t>UI</a:t>
            </a:r>
            <a:r>
              <a:rPr lang="zh-CN" altLang="en-US" dirty="0"/>
              <a:t>语法扩展而来的</a:t>
            </a:r>
            <a:r>
              <a:rPr lang="en-US" altLang="zh-CN" dirty="0" err="1"/>
              <a:t>ArkTS</a:t>
            </a:r>
            <a:r>
              <a:rPr lang="zh-CN" altLang="en-US" dirty="0"/>
              <a:t>语言，从组件、动画和状态管理</a:t>
            </a:r>
            <a:r>
              <a:rPr lang="en-US" altLang="zh-CN" dirty="0" smtClean="0"/>
              <a:t>3</a:t>
            </a:r>
            <a:r>
              <a:rPr lang="zh-CN" altLang="en-US" dirty="0" smtClean="0"/>
              <a:t>个</a:t>
            </a:r>
            <a:r>
              <a:rPr lang="zh-CN" altLang="en-US" dirty="0"/>
              <a:t>维度提供了</a:t>
            </a:r>
            <a:r>
              <a:rPr lang="en-US" altLang="zh-CN" dirty="0"/>
              <a:t>UI</a:t>
            </a:r>
            <a:r>
              <a:rPr lang="zh-CN" altLang="en-US" dirty="0"/>
              <a:t>绘制能力。声明式开发范式更接近自然语义的编程方式，让开发者更直观地描述</a:t>
            </a:r>
            <a:r>
              <a:rPr lang="en-US" altLang="zh-CN" dirty="0"/>
              <a:t>UI</a:t>
            </a:r>
            <a:r>
              <a:rPr lang="zh-CN" altLang="en-US" dirty="0"/>
              <a:t>界面</a:t>
            </a:r>
            <a:r>
              <a:rPr lang="zh-CN" altLang="en-US" dirty="0" smtClean="0"/>
              <a:t>，不必</a:t>
            </a:r>
            <a:r>
              <a:rPr lang="zh-CN" altLang="en-US" dirty="0"/>
              <a:t>关心框架如何实现</a:t>
            </a:r>
            <a:r>
              <a:rPr lang="en-US" altLang="zh-CN" dirty="0"/>
              <a:t>UI</a:t>
            </a:r>
            <a:r>
              <a:rPr lang="zh-CN" altLang="en-US" dirty="0"/>
              <a:t>绘制和渲染，实现极简高效开发。因此，声明式开发范式适合复杂度较大、</a:t>
            </a:r>
            <a:r>
              <a:rPr lang="zh-CN" altLang="en-US" dirty="0" smtClean="0"/>
              <a:t>团队合作</a:t>
            </a:r>
            <a:r>
              <a:rPr lang="zh-CN" altLang="en-US" dirty="0"/>
              <a:t>度较高的程序。</a:t>
            </a:r>
          </a:p>
          <a:p>
            <a:r>
              <a:rPr lang="zh-CN" altLang="en-US" dirty="0"/>
              <a:t>类</a:t>
            </a:r>
            <a:r>
              <a:rPr lang="en-US" altLang="zh-CN" dirty="0"/>
              <a:t>Web</a:t>
            </a:r>
            <a:r>
              <a:rPr lang="zh-CN" altLang="en-US" dirty="0"/>
              <a:t>开发范式采用经典的</a:t>
            </a:r>
            <a:r>
              <a:rPr lang="en-US" altLang="zh-CN" dirty="0"/>
              <a:t>HTML</a:t>
            </a:r>
            <a:r>
              <a:rPr lang="zh-CN" altLang="en-US" dirty="0"/>
              <a:t>、</a:t>
            </a:r>
            <a:r>
              <a:rPr lang="en-US" altLang="zh-CN" dirty="0"/>
              <a:t>CSS</a:t>
            </a:r>
            <a:r>
              <a:rPr lang="zh-CN" altLang="en-US" dirty="0"/>
              <a:t>、</a:t>
            </a:r>
            <a:r>
              <a:rPr lang="en-US" altLang="zh-CN" dirty="0"/>
              <a:t>JavaScript</a:t>
            </a:r>
            <a:r>
              <a:rPr lang="zh-CN" altLang="en-US" dirty="0"/>
              <a:t>三段式开发方式，使用</a:t>
            </a:r>
            <a:r>
              <a:rPr lang="en-US" altLang="zh-CN" dirty="0"/>
              <a:t>HTML</a:t>
            </a:r>
            <a:r>
              <a:rPr lang="zh-CN" altLang="en-US" dirty="0"/>
              <a:t>标签文件进行布局搭建，</a:t>
            </a:r>
            <a:r>
              <a:rPr lang="zh-CN" altLang="en-US" dirty="0" smtClean="0"/>
              <a:t>使用</a:t>
            </a:r>
            <a:r>
              <a:rPr lang="en-US" altLang="zh-CN" dirty="0"/>
              <a:t>CSS</a:t>
            </a:r>
            <a:r>
              <a:rPr lang="zh-CN" altLang="en-US" dirty="0"/>
              <a:t>文件进行样式描述，使用</a:t>
            </a:r>
            <a:r>
              <a:rPr lang="en-US" altLang="zh-CN" dirty="0"/>
              <a:t>JavaScript</a:t>
            </a:r>
            <a:r>
              <a:rPr lang="zh-CN" altLang="en-US" dirty="0"/>
              <a:t>文件进行逻辑处理。</a:t>
            </a:r>
            <a:r>
              <a:rPr lang="en-US" altLang="zh-CN" dirty="0"/>
              <a:t>UI</a:t>
            </a:r>
            <a:r>
              <a:rPr lang="zh-CN" altLang="en-US" dirty="0"/>
              <a:t>组件与数据之间通过单向数据绑定的</a:t>
            </a:r>
            <a:r>
              <a:rPr lang="zh-CN" altLang="en-US" dirty="0" smtClean="0"/>
              <a:t>方式建立</a:t>
            </a:r>
            <a:r>
              <a:rPr lang="zh-CN" altLang="en-US" dirty="0"/>
              <a:t>关联，当数据发生变化时，</a:t>
            </a:r>
            <a:r>
              <a:rPr lang="en-US" altLang="zh-CN" dirty="0"/>
              <a:t>UI</a:t>
            </a:r>
            <a:r>
              <a:rPr lang="zh-CN" altLang="en-US" dirty="0"/>
              <a:t>界面自动触发刷新。该开发方式更接近</a:t>
            </a:r>
            <a:r>
              <a:rPr lang="en-US" altLang="zh-CN" dirty="0"/>
              <a:t>Web</a:t>
            </a:r>
            <a:r>
              <a:rPr lang="zh-CN" altLang="en-US" dirty="0"/>
              <a:t>前端开发者的使用习惯，</a:t>
            </a:r>
            <a:r>
              <a:rPr lang="zh-CN" altLang="en-US" dirty="0" smtClean="0"/>
              <a:t>便于快速</a:t>
            </a:r>
            <a:r>
              <a:rPr lang="zh-CN" altLang="en-US" dirty="0"/>
              <a:t>将已有的</a:t>
            </a:r>
            <a:r>
              <a:rPr lang="en-US" altLang="zh-CN" dirty="0"/>
              <a:t>Web</a:t>
            </a:r>
            <a:r>
              <a:rPr lang="zh-CN" altLang="en-US" dirty="0"/>
              <a:t>应用改造成</a:t>
            </a:r>
            <a:r>
              <a:rPr lang="en-US" altLang="zh-CN" dirty="0" err="1"/>
              <a:t>ArkUI</a:t>
            </a:r>
            <a:r>
              <a:rPr lang="zh-CN" altLang="en-US" dirty="0"/>
              <a:t>应用。因此，类</a:t>
            </a:r>
            <a:r>
              <a:rPr lang="en-US" altLang="zh-CN" dirty="0"/>
              <a:t>Web</a:t>
            </a:r>
            <a:r>
              <a:rPr lang="zh-CN" altLang="en-US" dirty="0"/>
              <a:t>开发范式适合界面较简单的中小型应用和卡片。</a:t>
            </a:r>
          </a:p>
          <a:p>
            <a:pPr marL="0" indent="0">
              <a:buNone/>
            </a:pPr>
            <a:endParaRPr lang="en-US" altLang="zh-CN" dirty="0" smtClean="0"/>
          </a:p>
          <a:p>
            <a:pPr marL="0" indent="0">
              <a:buNone/>
            </a:pPr>
            <a:r>
              <a:rPr lang="zh-CN" altLang="en-US" dirty="0" smtClean="0"/>
              <a:t>本</a:t>
            </a:r>
            <a:r>
              <a:rPr lang="zh-CN" altLang="en-US" dirty="0" smtClean="0"/>
              <a:t>课程示例</a:t>
            </a:r>
            <a:r>
              <a:rPr lang="zh-CN" altLang="en-US" dirty="0"/>
              <a:t>推荐采用声明式开发范式。</a:t>
            </a:r>
          </a:p>
        </p:txBody>
      </p:sp>
    </p:spTree>
    <p:extLst>
      <p:ext uri="{BB962C8B-B14F-4D97-AF65-F5344CB8AC3E}">
        <p14:creationId xmlns:p14="http://schemas.microsoft.com/office/powerpoint/2010/main" val="1578813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声明式开发范式的整体架构</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1419" y="1825625"/>
            <a:ext cx="4229161" cy="4351338"/>
          </a:xfrm>
        </p:spPr>
      </p:pic>
    </p:spTree>
    <p:extLst>
      <p:ext uri="{BB962C8B-B14F-4D97-AF65-F5344CB8AC3E}">
        <p14:creationId xmlns:p14="http://schemas.microsoft.com/office/powerpoint/2010/main" val="2545714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声明式开发范式的基本组成</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591" y="1690688"/>
            <a:ext cx="5443011" cy="4988345"/>
          </a:xfrm>
        </p:spPr>
      </p:pic>
    </p:spTree>
    <p:extLst>
      <p:ext uri="{BB962C8B-B14F-4D97-AF65-F5344CB8AC3E}">
        <p14:creationId xmlns:p14="http://schemas.microsoft.com/office/powerpoint/2010/main" val="347707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常用的组件</a:t>
            </a:r>
          </a:p>
        </p:txBody>
      </p:sp>
      <p:sp>
        <p:nvSpPr>
          <p:cNvPr id="3" name="内容占位符 2"/>
          <p:cNvSpPr>
            <a:spLocks noGrp="1"/>
          </p:cNvSpPr>
          <p:nvPr>
            <p:ph idx="1"/>
          </p:nvPr>
        </p:nvSpPr>
        <p:spPr/>
        <p:txBody>
          <a:bodyPr>
            <a:normAutofit fontScale="85000" lnSpcReduction="20000"/>
          </a:bodyPr>
          <a:lstStyle/>
          <a:p>
            <a:r>
              <a:rPr lang="zh-CN" altLang="en-US" dirty="0" smtClean="0"/>
              <a:t>基础</a:t>
            </a:r>
            <a:r>
              <a:rPr lang="zh-CN" altLang="en-US" dirty="0"/>
              <a:t>组件：</a:t>
            </a:r>
            <a:r>
              <a:rPr lang="en-US" altLang="zh-CN" dirty="0"/>
              <a:t>Blank</a:t>
            </a:r>
            <a:r>
              <a:rPr lang="zh-CN" altLang="en-US" dirty="0"/>
              <a:t>、</a:t>
            </a:r>
            <a:r>
              <a:rPr lang="en-US" altLang="zh-CN" dirty="0"/>
              <a:t>Button</a:t>
            </a:r>
            <a:r>
              <a:rPr lang="zh-CN" altLang="en-US" dirty="0"/>
              <a:t>、</a:t>
            </a:r>
            <a:r>
              <a:rPr lang="en-US" altLang="zh-CN" dirty="0"/>
              <a:t>Checkbox</a:t>
            </a:r>
            <a:r>
              <a:rPr lang="zh-CN" altLang="en-US" dirty="0"/>
              <a:t>、</a:t>
            </a:r>
            <a:r>
              <a:rPr lang="en-US" altLang="zh-CN" dirty="0" err="1"/>
              <a:t>CheckboxGroup</a:t>
            </a:r>
            <a:r>
              <a:rPr lang="zh-CN" altLang="en-US" dirty="0"/>
              <a:t>、</a:t>
            </a:r>
            <a:r>
              <a:rPr lang="en-US" altLang="zh-CN" dirty="0" err="1"/>
              <a:t>DataPanel</a:t>
            </a:r>
            <a:r>
              <a:rPr lang="zh-CN" altLang="en-US" dirty="0"/>
              <a:t>、</a:t>
            </a:r>
            <a:r>
              <a:rPr lang="en-US" altLang="zh-CN" dirty="0" err="1"/>
              <a:t>DatePicker</a:t>
            </a:r>
            <a:r>
              <a:rPr lang="zh-CN" altLang="en-US" dirty="0"/>
              <a:t>、</a:t>
            </a:r>
            <a:r>
              <a:rPr lang="en-US" altLang="zh-CN" dirty="0"/>
              <a:t>Divider</a:t>
            </a:r>
            <a:r>
              <a:rPr lang="zh-CN" altLang="en-US" dirty="0"/>
              <a:t>、</a:t>
            </a:r>
            <a:r>
              <a:rPr lang="en-US" altLang="zh-CN" dirty="0"/>
              <a:t>Gauge</a:t>
            </a:r>
            <a:r>
              <a:rPr lang="zh-CN" altLang="en-US" dirty="0" smtClean="0"/>
              <a:t>、</a:t>
            </a:r>
            <a:r>
              <a:rPr lang="en-US" altLang="zh-CN" dirty="0" smtClean="0"/>
              <a:t>Image</a:t>
            </a:r>
            <a:r>
              <a:rPr lang="zh-CN" altLang="en-US" dirty="0" smtClean="0"/>
              <a:t>、</a:t>
            </a:r>
            <a:r>
              <a:rPr lang="en-US" altLang="zh-CN" dirty="0" err="1" smtClean="0"/>
              <a:t>ImageAnimator</a:t>
            </a:r>
            <a:r>
              <a:rPr lang="zh-CN" altLang="en-US" dirty="0" smtClean="0"/>
              <a:t>、</a:t>
            </a:r>
            <a:r>
              <a:rPr lang="en-US" altLang="zh-CN" dirty="0" err="1" smtClean="0"/>
              <a:t>LoadingProgress</a:t>
            </a:r>
            <a:r>
              <a:rPr lang="zh-CN" altLang="en-US" dirty="0" smtClean="0"/>
              <a:t>、</a:t>
            </a:r>
            <a:r>
              <a:rPr lang="en-US" altLang="zh-CN" dirty="0" smtClean="0"/>
              <a:t>Marquee</a:t>
            </a:r>
            <a:r>
              <a:rPr lang="zh-CN" altLang="en-US" dirty="0" smtClean="0"/>
              <a:t>、</a:t>
            </a:r>
            <a:r>
              <a:rPr lang="en-US" altLang="zh-CN" dirty="0" smtClean="0"/>
              <a:t>Navigation</a:t>
            </a:r>
            <a:r>
              <a:rPr lang="zh-CN" altLang="en-US" dirty="0" smtClean="0"/>
              <a:t>、</a:t>
            </a:r>
            <a:r>
              <a:rPr lang="en-US" altLang="zh-CN" dirty="0" err="1" smtClean="0"/>
              <a:t>PatternLock</a:t>
            </a:r>
            <a:r>
              <a:rPr lang="zh-CN" altLang="en-US" dirty="0" smtClean="0"/>
              <a:t>、</a:t>
            </a:r>
            <a:r>
              <a:rPr lang="en-US" altLang="zh-CN" dirty="0" smtClean="0"/>
              <a:t>Progress</a:t>
            </a:r>
            <a:r>
              <a:rPr lang="zh-CN" altLang="en-US" dirty="0" smtClean="0"/>
              <a:t>、</a:t>
            </a:r>
            <a:r>
              <a:rPr lang="en-US" altLang="zh-CN" dirty="0" err="1" smtClean="0"/>
              <a:t>QRCode</a:t>
            </a:r>
            <a:r>
              <a:rPr lang="zh-CN" altLang="en-US" dirty="0" smtClean="0"/>
              <a:t>、</a:t>
            </a:r>
            <a:r>
              <a:rPr lang="en-US" altLang="zh-CN" dirty="0" smtClean="0"/>
              <a:t>Radio</a:t>
            </a:r>
            <a:r>
              <a:rPr lang="zh-CN" altLang="en-US" dirty="0"/>
              <a:t>、</a:t>
            </a:r>
            <a:r>
              <a:rPr lang="en-US" altLang="zh-CN" dirty="0"/>
              <a:t>Rating</a:t>
            </a:r>
            <a:r>
              <a:rPr lang="zh-CN" altLang="en-US" dirty="0"/>
              <a:t>、</a:t>
            </a:r>
            <a:r>
              <a:rPr lang="en-US" altLang="zh-CN" dirty="0" err="1"/>
              <a:t>RichText</a:t>
            </a:r>
            <a:r>
              <a:rPr lang="zh-CN" altLang="en-US" dirty="0"/>
              <a:t>、</a:t>
            </a:r>
            <a:r>
              <a:rPr lang="en-US" altLang="zh-CN" dirty="0" err="1"/>
              <a:t>ScrollBar</a:t>
            </a:r>
            <a:r>
              <a:rPr lang="zh-CN" altLang="en-US" dirty="0"/>
              <a:t>、</a:t>
            </a:r>
            <a:r>
              <a:rPr lang="en-US" altLang="zh-CN" dirty="0"/>
              <a:t>Search</a:t>
            </a:r>
            <a:r>
              <a:rPr lang="zh-CN" altLang="en-US" dirty="0"/>
              <a:t>、</a:t>
            </a:r>
            <a:r>
              <a:rPr lang="en-US" altLang="zh-CN" dirty="0"/>
              <a:t>Select</a:t>
            </a:r>
            <a:r>
              <a:rPr lang="zh-CN" altLang="en-US" dirty="0"/>
              <a:t>、</a:t>
            </a:r>
            <a:r>
              <a:rPr lang="en-US" altLang="zh-CN" dirty="0"/>
              <a:t>Slider</a:t>
            </a:r>
            <a:r>
              <a:rPr lang="zh-CN" altLang="en-US" dirty="0"/>
              <a:t>、</a:t>
            </a:r>
            <a:r>
              <a:rPr lang="en-US" altLang="zh-CN" dirty="0"/>
              <a:t>Span</a:t>
            </a:r>
            <a:r>
              <a:rPr lang="zh-CN" altLang="en-US" dirty="0"/>
              <a:t>、</a:t>
            </a:r>
            <a:r>
              <a:rPr lang="en-US" altLang="zh-CN" dirty="0"/>
              <a:t>Stepper</a:t>
            </a:r>
            <a:r>
              <a:rPr lang="zh-CN" altLang="en-US" dirty="0"/>
              <a:t>、</a:t>
            </a:r>
            <a:r>
              <a:rPr lang="en-US" altLang="zh-CN" dirty="0" err="1"/>
              <a:t>StepperItem</a:t>
            </a:r>
            <a:r>
              <a:rPr lang="zh-CN" altLang="en-US" dirty="0"/>
              <a:t>、</a:t>
            </a:r>
            <a:r>
              <a:rPr lang="en-US" altLang="zh-CN" dirty="0" smtClean="0"/>
              <a:t>Text</a:t>
            </a:r>
            <a:r>
              <a:rPr lang="zh-CN" altLang="en-US" dirty="0" smtClean="0"/>
              <a:t>、</a:t>
            </a:r>
            <a:r>
              <a:rPr lang="en-US" altLang="zh-CN" dirty="0" err="1"/>
              <a:t>TextArea</a:t>
            </a:r>
            <a:r>
              <a:rPr lang="zh-CN" altLang="en-US" dirty="0"/>
              <a:t>、</a:t>
            </a:r>
            <a:r>
              <a:rPr lang="en-US" altLang="zh-CN" dirty="0" err="1"/>
              <a:t>TextClock</a:t>
            </a:r>
            <a:r>
              <a:rPr lang="zh-CN" altLang="en-US" dirty="0"/>
              <a:t>、</a:t>
            </a:r>
            <a:r>
              <a:rPr lang="en-US" altLang="zh-CN" dirty="0" err="1"/>
              <a:t>TextInput</a:t>
            </a:r>
            <a:r>
              <a:rPr lang="zh-CN" altLang="en-US" dirty="0"/>
              <a:t>、</a:t>
            </a:r>
            <a:r>
              <a:rPr lang="en-US" altLang="zh-CN" dirty="0" err="1"/>
              <a:t>TextPicker</a:t>
            </a:r>
            <a:r>
              <a:rPr lang="zh-CN" altLang="en-US" dirty="0"/>
              <a:t>、</a:t>
            </a:r>
            <a:r>
              <a:rPr lang="en-US" altLang="zh-CN" dirty="0" err="1"/>
              <a:t>TextTimer</a:t>
            </a:r>
            <a:r>
              <a:rPr lang="zh-CN" altLang="en-US" dirty="0"/>
              <a:t>、</a:t>
            </a:r>
            <a:r>
              <a:rPr lang="en-US" altLang="zh-CN" dirty="0" err="1"/>
              <a:t>TimePicker</a:t>
            </a:r>
            <a:r>
              <a:rPr lang="zh-CN" altLang="en-US" dirty="0"/>
              <a:t>、</a:t>
            </a:r>
            <a:r>
              <a:rPr lang="en-US" altLang="zh-CN" dirty="0"/>
              <a:t>Toggle</a:t>
            </a:r>
            <a:r>
              <a:rPr lang="zh-CN" altLang="en-US" dirty="0"/>
              <a:t>、</a:t>
            </a:r>
            <a:r>
              <a:rPr lang="en-US" altLang="zh-CN" dirty="0"/>
              <a:t>Web</a:t>
            </a:r>
            <a:r>
              <a:rPr lang="zh-CN" altLang="en-US" dirty="0"/>
              <a:t>、</a:t>
            </a:r>
            <a:r>
              <a:rPr lang="en-US" altLang="zh-CN" dirty="0" err="1" smtClean="0"/>
              <a:t>XComponent</a:t>
            </a:r>
            <a:r>
              <a:rPr lang="zh-CN" altLang="en-US" dirty="0" smtClean="0"/>
              <a:t>。</a:t>
            </a:r>
            <a:endParaRPr lang="zh-CN" altLang="en-US" dirty="0"/>
          </a:p>
          <a:p>
            <a:r>
              <a:rPr lang="zh-CN" altLang="en-US" dirty="0"/>
              <a:t>容器组件：</a:t>
            </a:r>
            <a:r>
              <a:rPr lang="en-US" altLang="zh-CN" dirty="0" err="1"/>
              <a:t>AlphabetIndexer</a:t>
            </a:r>
            <a:r>
              <a:rPr lang="zh-CN" altLang="en-US" dirty="0"/>
              <a:t>、</a:t>
            </a:r>
            <a:r>
              <a:rPr lang="en-US" altLang="zh-CN" dirty="0"/>
              <a:t>Badge</a:t>
            </a:r>
            <a:r>
              <a:rPr lang="zh-CN" altLang="en-US" dirty="0"/>
              <a:t>、</a:t>
            </a:r>
            <a:r>
              <a:rPr lang="en-US" altLang="zh-CN" dirty="0"/>
              <a:t>Column</a:t>
            </a:r>
            <a:r>
              <a:rPr lang="zh-CN" altLang="en-US" dirty="0"/>
              <a:t>、</a:t>
            </a:r>
            <a:r>
              <a:rPr lang="en-US" altLang="zh-CN" dirty="0" err="1"/>
              <a:t>ColumnSplit</a:t>
            </a:r>
            <a:r>
              <a:rPr lang="zh-CN" altLang="en-US" dirty="0"/>
              <a:t>、</a:t>
            </a:r>
            <a:r>
              <a:rPr lang="en-US" altLang="zh-CN" dirty="0"/>
              <a:t>Counter</a:t>
            </a:r>
            <a:r>
              <a:rPr lang="zh-CN" altLang="en-US" dirty="0"/>
              <a:t>、</a:t>
            </a:r>
            <a:r>
              <a:rPr lang="en-US" altLang="zh-CN" dirty="0"/>
              <a:t>Flex</a:t>
            </a:r>
            <a:r>
              <a:rPr lang="zh-CN" altLang="en-US" dirty="0"/>
              <a:t>、</a:t>
            </a:r>
            <a:r>
              <a:rPr lang="en-US" altLang="zh-CN" dirty="0" err="1"/>
              <a:t>GridContainer</a:t>
            </a:r>
            <a:r>
              <a:rPr lang="zh-CN" altLang="en-US" dirty="0"/>
              <a:t>、</a:t>
            </a:r>
            <a:r>
              <a:rPr lang="en-US" altLang="zh-CN" dirty="0" err="1" smtClean="0"/>
              <a:t>GridCol</a:t>
            </a:r>
            <a:r>
              <a:rPr lang="zh-CN" altLang="en-US" dirty="0" smtClean="0"/>
              <a:t>、</a:t>
            </a:r>
            <a:r>
              <a:rPr lang="en-US" altLang="zh-CN" dirty="0" err="1"/>
              <a:t>GridRow</a:t>
            </a:r>
            <a:r>
              <a:rPr lang="zh-CN" altLang="en-US" dirty="0"/>
              <a:t>、</a:t>
            </a:r>
            <a:r>
              <a:rPr lang="en-US" altLang="zh-CN" dirty="0"/>
              <a:t>Grid</a:t>
            </a:r>
            <a:r>
              <a:rPr lang="zh-CN" altLang="en-US" dirty="0"/>
              <a:t>、</a:t>
            </a:r>
            <a:r>
              <a:rPr lang="en-US" altLang="zh-CN" dirty="0" err="1"/>
              <a:t>GridItem</a:t>
            </a:r>
            <a:r>
              <a:rPr lang="zh-CN" altLang="en-US" dirty="0"/>
              <a:t>、</a:t>
            </a:r>
            <a:r>
              <a:rPr lang="en-US" altLang="zh-CN" dirty="0"/>
              <a:t>List</a:t>
            </a:r>
            <a:r>
              <a:rPr lang="zh-CN" altLang="en-US" dirty="0"/>
              <a:t>、</a:t>
            </a:r>
            <a:r>
              <a:rPr lang="en-US" altLang="zh-CN" dirty="0" err="1"/>
              <a:t>ListItem</a:t>
            </a:r>
            <a:r>
              <a:rPr lang="zh-CN" altLang="en-US" dirty="0"/>
              <a:t>、</a:t>
            </a:r>
            <a:r>
              <a:rPr lang="en-US" altLang="zh-CN" dirty="0"/>
              <a:t>Navigator</a:t>
            </a:r>
            <a:r>
              <a:rPr lang="zh-CN" altLang="en-US" dirty="0"/>
              <a:t>、</a:t>
            </a:r>
            <a:r>
              <a:rPr lang="en-US" altLang="zh-CN" dirty="0"/>
              <a:t>Panel</a:t>
            </a:r>
            <a:r>
              <a:rPr lang="zh-CN" altLang="en-US" dirty="0"/>
              <a:t>、</a:t>
            </a:r>
            <a:r>
              <a:rPr lang="en-US" altLang="zh-CN" dirty="0"/>
              <a:t>Refresh</a:t>
            </a:r>
            <a:r>
              <a:rPr lang="zh-CN" altLang="en-US" dirty="0"/>
              <a:t>、</a:t>
            </a:r>
            <a:r>
              <a:rPr lang="en-US" altLang="zh-CN" dirty="0" err="1"/>
              <a:t>RelativeContainer</a:t>
            </a:r>
            <a:r>
              <a:rPr lang="zh-CN" altLang="en-US" dirty="0"/>
              <a:t>、</a:t>
            </a:r>
            <a:r>
              <a:rPr lang="en-US" altLang="zh-CN" dirty="0" smtClean="0"/>
              <a:t>Row</a:t>
            </a:r>
            <a:r>
              <a:rPr lang="zh-CN" altLang="en-US" dirty="0" smtClean="0"/>
              <a:t>、</a:t>
            </a:r>
            <a:r>
              <a:rPr lang="en-US" altLang="zh-CN" dirty="0" err="1"/>
              <a:t>RowSplit</a:t>
            </a:r>
            <a:r>
              <a:rPr lang="zh-CN" altLang="en-US" dirty="0"/>
              <a:t>、</a:t>
            </a:r>
            <a:r>
              <a:rPr lang="en-US" altLang="zh-CN" dirty="0"/>
              <a:t>Scroll</a:t>
            </a:r>
            <a:r>
              <a:rPr lang="zh-CN" altLang="en-US" dirty="0"/>
              <a:t>、</a:t>
            </a:r>
            <a:r>
              <a:rPr lang="en-US" altLang="zh-CN" dirty="0" err="1"/>
              <a:t>SideBarContainer</a:t>
            </a:r>
            <a:r>
              <a:rPr lang="zh-CN" altLang="en-US" dirty="0"/>
              <a:t>、</a:t>
            </a:r>
            <a:r>
              <a:rPr lang="en-US" altLang="zh-CN" dirty="0"/>
              <a:t>Stack</a:t>
            </a:r>
            <a:r>
              <a:rPr lang="zh-CN" altLang="en-US" dirty="0"/>
              <a:t>、</a:t>
            </a:r>
            <a:r>
              <a:rPr lang="en-US" altLang="zh-CN" dirty="0" err="1"/>
              <a:t>Swiper</a:t>
            </a:r>
            <a:r>
              <a:rPr lang="zh-CN" altLang="en-US" dirty="0"/>
              <a:t>、</a:t>
            </a:r>
            <a:r>
              <a:rPr lang="en-US" altLang="zh-CN" dirty="0"/>
              <a:t>Tabs</a:t>
            </a:r>
            <a:r>
              <a:rPr lang="zh-CN" altLang="en-US" dirty="0"/>
              <a:t>、</a:t>
            </a:r>
            <a:r>
              <a:rPr lang="en-US" altLang="zh-CN" dirty="0" err="1"/>
              <a:t>TabContent</a:t>
            </a:r>
            <a:r>
              <a:rPr lang="zh-CN" altLang="en-US" dirty="0"/>
              <a:t>。</a:t>
            </a:r>
          </a:p>
          <a:p>
            <a:r>
              <a:rPr lang="zh-CN" altLang="en-US" dirty="0"/>
              <a:t>媒体组件：</a:t>
            </a:r>
            <a:r>
              <a:rPr lang="en-US" altLang="zh-CN" dirty="0"/>
              <a:t>Video</a:t>
            </a:r>
            <a:r>
              <a:rPr lang="zh-CN" altLang="en-US" dirty="0"/>
              <a:t>。</a:t>
            </a:r>
          </a:p>
          <a:p>
            <a:r>
              <a:rPr lang="zh-CN" altLang="en-US" dirty="0"/>
              <a:t>绘制组件：</a:t>
            </a:r>
            <a:r>
              <a:rPr lang="en-US" altLang="zh-CN" dirty="0"/>
              <a:t>Circle</a:t>
            </a:r>
            <a:r>
              <a:rPr lang="zh-CN" altLang="en-US" dirty="0"/>
              <a:t>、</a:t>
            </a:r>
            <a:r>
              <a:rPr lang="en-US" altLang="zh-CN" dirty="0"/>
              <a:t>Ellipse</a:t>
            </a:r>
            <a:r>
              <a:rPr lang="zh-CN" altLang="en-US" dirty="0"/>
              <a:t>、</a:t>
            </a:r>
            <a:r>
              <a:rPr lang="en-US" altLang="zh-CN" dirty="0"/>
              <a:t>Line</a:t>
            </a:r>
            <a:r>
              <a:rPr lang="zh-CN" altLang="en-US" dirty="0"/>
              <a:t>、</a:t>
            </a:r>
            <a:r>
              <a:rPr lang="en-US" altLang="zh-CN" dirty="0"/>
              <a:t>Polyline</a:t>
            </a:r>
            <a:r>
              <a:rPr lang="zh-CN" altLang="en-US" dirty="0"/>
              <a:t>、</a:t>
            </a:r>
            <a:r>
              <a:rPr lang="en-US" altLang="zh-CN" dirty="0"/>
              <a:t>Polygon</a:t>
            </a:r>
            <a:r>
              <a:rPr lang="zh-CN" altLang="en-US" dirty="0"/>
              <a:t>、</a:t>
            </a:r>
            <a:r>
              <a:rPr lang="en-US" altLang="zh-CN" dirty="0"/>
              <a:t>Path</a:t>
            </a:r>
            <a:r>
              <a:rPr lang="zh-CN" altLang="en-US" dirty="0"/>
              <a:t>、</a:t>
            </a:r>
            <a:r>
              <a:rPr lang="en-US" altLang="zh-CN" dirty="0" err="1"/>
              <a:t>Rect</a:t>
            </a:r>
            <a:r>
              <a:rPr lang="zh-CN" altLang="en-US" dirty="0"/>
              <a:t>、</a:t>
            </a:r>
            <a:r>
              <a:rPr lang="en-US" altLang="zh-CN" dirty="0"/>
              <a:t>Shape</a:t>
            </a:r>
            <a:r>
              <a:rPr lang="zh-CN" altLang="en-US" dirty="0"/>
              <a:t>。</a:t>
            </a:r>
          </a:p>
          <a:p>
            <a:r>
              <a:rPr lang="zh-CN" altLang="en-US" dirty="0"/>
              <a:t>画布组件：</a:t>
            </a:r>
            <a:r>
              <a:rPr lang="en-US" altLang="zh-CN" dirty="0"/>
              <a:t>Canvas</a:t>
            </a:r>
            <a:r>
              <a:rPr lang="zh-CN" altLang="en-US" dirty="0"/>
              <a:t>。</a:t>
            </a:r>
          </a:p>
        </p:txBody>
      </p:sp>
    </p:spTree>
    <p:extLst>
      <p:ext uri="{BB962C8B-B14F-4D97-AF65-F5344CB8AC3E}">
        <p14:creationId xmlns:p14="http://schemas.microsoft.com/office/powerpoint/2010/main" val="2978505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基础组件详解</a:t>
            </a:r>
          </a:p>
        </p:txBody>
      </p:sp>
      <p:sp>
        <p:nvSpPr>
          <p:cNvPr id="3" name="内容占位符 2"/>
          <p:cNvSpPr>
            <a:spLocks noGrp="1"/>
          </p:cNvSpPr>
          <p:nvPr>
            <p:ph idx="1"/>
          </p:nvPr>
        </p:nvSpPr>
        <p:spPr/>
        <p:txBody>
          <a:bodyPr/>
          <a:lstStyle/>
          <a:p>
            <a:pPr marL="0" indent="0">
              <a:buNone/>
            </a:pPr>
            <a:r>
              <a:rPr lang="zh-CN" altLang="en-US" dirty="0"/>
              <a:t>本节演示如何</a:t>
            </a:r>
            <a:r>
              <a:rPr lang="zh-CN" altLang="en-US" dirty="0" smtClean="0"/>
              <a:t>使用基础</a:t>
            </a:r>
            <a:r>
              <a:rPr lang="zh-CN" altLang="en-US" dirty="0"/>
              <a:t>组件。相关示例可以</a:t>
            </a:r>
            <a:r>
              <a:rPr lang="zh-CN" altLang="en-US" dirty="0" smtClean="0"/>
              <a:t>在</a:t>
            </a:r>
            <a:r>
              <a:rPr lang="en-US" altLang="zh-CN" dirty="0" err="1" smtClean="0"/>
              <a:t>UIBasicComponents</a:t>
            </a:r>
            <a:r>
              <a:rPr lang="zh-CN" altLang="en-US" dirty="0"/>
              <a:t>应用中找到。</a:t>
            </a:r>
          </a:p>
        </p:txBody>
      </p:sp>
    </p:spTree>
    <p:extLst>
      <p:ext uri="{BB962C8B-B14F-4D97-AF65-F5344CB8AC3E}">
        <p14:creationId xmlns:p14="http://schemas.microsoft.com/office/powerpoint/2010/main" val="178983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  Blank</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Blank</a:t>
            </a:r>
            <a:r>
              <a:rPr lang="zh-CN" altLang="en-US" dirty="0"/>
              <a:t>是空白填充组件，在容器主轴方向上，空白填充组件具有自动填充容器空余部分的能力。</a:t>
            </a:r>
          </a:p>
          <a:p>
            <a:pPr marL="0" indent="0">
              <a:buNone/>
            </a:pPr>
            <a:r>
              <a:rPr lang="zh-CN" altLang="en-US" dirty="0"/>
              <a:t>需要注意的是，</a:t>
            </a:r>
            <a:r>
              <a:rPr lang="en-US" altLang="zh-CN" dirty="0"/>
              <a:t>Blank</a:t>
            </a:r>
            <a:r>
              <a:rPr lang="zh-CN" altLang="en-US" dirty="0"/>
              <a:t>组件仅当其父组件为</a:t>
            </a:r>
            <a:r>
              <a:rPr lang="en-US" altLang="zh-CN" dirty="0"/>
              <a:t>Row/Column</a:t>
            </a:r>
            <a:r>
              <a:rPr lang="zh-CN" altLang="en-US" dirty="0"/>
              <a:t>，且父组件设置了宽度才生效</a:t>
            </a:r>
            <a:r>
              <a:rPr lang="zh-CN" altLang="en-US" dirty="0" smtClean="0"/>
              <a:t>。</a:t>
            </a:r>
            <a:endParaRPr lang="en-US" altLang="zh-CN" dirty="0" smtClean="0"/>
          </a:p>
          <a:p>
            <a:pPr marL="0" indent="0">
              <a:buNone/>
            </a:pPr>
            <a:r>
              <a:rPr lang="zh-CN" altLang="en-US" dirty="0" smtClean="0"/>
              <a:t>以下</a:t>
            </a:r>
            <a:r>
              <a:rPr lang="zh-CN" altLang="en-US" dirty="0"/>
              <a:t>示例展示</a:t>
            </a:r>
            <a:r>
              <a:rPr lang="en-US" altLang="zh-CN" dirty="0" smtClean="0"/>
              <a:t>Blank</a:t>
            </a:r>
            <a:r>
              <a:rPr lang="zh-CN" altLang="en-US" dirty="0" smtClean="0"/>
              <a:t>父</a:t>
            </a:r>
            <a:r>
              <a:rPr lang="zh-CN" altLang="en-US" dirty="0"/>
              <a:t>组件</a:t>
            </a:r>
            <a:r>
              <a:rPr lang="en-US" altLang="zh-CN" dirty="0"/>
              <a:t>Row</a:t>
            </a:r>
            <a:r>
              <a:rPr lang="zh-CN" altLang="en-US" dirty="0"/>
              <a:t>未设置宽度以及设置了宽度的效果对比。</a:t>
            </a:r>
          </a:p>
          <a:p>
            <a:endParaRPr lang="zh-CN" altLang="en-US" dirty="0"/>
          </a:p>
        </p:txBody>
      </p:sp>
    </p:spTree>
    <p:extLst>
      <p:ext uri="{BB962C8B-B14F-4D97-AF65-F5344CB8AC3E}">
        <p14:creationId xmlns:p14="http://schemas.microsoft.com/office/powerpoint/2010/main" val="3396523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433234"/>
            <a:ext cx="6077755" cy="5785789"/>
          </a:xfrm>
        </p:spPr>
        <p:txBody>
          <a:bodyPr>
            <a:normAutofit/>
          </a:bodyPr>
          <a:lstStyle/>
          <a:p>
            <a:pPr marL="0" indent="0">
              <a:buNone/>
            </a:pPr>
            <a:r>
              <a:rPr lang="zh-CN" altLang="en-US" sz="1600" dirty="0" smtClean="0"/>
              <a:t>示例：</a:t>
            </a:r>
            <a:endParaRPr lang="zh-CN" altLang="en-US" sz="1600" dirty="0"/>
          </a:p>
          <a:p>
            <a:r>
              <a:rPr lang="en-US" altLang="zh-CN" sz="1600" dirty="0"/>
              <a:t>//Blank</a:t>
            </a:r>
            <a:r>
              <a:rPr lang="zh-CN" altLang="en-US" sz="1600" dirty="0"/>
              <a:t>父组件</a:t>
            </a:r>
            <a:r>
              <a:rPr lang="en-US" altLang="zh-CN" sz="1600" dirty="0"/>
              <a:t>Row</a:t>
            </a:r>
            <a:r>
              <a:rPr lang="zh-CN" altLang="en-US" sz="1600" dirty="0"/>
              <a:t>未设置宽度时，子组件间无空白填充</a:t>
            </a:r>
          </a:p>
          <a:p>
            <a:r>
              <a:rPr lang="en-US" altLang="zh-CN" sz="1600" dirty="0"/>
              <a:t>Row() {</a:t>
            </a:r>
          </a:p>
          <a:p>
            <a:r>
              <a:rPr lang="en-US" altLang="zh-CN" sz="1600" dirty="0"/>
              <a:t>    Text('Left Space').</a:t>
            </a:r>
            <a:r>
              <a:rPr lang="en-US" altLang="zh-CN" sz="1600" dirty="0" err="1"/>
              <a:t>fontSize</a:t>
            </a:r>
            <a:r>
              <a:rPr lang="en-US" altLang="zh-CN" sz="1600" dirty="0"/>
              <a:t>(24)</a:t>
            </a:r>
          </a:p>
          <a:p>
            <a:r>
              <a:rPr lang="en-US" altLang="zh-CN" sz="1600" dirty="0"/>
              <a:t>    Blank()</a:t>
            </a:r>
          </a:p>
          <a:p>
            <a:r>
              <a:rPr lang="en-US" altLang="zh-CN" sz="1600" dirty="0"/>
              <a:t>    Text('Right Space').</a:t>
            </a:r>
            <a:r>
              <a:rPr lang="en-US" altLang="zh-CN" sz="1600" dirty="0" err="1"/>
              <a:t>fontSize</a:t>
            </a:r>
            <a:r>
              <a:rPr lang="en-US" altLang="zh-CN" sz="1600" dirty="0"/>
              <a:t>(24)</a:t>
            </a:r>
          </a:p>
          <a:p>
            <a:r>
              <a:rPr lang="en-US" altLang="zh-CN" sz="1600" dirty="0"/>
              <a:t>}</a:t>
            </a:r>
          </a:p>
          <a:p>
            <a:endParaRPr lang="en-US" altLang="zh-CN" sz="1600" dirty="0"/>
          </a:p>
          <a:p>
            <a:r>
              <a:rPr lang="en-US" altLang="zh-CN" sz="1600" dirty="0"/>
              <a:t>//Blank</a:t>
            </a:r>
            <a:r>
              <a:rPr lang="zh-CN" altLang="en-US" sz="1600" dirty="0"/>
              <a:t>父组件</a:t>
            </a:r>
            <a:r>
              <a:rPr lang="en-US" altLang="zh-CN" sz="1600" dirty="0"/>
              <a:t>Row</a:t>
            </a:r>
            <a:r>
              <a:rPr lang="zh-CN" altLang="en-US" sz="1600" dirty="0"/>
              <a:t>设置了宽度时，子组件间以空白填充</a:t>
            </a:r>
          </a:p>
          <a:p>
            <a:r>
              <a:rPr lang="en-US" altLang="zh-CN" sz="1600" dirty="0"/>
              <a:t>Row() {</a:t>
            </a:r>
          </a:p>
          <a:p>
            <a:r>
              <a:rPr lang="en-US" altLang="zh-CN" sz="1600" dirty="0"/>
              <a:t>    Text('Left Space').</a:t>
            </a:r>
            <a:r>
              <a:rPr lang="en-US" altLang="zh-CN" sz="1600" dirty="0" err="1"/>
              <a:t>fontSize</a:t>
            </a:r>
            <a:r>
              <a:rPr lang="en-US" altLang="zh-CN" sz="1600" dirty="0"/>
              <a:t>(24)</a:t>
            </a:r>
          </a:p>
          <a:p>
            <a:r>
              <a:rPr lang="en-US" altLang="zh-CN" sz="1600" dirty="0"/>
              <a:t>    Blank()</a:t>
            </a:r>
          </a:p>
          <a:p>
            <a:r>
              <a:rPr lang="en-US" altLang="zh-CN" sz="1600" dirty="0"/>
              <a:t>    Text('Right Space').</a:t>
            </a:r>
            <a:r>
              <a:rPr lang="en-US" altLang="zh-CN" sz="1600" dirty="0" err="1"/>
              <a:t>fontSize</a:t>
            </a:r>
            <a:r>
              <a:rPr lang="en-US" altLang="zh-CN" sz="1600" dirty="0"/>
              <a:t>(24)</a:t>
            </a:r>
          </a:p>
          <a:p>
            <a:r>
              <a:rPr lang="en-US" altLang="zh-CN" sz="1600" dirty="0"/>
              <a:t>}.width('100%')</a:t>
            </a:r>
          </a:p>
          <a:p>
            <a:pPr marL="0" indent="0">
              <a:buNone/>
            </a:pPr>
            <a:endParaRPr lang="en-US" altLang="zh-CN" sz="1600" dirty="0" smtClean="0"/>
          </a:p>
          <a:p>
            <a:pPr marL="0" indent="0">
              <a:buNone/>
            </a:pPr>
            <a:r>
              <a:rPr lang="zh-CN" altLang="en-US" sz="1600" dirty="0" smtClean="0"/>
              <a:t>界面</a:t>
            </a:r>
            <a:r>
              <a:rPr lang="zh-CN" altLang="en-US" sz="1600" dirty="0"/>
              <a:t>效果如</a:t>
            </a:r>
            <a:r>
              <a:rPr lang="zh-CN" altLang="en-US" sz="1600" dirty="0" smtClean="0"/>
              <a:t>图所</a:t>
            </a:r>
            <a:r>
              <a:rPr lang="zh-CN" altLang="en-US" sz="1600" dirty="0"/>
              <a:t>示，第一行</a:t>
            </a:r>
            <a:r>
              <a:rPr lang="en-US" altLang="zh-CN" sz="1600" dirty="0"/>
              <a:t>Row</a:t>
            </a:r>
            <a:r>
              <a:rPr lang="zh-CN" altLang="en-US" sz="1600" dirty="0"/>
              <a:t>由于未设置宽度，导致</a:t>
            </a:r>
            <a:r>
              <a:rPr lang="en-US" altLang="zh-CN" sz="1600" dirty="0"/>
              <a:t>Blank</a:t>
            </a:r>
            <a:r>
              <a:rPr lang="zh-CN" altLang="en-US" sz="1600" dirty="0"/>
              <a:t>未生效。</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99" y="805907"/>
            <a:ext cx="2646062" cy="5249447"/>
          </a:xfrm>
          <a:prstGeom prst="rect">
            <a:avLst/>
          </a:prstGeom>
        </p:spPr>
      </p:pic>
    </p:spTree>
    <p:extLst>
      <p:ext uri="{BB962C8B-B14F-4D97-AF65-F5344CB8AC3E}">
        <p14:creationId xmlns:p14="http://schemas.microsoft.com/office/powerpoint/2010/main" val="1937969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537738"/>
            <a:ext cx="5433811" cy="5025936"/>
          </a:xfrm>
        </p:spPr>
        <p:txBody>
          <a:bodyPr>
            <a:normAutofit/>
          </a:bodyPr>
          <a:lstStyle/>
          <a:p>
            <a:pPr marL="0" indent="0">
              <a:buNone/>
            </a:pPr>
            <a:r>
              <a:rPr lang="en-US" altLang="zh-CN" sz="1600" dirty="0"/>
              <a:t>Blank</a:t>
            </a:r>
            <a:r>
              <a:rPr lang="zh-CN" altLang="en-US" sz="1600" dirty="0"/>
              <a:t>支持</a:t>
            </a:r>
            <a:r>
              <a:rPr lang="en-US" altLang="zh-CN" sz="1600" dirty="0"/>
              <a:t>color</a:t>
            </a:r>
            <a:r>
              <a:rPr lang="zh-CN" altLang="en-US" sz="1600" dirty="0"/>
              <a:t>属性，用来设置空白填充的填充颜色。示例如下</a:t>
            </a:r>
            <a:r>
              <a:rPr lang="zh-CN" altLang="en-US" sz="1600" dirty="0" smtClean="0"/>
              <a:t>：</a:t>
            </a:r>
            <a:endParaRPr lang="en-US" altLang="zh-CN" sz="1600" dirty="0" smtClean="0"/>
          </a:p>
          <a:p>
            <a:pPr marL="0" indent="0">
              <a:buNone/>
            </a:pPr>
            <a:endParaRPr lang="zh-CN" altLang="en-US" sz="1600" dirty="0"/>
          </a:p>
          <a:p>
            <a:r>
              <a:rPr lang="en-US" altLang="zh-CN" sz="1600" dirty="0"/>
              <a:t>Row() {</a:t>
            </a:r>
          </a:p>
          <a:p>
            <a:r>
              <a:rPr lang="en-US" altLang="zh-CN" sz="1600" dirty="0"/>
              <a:t>    Text('Left Space').</a:t>
            </a:r>
            <a:r>
              <a:rPr lang="en-US" altLang="zh-CN" sz="1600" dirty="0" err="1"/>
              <a:t>fontSize</a:t>
            </a:r>
            <a:r>
              <a:rPr lang="en-US" altLang="zh-CN" sz="1600" dirty="0"/>
              <a:t>(24)</a:t>
            </a:r>
          </a:p>
          <a:p>
            <a:endParaRPr lang="en-US" altLang="zh-CN" sz="1600" dirty="0"/>
          </a:p>
          <a:p>
            <a:r>
              <a:rPr lang="en-US" altLang="zh-CN" sz="1600" dirty="0"/>
              <a:t>    //</a:t>
            </a:r>
            <a:r>
              <a:rPr lang="zh-CN" altLang="en-US" sz="1600" dirty="0"/>
              <a:t>设置空白填充的填充颜色</a:t>
            </a:r>
          </a:p>
          <a:p>
            <a:r>
              <a:rPr lang="zh-CN" altLang="en-US" sz="1600" dirty="0"/>
              <a:t>    </a:t>
            </a:r>
            <a:r>
              <a:rPr lang="en-US" altLang="zh-CN" sz="1600" dirty="0"/>
              <a:t>Blank().color(</a:t>
            </a:r>
            <a:r>
              <a:rPr lang="en-US" altLang="zh-CN" sz="1600" dirty="0" err="1"/>
              <a:t>Color.Yellow</a:t>
            </a:r>
            <a:r>
              <a:rPr lang="en-US" altLang="zh-CN" sz="1600" dirty="0"/>
              <a:t>)</a:t>
            </a:r>
          </a:p>
          <a:p>
            <a:endParaRPr lang="en-US" altLang="zh-CN" sz="1600" dirty="0"/>
          </a:p>
          <a:p>
            <a:r>
              <a:rPr lang="en-US" altLang="zh-CN" sz="1600" dirty="0"/>
              <a:t>    Text('Right Space').</a:t>
            </a:r>
            <a:r>
              <a:rPr lang="en-US" altLang="zh-CN" sz="1600" dirty="0" err="1"/>
              <a:t>fontSize</a:t>
            </a:r>
            <a:r>
              <a:rPr lang="en-US" altLang="zh-CN" sz="1600" dirty="0"/>
              <a:t>(24)</a:t>
            </a:r>
          </a:p>
          <a:p>
            <a:r>
              <a:rPr lang="en-US" altLang="zh-CN" sz="1600" dirty="0"/>
              <a:t>}.width('100%')</a:t>
            </a:r>
          </a:p>
          <a:p>
            <a:pPr marL="0" indent="0">
              <a:buNone/>
            </a:pPr>
            <a:endParaRPr lang="en-US" altLang="zh-CN" sz="1600" dirty="0" smtClean="0"/>
          </a:p>
          <a:p>
            <a:pPr marL="0" indent="0">
              <a:buNone/>
            </a:pPr>
            <a:r>
              <a:rPr lang="zh-CN" altLang="en-US" sz="1600" dirty="0" smtClean="0"/>
              <a:t>上述</a:t>
            </a:r>
            <a:r>
              <a:rPr lang="zh-CN" altLang="en-US" sz="1600" dirty="0"/>
              <a:t>示例中，</a:t>
            </a:r>
            <a:r>
              <a:rPr lang="en-US" altLang="zh-CN" sz="1600" dirty="0"/>
              <a:t>Blank</a:t>
            </a:r>
            <a:r>
              <a:rPr lang="zh-CN" altLang="en-US" sz="1600" dirty="0"/>
              <a:t>组件设置了黄色作为空白填充颜色，界面效果如</a:t>
            </a:r>
            <a:r>
              <a:rPr lang="zh-CN" altLang="en-US" sz="1600" dirty="0" smtClean="0"/>
              <a:t>图所</a:t>
            </a:r>
            <a:r>
              <a:rPr lang="zh-CN" altLang="en-US" sz="1600" dirty="0"/>
              <a:t>示。</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549" y="774634"/>
            <a:ext cx="4476710" cy="4789039"/>
          </a:xfrm>
          <a:prstGeom prst="rect">
            <a:avLst/>
          </a:prstGeom>
        </p:spPr>
      </p:pic>
    </p:spTree>
    <p:extLst>
      <p:ext uri="{BB962C8B-B14F-4D97-AF65-F5344CB8AC3E}">
        <p14:creationId xmlns:p14="http://schemas.microsoft.com/office/powerpoint/2010/main" val="2059988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  Button</a:t>
            </a:r>
            <a:endParaRPr lang="zh-CN" altLang="en-US" dirty="0"/>
          </a:p>
        </p:txBody>
      </p:sp>
      <p:sp>
        <p:nvSpPr>
          <p:cNvPr id="3" name="内容占位符 2"/>
          <p:cNvSpPr>
            <a:spLocks noGrp="1"/>
          </p:cNvSpPr>
          <p:nvPr>
            <p:ph idx="1"/>
          </p:nvPr>
        </p:nvSpPr>
        <p:spPr/>
        <p:txBody>
          <a:bodyPr/>
          <a:lstStyle/>
          <a:p>
            <a:pPr marL="0" indent="0">
              <a:buNone/>
            </a:pPr>
            <a:r>
              <a:rPr lang="en-US" altLang="zh-CN" dirty="0"/>
              <a:t>Button</a:t>
            </a:r>
            <a:r>
              <a:rPr lang="zh-CN" altLang="en-US" dirty="0"/>
              <a:t>是按钮组件，可快速创建不同样式的按钮。</a:t>
            </a:r>
          </a:p>
        </p:txBody>
      </p:sp>
    </p:spTree>
    <p:extLst>
      <p:ext uri="{BB962C8B-B14F-4D97-AF65-F5344CB8AC3E}">
        <p14:creationId xmlns:p14="http://schemas.microsoft.com/office/powerpoint/2010/main" val="750298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537738"/>
            <a:ext cx="5433811" cy="5025936"/>
          </a:xfrm>
        </p:spPr>
        <p:txBody>
          <a:bodyPr>
            <a:normAutofit/>
          </a:bodyPr>
          <a:lstStyle/>
          <a:p>
            <a:pPr marL="0" indent="0">
              <a:buNone/>
            </a:pPr>
            <a:r>
              <a:rPr lang="en-US" altLang="zh-CN" sz="1600" dirty="0"/>
              <a:t>//</a:t>
            </a:r>
            <a:r>
              <a:rPr lang="zh-CN" altLang="en-US" sz="1600" dirty="0"/>
              <a:t>一个基本的按钮，设置要显示的文字</a:t>
            </a:r>
          </a:p>
          <a:p>
            <a:pPr marL="0" indent="0">
              <a:buNone/>
            </a:pPr>
            <a:r>
              <a:rPr lang="en-US" altLang="zh-CN" sz="1600" dirty="0"/>
              <a:t>Button('01')</a:t>
            </a:r>
          </a:p>
          <a:p>
            <a:endParaRPr lang="en-US" altLang="zh-CN" sz="1600" dirty="0"/>
          </a:p>
          <a:p>
            <a:pPr marL="0" indent="0">
              <a:buNone/>
            </a:pPr>
            <a:r>
              <a:rPr lang="en-US" altLang="zh-CN" sz="1600" dirty="0"/>
              <a:t>//</a:t>
            </a:r>
            <a:r>
              <a:rPr lang="zh-CN" altLang="en-US" sz="1600" dirty="0"/>
              <a:t>设置边框的半径、背景色和宽度</a:t>
            </a:r>
          </a:p>
          <a:p>
            <a:pPr marL="0" indent="0">
              <a:buNone/>
            </a:pPr>
            <a:r>
              <a:rPr lang="en-US" altLang="zh-CN" sz="1600" dirty="0"/>
              <a:t>Button('02').</a:t>
            </a:r>
            <a:r>
              <a:rPr lang="en-US" altLang="zh-CN" sz="1600" dirty="0" err="1"/>
              <a:t>borderRadius</a:t>
            </a:r>
            <a:r>
              <a:rPr lang="en-US" altLang="zh-CN" sz="1600" dirty="0"/>
              <a:t>(8).</a:t>
            </a:r>
            <a:r>
              <a:rPr lang="en-US" altLang="zh-CN" sz="1600" dirty="0" err="1"/>
              <a:t>backgroundColor</a:t>
            </a:r>
            <a:r>
              <a:rPr lang="en-US" altLang="zh-CN" sz="1600" dirty="0"/>
              <a:t>(0x317aff).width(90)</a:t>
            </a: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758" y="315323"/>
            <a:ext cx="2742918" cy="5470766"/>
          </a:xfrm>
          <a:prstGeom prst="rect">
            <a:avLst/>
          </a:prstGeom>
        </p:spPr>
      </p:pic>
    </p:spTree>
    <p:extLst>
      <p:ext uri="{BB962C8B-B14F-4D97-AF65-F5344CB8AC3E}">
        <p14:creationId xmlns:p14="http://schemas.microsoft.com/office/powerpoint/2010/main" val="3751661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HarmonyOS</a:t>
            </a:r>
            <a:r>
              <a:rPr lang="en-US" altLang="zh-CN" dirty="0"/>
              <a:t> UI</a:t>
            </a:r>
            <a:r>
              <a:rPr lang="zh-CN" altLang="en-US" dirty="0"/>
              <a:t>框架提供了用于创建用户界面的各类组件，包括一些常用的组件和常用</a:t>
            </a:r>
            <a:r>
              <a:rPr lang="zh-CN" altLang="en-US" dirty="0" smtClean="0"/>
              <a:t>的布局</a:t>
            </a:r>
            <a:r>
              <a:rPr lang="zh-CN" altLang="en-US" dirty="0"/>
              <a:t>。用户可通过组件进行交互操作，并获得响应。</a:t>
            </a:r>
          </a:p>
          <a:p>
            <a:pPr marL="0" indent="0">
              <a:buNone/>
            </a:pPr>
            <a:r>
              <a:rPr lang="en-US" altLang="zh-CN" dirty="0" err="1"/>
              <a:t>HarmonyOS</a:t>
            </a:r>
            <a:r>
              <a:rPr lang="zh-CN" altLang="en-US" dirty="0"/>
              <a:t>可通过包括</a:t>
            </a:r>
            <a:r>
              <a:rPr lang="en-US" altLang="zh-CN" dirty="0"/>
              <a:t>Java</a:t>
            </a:r>
            <a:r>
              <a:rPr lang="zh-CN" altLang="en-US" dirty="0"/>
              <a:t>、</a:t>
            </a:r>
            <a:r>
              <a:rPr lang="en-US" altLang="zh-CN" dirty="0"/>
              <a:t>JS</a:t>
            </a:r>
            <a:r>
              <a:rPr lang="zh-CN" altLang="en-US" dirty="0"/>
              <a:t>和</a:t>
            </a:r>
            <a:r>
              <a:rPr lang="en-US" altLang="zh-CN" dirty="0" err="1"/>
              <a:t>ArkTS</a:t>
            </a:r>
            <a:r>
              <a:rPr lang="zh-CN" altLang="en-US" dirty="0"/>
              <a:t>等多种语言来实现</a:t>
            </a:r>
            <a:r>
              <a:rPr lang="en-US" altLang="zh-CN" dirty="0"/>
              <a:t>UI</a:t>
            </a:r>
            <a:r>
              <a:rPr lang="zh-CN" altLang="en-US" dirty="0"/>
              <a:t>的开发。本章重点介绍</a:t>
            </a:r>
            <a:r>
              <a:rPr lang="zh-CN" altLang="en-US" dirty="0" smtClean="0"/>
              <a:t>以</a:t>
            </a:r>
            <a:r>
              <a:rPr lang="en-US" altLang="zh-CN" dirty="0" err="1" smtClean="0"/>
              <a:t>ArkTS</a:t>
            </a:r>
            <a:r>
              <a:rPr lang="zh-CN" altLang="en-US" dirty="0"/>
              <a:t>语言为核心的</a:t>
            </a:r>
            <a:r>
              <a:rPr lang="en-US" altLang="zh-CN" dirty="0" err="1"/>
              <a:t>ArkUI</a:t>
            </a:r>
            <a:r>
              <a:rPr lang="zh-CN" altLang="en-US" dirty="0"/>
              <a:t>框架的使用。</a:t>
            </a:r>
          </a:p>
          <a:p>
            <a:pPr marL="0" indent="0">
              <a:buNone/>
            </a:pPr>
            <a:r>
              <a:rPr lang="zh-CN" altLang="en-US" dirty="0"/>
              <a:t>由于</a:t>
            </a:r>
            <a:r>
              <a:rPr lang="en-US" altLang="zh-CN" dirty="0"/>
              <a:t>UI</a:t>
            </a:r>
            <a:r>
              <a:rPr lang="zh-CN" altLang="en-US" dirty="0"/>
              <a:t>开发涉及的组件较多，本书将分两章来讲述，本章介绍常用的组件和基础组件</a:t>
            </a:r>
            <a:r>
              <a:rPr lang="zh-CN" altLang="en-US" dirty="0" smtClean="0"/>
              <a:t>，下</a:t>
            </a:r>
            <a:r>
              <a:rPr lang="zh-CN" altLang="en-US" dirty="0"/>
              <a:t>一章继续介绍其他相关组件。</a:t>
            </a:r>
          </a:p>
        </p:txBody>
      </p:sp>
    </p:spTree>
    <p:extLst>
      <p:ext uri="{BB962C8B-B14F-4D97-AF65-F5344CB8AC3E}">
        <p14:creationId xmlns:p14="http://schemas.microsoft.com/office/powerpoint/2010/main" val="2336941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537738"/>
            <a:ext cx="5987603" cy="5025936"/>
          </a:xfrm>
        </p:spPr>
        <p:txBody>
          <a:bodyPr>
            <a:normAutofit/>
          </a:bodyPr>
          <a:lstStyle/>
          <a:p>
            <a:pPr marL="0" indent="0">
              <a:buNone/>
            </a:pPr>
            <a:r>
              <a:rPr lang="en-US" altLang="zh-CN" sz="1600" dirty="0"/>
              <a:t>Button</a:t>
            </a:r>
            <a:r>
              <a:rPr lang="zh-CN" altLang="en-US" sz="1600" dirty="0"/>
              <a:t>组件支持通过</a:t>
            </a:r>
            <a:r>
              <a:rPr lang="en-US" altLang="zh-CN" sz="1600" dirty="0"/>
              <a:t>type</a:t>
            </a:r>
            <a:r>
              <a:rPr lang="zh-CN" altLang="en-US" sz="1600" dirty="0"/>
              <a:t>属性来设置按钮显示样式。示例如下</a:t>
            </a:r>
            <a:r>
              <a:rPr lang="zh-CN" altLang="en-US" sz="1600" dirty="0" smtClean="0"/>
              <a:t>：</a:t>
            </a:r>
            <a:endParaRPr lang="en-US" altLang="zh-CN" sz="1600" dirty="0" smtClean="0"/>
          </a:p>
          <a:p>
            <a:pPr marL="0" indent="0">
              <a:buNone/>
            </a:pPr>
            <a:endParaRPr lang="zh-CN" altLang="en-US" sz="1600" dirty="0"/>
          </a:p>
          <a:p>
            <a:pPr marL="0" indent="0">
              <a:buNone/>
            </a:pPr>
            <a:r>
              <a:rPr lang="en-US" altLang="zh-CN" sz="1600" dirty="0"/>
              <a:t>//</a:t>
            </a:r>
            <a:r>
              <a:rPr lang="zh-CN" altLang="en-US" sz="1600" dirty="0"/>
              <a:t>胶囊型按钮（圆角默认为高度的一半）</a:t>
            </a:r>
          </a:p>
          <a:p>
            <a:pPr marL="0" indent="0">
              <a:buNone/>
            </a:pPr>
            <a:r>
              <a:rPr lang="en-US" altLang="zh-CN" sz="1600" dirty="0"/>
              <a:t>Button('03', { type: </a:t>
            </a:r>
            <a:r>
              <a:rPr lang="en-US" altLang="zh-CN" sz="1600" dirty="0" err="1"/>
              <a:t>ButtonType.Capsule</a:t>
            </a:r>
            <a:r>
              <a:rPr lang="en-US" altLang="zh-CN" sz="1600" dirty="0"/>
              <a:t> }).width(90)</a:t>
            </a:r>
          </a:p>
          <a:p>
            <a:pPr marL="0" indent="0">
              <a:buNone/>
            </a:pPr>
            <a:endParaRPr lang="en-US" altLang="zh-CN" sz="1600" dirty="0"/>
          </a:p>
          <a:p>
            <a:pPr marL="0" indent="0">
              <a:buNone/>
            </a:pPr>
            <a:r>
              <a:rPr lang="en-US" altLang="zh-CN" sz="1600" dirty="0"/>
              <a:t>//</a:t>
            </a:r>
            <a:r>
              <a:rPr lang="zh-CN" altLang="en-US" sz="1600" dirty="0"/>
              <a:t>圆形按钮</a:t>
            </a:r>
          </a:p>
          <a:p>
            <a:pPr marL="0" indent="0">
              <a:buNone/>
            </a:pPr>
            <a:r>
              <a:rPr lang="en-US" altLang="zh-CN" sz="1600" dirty="0"/>
              <a:t>Button('04', { type: </a:t>
            </a:r>
            <a:r>
              <a:rPr lang="en-US" altLang="zh-CN" sz="1600" dirty="0" err="1"/>
              <a:t>ButtonType.Circle</a:t>
            </a:r>
            <a:r>
              <a:rPr lang="en-US" altLang="zh-CN" sz="1600" dirty="0"/>
              <a:t>}).width(90)</a:t>
            </a:r>
          </a:p>
          <a:p>
            <a:pPr marL="0" indent="0">
              <a:buNone/>
            </a:pPr>
            <a:endParaRPr lang="en-US" altLang="zh-CN" sz="1600" dirty="0"/>
          </a:p>
          <a:p>
            <a:pPr marL="0" indent="0">
              <a:buNone/>
            </a:pPr>
            <a:r>
              <a:rPr lang="en-US" altLang="zh-CN" sz="1600" dirty="0"/>
              <a:t>//</a:t>
            </a:r>
            <a:r>
              <a:rPr lang="zh-CN" altLang="en-US" sz="1600" dirty="0"/>
              <a:t>普通按钮（默认不带圆角）</a:t>
            </a:r>
          </a:p>
          <a:p>
            <a:pPr marL="0" indent="0">
              <a:buNone/>
            </a:pPr>
            <a:r>
              <a:rPr lang="en-US" altLang="zh-CN" sz="1600" dirty="0"/>
              <a:t>Button('05', { type: </a:t>
            </a:r>
            <a:r>
              <a:rPr lang="en-US" altLang="zh-CN" sz="1600" dirty="0" err="1"/>
              <a:t>ButtonType.Normal</a:t>
            </a:r>
            <a:r>
              <a:rPr lang="en-US" altLang="zh-CN" sz="1600" dirty="0"/>
              <a:t>}).width(90)</a:t>
            </a:r>
          </a:p>
          <a:p>
            <a:pPr marL="0" indent="0">
              <a:buNone/>
            </a:pPr>
            <a:endParaRPr lang="en-US" altLang="zh-CN" sz="1600" dirty="0" smtClean="0"/>
          </a:p>
          <a:p>
            <a:pPr marL="0" indent="0">
              <a:buNone/>
            </a:pPr>
            <a:r>
              <a:rPr lang="zh-CN" altLang="en-US" sz="1600" dirty="0" smtClean="0"/>
              <a:t>上述</a:t>
            </a:r>
            <a:r>
              <a:rPr lang="en-US" altLang="zh-CN" sz="1600" dirty="0"/>
              <a:t>3</a:t>
            </a:r>
            <a:r>
              <a:rPr lang="zh-CN" altLang="en-US" sz="1600" dirty="0"/>
              <a:t>个按钮的样式分别是</a:t>
            </a:r>
            <a:r>
              <a:rPr lang="en-US" altLang="zh-CN" sz="1600" dirty="0"/>
              <a:t>Capsule</a:t>
            </a:r>
            <a:r>
              <a:rPr lang="zh-CN" altLang="en-US" sz="1600" dirty="0"/>
              <a:t>（胶囊型）、</a:t>
            </a:r>
            <a:r>
              <a:rPr lang="en-US" altLang="zh-CN" sz="1600" dirty="0"/>
              <a:t>Circle</a:t>
            </a:r>
            <a:r>
              <a:rPr lang="zh-CN" altLang="en-US" sz="1600" dirty="0"/>
              <a:t>（圆形）和</a:t>
            </a:r>
            <a:r>
              <a:rPr lang="en-US" altLang="zh-CN" sz="1600" dirty="0"/>
              <a:t>Normal</a:t>
            </a:r>
            <a:r>
              <a:rPr lang="zh-CN" altLang="en-US" sz="1600" dirty="0"/>
              <a:t>（普通），界面效果如</a:t>
            </a:r>
            <a:r>
              <a:rPr lang="zh-CN" altLang="en-US" sz="1600" dirty="0" smtClean="0"/>
              <a:t>图所示。</a:t>
            </a:r>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308" y="318797"/>
            <a:ext cx="2971369" cy="4347216"/>
          </a:xfrm>
          <a:prstGeom prst="rect">
            <a:avLst/>
          </a:prstGeom>
        </p:spPr>
      </p:pic>
    </p:spTree>
    <p:extLst>
      <p:ext uri="{BB962C8B-B14F-4D97-AF65-F5344CB8AC3E}">
        <p14:creationId xmlns:p14="http://schemas.microsoft.com/office/powerpoint/2010/main" val="2298082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537738"/>
            <a:ext cx="6103513" cy="5335028"/>
          </a:xfrm>
        </p:spPr>
        <p:txBody>
          <a:bodyPr>
            <a:normAutofit/>
          </a:bodyPr>
          <a:lstStyle/>
          <a:p>
            <a:pPr marL="0" indent="0">
              <a:buNone/>
            </a:pPr>
            <a:r>
              <a:rPr lang="en-US" altLang="zh-CN" sz="1600" dirty="0"/>
              <a:t>Button</a:t>
            </a:r>
            <a:r>
              <a:rPr lang="zh-CN" altLang="en-US" sz="1600" dirty="0"/>
              <a:t>组件支持包含子组件，示例如下</a:t>
            </a:r>
            <a:r>
              <a:rPr lang="zh-CN" altLang="en-US" sz="1600" dirty="0" smtClean="0"/>
              <a:t>：</a:t>
            </a:r>
            <a:endParaRPr lang="en-US" altLang="zh-CN" sz="1600" dirty="0" smtClean="0"/>
          </a:p>
          <a:p>
            <a:pPr marL="0" indent="0">
              <a:buNone/>
            </a:pPr>
            <a:endParaRPr lang="en-US" altLang="zh-CN" sz="1600" dirty="0"/>
          </a:p>
          <a:p>
            <a:pPr marL="0" indent="0">
              <a:buNone/>
            </a:pPr>
            <a:r>
              <a:rPr lang="en-US" altLang="zh-CN" sz="1600" dirty="0" smtClean="0"/>
              <a:t>//</a:t>
            </a:r>
            <a:r>
              <a:rPr lang="zh-CN" altLang="en-US" sz="1600" dirty="0"/>
              <a:t>可以包含子组件，但是文字就不会显示了</a:t>
            </a:r>
          </a:p>
          <a:p>
            <a:pPr marL="0" indent="0">
              <a:buNone/>
            </a:pPr>
            <a:r>
              <a:rPr lang="en-US" altLang="zh-CN" sz="1600" dirty="0"/>
              <a:t>Button('06', { type: </a:t>
            </a:r>
            <a:r>
              <a:rPr lang="en-US" altLang="zh-CN" sz="1600" dirty="0" err="1"/>
              <a:t>ButtonType.Normal</a:t>
            </a:r>
            <a:r>
              <a:rPr lang="en-US" altLang="zh-CN" sz="1600" dirty="0"/>
              <a:t> }){</a:t>
            </a:r>
          </a:p>
          <a:p>
            <a:pPr marL="0" indent="0">
              <a:buNone/>
            </a:pPr>
            <a:r>
              <a:rPr lang="en-US" altLang="zh-CN" sz="1600" dirty="0"/>
              <a:t>    </a:t>
            </a:r>
            <a:r>
              <a:rPr lang="en-US" altLang="zh-CN" sz="1600" dirty="0" err="1"/>
              <a:t>LoadingProgress</a:t>
            </a:r>
            <a:r>
              <a:rPr lang="en-US" altLang="zh-CN" sz="1600" dirty="0"/>
              <a:t>().width(20).height(20).color(0xFFFFFF)</a:t>
            </a:r>
          </a:p>
          <a:p>
            <a:pPr marL="0" indent="0">
              <a:buNone/>
            </a:pPr>
            <a:r>
              <a:rPr lang="en-US" altLang="zh-CN" sz="1600" dirty="0"/>
              <a:t>}.width(90)</a:t>
            </a:r>
          </a:p>
          <a:p>
            <a:pPr marL="0" indent="0">
              <a:buNone/>
            </a:pPr>
            <a:endParaRPr lang="en-US" altLang="zh-CN" sz="1600" dirty="0"/>
          </a:p>
          <a:p>
            <a:pPr marL="0" indent="0">
              <a:buNone/>
            </a:pPr>
            <a:r>
              <a:rPr lang="en-US" altLang="zh-CN" sz="1600" dirty="0"/>
              <a:t>//</a:t>
            </a:r>
            <a:r>
              <a:rPr lang="zh-CN" altLang="en-US" sz="1600" dirty="0"/>
              <a:t>可以包含单个子组件，文字就用</a:t>
            </a:r>
            <a:r>
              <a:rPr lang="en-US" altLang="zh-CN" sz="1600" dirty="0"/>
              <a:t>Text</a:t>
            </a:r>
            <a:r>
              <a:rPr lang="zh-CN" altLang="en-US" sz="1600" dirty="0"/>
              <a:t>组件来显示</a:t>
            </a:r>
          </a:p>
          <a:p>
            <a:pPr marL="0" indent="0">
              <a:buNone/>
            </a:pPr>
            <a:r>
              <a:rPr lang="en-US" altLang="zh-CN" sz="1600" dirty="0"/>
              <a:t>Button({ type: </a:t>
            </a:r>
            <a:r>
              <a:rPr lang="en-US" altLang="zh-CN" sz="1600" dirty="0" err="1"/>
              <a:t>ButtonType.Capsule</a:t>
            </a:r>
            <a:r>
              <a:rPr lang="en-US" altLang="zh-CN" sz="1600" dirty="0"/>
              <a:t>, </a:t>
            </a:r>
            <a:r>
              <a:rPr lang="en-US" altLang="zh-CN" sz="1600" dirty="0" err="1"/>
              <a:t>stateEffect</a:t>
            </a:r>
            <a:r>
              <a:rPr lang="en-US" altLang="zh-CN" sz="1600" dirty="0"/>
              <a:t>: true }) {</a:t>
            </a:r>
          </a:p>
          <a:p>
            <a:pPr marL="0" indent="0">
              <a:buNone/>
            </a:pPr>
            <a:r>
              <a:rPr lang="en-US" altLang="zh-CN" sz="1600" dirty="0"/>
              <a:t>    Row() {</a:t>
            </a:r>
          </a:p>
          <a:p>
            <a:pPr marL="0" indent="0">
              <a:buNone/>
            </a:pPr>
            <a:r>
              <a:rPr lang="en-US" altLang="zh-CN" sz="1600" dirty="0"/>
              <a:t>        </a:t>
            </a:r>
            <a:r>
              <a:rPr lang="en-US" altLang="zh-CN" sz="1600" dirty="0" err="1"/>
              <a:t>LoadingProgress</a:t>
            </a:r>
            <a:r>
              <a:rPr lang="en-US" altLang="zh-CN" sz="1600" dirty="0"/>
              <a:t>().width(20).height(20).margin({ left: 12 }).color(0xFFFFFF)</a:t>
            </a:r>
          </a:p>
          <a:p>
            <a:pPr marL="0" indent="0">
              <a:buNone/>
            </a:pPr>
            <a:r>
              <a:rPr lang="en-US" altLang="zh-CN" sz="1600" dirty="0"/>
              <a:t>        Text('06').</a:t>
            </a:r>
            <a:r>
              <a:rPr lang="en-US" altLang="zh-CN" sz="1600" dirty="0" err="1"/>
              <a:t>fontSize</a:t>
            </a:r>
            <a:r>
              <a:rPr lang="en-US" altLang="zh-CN" sz="1600" dirty="0"/>
              <a:t>(12).</a:t>
            </a:r>
            <a:r>
              <a:rPr lang="en-US" altLang="zh-CN" sz="1600" dirty="0" err="1"/>
              <a:t>fontColor</a:t>
            </a:r>
            <a:r>
              <a:rPr lang="en-US" altLang="zh-CN" sz="1600" dirty="0"/>
              <a:t>(0xffffff).margin({ left: 5, right: 12 })</a:t>
            </a:r>
          </a:p>
          <a:p>
            <a:pPr marL="0" indent="0">
              <a:buNone/>
            </a:pPr>
            <a:r>
              <a:rPr lang="en-US" altLang="zh-CN" sz="1600" dirty="0"/>
              <a:t>    }.</a:t>
            </a:r>
            <a:r>
              <a:rPr lang="en-US" altLang="zh-CN" sz="1600" dirty="0" err="1"/>
              <a:t>alignItems</a:t>
            </a:r>
            <a:r>
              <a:rPr lang="en-US" altLang="zh-CN" sz="1600" dirty="0"/>
              <a:t>(</a:t>
            </a:r>
            <a:r>
              <a:rPr lang="en-US" altLang="zh-CN" sz="1600" dirty="0" err="1"/>
              <a:t>VerticalAlign.Center</a:t>
            </a:r>
            <a:r>
              <a:rPr lang="en-US" altLang="zh-CN" sz="1600" dirty="0"/>
              <a:t>).width(90).height(40)</a:t>
            </a:r>
          </a:p>
          <a:p>
            <a:pPr marL="0" indent="0">
              <a:buNone/>
            </a:pPr>
            <a:r>
              <a:rPr lang="en-US" altLang="zh-CN" sz="1600" dirty="0"/>
              <a:t>}.</a:t>
            </a:r>
            <a:r>
              <a:rPr lang="en-US" altLang="zh-CN" sz="1600" dirty="0" err="1"/>
              <a:t>backgroundColor</a:t>
            </a:r>
            <a:r>
              <a:rPr lang="en-US" altLang="zh-CN" sz="1600" dirty="0"/>
              <a:t>(0x317aff)</a:t>
            </a: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609" y="427966"/>
            <a:ext cx="3454825" cy="5264496"/>
          </a:xfrm>
          <a:prstGeom prst="rect">
            <a:avLst/>
          </a:prstGeom>
        </p:spPr>
      </p:pic>
    </p:spTree>
    <p:extLst>
      <p:ext uri="{BB962C8B-B14F-4D97-AF65-F5344CB8AC3E}">
        <p14:creationId xmlns:p14="http://schemas.microsoft.com/office/powerpoint/2010/main" val="3304127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3.4.3  Checkbox</a:t>
            </a:r>
            <a:endParaRPr lang="zh-CN" altLang="en-US" dirty="0"/>
          </a:p>
        </p:txBody>
      </p:sp>
      <p:sp>
        <p:nvSpPr>
          <p:cNvPr id="3" name="内容占位符 2"/>
          <p:cNvSpPr>
            <a:spLocks noGrp="1"/>
          </p:cNvSpPr>
          <p:nvPr>
            <p:ph idx="1"/>
          </p:nvPr>
        </p:nvSpPr>
        <p:spPr>
          <a:xfrm>
            <a:off x="838200" y="1825625"/>
            <a:ext cx="6116392" cy="4351338"/>
          </a:xfrm>
        </p:spPr>
        <p:txBody>
          <a:bodyPr>
            <a:normAutofit fontScale="55000" lnSpcReduction="20000"/>
          </a:bodyPr>
          <a:lstStyle/>
          <a:p>
            <a:pPr marL="0" indent="0">
              <a:buNone/>
            </a:pPr>
            <a:r>
              <a:rPr lang="en-US" altLang="zh-CN" dirty="0"/>
              <a:t>Checkbox</a:t>
            </a:r>
            <a:r>
              <a:rPr lang="zh-CN" altLang="en-US" dirty="0"/>
              <a:t>是多选框组件，通常用于某选项的打开或关闭，示例如下：</a:t>
            </a:r>
          </a:p>
          <a:p>
            <a:pPr marL="0" indent="0">
              <a:buNone/>
            </a:pPr>
            <a:r>
              <a:rPr lang="en-US" altLang="zh-CN" dirty="0"/>
              <a:t>//</a:t>
            </a:r>
            <a:r>
              <a:rPr lang="zh-CN" altLang="en-US" dirty="0"/>
              <a:t>设置多选框名称、多选框的群组名称</a:t>
            </a:r>
          </a:p>
          <a:p>
            <a:pPr marL="0" indent="0">
              <a:buNone/>
            </a:pPr>
            <a:r>
              <a:rPr lang="en-US" altLang="zh-CN" dirty="0"/>
              <a:t>Checkbox({ name: 'checkbox1', group: '</a:t>
            </a:r>
            <a:r>
              <a:rPr lang="en-US" altLang="zh-CN" dirty="0" err="1"/>
              <a:t>checkboxGroup</a:t>
            </a:r>
            <a:r>
              <a:rPr lang="en-US" altLang="zh-CN" dirty="0"/>
              <a:t>' })</a:t>
            </a:r>
          </a:p>
          <a:p>
            <a:pPr marL="0" indent="0">
              <a:buNone/>
            </a:pPr>
            <a:r>
              <a:rPr lang="en-US" altLang="zh-CN" dirty="0"/>
              <a:t>    .select(true) //</a:t>
            </a:r>
            <a:r>
              <a:rPr lang="zh-CN" altLang="en-US" dirty="0"/>
              <a:t>设置默认选中</a:t>
            </a:r>
          </a:p>
          <a:p>
            <a:pPr marL="0" indent="0">
              <a:buNone/>
            </a:pPr>
            <a:r>
              <a:rPr lang="zh-CN" altLang="en-US" dirty="0"/>
              <a:t>    </a:t>
            </a:r>
            <a:r>
              <a:rPr lang="en-US" altLang="zh-CN" dirty="0"/>
              <a:t>.</a:t>
            </a:r>
            <a:r>
              <a:rPr lang="en-US" altLang="zh-CN" dirty="0" err="1"/>
              <a:t>selectedColor</a:t>
            </a:r>
            <a:r>
              <a:rPr lang="en-US" altLang="zh-CN" dirty="0"/>
              <a:t>(0xed6f21) //</a:t>
            </a:r>
            <a:r>
              <a:rPr lang="zh-CN" altLang="en-US" dirty="0"/>
              <a:t>设置选中颜色</a:t>
            </a:r>
          </a:p>
          <a:p>
            <a:pPr marL="0" indent="0">
              <a:buNone/>
            </a:pPr>
            <a:r>
              <a:rPr lang="zh-CN" altLang="en-US" dirty="0"/>
              <a:t>    </a:t>
            </a:r>
            <a:r>
              <a:rPr lang="en-US" altLang="zh-CN" dirty="0"/>
              <a:t>.</a:t>
            </a:r>
            <a:r>
              <a:rPr lang="en-US" altLang="zh-CN" dirty="0" err="1"/>
              <a:t>onChange</a:t>
            </a:r>
            <a:r>
              <a:rPr lang="en-US" altLang="zh-CN" dirty="0"/>
              <a:t>((value: </a:t>
            </a:r>
            <a:r>
              <a:rPr lang="en-US" altLang="zh-CN" dirty="0" err="1"/>
              <a:t>boolean</a:t>
            </a:r>
            <a:r>
              <a:rPr lang="en-US" altLang="zh-CN" dirty="0"/>
              <a:t>) =&gt; { //</a:t>
            </a:r>
            <a:r>
              <a:rPr lang="zh-CN" altLang="en-US" dirty="0"/>
              <a:t>设置选中事件</a:t>
            </a:r>
          </a:p>
          <a:p>
            <a:pPr marL="0" indent="0">
              <a:buNone/>
            </a:pPr>
            <a:r>
              <a:rPr lang="zh-CN" altLang="en-US" dirty="0"/>
              <a:t>        </a:t>
            </a:r>
            <a:r>
              <a:rPr lang="en-US" altLang="zh-CN" dirty="0"/>
              <a:t>console.info('Checkbox1 change is ' + value)</a:t>
            </a:r>
          </a:p>
          <a:p>
            <a:pPr marL="0" indent="0">
              <a:buNone/>
            </a:pPr>
            <a:r>
              <a:rPr lang="en-US" altLang="zh-CN" dirty="0"/>
              <a:t>    })</a:t>
            </a:r>
          </a:p>
          <a:p>
            <a:pPr marL="0" indent="0">
              <a:buNone/>
            </a:pPr>
            <a:endParaRPr lang="en-US" altLang="zh-CN" dirty="0"/>
          </a:p>
          <a:p>
            <a:pPr marL="0" indent="0">
              <a:buNone/>
            </a:pPr>
            <a:r>
              <a:rPr lang="en-US" altLang="zh-CN" dirty="0"/>
              <a:t>Checkbox({ name: 'checkbox2', group: '</a:t>
            </a:r>
            <a:r>
              <a:rPr lang="en-US" altLang="zh-CN" dirty="0" err="1"/>
              <a:t>checkboxGroup</a:t>
            </a:r>
            <a:r>
              <a:rPr lang="en-US" altLang="zh-CN" dirty="0"/>
              <a:t>' })</a:t>
            </a:r>
          </a:p>
          <a:p>
            <a:pPr marL="0" indent="0">
              <a:buNone/>
            </a:pPr>
            <a:r>
              <a:rPr lang="en-US" altLang="zh-CN" dirty="0"/>
              <a:t>    .select(false)</a:t>
            </a:r>
          </a:p>
          <a:p>
            <a:pPr marL="0" indent="0">
              <a:buNone/>
            </a:pPr>
            <a:r>
              <a:rPr lang="en-US" altLang="zh-CN" dirty="0"/>
              <a:t>    .</a:t>
            </a:r>
            <a:r>
              <a:rPr lang="en-US" altLang="zh-CN" dirty="0" err="1"/>
              <a:t>selectedColor</a:t>
            </a:r>
            <a:r>
              <a:rPr lang="en-US" altLang="zh-CN" dirty="0"/>
              <a:t>(0x39a2db)</a:t>
            </a:r>
          </a:p>
          <a:p>
            <a:pPr marL="0" indent="0">
              <a:buNone/>
            </a:pPr>
            <a:r>
              <a:rPr lang="en-US" altLang="zh-CN" dirty="0"/>
              <a:t>    .</a:t>
            </a:r>
            <a:r>
              <a:rPr lang="en-US" altLang="zh-CN" dirty="0" err="1"/>
              <a:t>onChange</a:t>
            </a:r>
            <a:r>
              <a:rPr lang="en-US" altLang="zh-CN" dirty="0"/>
              <a:t>((value: </a:t>
            </a:r>
            <a:r>
              <a:rPr lang="en-US" altLang="zh-CN" dirty="0" err="1"/>
              <a:t>boolean</a:t>
            </a:r>
            <a:r>
              <a:rPr lang="en-US" altLang="zh-CN" dirty="0"/>
              <a:t>) =&gt; {</a:t>
            </a:r>
          </a:p>
          <a:p>
            <a:pPr marL="0" indent="0">
              <a:buNone/>
            </a:pPr>
            <a:r>
              <a:rPr lang="en-US" altLang="zh-CN" dirty="0"/>
              <a:t>        console.info('Checkbox2 change is ' + value)</a:t>
            </a:r>
          </a:p>
          <a:p>
            <a:pPr marL="0" indent="0">
              <a:buNone/>
            </a:pPr>
            <a:r>
              <a:rPr lang="en-US" altLang="zh-CN" dirty="0"/>
              <a:t>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17" y="1440889"/>
            <a:ext cx="2651172" cy="4736074"/>
          </a:xfrm>
          <a:prstGeom prst="rect">
            <a:avLst/>
          </a:prstGeom>
        </p:spPr>
      </p:pic>
    </p:spTree>
    <p:extLst>
      <p:ext uri="{BB962C8B-B14F-4D97-AF65-F5344CB8AC3E}">
        <p14:creationId xmlns:p14="http://schemas.microsoft.com/office/powerpoint/2010/main" val="49565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3.4.4  </a:t>
            </a:r>
            <a:r>
              <a:rPr lang="en-US" altLang="zh-CN" dirty="0" err="1"/>
              <a:t>CheckboxGroup</a:t>
            </a:r>
            <a:endParaRPr lang="zh-CN" altLang="en-US" dirty="0"/>
          </a:p>
        </p:txBody>
      </p:sp>
      <p:sp>
        <p:nvSpPr>
          <p:cNvPr id="3" name="内容占位符 2"/>
          <p:cNvSpPr>
            <a:spLocks noGrp="1"/>
          </p:cNvSpPr>
          <p:nvPr>
            <p:ph idx="1"/>
          </p:nvPr>
        </p:nvSpPr>
        <p:spPr>
          <a:xfrm>
            <a:off x="838200" y="1825625"/>
            <a:ext cx="6116392" cy="4351338"/>
          </a:xfrm>
        </p:spPr>
        <p:txBody>
          <a:bodyPr>
            <a:normAutofit fontScale="47500" lnSpcReduction="20000"/>
          </a:bodyPr>
          <a:lstStyle/>
          <a:p>
            <a:pPr marL="0" indent="0">
              <a:buNone/>
            </a:pPr>
            <a:r>
              <a:rPr lang="en-US" altLang="zh-CN" dirty="0" err="1"/>
              <a:t>CheckboxGroup</a:t>
            </a:r>
            <a:r>
              <a:rPr lang="zh-CN" altLang="en-US" dirty="0"/>
              <a:t>是多选框群组，用于控制多选框全选或者不全选状态，示例如下：</a:t>
            </a:r>
          </a:p>
          <a:p>
            <a:pPr marL="0" indent="0">
              <a:buNone/>
            </a:pPr>
            <a:r>
              <a:rPr lang="en-US" altLang="zh-CN" dirty="0"/>
              <a:t>Row() {</a:t>
            </a:r>
          </a:p>
          <a:p>
            <a:pPr marL="0" indent="0">
              <a:buNone/>
            </a:pPr>
            <a:r>
              <a:rPr lang="en-US" altLang="zh-CN" dirty="0" err="1"/>
              <a:t>CheckboxGroup</a:t>
            </a:r>
            <a:r>
              <a:rPr lang="en-US" altLang="zh-CN" dirty="0"/>
              <a:t>({ group: '</a:t>
            </a:r>
            <a:r>
              <a:rPr lang="en-US" altLang="zh-CN" dirty="0" err="1"/>
              <a:t>checkboxGroup</a:t>
            </a:r>
            <a:r>
              <a:rPr lang="en-US" altLang="zh-CN" dirty="0"/>
              <a:t>' })</a:t>
            </a:r>
          </a:p>
          <a:p>
            <a:pPr marL="0" indent="0">
              <a:buNone/>
            </a:pPr>
            <a:r>
              <a:rPr lang="en-US" altLang="zh-CN" dirty="0"/>
              <a:t>Text('</a:t>
            </a:r>
            <a:r>
              <a:rPr lang="zh-CN" altLang="en-US" dirty="0"/>
              <a:t>全要</a:t>
            </a:r>
            <a:r>
              <a:rPr lang="en-US" altLang="zh-CN" dirty="0"/>
              <a:t>').</a:t>
            </a:r>
            <a:r>
              <a:rPr lang="en-US" altLang="zh-CN" dirty="0" err="1"/>
              <a:t>fontSize</a:t>
            </a:r>
            <a:r>
              <a:rPr lang="en-US" altLang="zh-CN" dirty="0"/>
              <a:t>(20)</a:t>
            </a:r>
          </a:p>
          <a:p>
            <a:pPr marL="0" indent="0">
              <a:buNone/>
            </a:pPr>
            <a:r>
              <a:rPr lang="en-US" altLang="zh-CN" dirty="0"/>
              <a:t>}</a:t>
            </a:r>
          </a:p>
          <a:p>
            <a:pPr marL="0" indent="0">
              <a:buNone/>
            </a:pPr>
            <a:endParaRPr lang="en-US" altLang="zh-CN" dirty="0"/>
          </a:p>
          <a:p>
            <a:pPr marL="0" indent="0">
              <a:buNone/>
            </a:pPr>
            <a:r>
              <a:rPr lang="en-US" altLang="zh-CN" dirty="0"/>
              <a:t>Row() {</a:t>
            </a:r>
          </a:p>
          <a:p>
            <a:pPr marL="0" indent="0">
              <a:buNone/>
            </a:pPr>
            <a:r>
              <a:rPr lang="en-US" altLang="zh-CN" dirty="0"/>
              <a:t>    Checkbox({ name: 'checkbox1', group: '</a:t>
            </a:r>
            <a:r>
              <a:rPr lang="en-US" altLang="zh-CN" dirty="0" err="1"/>
              <a:t>checkboxGroup</a:t>
            </a:r>
            <a:r>
              <a:rPr lang="en-US" altLang="zh-CN" dirty="0"/>
              <a:t>' })</a:t>
            </a:r>
          </a:p>
          <a:p>
            <a:pPr marL="0" indent="0">
              <a:buNone/>
            </a:pPr>
            <a:r>
              <a:rPr lang="en-US" altLang="zh-CN" dirty="0"/>
              <a:t>    Text('</a:t>
            </a:r>
            <a:r>
              <a:rPr lang="zh-CN" altLang="en-US" dirty="0"/>
              <a:t>可乐</a:t>
            </a:r>
            <a:r>
              <a:rPr lang="en-US" altLang="zh-CN" dirty="0"/>
              <a:t>').</a:t>
            </a:r>
            <a:r>
              <a:rPr lang="en-US" altLang="zh-CN" dirty="0" err="1"/>
              <a:t>fontSize</a:t>
            </a:r>
            <a:r>
              <a:rPr lang="en-US" altLang="zh-CN" dirty="0"/>
              <a:t>(20)</a:t>
            </a:r>
          </a:p>
          <a:p>
            <a:pPr marL="0" indent="0">
              <a:buNone/>
            </a:pPr>
            <a:r>
              <a:rPr lang="en-US" altLang="zh-CN" dirty="0"/>
              <a:t>}</a:t>
            </a:r>
          </a:p>
          <a:p>
            <a:pPr marL="0" indent="0">
              <a:buNone/>
            </a:pPr>
            <a:endParaRPr lang="en-US" altLang="zh-CN" dirty="0"/>
          </a:p>
          <a:p>
            <a:pPr marL="0" indent="0">
              <a:buNone/>
            </a:pPr>
            <a:r>
              <a:rPr lang="en-US" altLang="zh-CN" dirty="0"/>
              <a:t>Row() {</a:t>
            </a:r>
          </a:p>
          <a:p>
            <a:pPr marL="0" indent="0">
              <a:buNone/>
            </a:pPr>
            <a:r>
              <a:rPr lang="en-US" altLang="zh-CN" dirty="0"/>
              <a:t>    Checkbox({ name: 'checkbox2', group: '</a:t>
            </a:r>
            <a:r>
              <a:rPr lang="en-US" altLang="zh-CN" dirty="0" err="1"/>
              <a:t>checkboxGroup</a:t>
            </a:r>
            <a:r>
              <a:rPr lang="en-US" altLang="zh-CN" dirty="0"/>
              <a:t>' })</a:t>
            </a:r>
          </a:p>
          <a:p>
            <a:pPr marL="0" indent="0">
              <a:buNone/>
            </a:pPr>
            <a:r>
              <a:rPr lang="en-US" altLang="zh-CN" dirty="0"/>
              <a:t>    Text('</a:t>
            </a:r>
            <a:r>
              <a:rPr lang="zh-CN" altLang="en-US" dirty="0"/>
              <a:t>鸡翅</a:t>
            </a:r>
            <a:r>
              <a:rPr lang="en-US" altLang="zh-CN" dirty="0"/>
              <a:t>').</a:t>
            </a:r>
            <a:r>
              <a:rPr lang="en-US" altLang="zh-CN" dirty="0" err="1"/>
              <a:t>fontSize</a:t>
            </a:r>
            <a:r>
              <a:rPr lang="en-US" altLang="zh-CN" dirty="0"/>
              <a:t>(20)</a:t>
            </a:r>
          </a:p>
          <a:p>
            <a:pPr marL="0" indent="0">
              <a:buNone/>
            </a:pP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89" y="2472742"/>
            <a:ext cx="6490126" cy="3704221"/>
          </a:xfrm>
          <a:prstGeom prst="rect">
            <a:avLst/>
          </a:prstGeom>
        </p:spPr>
      </p:pic>
    </p:spTree>
    <p:extLst>
      <p:ext uri="{BB962C8B-B14F-4D97-AF65-F5344CB8AC3E}">
        <p14:creationId xmlns:p14="http://schemas.microsoft.com/office/powerpoint/2010/main" val="1852900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3.4.5  </a:t>
            </a:r>
            <a:r>
              <a:rPr lang="en-US" altLang="zh-CN" dirty="0" err="1"/>
              <a:t>DataPanel</a:t>
            </a:r>
            <a:endParaRPr lang="zh-CN" altLang="en-US" dirty="0"/>
          </a:p>
        </p:txBody>
      </p:sp>
      <p:sp>
        <p:nvSpPr>
          <p:cNvPr id="3" name="内容占位符 2"/>
          <p:cNvSpPr>
            <a:spLocks noGrp="1"/>
          </p:cNvSpPr>
          <p:nvPr>
            <p:ph idx="1"/>
          </p:nvPr>
        </p:nvSpPr>
        <p:spPr>
          <a:xfrm>
            <a:off x="734096" y="1390059"/>
            <a:ext cx="6014433" cy="5688906"/>
          </a:xfrm>
        </p:spPr>
        <p:txBody>
          <a:bodyPr>
            <a:noAutofit/>
          </a:bodyPr>
          <a:lstStyle/>
          <a:p>
            <a:pPr marL="0" indent="0">
              <a:buNone/>
            </a:pPr>
            <a:r>
              <a:rPr lang="en-US" altLang="zh-CN" sz="1200" dirty="0" err="1"/>
              <a:t>DataPanel</a:t>
            </a:r>
            <a:r>
              <a:rPr lang="zh-CN" altLang="en-US" sz="1200" dirty="0"/>
              <a:t>是数据面板组件，用于将多个数据占比情况使用占比图进行展示</a:t>
            </a:r>
            <a:r>
              <a:rPr lang="zh-CN" altLang="en-US" sz="1200" dirty="0" smtClean="0"/>
              <a:t>。</a:t>
            </a:r>
            <a:r>
              <a:rPr lang="en-US" altLang="zh-CN" sz="1200" dirty="0" err="1" smtClean="0"/>
              <a:t>DataPanel</a:t>
            </a:r>
            <a:r>
              <a:rPr lang="zh-CN" altLang="en-US" sz="1200" dirty="0"/>
              <a:t>主要支持两类数据面板：</a:t>
            </a:r>
          </a:p>
          <a:p>
            <a:pPr marL="0" indent="0">
              <a:buNone/>
            </a:pPr>
            <a:r>
              <a:rPr lang="en-US" altLang="zh-CN" sz="1200" dirty="0" smtClean="0"/>
              <a:t>Line</a:t>
            </a:r>
            <a:r>
              <a:rPr lang="zh-CN" altLang="en-US" sz="1200" dirty="0"/>
              <a:t>：线形数据面板。</a:t>
            </a:r>
          </a:p>
          <a:p>
            <a:pPr marL="0" indent="0">
              <a:buNone/>
            </a:pPr>
            <a:r>
              <a:rPr lang="en-US" altLang="zh-CN" sz="1200" dirty="0"/>
              <a:t>Circle</a:t>
            </a:r>
            <a:r>
              <a:rPr lang="zh-CN" altLang="en-US" sz="1200" dirty="0"/>
              <a:t>：环形数据面板。</a:t>
            </a:r>
          </a:p>
          <a:p>
            <a:pPr marL="0" indent="0">
              <a:buNone/>
            </a:pPr>
            <a:endParaRPr lang="en-US" altLang="zh-CN" sz="1200" dirty="0" smtClean="0"/>
          </a:p>
          <a:p>
            <a:pPr marL="0" indent="0">
              <a:buNone/>
            </a:pPr>
            <a:r>
              <a:rPr lang="en-US" altLang="zh-CN" sz="1200" dirty="0" err="1" smtClean="0"/>
              <a:t>DataPanel</a:t>
            </a:r>
            <a:r>
              <a:rPr lang="zh-CN" altLang="en-US" sz="1200" dirty="0"/>
              <a:t>示例如下：</a:t>
            </a:r>
          </a:p>
          <a:p>
            <a:pPr marL="0" indent="0">
              <a:buNone/>
            </a:pPr>
            <a:r>
              <a:rPr lang="en-US" altLang="zh-CN" sz="1200" dirty="0"/>
              <a:t>private </a:t>
            </a:r>
            <a:r>
              <a:rPr lang="en-US" altLang="zh-CN" sz="1200" dirty="0" err="1"/>
              <a:t>dataPanelValues</a:t>
            </a:r>
            <a:r>
              <a:rPr lang="en-US" altLang="zh-CN" sz="1200" dirty="0"/>
              <a:t>: number[] = [11, 3, 10, 2, 36, 4, 7, 22, 5]</a:t>
            </a:r>
          </a:p>
          <a:p>
            <a:pPr marL="0" indent="0">
              <a:buNone/>
            </a:pPr>
            <a:endParaRPr lang="en-US" altLang="zh-CN" sz="1200" dirty="0"/>
          </a:p>
          <a:p>
            <a:pPr marL="0" indent="0">
              <a:buNone/>
            </a:pPr>
            <a:r>
              <a:rPr lang="en-US" altLang="zh-CN" sz="1200" dirty="0"/>
              <a:t>build() {</a:t>
            </a:r>
          </a:p>
          <a:p>
            <a:pPr marL="0" indent="0">
              <a:buNone/>
            </a:pPr>
            <a:r>
              <a:rPr lang="en-US" altLang="zh-CN" sz="1200" dirty="0"/>
              <a:t>    Column() {</a:t>
            </a:r>
          </a:p>
          <a:p>
            <a:pPr marL="0" indent="0">
              <a:buNone/>
            </a:pPr>
            <a:r>
              <a:rPr lang="en-US" altLang="zh-CN" sz="1200" dirty="0"/>
              <a:t>        //</a:t>
            </a:r>
            <a:r>
              <a:rPr lang="zh-CN" altLang="en-US" sz="1200" dirty="0"/>
              <a:t>环形数据面板</a:t>
            </a:r>
          </a:p>
          <a:p>
            <a:pPr marL="0" indent="0">
              <a:buNone/>
            </a:pPr>
            <a:r>
              <a:rPr lang="zh-CN" altLang="en-US" sz="1200" dirty="0"/>
              <a:t>        </a:t>
            </a:r>
            <a:r>
              <a:rPr lang="en-US" altLang="zh-CN" sz="1200" dirty="0" err="1"/>
              <a:t>DataPanel</a:t>
            </a:r>
            <a:r>
              <a:rPr lang="en-US" altLang="zh-CN" sz="1200" dirty="0"/>
              <a:t>({ values: </a:t>
            </a:r>
            <a:r>
              <a:rPr lang="en-US" altLang="zh-CN" sz="1200" dirty="0" err="1"/>
              <a:t>this.dataPanelValues</a:t>
            </a:r>
            <a:r>
              <a:rPr lang="en-US" altLang="zh-CN" sz="1200" dirty="0"/>
              <a:t>, max: 100, type: </a:t>
            </a:r>
            <a:r>
              <a:rPr lang="en-US" altLang="zh-CN" sz="1200" dirty="0" err="1"/>
              <a:t>DataPanelType.Circle</a:t>
            </a:r>
            <a:r>
              <a:rPr lang="en-US" altLang="zh-CN" sz="1200" dirty="0"/>
              <a:t> </a:t>
            </a:r>
          </a:p>
          <a:p>
            <a:pPr marL="0" indent="0">
              <a:buNone/>
            </a:pPr>
            <a:endParaRPr lang="en-US" altLang="zh-CN" sz="1200" dirty="0"/>
          </a:p>
          <a:p>
            <a:pPr marL="0" indent="0">
              <a:buNone/>
            </a:pPr>
            <a:r>
              <a:rPr lang="en-US" altLang="zh-CN" sz="1200" dirty="0"/>
              <a:t>}).width(350).height(350)</a:t>
            </a:r>
          </a:p>
          <a:p>
            <a:pPr marL="0" indent="0">
              <a:buNone/>
            </a:pPr>
            <a:endParaRPr lang="en-US" altLang="zh-CN" sz="1200" dirty="0"/>
          </a:p>
          <a:p>
            <a:pPr marL="0" indent="0">
              <a:buNone/>
            </a:pPr>
            <a:r>
              <a:rPr lang="en-US" altLang="zh-CN" sz="1200" dirty="0"/>
              <a:t>        //</a:t>
            </a:r>
            <a:r>
              <a:rPr lang="zh-CN" altLang="en-US" sz="1200" dirty="0"/>
              <a:t>线形数据面板</a:t>
            </a:r>
          </a:p>
          <a:p>
            <a:pPr marL="0" indent="0">
              <a:buNone/>
            </a:pPr>
            <a:r>
              <a:rPr lang="zh-CN" altLang="en-US" sz="1200" dirty="0"/>
              <a:t>        </a:t>
            </a:r>
            <a:r>
              <a:rPr lang="en-US" altLang="zh-CN" sz="1200" dirty="0" err="1"/>
              <a:t>DataPanel</a:t>
            </a:r>
            <a:r>
              <a:rPr lang="en-US" altLang="zh-CN" sz="1200" dirty="0"/>
              <a:t>({ values: </a:t>
            </a:r>
            <a:r>
              <a:rPr lang="en-US" altLang="zh-CN" sz="1200" dirty="0" err="1"/>
              <a:t>this.dataPanelValues</a:t>
            </a:r>
            <a:r>
              <a:rPr lang="en-US" altLang="zh-CN" sz="1200" dirty="0"/>
              <a:t>, max: 100, type: </a:t>
            </a:r>
            <a:r>
              <a:rPr lang="en-US" altLang="zh-CN" sz="1200" dirty="0" err="1"/>
              <a:t>DataPanelType.Line</a:t>
            </a:r>
            <a:r>
              <a:rPr lang="en-US" altLang="zh-CN" sz="1200" dirty="0"/>
              <a:t> </a:t>
            </a:r>
          </a:p>
          <a:p>
            <a:pPr marL="0" indent="0">
              <a:buNone/>
            </a:pPr>
            <a:endParaRPr lang="en-US" altLang="zh-CN" sz="1200" dirty="0"/>
          </a:p>
          <a:p>
            <a:pPr marL="0" indent="0">
              <a:buNone/>
            </a:pPr>
            <a:r>
              <a:rPr lang="en-US" altLang="zh-CN" sz="1200" dirty="0"/>
              <a:t>}).width(350).height(50)</a:t>
            </a:r>
          </a:p>
          <a:p>
            <a:pPr marL="0" indent="0">
              <a:buNone/>
            </a:pPr>
            <a:r>
              <a:rPr lang="en-US" altLang="zh-CN" sz="1200" dirty="0"/>
              <a:t>    }</a:t>
            </a:r>
          </a:p>
          <a:p>
            <a:pPr marL="0" indent="0">
              <a:buNone/>
            </a:pPr>
            <a:r>
              <a:rPr lang="en-US" altLang="zh-CN" sz="1200" dirty="0"/>
              <a:t>    .height('100%')</a:t>
            </a:r>
          </a:p>
          <a:p>
            <a:pPr marL="0" indent="0">
              <a:buNone/>
            </a:pPr>
            <a:r>
              <a:rPr lang="en-US" altLang="zh-CN" sz="1200" dirty="0"/>
              <a:t>}</a:t>
            </a:r>
            <a:endParaRPr lang="zh-CN" altLang="en-US" sz="1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363" y="1258205"/>
            <a:ext cx="3000494" cy="4949411"/>
          </a:xfrm>
          <a:prstGeom prst="rect">
            <a:avLst/>
          </a:prstGeom>
        </p:spPr>
      </p:pic>
    </p:spTree>
    <p:extLst>
      <p:ext uri="{BB962C8B-B14F-4D97-AF65-F5344CB8AC3E}">
        <p14:creationId xmlns:p14="http://schemas.microsoft.com/office/powerpoint/2010/main" val="3473810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3.4.6  </a:t>
            </a:r>
            <a:r>
              <a:rPr lang="en-US" altLang="zh-CN" dirty="0" err="1"/>
              <a:t>DatePicker</a:t>
            </a:r>
            <a:endParaRPr lang="zh-CN" altLang="en-US" dirty="0"/>
          </a:p>
        </p:txBody>
      </p:sp>
      <p:sp>
        <p:nvSpPr>
          <p:cNvPr id="3" name="内容占位符 2"/>
          <p:cNvSpPr>
            <a:spLocks noGrp="1"/>
          </p:cNvSpPr>
          <p:nvPr>
            <p:ph idx="1"/>
          </p:nvPr>
        </p:nvSpPr>
        <p:spPr>
          <a:xfrm>
            <a:off x="734096" y="1703567"/>
            <a:ext cx="6490952" cy="3692681"/>
          </a:xfrm>
        </p:spPr>
        <p:txBody>
          <a:bodyPr>
            <a:normAutofit fontScale="92500" lnSpcReduction="20000"/>
          </a:bodyPr>
          <a:lstStyle/>
          <a:p>
            <a:pPr marL="0" indent="0">
              <a:buNone/>
            </a:pPr>
            <a:r>
              <a:rPr lang="en-US" altLang="zh-CN" dirty="0" err="1"/>
              <a:t>DatePicker</a:t>
            </a:r>
            <a:r>
              <a:rPr lang="zh-CN" altLang="en-US" dirty="0"/>
              <a:t>是选择日期的滑动选择器组件。以下是一个</a:t>
            </a:r>
            <a:r>
              <a:rPr lang="en-US" altLang="zh-CN" dirty="0" err="1"/>
              <a:t>DatePicker</a:t>
            </a:r>
            <a:r>
              <a:rPr lang="zh-CN" altLang="en-US" dirty="0"/>
              <a:t>的基本示例：</a:t>
            </a:r>
          </a:p>
          <a:p>
            <a:pPr marL="0" indent="0">
              <a:buNone/>
            </a:pPr>
            <a:r>
              <a:rPr lang="en-US" altLang="zh-CN" dirty="0" err="1"/>
              <a:t>DatePicker</a:t>
            </a:r>
            <a:r>
              <a:rPr lang="en-US" altLang="zh-CN" dirty="0"/>
              <a:t>({</a:t>
            </a:r>
          </a:p>
          <a:p>
            <a:pPr marL="0" indent="0">
              <a:buNone/>
            </a:pPr>
            <a:r>
              <a:rPr lang="en-US" altLang="zh-CN" dirty="0"/>
              <a:t>    start: new Date('1970-1-1'), //</a:t>
            </a:r>
            <a:r>
              <a:rPr lang="zh-CN" altLang="en-US" dirty="0"/>
              <a:t>指定选择器的起始日期。 默认值为</a:t>
            </a:r>
            <a:r>
              <a:rPr lang="en-US" altLang="zh-CN" dirty="0"/>
              <a:t>Date('1970-1-1')</a:t>
            </a:r>
          </a:p>
          <a:p>
            <a:pPr marL="0" indent="0">
              <a:buNone/>
            </a:pPr>
            <a:r>
              <a:rPr lang="en-US" altLang="zh-CN" dirty="0"/>
              <a:t>    end: new Date('2100-1-1'),   //</a:t>
            </a:r>
            <a:r>
              <a:rPr lang="zh-CN" altLang="en-US" dirty="0"/>
              <a:t>指定选择器的结束日期。 默认值为</a:t>
            </a:r>
            <a:r>
              <a:rPr lang="en-US" altLang="zh-CN" dirty="0"/>
              <a:t>Date('2100-12-31')</a:t>
            </a:r>
          </a:p>
          <a:p>
            <a:pPr marL="0" indent="0">
              <a:buNone/>
            </a:pPr>
            <a:r>
              <a:rPr lang="en-US" altLang="zh-CN" dirty="0"/>
              <a:t>    selected: new Date('2023-02-14'), //</a:t>
            </a:r>
            <a:r>
              <a:rPr lang="zh-CN" altLang="en-US" dirty="0"/>
              <a:t>设置选中项的日期。默认值为当前系统日期</a:t>
            </a:r>
          </a:p>
          <a:p>
            <a:pPr marL="0" indent="0">
              <a:buNone/>
            </a:pP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819" y="1097834"/>
            <a:ext cx="2872403" cy="4413056"/>
          </a:xfrm>
          <a:prstGeom prst="rect">
            <a:avLst/>
          </a:prstGeom>
        </p:spPr>
      </p:pic>
    </p:spTree>
    <p:extLst>
      <p:ext uri="{BB962C8B-B14F-4D97-AF65-F5344CB8AC3E}">
        <p14:creationId xmlns:p14="http://schemas.microsoft.com/office/powerpoint/2010/main" val="1531382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4096" y="1300767"/>
            <a:ext cx="6490952" cy="4095482"/>
          </a:xfrm>
        </p:spPr>
        <p:txBody>
          <a:bodyPr>
            <a:normAutofit fontScale="47500" lnSpcReduction="20000"/>
          </a:bodyPr>
          <a:lstStyle/>
          <a:p>
            <a:pPr marL="0" indent="0">
              <a:buNone/>
            </a:pPr>
            <a:r>
              <a:rPr lang="en-US" altLang="zh-CN" dirty="0" err="1"/>
              <a:t>DatePicker</a:t>
            </a:r>
            <a:r>
              <a:rPr lang="zh-CN" altLang="en-US" dirty="0"/>
              <a:t>支持农历。可以通过设置</a:t>
            </a:r>
            <a:r>
              <a:rPr lang="en-US" altLang="zh-CN" dirty="0"/>
              <a:t>lunar</a:t>
            </a:r>
            <a:r>
              <a:rPr lang="zh-CN" altLang="en-US" dirty="0"/>
              <a:t>属性来设置日期是否显示农历。其中：</a:t>
            </a:r>
          </a:p>
          <a:p>
            <a:pPr marL="0" indent="0">
              <a:buNone/>
            </a:pPr>
            <a:r>
              <a:rPr lang="en-US" altLang="zh-CN" dirty="0"/>
              <a:t>true</a:t>
            </a:r>
            <a:r>
              <a:rPr lang="zh-CN" altLang="en-US" dirty="0"/>
              <a:t>：展示农历。</a:t>
            </a:r>
          </a:p>
          <a:p>
            <a:pPr marL="0" indent="0">
              <a:buNone/>
            </a:pPr>
            <a:r>
              <a:rPr lang="en-US" altLang="zh-CN" dirty="0"/>
              <a:t>false</a:t>
            </a:r>
            <a:r>
              <a:rPr lang="zh-CN" altLang="en-US" dirty="0"/>
              <a:t>：不展示农历。默认值为</a:t>
            </a:r>
            <a:r>
              <a:rPr lang="en-US" altLang="zh-CN" dirty="0"/>
              <a:t>false</a:t>
            </a:r>
            <a:r>
              <a:rPr lang="zh-CN" altLang="en-US" dirty="0"/>
              <a:t>。</a:t>
            </a:r>
          </a:p>
          <a:p>
            <a:pPr marL="0" indent="0">
              <a:buNone/>
            </a:pPr>
            <a:r>
              <a:rPr lang="en-US" altLang="zh-CN" dirty="0" err="1"/>
              <a:t>DatePicker</a:t>
            </a:r>
            <a:r>
              <a:rPr lang="zh-CN" altLang="en-US" dirty="0"/>
              <a:t>在选择日期时会触发</a:t>
            </a:r>
            <a:r>
              <a:rPr lang="en-US" altLang="zh-CN" dirty="0" err="1"/>
              <a:t>onChange</a:t>
            </a:r>
            <a:r>
              <a:rPr lang="zh-CN" altLang="en-US" dirty="0"/>
              <a:t>事件，以下是示例：</a:t>
            </a:r>
          </a:p>
          <a:p>
            <a:pPr marL="0" indent="0">
              <a:buNone/>
            </a:pPr>
            <a:r>
              <a:rPr lang="en-US" altLang="zh-CN" dirty="0" err="1"/>
              <a:t>DatePicker</a:t>
            </a:r>
            <a:r>
              <a:rPr lang="en-US" altLang="zh-CN" dirty="0"/>
              <a:t>({</a:t>
            </a:r>
          </a:p>
          <a:p>
            <a:pPr marL="0" indent="0">
              <a:buNone/>
            </a:pPr>
            <a:r>
              <a:rPr lang="en-US" altLang="zh-CN" dirty="0"/>
              <a:t>    start: new Date('1970-1-1'), //</a:t>
            </a:r>
            <a:r>
              <a:rPr lang="zh-CN" altLang="en-US" dirty="0"/>
              <a:t>指定选择器的起始日期。 默认值为</a:t>
            </a:r>
            <a:r>
              <a:rPr lang="en-US" altLang="zh-CN" dirty="0"/>
              <a:t>Date('1970-1-1')</a:t>
            </a:r>
          </a:p>
          <a:p>
            <a:pPr marL="0" indent="0">
              <a:buNone/>
            </a:pPr>
            <a:r>
              <a:rPr lang="en-US" altLang="zh-CN" dirty="0"/>
              <a:t>    end: new Date('2100-1-1'), //</a:t>
            </a:r>
            <a:r>
              <a:rPr lang="zh-CN" altLang="en-US" dirty="0"/>
              <a:t>指定选择器的结束日期。 默认值为</a:t>
            </a:r>
            <a:r>
              <a:rPr lang="en-US" altLang="zh-CN" dirty="0"/>
              <a:t>Date('2100-12-31')</a:t>
            </a:r>
          </a:p>
          <a:p>
            <a:pPr marL="0" indent="0">
              <a:buNone/>
            </a:pPr>
            <a:r>
              <a:rPr lang="en-US" altLang="zh-CN" dirty="0"/>
              <a:t>    selected: new Date('2023-02-15'), 	//</a:t>
            </a:r>
            <a:r>
              <a:rPr lang="zh-CN" altLang="en-US" dirty="0"/>
              <a:t>设置选中项的日期。默认值为当前系统日期</a:t>
            </a:r>
          </a:p>
          <a:p>
            <a:pPr marL="0" indent="0">
              <a:buNone/>
            </a:pPr>
            <a:r>
              <a:rPr lang="zh-CN" altLang="en-US" dirty="0"/>
              <a:t>    </a:t>
            </a:r>
            <a:r>
              <a:rPr lang="en-US" altLang="zh-CN" dirty="0"/>
              <a:t>}).lunar(true) 			//</a:t>
            </a:r>
            <a:r>
              <a:rPr lang="zh-CN" altLang="en-US" dirty="0"/>
              <a:t>设置农历</a:t>
            </a:r>
          </a:p>
          <a:p>
            <a:pPr marL="0" indent="0">
              <a:buNone/>
            </a:pPr>
            <a:r>
              <a:rPr lang="zh-CN" altLang="en-US" dirty="0"/>
              <a:t>    </a:t>
            </a:r>
            <a:r>
              <a:rPr lang="en-US" altLang="zh-CN" dirty="0"/>
              <a:t>.</a:t>
            </a:r>
            <a:r>
              <a:rPr lang="en-US" altLang="zh-CN" dirty="0" err="1"/>
              <a:t>onChange</a:t>
            </a:r>
            <a:r>
              <a:rPr lang="en-US" altLang="zh-CN" dirty="0"/>
              <a:t>((value: </a:t>
            </a:r>
            <a:r>
              <a:rPr lang="en-US" altLang="zh-CN" dirty="0" err="1"/>
              <a:t>DatePickerResult</a:t>
            </a:r>
            <a:r>
              <a:rPr lang="en-US" altLang="zh-CN" dirty="0"/>
              <a:t>) =&gt; { 		//</a:t>
            </a:r>
            <a:r>
              <a:rPr lang="zh-CN" altLang="en-US" dirty="0"/>
              <a:t>选择日期时触发该事件</a:t>
            </a:r>
          </a:p>
          <a:p>
            <a:pPr marL="0" indent="0">
              <a:buNone/>
            </a:pPr>
            <a:r>
              <a:rPr lang="zh-CN" altLang="en-US" dirty="0"/>
              <a:t>        </a:t>
            </a:r>
            <a:r>
              <a:rPr lang="en-US" altLang="zh-CN" dirty="0"/>
              <a:t>console.info('select current date is: ' + </a:t>
            </a:r>
            <a:r>
              <a:rPr lang="en-US" altLang="zh-CN" dirty="0" err="1"/>
              <a:t>JSON.stringify</a:t>
            </a:r>
            <a:r>
              <a:rPr lang="en-US" altLang="zh-CN" dirty="0"/>
              <a:t>(value))</a:t>
            </a:r>
          </a:p>
          <a:p>
            <a:pPr marL="0" indent="0">
              <a:buNone/>
            </a:pPr>
            <a:r>
              <a:rPr lang="en-US" altLang="zh-CN" dirty="0"/>
              <a:t>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050" y="1040785"/>
            <a:ext cx="3075992" cy="4554580"/>
          </a:xfrm>
          <a:prstGeom prst="rect">
            <a:avLst/>
          </a:prstGeom>
        </p:spPr>
      </p:pic>
    </p:spTree>
    <p:extLst>
      <p:ext uri="{BB962C8B-B14F-4D97-AF65-F5344CB8AC3E}">
        <p14:creationId xmlns:p14="http://schemas.microsoft.com/office/powerpoint/2010/main" val="445837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3.4.7  Divider</a:t>
            </a:r>
            <a:endParaRPr lang="zh-CN" altLang="en-US" dirty="0"/>
          </a:p>
        </p:txBody>
      </p:sp>
      <p:sp>
        <p:nvSpPr>
          <p:cNvPr id="3" name="内容占位符 2"/>
          <p:cNvSpPr>
            <a:spLocks noGrp="1"/>
          </p:cNvSpPr>
          <p:nvPr>
            <p:ph idx="1"/>
          </p:nvPr>
        </p:nvSpPr>
        <p:spPr>
          <a:xfrm>
            <a:off x="734096" y="1703567"/>
            <a:ext cx="6490952" cy="3692681"/>
          </a:xfrm>
        </p:spPr>
        <p:txBody>
          <a:bodyPr>
            <a:normAutofit/>
          </a:bodyPr>
          <a:lstStyle/>
          <a:p>
            <a:pPr marL="0" indent="0">
              <a:buNone/>
            </a:pPr>
            <a:r>
              <a:rPr lang="en-US" altLang="zh-CN" dirty="0"/>
              <a:t>Divider</a:t>
            </a:r>
            <a:r>
              <a:rPr lang="zh-CN" altLang="en-US" dirty="0"/>
              <a:t>是分隔器组件，用于分隔不同内容块</a:t>
            </a:r>
            <a:r>
              <a:rPr lang="en-US" altLang="zh-CN" dirty="0"/>
              <a:t>/</a:t>
            </a:r>
            <a:r>
              <a:rPr lang="zh-CN" altLang="en-US" dirty="0"/>
              <a:t>内容元素。以下是示例：</a:t>
            </a:r>
          </a:p>
          <a:p>
            <a:pPr marL="0" indent="0">
              <a:buNone/>
            </a:pPr>
            <a:r>
              <a:rPr lang="en-US" altLang="zh-CN" dirty="0"/>
              <a:t>Text('</a:t>
            </a:r>
            <a:r>
              <a:rPr lang="zh-CN" altLang="en-US" dirty="0"/>
              <a:t>我是天</a:t>
            </a:r>
            <a:r>
              <a:rPr lang="en-US" altLang="zh-CN" dirty="0"/>
              <a:t>').</a:t>
            </a:r>
            <a:r>
              <a:rPr lang="en-US" altLang="zh-CN" dirty="0" err="1"/>
              <a:t>fontSize</a:t>
            </a:r>
            <a:r>
              <a:rPr lang="en-US" altLang="zh-CN" dirty="0"/>
              <a:t>(29)</a:t>
            </a:r>
          </a:p>
          <a:p>
            <a:pPr marL="0" indent="0">
              <a:buNone/>
            </a:pPr>
            <a:r>
              <a:rPr lang="en-US" altLang="zh-CN" dirty="0"/>
              <a:t>Divider()</a:t>
            </a:r>
          </a:p>
          <a:p>
            <a:pPr marL="0" indent="0">
              <a:buNone/>
            </a:pPr>
            <a:r>
              <a:rPr lang="en-US" altLang="zh-CN" dirty="0"/>
              <a:t>Text('</a:t>
            </a:r>
            <a:r>
              <a:rPr lang="zh-CN" altLang="en-US" dirty="0"/>
              <a:t>我是地</a:t>
            </a:r>
            <a:r>
              <a:rPr lang="en-US" altLang="zh-CN" dirty="0"/>
              <a:t>').</a:t>
            </a:r>
            <a:r>
              <a:rPr lang="en-US" altLang="zh-CN" dirty="0" err="1"/>
              <a:t>fontSize</a:t>
            </a:r>
            <a:r>
              <a:rPr lang="en-US" altLang="zh-CN" dirty="0"/>
              <a:t>(29)</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621" y="1250438"/>
            <a:ext cx="2721366" cy="4274598"/>
          </a:xfrm>
          <a:prstGeom prst="rect">
            <a:avLst/>
          </a:prstGeom>
        </p:spPr>
      </p:pic>
    </p:spTree>
    <p:extLst>
      <p:ext uri="{BB962C8B-B14F-4D97-AF65-F5344CB8AC3E}">
        <p14:creationId xmlns:p14="http://schemas.microsoft.com/office/powerpoint/2010/main" val="2135899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4096" y="1703567"/>
            <a:ext cx="6490952" cy="3692681"/>
          </a:xfrm>
        </p:spPr>
        <p:txBody>
          <a:bodyPr>
            <a:normAutofit/>
          </a:bodyPr>
          <a:lstStyle/>
          <a:p>
            <a:pPr marL="0" indent="0">
              <a:buNone/>
            </a:pPr>
            <a:r>
              <a:rPr lang="zh-CN" altLang="en-US" dirty="0"/>
              <a:t>默认情况下，</a:t>
            </a:r>
            <a:r>
              <a:rPr lang="en-US" altLang="zh-CN" dirty="0"/>
              <a:t>Divider</a:t>
            </a:r>
            <a:r>
              <a:rPr lang="zh-CN" altLang="en-US" dirty="0"/>
              <a:t>是水平的，但也可以通过</a:t>
            </a:r>
            <a:r>
              <a:rPr lang="en-US" altLang="zh-CN" dirty="0"/>
              <a:t>vertical</a:t>
            </a:r>
            <a:r>
              <a:rPr lang="zh-CN" altLang="en-US" dirty="0"/>
              <a:t>属性来设置为垂直。以下是示例：</a:t>
            </a:r>
          </a:p>
          <a:p>
            <a:pPr marL="0" indent="0">
              <a:buNone/>
            </a:pPr>
            <a:r>
              <a:rPr lang="en-US" altLang="zh-CN" dirty="0"/>
              <a:t>Text('</a:t>
            </a:r>
            <a:r>
              <a:rPr lang="zh-CN" altLang="en-US" dirty="0"/>
              <a:t>我是天</a:t>
            </a:r>
            <a:r>
              <a:rPr lang="en-US" altLang="zh-CN" dirty="0"/>
              <a:t>').</a:t>
            </a:r>
            <a:r>
              <a:rPr lang="en-US" altLang="zh-CN" dirty="0" err="1"/>
              <a:t>fontSize</a:t>
            </a:r>
            <a:r>
              <a:rPr lang="en-US" altLang="zh-CN" dirty="0"/>
              <a:t>(29)</a:t>
            </a:r>
          </a:p>
          <a:p>
            <a:pPr marL="0" indent="0">
              <a:buNone/>
            </a:pPr>
            <a:r>
              <a:rPr lang="en-US" altLang="zh-CN" dirty="0"/>
              <a:t>//</a:t>
            </a:r>
            <a:r>
              <a:rPr lang="zh-CN" altLang="en-US" dirty="0"/>
              <a:t>设置垂直</a:t>
            </a:r>
          </a:p>
          <a:p>
            <a:pPr marL="0" indent="0">
              <a:buNone/>
            </a:pPr>
            <a:r>
              <a:rPr lang="en-US" altLang="zh-CN" dirty="0"/>
              <a:t>Divider().vertical(true).height(100)</a:t>
            </a:r>
          </a:p>
          <a:p>
            <a:pPr marL="0" indent="0">
              <a:buNone/>
            </a:pPr>
            <a:r>
              <a:rPr lang="en-US" altLang="zh-CN" dirty="0"/>
              <a:t>Text('</a:t>
            </a:r>
            <a:r>
              <a:rPr lang="zh-CN" altLang="en-US" dirty="0"/>
              <a:t>我是地</a:t>
            </a:r>
            <a:r>
              <a:rPr lang="en-US" altLang="zh-CN" dirty="0"/>
              <a:t>').</a:t>
            </a:r>
            <a:r>
              <a:rPr lang="en-US" altLang="zh-CN" dirty="0" err="1"/>
              <a:t>fontSize</a:t>
            </a:r>
            <a:r>
              <a:rPr lang="en-US" altLang="zh-CN" dirty="0"/>
              <a:t>(29)</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851" y="1189396"/>
            <a:ext cx="2950631" cy="4618976"/>
          </a:xfrm>
          <a:prstGeom prst="rect">
            <a:avLst/>
          </a:prstGeom>
        </p:spPr>
      </p:pic>
    </p:spTree>
    <p:extLst>
      <p:ext uri="{BB962C8B-B14F-4D97-AF65-F5344CB8AC3E}">
        <p14:creationId xmlns:p14="http://schemas.microsoft.com/office/powerpoint/2010/main" val="824541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189" y="1536141"/>
            <a:ext cx="5499279" cy="4504050"/>
          </a:xfrm>
        </p:spPr>
        <p:txBody>
          <a:bodyPr>
            <a:normAutofit fontScale="70000" lnSpcReduction="20000"/>
          </a:bodyPr>
          <a:lstStyle/>
          <a:p>
            <a:pPr marL="0" indent="0">
              <a:buNone/>
            </a:pPr>
            <a:r>
              <a:rPr lang="en-US" altLang="zh-CN" dirty="0"/>
              <a:t>Divider</a:t>
            </a:r>
            <a:r>
              <a:rPr lang="zh-CN" altLang="en-US" dirty="0"/>
              <a:t>还可以通过以下属性来设置样式。</a:t>
            </a:r>
          </a:p>
          <a:p>
            <a:pPr marL="0" indent="0">
              <a:buNone/>
            </a:pPr>
            <a:r>
              <a:rPr lang="en-US" altLang="zh-CN" dirty="0"/>
              <a:t>color</a:t>
            </a:r>
            <a:r>
              <a:rPr lang="zh-CN" altLang="en-US" dirty="0"/>
              <a:t>：分隔线颜色。</a:t>
            </a:r>
          </a:p>
          <a:p>
            <a:pPr marL="0" indent="0">
              <a:buNone/>
            </a:pPr>
            <a:r>
              <a:rPr lang="en-US" altLang="zh-CN" dirty="0" err="1"/>
              <a:t>strokeWidth</a:t>
            </a:r>
            <a:r>
              <a:rPr lang="zh-CN" altLang="en-US" dirty="0"/>
              <a:t>：分隔线宽度。默认值为</a:t>
            </a:r>
            <a:r>
              <a:rPr lang="en-US" altLang="zh-CN" dirty="0"/>
              <a:t>1</a:t>
            </a:r>
            <a:r>
              <a:rPr lang="zh-CN" altLang="en-US" dirty="0"/>
              <a:t>。</a:t>
            </a:r>
          </a:p>
          <a:p>
            <a:pPr marL="0" indent="0">
              <a:buNone/>
            </a:pPr>
            <a:r>
              <a:rPr lang="en-US" altLang="zh-CN" dirty="0" err="1"/>
              <a:t>lineCap</a:t>
            </a:r>
            <a:r>
              <a:rPr lang="zh-CN" altLang="en-US" dirty="0"/>
              <a:t>：分隔线的端点样式。默认值为</a:t>
            </a:r>
            <a:r>
              <a:rPr lang="en-US" altLang="zh-CN" dirty="0" err="1"/>
              <a:t>LineCapStyle.Butt</a:t>
            </a:r>
            <a:r>
              <a:rPr lang="zh-CN" altLang="en-US" dirty="0"/>
              <a:t>。</a:t>
            </a:r>
          </a:p>
          <a:p>
            <a:pPr marL="0" indent="0">
              <a:buNone/>
            </a:pPr>
            <a:r>
              <a:rPr lang="zh-CN" altLang="en-US" dirty="0"/>
              <a:t>以下是设置了样式的</a:t>
            </a:r>
            <a:r>
              <a:rPr lang="en-US" altLang="zh-CN" dirty="0"/>
              <a:t>Divider</a:t>
            </a:r>
            <a:r>
              <a:rPr lang="zh-CN" altLang="en-US" dirty="0"/>
              <a:t>示例：</a:t>
            </a:r>
          </a:p>
          <a:p>
            <a:pPr marL="0" indent="0">
              <a:buNone/>
            </a:pPr>
            <a:r>
              <a:rPr lang="en-US" altLang="zh-CN" dirty="0"/>
              <a:t>Text('</a:t>
            </a:r>
            <a:r>
              <a:rPr lang="zh-CN" altLang="en-US" dirty="0"/>
              <a:t>我是天</a:t>
            </a:r>
            <a:r>
              <a:rPr lang="en-US" altLang="zh-CN" dirty="0"/>
              <a:t>').</a:t>
            </a:r>
            <a:r>
              <a:rPr lang="en-US" altLang="zh-CN" dirty="0" err="1"/>
              <a:t>fontSize</a:t>
            </a:r>
            <a:r>
              <a:rPr lang="en-US" altLang="zh-CN" dirty="0"/>
              <a:t>(29)</a:t>
            </a:r>
          </a:p>
          <a:p>
            <a:pPr marL="0" indent="0">
              <a:buNone/>
            </a:pPr>
            <a:r>
              <a:rPr lang="en-US" altLang="zh-CN" dirty="0"/>
              <a:t>//</a:t>
            </a:r>
            <a:r>
              <a:rPr lang="zh-CN" altLang="en-US" dirty="0"/>
              <a:t>设置样式</a:t>
            </a:r>
          </a:p>
          <a:p>
            <a:pPr marL="0" indent="0">
              <a:buNone/>
            </a:pPr>
            <a:r>
              <a:rPr lang="en-US" altLang="zh-CN" dirty="0"/>
              <a:t>Divider()</a:t>
            </a:r>
          </a:p>
          <a:p>
            <a:pPr marL="0" indent="0">
              <a:buNone/>
            </a:pPr>
            <a:r>
              <a:rPr lang="en-US" altLang="zh-CN" dirty="0"/>
              <a:t>    .</a:t>
            </a:r>
            <a:r>
              <a:rPr lang="en-US" altLang="zh-CN" dirty="0" err="1"/>
              <a:t>strokeWidth</a:t>
            </a:r>
            <a:r>
              <a:rPr lang="en-US" altLang="zh-CN" dirty="0"/>
              <a:t>(15)  //</a:t>
            </a:r>
            <a:r>
              <a:rPr lang="zh-CN" altLang="en-US" dirty="0"/>
              <a:t>宽度</a:t>
            </a:r>
          </a:p>
          <a:p>
            <a:pPr marL="0" indent="0">
              <a:buNone/>
            </a:pPr>
            <a:r>
              <a:rPr lang="zh-CN" altLang="en-US" dirty="0"/>
              <a:t>    </a:t>
            </a:r>
            <a:r>
              <a:rPr lang="en-US" altLang="zh-CN" dirty="0"/>
              <a:t>.color(0x2788D9)  //</a:t>
            </a:r>
            <a:r>
              <a:rPr lang="zh-CN" altLang="en-US" dirty="0"/>
              <a:t>颜色</a:t>
            </a:r>
          </a:p>
          <a:p>
            <a:pPr marL="0" indent="0">
              <a:buNone/>
            </a:pPr>
            <a:r>
              <a:rPr lang="zh-CN" altLang="en-US" dirty="0"/>
              <a:t>    </a:t>
            </a:r>
            <a:r>
              <a:rPr lang="en-US" altLang="zh-CN" dirty="0"/>
              <a:t>.</a:t>
            </a:r>
            <a:r>
              <a:rPr lang="en-US" altLang="zh-CN" dirty="0" err="1"/>
              <a:t>lineCap</a:t>
            </a:r>
            <a:r>
              <a:rPr lang="en-US" altLang="zh-CN" dirty="0"/>
              <a:t>(</a:t>
            </a:r>
            <a:r>
              <a:rPr lang="en-US" altLang="zh-CN" dirty="0" err="1"/>
              <a:t>LineCapStyle.Round</a:t>
            </a:r>
            <a:r>
              <a:rPr lang="en-US" altLang="zh-CN" dirty="0"/>
              <a:t>)   //</a:t>
            </a:r>
            <a:r>
              <a:rPr lang="zh-CN" altLang="en-US" dirty="0"/>
              <a:t>端点样式</a:t>
            </a:r>
          </a:p>
          <a:p>
            <a:pPr marL="0" indent="0">
              <a:buNone/>
            </a:pPr>
            <a:r>
              <a:rPr lang="en-US" altLang="zh-CN" dirty="0"/>
              <a:t>Text('</a:t>
            </a:r>
            <a:r>
              <a:rPr lang="zh-CN" altLang="en-US" dirty="0"/>
              <a:t>我是地</a:t>
            </a:r>
            <a:r>
              <a:rPr lang="en-US" altLang="zh-CN" dirty="0"/>
              <a:t>').</a:t>
            </a:r>
            <a:r>
              <a:rPr lang="en-US" altLang="zh-CN" dirty="0" err="1"/>
              <a:t>fontSize</a:t>
            </a:r>
            <a:r>
              <a:rPr lang="en-US" altLang="zh-CN" dirty="0"/>
              <a:t>(29)</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643" y="1307184"/>
            <a:ext cx="2851940" cy="4485445"/>
          </a:xfrm>
          <a:prstGeom prst="rect">
            <a:avLst/>
          </a:prstGeom>
        </p:spPr>
      </p:pic>
    </p:spTree>
    <p:extLst>
      <p:ext uri="{BB962C8B-B14F-4D97-AF65-F5344CB8AC3E}">
        <p14:creationId xmlns:p14="http://schemas.microsoft.com/office/powerpoint/2010/main" val="64224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en-US" altLang="zh-CN" dirty="0" smtClean="0"/>
              <a:t>3.1  </a:t>
            </a:r>
            <a:r>
              <a:rPr lang="en-US" altLang="zh-CN" dirty="0" err="1"/>
              <a:t>ArkUI</a:t>
            </a:r>
            <a:r>
              <a:rPr lang="zh-CN" altLang="en-US" dirty="0" smtClean="0"/>
              <a:t>概述</a:t>
            </a:r>
            <a:endParaRPr lang="en-US" altLang="zh-CN" dirty="0" smtClean="0"/>
          </a:p>
          <a:p>
            <a:r>
              <a:rPr lang="en-US" altLang="zh-CN" dirty="0" smtClean="0"/>
              <a:t>3.2  </a:t>
            </a:r>
            <a:r>
              <a:rPr lang="zh-CN" altLang="en-US" dirty="0"/>
              <a:t>声明式开发</a:t>
            </a:r>
            <a:r>
              <a:rPr lang="zh-CN" altLang="en-US" dirty="0" smtClean="0"/>
              <a:t>范式</a:t>
            </a:r>
            <a:endParaRPr lang="en-US" altLang="zh-CN" dirty="0" smtClean="0"/>
          </a:p>
          <a:p>
            <a:r>
              <a:rPr lang="en-US" altLang="zh-CN" dirty="0"/>
              <a:t>3.3  </a:t>
            </a:r>
            <a:r>
              <a:rPr lang="zh-CN" altLang="en-US" dirty="0"/>
              <a:t>常用的</a:t>
            </a:r>
            <a:r>
              <a:rPr lang="zh-CN" altLang="en-US" dirty="0" smtClean="0"/>
              <a:t>组件</a:t>
            </a:r>
            <a:endParaRPr lang="en-US" altLang="zh-CN" dirty="0" smtClean="0"/>
          </a:p>
          <a:p>
            <a:r>
              <a:rPr lang="en-US" altLang="zh-CN" dirty="0"/>
              <a:t>3.4  </a:t>
            </a:r>
            <a:r>
              <a:rPr lang="zh-CN" altLang="en-US" dirty="0"/>
              <a:t>基础组件</a:t>
            </a:r>
            <a:r>
              <a:rPr lang="zh-CN" altLang="en-US" dirty="0" smtClean="0"/>
              <a:t>详解</a:t>
            </a:r>
            <a:endParaRPr lang="en-US" altLang="zh-CN" dirty="0" smtClean="0"/>
          </a:p>
          <a:p>
            <a:r>
              <a:rPr lang="en-US" altLang="zh-CN" dirty="0" smtClean="0"/>
              <a:t>3.5  </a:t>
            </a:r>
            <a:r>
              <a:rPr lang="zh-CN" altLang="en-US" dirty="0" smtClean="0"/>
              <a:t>小结</a:t>
            </a:r>
            <a:endParaRPr lang="en-US" altLang="zh-CN" dirty="0" smtClean="0"/>
          </a:p>
        </p:txBody>
      </p:sp>
    </p:spTree>
    <p:extLst>
      <p:ext uri="{BB962C8B-B14F-4D97-AF65-F5344CB8AC3E}">
        <p14:creationId xmlns:p14="http://schemas.microsoft.com/office/powerpoint/2010/main" val="544297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3.4.8  Gauge</a:t>
            </a:r>
            <a:endParaRPr lang="zh-CN" altLang="en-US" dirty="0"/>
          </a:p>
        </p:txBody>
      </p:sp>
      <p:sp>
        <p:nvSpPr>
          <p:cNvPr id="3" name="内容占位符 2"/>
          <p:cNvSpPr>
            <a:spLocks noGrp="1"/>
          </p:cNvSpPr>
          <p:nvPr>
            <p:ph idx="1"/>
          </p:nvPr>
        </p:nvSpPr>
        <p:spPr>
          <a:xfrm>
            <a:off x="734096" y="1703567"/>
            <a:ext cx="6490952" cy="3692681"/>
          </a:xfrm>
        </p:spPr>
        <p:txBody>
          <a:bodyPr>
            <a:normAutofit fontScale="77500" lnSpcReduction="20000"/>
          </a:bodyPr>
          <a:lstStyle/>
          <a:p>
            <a:pPr marL="0" indent="0">
              <a:buNone/>
            </a:pPr>
            <a:r>
              <a:rPr lang="en-US" altLang="zh-CN" dirty="0"/>
              <a:t>Gauge</a:t>
            </a:r>
            <a:r>
              <a:rPr lang="zh-CN" altLang="en-US" dirty="0"/>
              <a:t>是一种数据量规图表组件，用于将数据展示为环形图表</a:t>
            </a:r>
            <a:r>
              <a:rPr lang="zh-CN" altLang="en-US" dirty="0" smtClean="0"/>
              <a:t>。</a:t>
            </a:r>
            <a:endParaRPr lang="en-US" altLang="zh-CN" dirty="0" smtClean="0"/>
          </a:p>
          <a:p>
            <a:pPr marL="0" indent="0">
              <a:buNone/>
            </a:pPr>
            <a:r>
              <a:rPr lang="zh-CN" altLang="en-US" dirty="0"/>
              <a:t>以下是</a:t>
            </a:r>
            <a:r>
              <a:rPr lang="en-US" altLang="zh-CN" dirty="0"/>
              <a:t>Gauge</a:t>
            </a:r>
            <a:r>
              <a:rPr lang="zh-CN" altLang="en-US" dirty="0"/>
              <a:t>示例：</a:t>
            </a:r>
          </a:p>
          <a:p>
            <a:pPr marL="0" indent="0">
              <a:buNone/>
            </a:pPr>
            <a:r>
              <a:rPr lang="en-US" altLang="zh-CN" dirty="0"/>
              <a:t>//value</a:t>
            </a:r>
            <a:r>
              <a:rPr lang="zh-CN" altLang="en-US" dirty="0"/>
              <a:t>值的设置，使用默认的</a:t>
            </a:r>
            <a:r>
              <a:rPr lang="en-US" altLang="zh-CN" dirty="0"/>
              <a:t>min</a:t>
            </a:r>
            <a:r>
              <a:rPr lang="zh-CN" altLang="en-US" dirty="0"/>
              <a:t>和</a:t>
            </a:r>
            <a:r>
              <a:rPr lang="en-US" altLang="zh-CN" dirty="0"/>
              <a:t>max</a:t>
            </a:r>
            <a:r>
              <a:rPr lang="zh-CN" altLang="en-US" dirty="0"/>
              <a:t>为</a:t>
            </a:r>
            <a:r>
              <a:rPr lang="en-US" altLang="zh-CN" dirty="0"/>
              <a:t>0</a:t>
            </a:r>
            <a:r>
              <a:rPr lang="zh-CN" altLang="en-US" dirty="0"/>
              <a:t>和</a:t>
            </a:r>
            <a:r>
              <a:rPr lang="en-US" altLang="zh-CN" dirty="0"/>
              <a:t>100</a:t>
            </a:r>
            <a:r>
              <a:rPr lang="zh-CN" altLang="en-US" dirty="0"/>
              <a:t>，角度范围默认为</a:t>
            </a:r>
            <a:r>
              <a:rPr lang="en-US" altLang="zh-CN" dirty="0"/>
              <a:t>0</a:t>
            </a:r>
            <a:r>
              <a:rPr lang="zh-CN" altLang="en-US" dirty="0"/>
              <a:t>～</a:t>
            </a:r>
            <a:r>
              <a:rPr lang="en-US" altLang="zh-CN" dirty="0"/>
              <a:t>360</a:t>
            </a:r>
          </a:p>
          <a:p>
            <a:pPr marL="0" indent="0">
              <a:buNone/>
            </a:pPr>
            <a:r>
              <a:rPr lang="en-US" altLang="zh-CN" dirty="0"/>
              <a:t>//</a:t>
            </a:r>
            <a:r>
              <a:rPr lang="zh-CN" altLang="en-US" dirty="0"/>
              <a:t>参数中设置当前值为</a:t>
            </a:r>
            <a:r>
              <a:rPr lang="en-US" altLang="zh-CN" dirty="0"/>
              <a:t>75</a:t>
            </a:r>
          </a:p>
          <a:p>
            <a:pPr marL="0" indent="0">
              <a:buNone/>
            </a:pPr>
            <a:r>
              <a:rPr lang="en-US" altLang="zh-CN" dirty="0"/>
              <a:t>Gauge({ value: 75 })</a:t>
            </a:r>
          </a:p>
          <a:p>
            <a:pPr marL="0" indent="0">
              <a:buNone/>
            </a:pPr>
            <a:r>
              <a:rPr lang="en-US" altLang="zh-CN" dirty="0"/>
              <a:t>    .width(200).height(200)</a:t>
            </a:r>
          </a:p>
          <a:p>
            <a:pPr marL="0" indent="0">
              <a:buNone/>
            </a:pPr>
            <a:r>
              <a:rPr lang="en-US" altLang="zh-CN" dirty="0"/>
              <a:t>    //</a:t>
            </a:r>
            <a:r>
              <a:rPr lang="zh-CN" altLang="en-US" dirty="0"/>
              <a:t>设置量规图的颜色，支持分段颜色设置</a:t>
            </a:r>
          </a:p>
          <a:p>
            <a:pPr marL="0" indent="0">
              <a:buNone/>
            </a:pPr>
            <a:r>
              <a:rPr lang="zh-CN" altLang="en-US" dirty="0"/>
              <a:t>    </a:t>
            </a:r>
            <a:r>
              <a:rPr lang="en-US" altLang="zh-CN" dirty="0"/>
              <a:t>.colors([[0x317AF7, 1], [0x5BA854, 1], [0xE08C3A, 1], [0x9C554B, 1]])</a:t>
            </a:r>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351" y="1139823"/>
            <a:ext cx="2740445" cy="4778212"/>
          </a:xfrm>
          <a:prstGeom prst="rect">
            <a:avLst/>
          </a:prstGeom>
        </p:spPr>
      </p:pic>
    </p:spTree>
    <p:extLst>
      <p:ext uri="{BB962C8B-B14F-4D97-AF65-F5344CB8AC3E}">
        <p14:creationId xmlns:p14="http://schemas.microsoft.com/office/powerpoint/2010/main" val="993856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764" y="1458869"/>
            <a:ext cx="6490952" cy="3692681"/>
          </a:xfrm>
        </p:spPr>
        <p:txBody>
          <a:bodyPr>
            <a:normAutofit fontScale="85000" lnSpcReduction="10000"/>
          </a:bodyPr>
          <a:lstStyle/>
          <a:p>
            <a:pPr marL="0" indent="0">
              <a:buNone/>
            </a:pPr>
            <a:r>
              <a:rPr lang="zh-CN" altLang="en-US" dirty="0"/>
              <a:t>上述</a:t>
            </a:r>
            <a:r>
              <a:rPr lang="en-US" altLang="zh-CN" dirty="0"/>
              <a:t>value</a:t>
            </a:r>
            <a:r>
              <a:rPr lang="zh-CN" altLang="en-US" dirty="0"/>
              <a:t>值也可以在属性中进行设置。如果属性和参数都设置，以参数为准。以下是</a:t>
            </a:r>
            <a:r>
              <a:rPr lang="en-US" altLang="zh-CN" dirty="0"/>
              <a:t>Gauge</a:t>
            </a:r>
            <a:r>
              <a:rPr lang="zh-CN" altLang="en-US" dirty="0"/>
              <a:t>示例：</a:t>
            </a:r>
          </a:p>
          <a:p>
            <a:pPr marL="0" indent="0">
              <a:buNone/>
            </a:pPr>
            <a:r>
              <a:rPr lang="en-US" altLang="zh-CN" dirty="0"/>
              <a:t>//</a:t>
            </a:r>
            <a:r>
              <a:rPr lang="zh-CN" altLang="en-US" dirty="0"/>
              <a:t>参数设置当前值为</a:t>
            </a:r>
            <a:r>
              <a:rPr lang="en-US" altLang="zh-CN" dirty="0"/>
              <a:t>75</a:t>
            </a:r>
            <a:r>
              <a:rPr lang="zh-CN" altLang="en-US" dirty="0"/>
              <a:t>，属性设置值为</a:t>
            </a:r>
            <a:r>
              <a:rPr lang="en-US" altLang="zh-CN" dirty="0"/>
              <a:t>25</a:t>
            </a:r>
            <a:r>
              <a:rPr lang="zh-CN" altLang="en-US" dirty="0"/>
              <a:t>，属性设置优先级高</a:t>
            </a:r>
          </a:p>
          <a:p>
            <a:pPr marL="0" indent="0">
              <a:buNone/>
            </a:pPr>
            <a:r>
              <a:rPr lang="en-US" altLang="zh-CN" dirty="0"/>
              <a:t>Gauge({ value: 75 })</a:t>
            </a:r>
          </a:p>
          <a:p>
            <a:pPr marL="0" indent="0">
              <a:buNone/>
            </a:pPr>
            <a:r>
              <a:rPr lang="en-US" altLang="zh-CN" dirty="0"/>
              <a:t>    .value(25) //</a:t>
            </a:r>
            <a:r>
              <a:rPr lang="zh-CN" altLang="en-US" dirty="0"/>
              <a:t>属性和参数都设置时以属性为准</a:t>
            </a:r>
          </a:p>
          <a:p>
            <a:pPr marL="0" indent="0">
              <a:buNone/>
            </a:pPr>
            <a:r>
              <a:rPr lang="zh-CN" altLang="en-US" dirty="0"/>
              <a:t>    </a:t>
            </a:r>
            <a:r>
              <a:rPr lang="en-US" altLang="zh-CN" dirty="0"/>
              <a:t>.width(200).height(200)</a:t>
            </a:r>
          </a:p>
          <a:p>
            <a:pPr marL="0" indent="0">
              <a:buNone/>
            </a:pPr>
            <a:r>
              <a:rPr lang="en-US" altLang="zh-CN" dirty="0"/>
              <a:t>    .colors([[0x317AF7, 1], [0x5BA854, 1], [0xE08C3A, 1], [0x9C554B, 1]])</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898" y="1076491"/>
            <a:ext cx="2832539" cy="5307282"/>
          </a:xfrm>
          <a:prstGeom prst="rect">
            <a:avLst/>
          </a:prstGeom>
        </p:spPr>
      </p:pic>
    </p:spTree>
    <p:extLst>
      <p:ext uri="{BB962C8B-B14F-4D97-AF65-F5344CB8AC3E}">
        <p14:creationId xmlns:p14="http://schemas.microsoft.com/office/powerpoint/2010/main" val="71747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764" y="1458869"/>
            <a:ext cx="6490952" cy="3692681"/>
          </a:xfrm>
        </p:spPr>
        <p:txBody>
          <a:bodyPr>
            <a:normAutofit fontScale="47500" lnSpcReduction="20000"/>
          </a:bodyPr>
          <a:lstStyle/>
          <a:p>
            <a:pPr marL="0" indent="0">
              <a:buNone/>
            </a:pPr>
            <a:r>
              <a:rPr lang="en-US" altLang="zh-CN" dirty="0"/>
              <a:t>Gauge</a:t>
            </a:r>
            <a:r>
              <a:rPr lang="zh-CN" altLang="en-US" dirty="0"/>
              <a:t>组件还有其他的一些属性设置，分别说明如下。</a:t>
            </a:r>
          </a:p>
          <a:p>
            <a:pPr marL="0" indent="0">
              <a:buNone/>
            </a:pPr>
            <a:r>
              <a:rPr lang="en-US" altLang="zh-CN" dirty="0" err="1"/>
              <a:t>startAngle</a:t>
            </a:r>
            <a:r>
              <a:rPr lang="zh-CN" altLang="en-US" dirty="0"/>
              <a:t>：设置起始角度位置，时钟</a:t>
            </a:r>
            <a:r>
              <a:rPr lang="en-US" altLang="zh-CN" dirty="0"/>
              <a:t>0</a:t>
            </a:r>
            <a:r>
              <a:rPr lang="zh-CN" altLang="en-US" dirty="0"/>
              <a:t>点为</a:t>
            </a:r>
            <a:r>
              <a:rPr lang="en-US" altLang="zh-CN" dirty="0"/>
              <a:t>0</a:t>
            </a:r>
            <a:r>
              <a:rPr lang="zh-CN" altLang="en-US" dirty="0"/>
              <a:t>度，顺时针方向为正角度。默认值为</a:t>
            </a:r>
            <a:r>
              <a:rPr lang="en-US" altLang="zh-CN" dirty="0"/>
              <a:t>0</a:t>
            </a:r>
            <a:r>
              <a:rPr lang="zh-CN" altLang="en-US" dirty="0"/>
              <a:t>。</a:t>
            </a:r>
          </a:p>
          <a:p>
            <a:pPr marL="0" indent="0">
              <a:buNone/>
            </a:pPr>
            <a:r>
              <a:rPr lang="en-US" altLang="zh-CN" dirty="0" err="1"/>
              <a:t>endAngle</a:t>
            </a:r>
            <a:r>
              <a:rPr lang="zh-CN" altLang="en-US" dirty="0"/>
              <a:t>：设置终止角度位置，时钟</a:t>
            </a:r>
            <a:r>
              <a:rPr lang="en-US" altLang="zh-CN" dirty="0"/>
              <a:t>0</a:t>
            </a:r>
            <a:r>
              <a:rPr lang="zh-CN" altLang="en-US" dirty="0"/>
              <a:t>点为</a:t>
            </a:r>
            <a:r>
              <a:rPr lang="en-US" altLang="zh-CN" dirty="0"/>
              <a:t>0</a:t>
            </a:r>
            <a:r>
              <a:rPr lang="zh-CN" altLang="en-US" dirty="0"/>
              <a:t>度，顺时针方向为正角度。默认值为</a:t>
            </a:r>
            <a:r>
              <a:rPr lang="en-US" altLang="zh-CN" dirty="0"/>
              <a:t>360</a:t>
            </a:r>
            <a:r>
              <a:rPr lang="zh-CN" altLang="en-US" dirty="0"/>
              <a:t>。</a:t>
            </a:r>
          </a:p>
          <a:p>
            <a:pPr marL="0" indent="0">
              <a:buNone/>
            </a:pPr>
            <a:r>
              <a:rPr lang="en-US" altLang="zh-CN" dirty="0" err="1"/>
              <a:t>strokeWidth</a:t>
            </a:r>
            <a:r>
              <a:rPr lang="zh-CN" altLang="en-US" dirty="0"/>
              <a:t>：设置环形量规图的环形厚度。</a:t>
            </a:r>
          </a:p>
          <a:p>
            <a:pPr marL="0" indent="0">
              <a:buNone/>
            </a:pPr>
            <a:r>
              <a:rPr lang="zh-CN" altLang="en-US" dirty="0"/>
              <a:t>以下是一个设置了</a:t>
            </a:r>
            <a:r>
              <a:rPr lang="en-US" altLang="zh-CN" dirty="0"/>
              <a:t>210</a:t>
            </a:r>
            <a:r>
              <a:rPr lang="zh-CN" altLang="en-US" dirty="0"/>
              <a:t>～</a:t>
            </a:r>
            <a:r>
              <a:rPr lang="en-US" altLang="zh-CN" dirty="0"/>
              <a:t>150</a:t>
            </a:r>
            <a:r>
              <a:rPr lang="zh-CN" altLang="en-US" dirty="0"/>
              <a:t>度、厚度为</a:t>
            </a:r>
            <a:r>
              <a:rPr lang="en-US" altLang="zh-CN" dirty="0"/>
              <a:t>20</a:t>
            </a:r>
            <a:r>
              <a:rPr lang="zh-CN" altLang="en-US" dirty="0"/>
              <a:t>的</a:t>
            </a:r>
            <a:r>
              <a:rPr lang="en-US" altLang="zh-CN" dirty="0"/>
              <a:t>Gauge</a:t>
            </a:r>
            <a:r>
              <a:rPr lang="zh-CN" altLang="en-US" dirty="0"/>
              <a:t>示例：</a:t>
            </a:r>
          </a:p>
          <a:p>
            <a:pPr marL="0" indent="0">
              <a:buNone/>
            </a:pPr>
            <a:r>
              <a:rPr lang="en-US" altLang="zh-CN" dirty="0"/>
              <a:t>//210</a:t>
            </a:r>
            <a:r>
              <a:rPr lang="zh-CN" altLang="en-US" dirty="0"/>
              <a:t>～</a:t>
            </a:r>
            <a:r>
              <a:rPr lang="en-US" altLang="zh-CN" dirty="0"/>
              <a:t>150</a:t>
            </a:r>
            <a:r>
              <a:rPr lang="zh-CN" altLang="en-US" dirty="0"/>
              <a:t>度环形图表</a:t>
            </a:r>
          </a:p>
          <a:p>
            <a:pPr marL="0" indent="0">
              <a:buNone/>
            </a:pPr>
            <a:r>
              <a:rPr lang="en-US" altLang="zh-CN" dirty="0"/>
              <a:t>Gauge({ value: 70})</a:t>
            </a:r>
          </a:p>
          <a:p>
            <a:pPr marL="0" indent="0">
              <a:buNone/>
            </a:pPr>
            <a:r>
              <a:rPr lang="en-US" altLang="zh-CN" dirty="0"/>
              <a:t>    .</a:t>
            </a:r>
            <a:r>
              <a:rPr lang="en-US" altLang="zh-CN" dirty="0" err="1"/>
              <a:t>startAngle</a:t>
            </a:r>
            <a:r>
              <a:rPr lang="en-US" altLang="zh-CN" dirty="0"/>
              <a:t>(210) 		//</a:t>
            </a:r>
            <a:r>
              <a:rPr lang="zh-CN" altLang="en-US" dirty="0"/>
              <a:t>起始角度</a:t>
            </a:r>
          </a:p>
          <a:p>
            <a:pPr marL="0" indent="0">
              <a:buNone/>
            </a:pPr>
            <a:r>
              <a:rPr lang="zh-CN" altLang="en-US" dirty="0"/>
              <a:t>    </a:t>
            </a:r>
            <a:r>
              <a:rPr lang="en-US" altLang="zh-CN" dirty="0"/>
              <a:t>.</a:t>
            </a:r>
            <a:r>
              <a:rPr lang="en-US" altLang="zh-CN" dirty="0" err="1"/>
              <a:t>endAngle</a:t>
            </a:r>
            <a:r>
              <a:rPr lang="en-US" altLang="zh-CN" dirty="0"/>
              <a:t>(150) 		//</a:t>
            </a:r>
            <a:r>
              <a:rPr lang="zh-CN" altLang="en-US" dirty="0"/>
              <a:t>终止角度</a:t>
            </a:r>
          </a:p>
          <a:p>
            <a:pPr marL="0" indent="0">
              <a:buNone/>
            </a:pPr>
            <a:r>
              <a:rPr lang="zh-CN" altLang="en-US" dirty="0"/>
              <a:t>    </a:t>
            </a:r>
            <a:r>
              <a:rPr lang="en-US" altLang="zh-CN" dirty="0"/>
              <a:t>.colors([[0x317AF7, 0.1], [0x5BA854, 0.2], [0xE08C3A, 0.3], [0x9C554B, 0.4]])</a:t>
            </a:r>
          </a:p>
          <a:p>
            <a:pPr marL="0" indent="0">
              <a:buNone/>
            </a:pPr>
            <a:r>
              <a:rPr lang="en-US" altLang="zh-CN" dirty="0"/>
              <a:t>    .</a:t>
            </a:r>
            <a:r>
              <a:rPr lang="en-US" altLang="zh-CN" dirty="0" err="1"/>
              <a:t>strokeWidth</a:t>
            </a:r>
            <a:r>
              <a:rPr lang="en-US" altLang="zh-CN" dirty="0"/>
              <a:t>(20) 		//</a:t>
            </a:r>
            <a:r>
              <a:rPr lang="zh-CN" altLang="en-US" dirty="0"/>
              <a:t>环形厚度</a:t>
            </a:r>
          </a:p>
          <a:p>
            <a:pPr marL="0" indent="0">
              <a:buNone/>
            </a:pPr>
            <a:r>
              <a:rPr lang="zh-CN" altLang="en-US" dirty="0"/>
              <a:t>    </a:t>
            </a:r>
            <a:r>
              <a:rPr lang="en-US" altLang="zh-CN" dirty="0"/>
              <a:t>.width(200)</a:t>
            </a:r>
          </a:p>
          <a:p>
            <a:pPr marL="0" indent="0">
              <a:buNone/>
            </a:pPr>
            <a:r>
              <a:rPr lang="en-US" altLang="zh-CN" dirty="0"/>
              <a:t>    .height(200)</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773" y="1021622"/>
            <a:ext cx="2585899" cy="4694402"/>
          </a:xfrm>
          <a:prstGeom prst="rect">
            <a:avLst/>
          </a:prstGeom>
        </p:spPr>
      </p:pic>
    </p:spTree>
    <p:extLst>
      <p:ext uri="{BB962C8B-B14F-4D97-AF65-F5344CB8AC3E}">
        <p14:creationId xmlns:p14="http://schemas.microsoft.com/office/powerpoint/2010/main" val="3803416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3.4.9  Image</a:t>
            </a:r>
            <a:endParaRPr lang="zh-CN" altLang="en-US" dirty="0"/>
          </a:p>
        </p:txBody>
      </p:sp>
      <p:sp>
        <p:nvSpPr>
          <p:cNvPr id="3" name="内容占位符 2"/>
          <p:cNvSpPr>
            <a:spLocks noGrp="1"/>
          </p:cNvSpPr>
          <p:nvPr>
            <p:ph idx="1"/>
          </p:nvPr>
        </p:nvSpPr>
        <p:spPr>
          <a:xfrm>
            <a:off x="734096" y="1703567"/>
            <a:ext cx="6490952" cy="3692681"/>
          </a:xfrm>
        </p:spPr>
        <p:txBody>
          <a:bodyPr>
            <a:normAutofit/>
          </a:bodyPr>
          <a:lstStyle/>
          <a:p>
            <a:pPr marL="0" indent="0">
              <a:buNone/>
            </a:pPr>
            <a:r>
              <a:rPr lang="en-US" altLang="zh-CN" dirty="0"/>
              <a:t>Image</a:t>
            </a:r>
            <a:r>
              <a:rPr lang="zh-CN" altLang="en-US" dirty="0"/>
              <a:t>是图片组件，支持本地图片和网络图片的渲染展示。以下是</a:t>
            </a:r>
            <a:r>
              <a:rPr lang="en-US" altLang="zh-CN" dirty="0"/>
              <a:t>Image</a:t>
            </a:r>
            <a:r>
              <a:rPr lang="zh-CN" altLang="en-US" dirty="0"/>
              <a:t>组件使用本地图片的示例：</a:t>
            </a:r>
          </a:p>
          <a:p>
            <a:pPr marL="0" indent="0">
              <a:buNone/>
            </a:pPr>
            <a:r>
              <a:rPr lang="en-US" altLang="zh-CN" dirty="0"/>
              <a:t>//</a:t>
            </a:r>
            <a:r>
              <a:rPr lang="zh-CN" altLang="en-US" dirty="0"/>
              <a:t>使用本地图片的示例</a:t>
            </a:r>
          </a:p>
          <a:p>
            <a:pPr marL="0" indent="0">
              <a:buNone/>
            </a:pPr>
            <a:r>
              <a:rPr lang="en-US" altLang="zh-CN" dirty="0"/>
              <a:t>//</a:t>
            </a:r>
            <a:r>
              <a:rPr lang="zh-CN" altLang="en-US" dirty="0"/>
              <a:t>图片资源在</a:t>
            </a:r>
            <a:r>
              <a:rPr lang="en-US" altLang="zh-CN" dirty="0"/>
              <a:t>base/media</a:t>
            </a:r>
            <a:r>
              <a:rPr lang="zh-CN" altLang="en-US" dirty="0"/>
              <a:t>目录下</a:t>
            </a:r>
          </a:p>
          <a:p>
            <a:pPr marL="0" indent="0">
              <a:buNone/>
            </a:pPr>
            <a:r>
              <a:rPr lang="en-US" altLang="zh-CN" dirty="0"/>
              <a:t>Image($r('app.media.waylau_181_181'))</a:t>
            </a:r>
          </a:p>
          <a:p>
            <a:pPr marL="0" indent="0">
              <a:buNone/>
            </a:pPr>
            <a:r>
              <a:rPr lang="en-US" altLang="zh-CN" dirty="0"/>
              <a:t>    .width(180).height(180)</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33" y="1174941"/>
            <a:ext cx="2588720" cy="4945616"/>
          </a:xfrm>
          <a:prstGeom prst="rect">
            <a:avLst/>
          </a:prstGeom>
        </p:spPr>
      </p:pic>
    </p:spTree>
    <p:extLst>
      <p:ext uri="{BB962C8B-B14F-4D97-AF65-F5344CB8AC3E}">
        <p14:creationId xmlns:p14="http://schemas.microsoft.com/office/powerpoint/2010/main" val="843183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2885" y="1174941"/>
            <a:ext cx="6490952" cy="3692681"/>
          </a:xfrm>
        </p:spPr>
        <p:txBody>
          <a:bodyPr>
            <a:normAutofit fontScale="55000" lnSpcReduction="20000"/>
          </a:bodyPr>
          <a:lstStyle/>
          <a:p>
            <a:pPr marL="0" indent="0">
              <a:buNone/>
            </a:pPr>
            <a:r>
              <a:rPr lang="zh-CN" altLang="en-US" dirty="0"/>
              <a:t>以下展示</a:t>
            </a:r>
            <a:r>
              <a:rPr lang="en-US" altLang="zh-CN" dirty="0"/>
              <a:t>Image</a:t>
            </a:r>
            <a:r>
              <a:rPr lang="zh-CN" altLang="en-US" dirty="0"/>
              <a:t>采用网络图片的过程</a:t>
            </a:r>
            <a:r>
              <a:rPr lang="zh-CN" altLang="en-US" dirty="0" smtClean="0"/>
              <a:t>。</a:t>
            </a:r>
            <a:endParaRPr lang="en-US" altLang="zh-CN" dirty="0" smtClean="0"/>
          </a:p>
          <a:p>
            <a:pPr marL="0" indent="0">
              <a:buNone/>
            </a:pPr>
            <a:endParaRPr lang="zh-CN" altLang="en-US" dirty="0"/>
          </a:p>
          <a:p>
            <a:pPr marL="0" indent="0">
              <a:buNone/>
            </a:pPr>
            <a:r>
              <a:rPr lang="zh-CN" altLang="en-US" dirty="0"/>
              <a:t>首先，在</a:t>
            </a:r>
            <a:r>
              <a:rPr lang="en-US" altLang="zh-CN" dirty="0"/>
              <a:t>module.json5</a:t>
            </a:r>
            <a:r>
              <a:rPr lang="zh-CN" altLang="en-US" dirty="0"/>
              <a:t>文件中声明使用网络的权限</a:t>
            </a:r>
            <a:r>
              <a:rPr lang="en-US" altLang="zh-CN" dirty="0" err="1"/>
              <a:t>ohos.permission.INTERNET</a:t>
            </a:r>
            <a:r>
              <a:rPr lang="zh-CN" altLang="en-US" dirty="0"/>
              <a:t>，示例如下：</a:t>
            </a:r>
          </a:p>
          <a:p>
            <a:pPr marL="0" indent="0">
              <a:buNone/>
            </a:pPr>
            <a:r>
              <a:rPr lang="en-US" altLang="zh-CN" dirty="0"/>
              <a:t>{</a:t>
            </a:r>
          </a:p>
          <a:p>
            <a:pPr marL="0" indent="0">
              <a:buNone/>
            </a:pPr>
            <a:r>
              <a:rPr lang="en-US" altLang="zh-CN" dirty="0"/>
              <a:t>  "module": {</a:t>
            </a:r>
          </a:p>
          <a:p>
            <a:pPr marL="0" indent="0">
              <a:buNone/>
            </a:pPr>
            <a:r>
              <a:rPr lang="en-US" altLang="zh-CN" dirty="0"/>
              <a:t>    ...</a:t>
            </a:r>
          </a:p>
          <a:p>
            <a:pPr marL="0" indent="0">
              <a:buNone/>
            </a:pPr>
            <a:r>
              <a:rPr lang="en-US" altLang="zh-CN" dirty="0"/>
              <a:t>    "</a:t>
            </a:r>
            <a:r>
              <a:rPr lang="en-US" altLang="zh-CN" dirty="0" err="1"/>
              <a:t>requestPermissions</a:t>
            </a:r>
            <a:r>
              <a:rPr lang="en-US" altLang="zh-CN" dirty="0"/>
              <a:t>": [</a:t>
            </a:r>
          </a:p>
          <a:p>
            <a:pPr marL="0" indent="0">
              <a:buNone/>
            </a:pPr>
            <a:r>
              <a:rPr lang="en-US" altLang="zh-CN" dirty="0"/>
              <a:t>      {</a:t>
            </a:r>
          </a:p>
          <a:p>
            <a:pPr marL="0" indent="0">
              <a:buNone/>
            </a:pPr>
            <a:r>
              <a:rPr lang="en-US" altLang="zh-CN" dirty="0"/>
              <a:t>        "name": "</a:t>
            </a:r>
            <a:r>
              <a:rPr lang="en-US" altLang="zh-CN" dirty="0" err="1"/>
              <a:t>ohos.permission.INTERNET</a:t>
            </a:r>
            <a:r>
              <a:rPr lang="en-US" altLang="zh-CN" dirty="0"/>
              <a:t>"</a:t>
            </a:r>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235738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0136" y="530994"/>
            <a:ext cx="4713667" cy="6500871"/>
          </a:xfrm>
        </p:spPr>
        <p:txBody>
          <a:bodyPr>
            <a:normAutofit fontScale="77500" lnSpcReduction="20000"/>
          </a:bodyPr>
          <a:lstStyle/>
          <a:p>
            <a:pPr marL="0" indent="0">
              <a:buNone/>
            </a:pPr>
            <a:r>
              <a:rPr lang="zh-CN" altLang="en-US" dirty="0"/>
              <a:t>其次，编写请求网络图片，方法如下：</a:t>
            </a:r>
          </a:p>
          <a:p>
            <a:pPr marL="0" indent="0">
              <a:buNone/>
            </a:pPr>
            <a:r>
              <a:rPr lang="en-US" altLang="zh-CN" dirty="0"/>
              <a:t>//HTTP</a:t>
            </a:r>
            <a:r>
              <a:rPr lang="zh-CN" altLang="en-US" dirty="0"/>
              <a:t>请求网络图片需要导入的包</a:t>
            </a:r>
          </a:p>
          <a:p>
            <a:pPr marL="0" indent="0">
              <a:buNone/>
            </a:pPr>
            <a:r>
              <a:rPr lang="en-US" altLang="zh-CN" dirty="0"/>
              <a:t>import http from '@</a:t>
            </a:r>
            <a:r>
              <a:rPr lang="en-US" altLang="zh-CN" dirty="0" err="1"/>
              <a:t>ohos.net.http</a:t>
            </a:r>
            <a:r>
              <a:rPr lang="en-US" altLang="zh-CN" dirty="0"/>
              <a:t>';</a:t>
            </a:r>
          </a:p>
          <a:p>
            <a:pPr marL="0" indent="0">
              <a:buNone/>
            </a:pPr>
            <a:r>
              <a:rPr lang="en-US" altLang="zh-CN" dirty="0"/>
              <a:t>import </a:t>
            </a:r>
            <a:r>
              <a:rPr lang="en-US" altLang="zh-CN" dirty="0" err="1"/>
              <a:t>imageModule</a:t>
            </a:r>
            <a:r>
              <a:rPr lang="en-US" altLang="zh-CN" dirty="0"/>
              <a:t> from '@</a:t>
            </a:r>
            <a:r>
              <a:rPr lang="en-US" altLang="zh-CN" dirty="0" err="1"/>
              <a:t>ohos.multimedia.image</a:t>
            </a:r>
            <a:r>
              <a:rPr lang="en-US" altLang="zh-CN" dirty="0"/>
              <a:t>'</a:t>
            </a:r>
          </a:p>
          <a:p>
            <a:pPr marL="0" indent="0">
              <a:buNone/>
            </a:pPr>
            <a:endParaRPr lang="en-US" altLang="zh-CN" dirty="0"/>
          </a:p>
          <a:p>
            <a:pPr marL="0" indent="0">
              <a:buNone/>
            </a:pPr>
            <a:r>
              <a:rPr lang="en-US" altLang="zh-CN" dirty="0"/>
              <a:t>@Entry</a:t>
            </a:r>
          </a:p>
          <a:p>
            <a:pPr marL="0" indent="0">
              <a:buNone/>
            </a:pPr>
            <a:r>
              <a:rPr lang="en-US" altLang="zh-CN" dirty="0"/>
              <a:t>@Component</a:t>
            </a:r>
          </a:p>
          <a:p>
            <a:pPr marL="0" indent="0">
              <a:buNone/>
            </a:pPr>
            <a:r>
              <a:rPr lang="en-US" altLang="zh-CN" dirty="0" err="1"/>
              <a:t>struct</a:t>
            </a:r>
            <a:r>
              <a:rPr lang="en-US" altLang="zh-CN" dirty="0"/>
              <a:t> Index {</a:t>
            </a:r>
          </a:p>
          <a:p>
            <a:pPr marL="0" indent="0">
              <a:buNone/>
            </a:pPr>
            <a:endParaRPr lang="en-US" altLang="zh-CN" dirty="0"/>
          </a:p>
          <a:p>
            <a:pPr marL="0" indent="0">
              <a:buNone/>
            </a:pPr>
            <a:r>
              <a:rPr lang="en-US" altLang="zh-CN" dirty="0"/>
              <a:t>  //</a:t>
            </a:r>
            <a:r>
              <a:rPr lang="zh-CN" altLang="en-US" dirty="0"/>
              <a:t>先创建一个</a:t>
            </a:r>
            <a:r>
              <a:rPr lang="en-US" altLang="zh-CN" dirty="0" err="1"/>
              <a:t>PixelMap</a:t>
            </a:r>
            <a:r>
              <a:rPr lang="zh-CN" altLang="en-US" dirty="0"/>
              <a:t>状态变量用于接收网络图片</a:t>
            </a:r>
          </a:p>
          <a:p>
            <a:pPr marL="0" indent="0">
              <a:buNone/>
            </a:pPr>
            <a:r>
              <a:rPr lang="zh-CN" altLang="en-US" dirty="0"/>
              <a:t>  </a:t>
            </a:r>
            <a:r>
              <a:rPr lang="en-US" altLang="zh-CN" dirty="0"/>
              <a:t>@State </a:t>
            </a:r>
            <a:r>
              <a:rPr lang="en-US" altLang="zh-CN" dirty="0" err="1"/>
              <a:t>imagePixelMap</a:t>
            </a:r>
            <a:r>
              <a:rPr lang="en-US" altLang="zh-CN" dirty="0"/>
              <a:t>: </a:t>
            </a:r>
            <a:r>
              <a:rPr lang="en-US" altLang="zh-CN" dirty="0" err="1"/>
              <a:t>PixelMap</a:t>
            </a:r>
            <a:r>
              <a:rPr lang="en-US" altLang="zh-CN" dirty="0"/>
              <a:t> = undefined</a:t>
            </a:r>
          </a:p>
          <a:p>
            <a:pPr marL="0" indent="0">
              <a:buNone/>
            </a:pPr>
            <a:endParaRPr lang="en-US" altLang="zh-CN" dirty="0"/>
          </a:p>
          <a:p>
            <a:pPr marL="0" indent="0">
              <a:buNone/>
            </a:pPr>
            <a:r>
              <a:rPr lang="en-US" altLang="zh-CN" dirty="0"/>
              <a:t>//</a:t>
            </a:r>
            <a:r>
              <a:rPr lang="zh-CN" altLang="en-US" dirty="0"/>
              <a:t>网络图片请求方法</a:t>
            </a:r>
          </a:p>
          <a:p>
            <a:pPr marL="0" indent="0">
              <a:buNone/>
            </a:pPr>
            <a:r>
              <a:rPr lang="zh-CN" altLang="en-US" dirty="0"/>
              <a:t>  </a:t>
            </a:r>
            <a:r>
              <a:rPr lang="en-US" altLang="zh-CN" dirty="0"/>
              <a:t>private </a:t>
            </a:r>
            <a:r>
              <a:rPr lang="en-US" altLang="zh-CN" dirty="0" err="1"/>
              <a:t>httpRequest</a:t>
            </a:r>
            <a:r>
              <a:rPr lang="en-US" altLang="zh-CN" dirty="0"/>
              <a:t>() {</a:t>
            </a:r>
          </a:p>
          <a:p>
            <a:pPr marL="0" indent="0">
              <a:buNone/>
            </a:pPr>
            <a:r>
              <a:rPr lang="en-US" altLang="zh-CN" dirty="0"/>
              <a:t>    let </a:t>
            </a:r>
            <a:r>
              <a:rPr lang="en-US" altLang="zh-CN" dirty="0" err="1"/>
              <a:t>httpRequest</a:t>
            </a:r>
            <a:r>
              <a:rPr lang="en-US" altLang="zh-CN" dirty="0"/>
              <a:t> = </a:t>
            </a:r>
            <a:r>
              <a:rPr lang="en-US" altLang="zh-CN" dirty="0" err="1"/>
              <a:t>http.createHttp</a:t>
            </a:r>
            <a:r>
              <a:rPr lang="en-US" altLang="zh-CN" dirty="0"/>
              <a:t>();</a:t>
            </a:r>
          </a:p>
          <a:p>
            <a:pPr marL="0" indent="0">
              <a:buNone/>
            </a:pPr>
            <a:endParaRPr lang="en-US" altLang="zh-CN" dirty="0"/>
          </a:p>
        </p:txBody>
      </p:sp>
      <p:sp>
        <p:nvSpPr>
          <p:cNvPr id="4" name="内容占位符 2"/>
          <p:cNvSpPr txBox="1">
            <a:spLocks/>
          </p:cNvSpPr>
          <p:nvPr/>
        </p:nvSpPr>
        <p:spPr>
          <a:xfrm>
            <a:off x="6295623" y="530994"/>
            <a:ext cx="7008254" cy="771148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    </a:t>
            </a:r>
            <a:r>
              <a:rPr lang="en-US" altLang="zh-CN" dirty="0" err="1" smtClean="0"/>
              <a:t>httpRequest.request</a:t>
            </a:r>
            <a:r>
              <a:rPr lang="en-US" altLang="zh-CN" dirty="0" smtClean="0"/>
              <a:t>(</a:t>
            </a:r>
          </a:p>
          <a:p>
            <a:pPr marL="0" indent="0">
              <a:buFont typeface="Arial" panose="020B0604020202020204" pitchFamily="34" charset="0"/>
              <a:buNone/>
            </a:pPr>
            <a:r>
              <a:rPr lang="en-US" altLang="zh-CN" dirty="0" smtClean="0"/>
              <a:t>      "https://waylau.com/images/showmethemoney-sm.jpg",   //</a:t>
            </a:r>
            <a:r>
              <a:rPr lang="zh-CN" altLang="en-US" dirty="0" smtClean="0"/>
              <a:t>网络图片地址</a:t>
            </a:r>
          </a:p>
          <a:p>
            <a:pPr marL="0" indent="0">
              <a:buFont typeface="Arial" panose="020B0604020202020204" pitchFamily="34" charset="0"/>
              <a:buNone/>
            </a:pPr>
            <a:r>
              <a:rPr lang="zh-CN" altLang="en-US" dirty="0" smtClean="0"/>
              <a:t>      </a:t>
            </a:r>
            <a:r>
              <a:rPr lang="en-US" altLang="zh-CN" dirty="0" smtClean="0"/>
              <a:t>(error, data) =&gt; {</a:t>
            </a:r>
          </a:p>
          <a:p>
            <a:pPr marL="0" indent="0">
              <a:buFont typeface="Arial" panose="020B0604020202020204" pitchFamily="34" charset="0"/>
              <a:buNone/>
            </a:pPr>
            <a:r>
              <a:rPr lang="en-US" altLang="zh-CN" dirty="0" smtClean="0"/>
              <a:t>        if(error) {</a:t>
            </a:r>
          </a:p>
          <a:p>
            <a:pPr marL="0" indent="0">
              <a:buFont typeface="Arial" panose="020B0604020202020204" pitchFamily="34" charset="0"/>
              <a:buNone/>
            </a:pPr>
            <a:r>
              <a:rPr lang="en-US" altLang="zh-CN" dirty="0" smtClean="0"/>
              <a:t>          console.log("error code: " + </a:t>
            </a:r>
            <a:r>
              <a:rPr lang="en-US" altLang="zh-CN" dirty="0" err="1" smtClean="0"/>
              <a:t>error.code</a:t>
            </a:r>
            <a:r>
              <a:rPr lang="en-US" altLang="zh-CN" dirty="0" smtClean="0"/>
              <a:t> + ", </a:t>
            </a:r>
            <a:r>
              <a:rPr lang="en-US" altLang="zh-CN" dirty="0" err="1" smtClean="0"/>
              <a:t>msg</a:t>
            </a:r>
            <a:r>
              <a:rPr lang="en-US" altLang="zh-CN" dirty="0" smtClean="0"/>
              <a:t>: " + </a:t>
            </a:r>
            <a:r>
              <a:rPr lang="en-US" altLang="zh-CN" dirty="0" err="1" smtClean="0"/>
              <a:t>error.message</a:t>
            </a:r>
            <a:r>
              <a:rPr lang="en-US" altLang="zh-CN" dirty="0" smtClean="0"/>
              <a:t>)</a:t>
            </a:r>
          </a:p>
          <a:p>
            <a:pPr marL="0" indent="0">
              <a:buFont typeface="Arial" panose="020B0604020202020204" pitchFamily="34" charset="0"/>
              <a:buNone/>
            </a:pPr>
            <a:r>
              <a:rPr lang="en-US" altLang="zh-CN" dirty="0" smtClean="0"/>
              <a:t>        } else {</a:t>
            </a:r>
          </a:p>
          <a:p>
            <a:pPr marL="0" indent="0">
              <a:buFont typeface="Arial" panose="020B0604020202020204" pitchFamily="34" charset="0"/>
              <a:buNone/>
            </a:pPr>
            <a:r>
              <a:rPr lang="en-US" altLang="zh-CN" dirty="0" smtClean="0"/>
              <a:t>          let code = </a:t>
            </a:r>
            <a:r>
              <a:rPr lang="en-US" altLang="zh-CN" dirty="0" err="1" smtClean="0"/>
              <a:t>data.responseCode</a:t>
            </a:r>
            <a:endParaRPr lang="en-US" altLang="zh-CN" dirty="0" smtClean="0"/>
          </a:p>
          <a:p>
            <a:pPr marL="0" indent="0">
              <a:buFont typeface="Arial" panose="020B0604020202020204" pitchFamily="34" charset="0"/>
              <a:buNone/>
            </a:pPr>
            <a:r>
              <a:rPr lang="en-US" altLang="zh-CN" dirty="0" smtClean="0"/>
              <a:t>          if(</a:t>
            </a:r>
            <a:r>
              <a:rPr lang="en-US" altLang="zh-CN" dirty="0" err="1" smtClean="0"/>
              <a:t>http.ResponseCode.OK</a:t>
            </a:r>
            <a:r>
              <a:rPr lang="en-US" altLang="zh-CN" dirty="0" smtClean="0"/>
              <a:t> == code) {</a:t>
            </a:r>
          </a:p>
          <a:p>
            <a:pPr marL="0" indent="0">
              <a:buFont typeface="Arial" panose="020B0604020202020204" pitchFamily="34" charset="0"/>
              <a:buNone/>
            </a:pPr>
            <a:r>
              <a:rPr lang="en-US" altLang="zh-CN" dirty="0" smtClean="0"/>
              <a:t>            //@</a:t>
            </a:r>
            <a:r>
              <a:rPr lang="en-US" altLang="zh-CN" dirty="0" err="1" smtClean="0"/>
              <a:t>ts</a:t>
            </a:r>
            <a:r>
              <a:rPr lang="en-US" altLang="zh-CN" dirty="0" smtClean="0"/>
              <a:t>-ignore</a:t>
            </a:r>
          </a:p>
          <a:p>
            <a:pPr marL="0" indent="0">
              <a:buFont typeface="Arial" panose="020B0604020202020204" pitchFamily="34" charset="0"/>
              <a:buNone/>
            </a:pPr>
            <a:r>
              <a:rPr lang="en-US" altLang="zh-CN" dirty="0" smtClean="0"/>
              <a:t>            let </a:t>
            </a:r>
            <a:r>
              <a:rPr lang="en-US" altLang="zh-CN" dirty="0" err="1" smtClean="0"/>
              <a:t>imageSource</a:t>
            </a:r>
            <a:r>
              <a:rPr lang="en-US" altLang="zh-CN" dirty="0" smtClean="0"/>
              <a:t> = </a:t>
            </a:r>
            <a:r>
              <a:rPr lang="en-US" altLang="zh-CN" dirty="0" err="1" smtClean="0"/>
              <a:t>imageModule.createImageSource</a:t>
            </a:r>
            <a:r>
              <a:rPr lang="en-US" altLang="zh-CN" dirty="0" smtClean="0"/>
              <a:t>(</a:t>
            </a:r>
            <a:r>
              <a:rPr lang="en-US" altLang="zh-CN" dirty="0" err="1" smtClean="0"/>
              <a:t>data.result</a:t>
            </a:r>
            <a:r>
              <a:rPr lang="en-US" altLang="zh-CN" dirty="0" smtClean="0"/>
              <a:t>)</a:t>
            </a:r>
          </a:p>
          <a:p>
            <a:pPr marL="0" indent="0">
              <a:buFont typeface="Arial" panose="020B0604020202020204" pitchFamily="34" charset="0"/>
              <a:buNone/>
            </a:pPr>
            <a:r>
              <a:rPr lang="en-US" altLang="zh-CN" dirty="0" smtClean="0"/>
              <a:t>            let options = {</a:t>
            </a:r>
            <a:r>
              <a:rPr lang="en-US" altLang="zh-CN" dirty="0" err="1" smtClean="0"/>
              <a:t>alphaType</a:t>
            </a:r>
            <a:r>
              <a:rPr lang="en-US" altLang="zh-CN" dirty="0" smtClean="0"/>
              <a:t>: 0,        //</a:t>
            </a:r>
            <a:r>
              <a:rPr lang="zh-CN" altLang="en-US" dirty="0" smtClean="0"/>
              <a:t>透明度</a:t>
            </a:r>
          </a:p>
          <a:p>
            <a:pPr marL="0" indent="0">
              <a:buFont typeface="Arial" panose="020B0604020202020204" pitchFamily="34" charset="0"/>
              <a:buNone/>
            </a:pPr>
            <a:r>
              <a:rPr lang="zh-CN" altLang="en-US" dirty="0" smtClean="0"/>
              <a:t>              </a:t>
            </a:r>
            <a:r>
              <a:rPr lang="en-US" altLang="zh-CN" dirty="0" smtClean="0"/>
              <a:t>editable: false,                  //</a:t>
            </a:r>
            <a:r>
              <a:rPr lang="zh-CN" altLang="en-US" dirty="0" smtClean="0"/>
              <a:t>是否可编辑</a:t>
            </a:r>
          </a:p>
          <a:p>
            <a:pPr marL="0" indent="0">
              <a:buFont typeface="Arial" panose="020B0604020202020204" pitchFamily="34" charset="0"/>
              <a:buNone/>
            </a:pPr>
            <a:r>
              <a:rPr lang="zh-CN" altLang="en-US" dirty="0" smtClean="0"/>
              <a:t>              </a:t>
            </a:r>
            <a:r>
              <a:rPr lang="en-US" altLang="zh-CN" dirty="0" err="1" smtClean="0"/>
              <a:t>pixelFormat</a:t>
            </a:r>
            <a:r>
              <a:rPr lang="en-US" altLang="zh-CN" dirty="0" smtClean="0"/>
              <a:t>: 3,                   //</a:t>
            </a:r>
            <a:r>
              <a:rPr lang="zh-CN" altLang="en-US" dirty="0" smtClean="0"/>
              <a:t>像素格式</a:t>
            </a:r>
          </a:p>
          <a:p>
            <a:pPr marL="0" indent="0">
              <a:buFont typeface="Arial" panose="020B0604020202020204" pitchFamily="34" charset="0"/>
              <a:buNone/>
            </a:pPr>
            <a:r>
              <a:rPr lang="zh-CN" altLang="en-US" dirty="0" smtClean="0"/>
              <a:t>              </a:t>
            </a:r>
            <a:r>
              <a:rPr lang="en-US" altLang="zh-CN" dirty="0" err="1" smtClean="0"/>
              <a:t>scaleMode</a:t>
            </a:r>
            <a:r>
              <a:rPr lang="en-US" altLang="zh-CN" dirty="0" smtClean="0"/>
              <a:t>: 1,                     //</a:t>
            </a:r>
            <a:r>
              <a:rPr lang="zh-CN" altLang="en-US" dirty="0" smtClean="0"/>
              <a:t>缩略值</a:t>
            </a:r>
          </a:p>
          <a:p>
            <a:pPr marL="0" indent="0">
              <a:buFont typeface="Arial" panose="020B0604020202020204" pitchFamily="34" charset="0"/>
              <a:buNone/>
            </a:pPr>
            <a:r>
              <a:rPr lang="zh-CN" altLang="en-US" dirty="0" smtClean="0"/>
              <a:t>              </a:t>
            </a:r>
            <a:r>
              <a:rPr lang="en-US" altLang="zh-CN" dirty="0" smtClean="0"/>
              <a:t>size: {height: 281, width: 207}}  //</a:t>
            </a:r>
            <a:r>
              <a:rPr lang="zh-CN" altLang="en-US" dirty="0" smtClean="0"/>
              <a:t>创建图片大小</a:t>
            </a:r>
          </a:p>
          <a:p>
            <a:pPr marL="0" indent="0">
              <a:buFont typeface="Arial" panose="020B0604020202020204" pitchFamily="34" charset="0"/>
              <a:buNone/>
            </a:pPr>
            <a:r>
              <a:rPr lang="zh-CN" altLang="en-US" dirty="0" smtClean="0"/>
              <a:t>            </a:t>
            </a:r>
            <a:r>
              <a:rPr lang="en-US" altLang="zh-CN" dirty="0" err="1" smtClean="0"/>
              <a:t>imageSource.createPixelMap</a:t>
            </a:r>
            <a:r>
              <a:rPr lang="en-US" altLang="zh-CN" dirty="0" smtClean="0"/>
              <a:t>(options).then((</a:t>
            </a:r>
            <a:r>
              <a:rPr lang="en-US" altLang="zh-CN" dirty="0" err="1" smtClean="0"/>
              <a:t>pixelMap</a:t>
            </a:r>
            <a:r>
              <a:rPr lang="en-US" altLang="zh-CN" dirty="0" smtClean="0"/>
              <a:t>) =&gt; {</a:t>
            </a:r>
          </a:p>
          <a:p>
            <a:pPr marL="0" indent="0">
              <a:buFont typeface="Arial" panose="020B0604020202020204" pitchFamily="34" charset="0"/>
              <a:buNone/>
            </a:pPr>
            <a:r>
              <a:rPr lang="en-US" altLang="zh-CN" dirty="0" smtClean="0"/>
              <a:t>              </a:t>
            </a:r>
            <a:r>
              <a:rPr lang="en-US" altLang="zh-CN" dirty="0" err="1" smtClean="0"/>
              <a:t>this.imagePixelMap</a:t>
            </a:r>
            <a:r>
              <a:rPr lang="en-US" altLang="zh-CN" dirty="0" smtClean="0"/>
              <a:t> = </a:t>
            </a:r>
            <a:r>
              <a:rPr lang="en-US" altLang="zh-CN" dirty="0" err="1" smtClean="0"/>
              <a:t>pixelMap</a:t>
            </a:r>
            <a:endParaRPr lang="en-US" altLang="zh-CN" dirty="0" smtClean="0"/>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 else {</a:t>
            </a:r>
          </a:p>
          <a:p>
            <a:pPr marL="0" indent="0">
              <a:buFont typeface="Arial" panose="020B0604020202020204" pitchFamily="34" charset="0"/>
              <a:buNone/>
            </a:pPr>
            <a:r>
              <a:rPr lang="en-US" altLang="zh-CN" dirty="0" smtClean="0"/>
              <a:t>            console.log("response code: " + code);</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a:t>
            </a:r>
            <a:endParaRPr lang="zh-CN" altLang="en-US" dirty="0"/>
          </a:p>
        </p:txBody>
      </p:sp>
    </p:spTree>
    <p:extLst>
      <p:ext uri="{BB962C8B-B14F-4D97-AF65-F5344CB8AC3E}">
        <p14:creationId xmlns:p14="http://schemas.microsoft.com/office/powerpoint/2010/main" val="73836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254" y="492358"/>
            <a:ext cx="4713667" cy="6500871"/>
          </a:xfrm>
        </p:spPr>
        <p:txBody>
          <a:bodyPr>
            <a:normAutofit/>
          </a:bodyPr>
          <a:lstStyle/>
          <a:p>
            <a:pPr marL="0" indent="0">
              <a:buNone/>
            </a:pPr>
            <a:r>
              <a:rPr lang="zh-CN" altLang="en-US" dirty="0"/>
              <a:t>最后，将</a:t>
            </a:r>
            <a:r>
              <a:rPr lang="en-US" altLang="zh-CN" dirty="0" err="1"/>
              <a:t>imagePixelMap</a:t>
            </a:r>
            <a:r>
              <a:rPr lang="zh-CN" altLang="en-US" dirty="0"/>
              <a:t>复制到</a:t>
            </a:r>
            <a:r>
              <a:rPr lang="en-US" altLang="zh-CN" dirty="0"/>
              <a:t>Image</a:t>
            </a:r>
            <a:r>
              <a:rPr lang="zh-CN" altLang="en-US" dirty="0"/>
              <a:t>组件中即可，代码如下：</a:t>
            </a:r>
          </a:p>
          <a:p>
            <a:pPr marL="0" indent="0">
              <a:buNone/>
            </a:pPr>
            <a:r>
              <a:rPr lang="en-US" altLang="zh-CN" dirty="0"/>
              <a:t>//</a:t>
            </a:r>
            <a:r>
              <a:rPr lang="zh-CN" altLang="en-US" dirty="0"/>
              <a:t>使用网络图片的示例</a:t>
            </a:r>
          </a:p>
          <a:p>
            <a:pPr marL="0" indent="0">
              <a:buNone/>
            </a:pPr>
            <a:r>
              <a:rPr lang="en-US" altLang="zh-CN" dirty="0"/>
              <a:t>Button("</a:t>
            </a:r>
            <a:r>
              <a:rPr lang="zh-CN" altLang="en-US" dirty="0"/>
              <a:t>获取网络图片</a:t>
            </a:r>
            <a:r>
              <a:rPr lang="en-US" altLang="zh-CN" dirty="0"/>
              <a:t>")</a:t>
            </a:r>
          </a:p>
          <a:p>
            <a:pPr marL="0" indent="0">
              <a:buNone/>
            </a:pPr>
            <a:r>
              <a:rPr lang="en-US" altLang="zh-CN" dirty="0"/>
              <a:t>    .</a:t>
            </a:r>
            <a:r>
              <a:rPr lang="en-US" altLang="zh-CN" dirty="0" err="1"/>
              <a:t>onClick</a:t>
            </a:r>
            <a:r>
              <a:rPr lang="en-US" altLang="zh-CN" dirty="0"/>
              <a:t>(() =&gt; {</a:t>
            </a:r>
          </a:p>
          <a:p>
            <a:pPr marL="0" indent="0">
              <a:buNone/>
            </a:pPr>
            <a:r>
              <a:rPr lang="en-US" altLang="zh-CN" dirty="0"/>
              <a:t>        //</a:t>
            </a:r>
            <a:r>
              <a:rPr lang="zh-CN" altLang="en-US" dirty="0"/>
              <a:t>请求网络资源</a:t>
            </a:r>
          </a:p>
          <a:p>
            <a:pPr marL="0" indent="0">
              <a:buNone/>
            </a:pPr>
            <a:r>
              <a:rPr lang="zh-CN" altLang="en-US" dirty="0"/>
              <a:t>        </a:t>
            </a:r>
            <a:r>
              <a:rPr lang="en-US" altLang="zh-CN" dirty="0" err="1"/>
              <a:t>this.httpRequest</a:t>
            </a:r>
            <a:r>
              <a:rPr lang="en-US" altLang="zh-CN" dirty="0"/>
              <a:t>();</a:t>
            </a:r>
          </a:p>
          <a:p>
            <a:pPr marL="0" indent="0">
              <a:buNone/>
            </a:pPr>
            <a:r>
              <a:rPr lang="en-US" altLang="zh-CN" dirty="0"/>
              <a:t>    })</a:t>
            </a:r>
          </a:p>
          <a:p>
            <a:pPr marL="0" indent="0">
              <a:buNone/>
            </a:pPr>
            <a:r>
              <a:rPr lang="en-US" altLang="zh-CN" dirty="0"/>
              <a:t>Image(</a:t>
            </a:r>
            <a:r>
              <a:rPr lang="en-US" altLang="zh-CN" dirty="0" err="1"/>
              <a:t>this.imagePixelMap</a:t>
            </a:r>
            <a:r>
              <a:rPr lang="en-US" altLang="zh-CN" dirty="0"/>
              <a:t>).width(207).height(281)</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592" y="492358"/>
            <a:ext cx="3343627" cy="5803476"/>
          </a:xfrm>
          <a:prstGeom prst="rect">
            <a:avLst/>
          </a:prstGeom>
        </p:spPr>
      </p:pic>
    </p:spTree>
    <p:extLst>
      <p:ext uri="{BB962C8B-B14F-4D97-AF65-F5344CB8AC3E}">
        <p14:creationId xmlns:p14="http://schemas.microsoft.com/office/powerpoint/2010/main" val="2080933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3.4.10  </a:t>
            </a:r>
            <a:r>
              <a:rPr lang="en-US" altLang="zh-CN" dirty="0" err="1"/>
              <a:t>ImageAnimator</a:t>
            </a:r>
            <a:endParaRPr lang="zh-CN" altLang="en-US" dirty="0"/>
          </a:p>
        </p:txBody>
      </p:sp>
      <p:sp>
        <p:nvSpPr>
          <p:cNvPr id="3" name="内容占位符 2"/>
          <p:cNvSpPr>
            <a:spLocks noGrp="1"/>
          </p:cNvSpPr>
          <p:nvPr>
            <p:ph idx="1"/>
          </p:nvPr>
        </p:nvSpPr>
        <p:spPr>
          <a:xfrm>
            <a:off x="609600" y="1694244"/>
            <a:ext cx="11153104" cy="5154433"/>
          </a:xfrm>
        </p:spPr>
        <p:txBody>
          <a:bodyPr>
            <a:normAutofit/>
          </a:bodyPr>
          <a:lstStyle/>
          <a:p>
            <a:pPr marL="0" indent="0">
              <a:buNone/>
            </a:pPr>
            <a:r>
              <a:rPr lang="en-US" altLang="zh-CN" dirty="0" err="1"/>
              <a:t>ImageAnimator</a:t>
            </a:r>
            <a:r>
              <a:rPr lang="zh-CN" altLang="en-US" dirty="0"/>
              <a:t>提供帧动画组件来实现逐帧播放图片的能力，可以配置需要播放的图片列表，每幅图片</a:t>
            </a:r>
            <a:r>
              <a:rPr lang="zh-CN" altLang="en-US" dirty="0" smtClean="0"/>
              <a:t>可以配置</a:t>
            </a:r>
            <a:r>
              <a:rPr lang="zh-CN" altLang="en-US" dirty="0"/>
              <a:t>时长</a:t>
            </a:r>
            <a:r>
              <a:rPr lang="zh-CN" altLang="en-US" dirty="0" smtClean="0"/>
              <a:t>。</a:t>
            </a:r>
            <a:endParaRPr lang="en-US" altLang="zh-CN" dirty="0" smtClean="0"/>
          </a:p>
          <a:p>
            <a:pPr marL="0" indent="0">
              <a:buNone/>
            </a:pPr>
            <a:r>
              <a:rPr lang="zh-CN" altLang="en-US" dirty="0" smtClean="0"/>
              <a:t>示例代码：</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580335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254" y="807889"/>
            <a:ext cx="4713667" cy="6500871"/>
          </a:xfrm>
        </p:spPr>
        <p:txBody>
          <a:bodyPr>
            <a:normAutofit fontScale="47500" lnSpcReduction="20000"/>
          </a:bodyPr>
          <a:lstStyle/>
          <a:p>
            <a:pPr marL="0" indent="0">
              <a:buNone/>
            </a:pPr>
            <a:r>
              <a:rPr lang="en-US" altLang="zh-CN" dirty="0"/>
              <a:t>/</a:t>
            </a:r>
            <a:r>
              <a:rPr lang="zh-CN" altLang="en-US" dirty="0"/>
              <a:t>按钮控制动画的播放和暂停</a:t>
            </a:r>
          </a:p>
          <a:p>
            <a:pPr marL="0" indent="0">
              <a:buNone/>
            </a:pPr>
            <a:r>
              <a:rPr lang="en-US" altLang="zh-CN" dirty="0"/>
              <a:t>Button('</a:t>
            </a:r>
            <a:r>
              <a:rPr lang="zh-CN" altLang="en-US" dirty="0"/>
              <a:t>播放</a:t>
            </a:r>
            <a:r>
              <a:rPr lang="en-US" altLang="zh-CN" dirty="0"/>
              <a:t>').width(100).padding(5).</a:t>
            </a:r>
            <a:r>
              <a:rPr lang="en-US" altLang="zh-CN" dirty="0" err="1"/>
              <a:t>onClick</a:t>
            </a:r>
            <a:r>
              <a:rPr lang="en-US" altLang="zh-CN" dirty="0"/>
              <a:t>(() =&gt; {</a:t>
            </a:r>
          </a:p>
          <a:p>
            <a:pPr marL="0" indent="0">
              <a:buNone/>
            </a:pPr>
            <a:r>
              <a:rPr lang="en-US" altLang="zh-CN" dirty="0"/>
              <a:t>  </a:t>
            </a:r>
            <a:r>
              <a:rPr lang="en-US" altLang="zh-CN" dirty="0" err="1"/>
              <a:t>this.animationStatus</a:t>
            </a:r>
            <a:r>
              <a:rPr lang="en-US" altLang="zh-CN" dirty="0"/>
              <a:t> = </a:t>
            </a:r>
            <a:r>
              <a:rPr lang="en-US" altLang="zh-CN" dirty="0" err="1"/>
              <a:t>AnimationStatus.Running</a:t>
            </a:r>
            <a:endParaRPr lang="en-US" altLang="zh-CN" dirty="0"/>
          </a:p>
          <a:p>
            <a:pPr marL="0" indent="0">
              <a:buNone/>
            </a:pPr>
            <a:r>
              <a:rPr lang="en-US" altLang="zh-CN" dirty="0"/>
              <a:t>}).margin(5)</a:t>
            </a:r>
          </a:p>
          <a:p>
            <a:pPr marL="0" indent="0">
              <a:buNone/>
            </a:pPr>
            <a:r>
              <a:rPr lang="en-US" altLang="zh-CN" dirty="0"/>
              <a:t>Button('</a:t>
            </a:r>
            <a:r>
              <a:rPr lang="zh-CN" altLang="en-US" dirty="0"/>
              <a:t>暂停</a:t>
            </a:r>
            <a:r>
              <a:rPr lang="en-US" altLang="zh-CN" dirty="0"/>
              <a:t>').width(100).padding(5).</a:t>
            </a:r>
            <a:r>
              <a:rPr lang="en-US" altLang="zh-CN" dirty="0" err="1"/>
              <a:t>onClick</a:t>
            </a:r>
            <a:r>
              <a:rPr lang="en-US" altLang="zh-CN" dirty="0"/>
              <a:t>(() =&gt; {</a:t>
            </a:r>
          </a:p>
          <a:p>
            <a:pPr marL="0" indent="0">
              <a:buNone/>
            </a:pPr>
            <a:r>
              <a:rPr lang="en-US" altLang="zh-CN" dirty="0"/>
              <a:t>  </a:t>
            </a:r>
            <a:r>
              <a:rPr lang="en-US" altLang="zh-CN" dirty="0" err="1"/>
              <a:t>this.animationStatus</a:t>
            </a:r>
            <a:r>
              <a:rPr lang="en-US" altLang="zh-CN" dirty="0"/>
              <a:t> = </a:t>
            </a:r>
            <a:r>
              <a:rPr lang="en-US" altLang="zh-CN" dirty="0" err="1"/>
              <a:t>AnimationStatus.Paused</a:t>
            </a:r>
            <a:endParaRPr lang="en-US" altLang="zh-CN" dirty="0"/>
          </a:p>
          <a:p>
            <a:pPr marL="0" indent="0">
              <a:buNone/>
            </a:pPr>
            <a:r>
              <a:rPr lang="en-US" altLang="zh-CN" dirty="0"/>
              <a:t>}).margin(5)</a:t>
            </a:r>
          </a:p>
          <a:p>
            <a:pPr marL="0" indent="0">
              <a:buNone/>
            </a:pPr>
            <a:endParaRPr lang="en-US" altLang="zh-CN" dirty="0"/>
          </a:p>
          <a:p>
            <a:pPr marL="0" indent="0">
              <a:buNone/>
            </a:pPr>
            <a:r>
              <a:rPr lang="en-US" altLang="zh-CN" dirty="0"/>
              <a:t>//images</a:t>
            </a:r>
            <a:r>
              <a:rPr lang="zh-CN" altLang="en-US" dirty="0"/>
              <a:t>设置图片帧信息集合</a:t>
            </a:r>
          </a:p>
          <a:p>
            <a:pPr marL="0" indent="0">
              <a:buNone/>
            </a:pPr>
            <a:r>
              <a:rPr lang="en-US" altLang="zh-CN" dirty="0"/>
              <a:t>//</a:t>
            </a:r>
            <a:r>
              <a:rPr lang="zh-CN" altLang="en-US" dirty="0"/>
              <a:t>每一帧的帧信息</a:t>
            </a:r>
            <a:r>
              <a:rPr lang="en-US" altLang="zh-CN" dirty="0"/>
              <a:t>(</a:t>
            </a:r>
            <a:r>
              <a:rPr lang="en-US" altLang="zh-CN" dirty="0" err="1"/>
              <a:t>ImageFrameInfo</a:t>
            </a:r>
            <a:r>
              <a:rPr lang="en-US" altLang="zh-CN" dirty="0"/>
              <a:t>)</a:t>
            </a:r>
            <a:r>
              <a:rPr lang="zh-CN" altLang="en-US" dirty="0"/>
              <a:t>包含图片路径、图片大小、图片位置和图片播放时长信息</a:t>
            </a:r>
          </a:p>
          <a:p>
            <a:pPr marL="0" indent="0">
              <a:buNone/>
            </a:pPr>
            <a:r>
              <a:rPr lang="en-US" altLang="zh-CN" dirty="0" err="1"/>
              <a:t>ImageAnimator</a:t>
            </a:r>
            <a:r>
              <a:rPr lang="en-US" altLang="zh-CN" dirty="0"/>
              <a:t>()</a:t>
            </a:r>
          </a:p>
          <a:p>
            <a:pPr marL="0" indent="0">
              <a:buNone/>
            </a:pPr>
            <a:r>
              <a:rPr lang="en-US" altLang="zh-CN" dirty="0"/>
              <a:t>  .images([</a:t>
            </a:r>
          </a:p>
          <a:p>
            <a:pPr marL="0" indent="0">
              <a:buNone/>
            </a:pPr>
            <a:r>
              <a:rPr lang="en-US" altLang="zh-CN" dirty="0"/>
              <a:t>    {</a:t>
            </a:r>
          </a:p>
          <a:p>
            <a:pPr marL="0" indent="0">
              <a:buNone/>
            </a:pPr>
            <a:r>
              <a:rPr lang="en-US" altLang="zh-CN" dirty="0"/>
              <a:t>      </a:t>
            </a:r>
            <a:r>
              <a:rPr lang="en-US" altLang="zh-CN" dirty="0" err="1"/>
              <a:t>src</a:t>
            </a:r>
            <a:r>
              <a:rPr lang="en-US" altLang="zh-CN" dirty="0"/>
              <a:t>: $r('app.media.book01'), 	//</a:t>
            </a:r>
            <a:r>
              <a:rPr lang="zh-CN" altLang="en-US" dirty="0"/>
              <a:t>图片路径</a:t>
            </a:r>
          </a:p>
          <a:p>
            <a:pPr marL="0" indent="0">
              <a:buNone/>
            </a:pPr>
            <a:r>
              <a:rPr lang="zh-CN" altLang="en-US" dirty="0"/>
              <a:t>      </a:t>
            </a:r>
            <a:r>
              <a:rPr lang="en-US" altLang="zh-CN" dirty="0"/>
              <a:t>duration: 500, 			//</a:t>
            </a:r>
            <a:r>
              <a:rPr lang="zh-CN" altLang="en-US" dirty="0"/>
              <a:t>播放时长</a:t>
            </a:r>
          </a:p>
          <a:p>
            <a:pPr marL="0" indent="0">
              <a:buNone/>
            </a:pPr>
            <a:r>
              <a:rPr lang="zh-CN" altLang="en-US" dirty="0"/>
              <a:t>      </a:t>
            </a:r>
            <a:r>
              <a:rPr lang="en-US" altLang="zh-CN" dirty="0"/>
              <a:t>width: 240, 			//</a:t>
            </a:r>
            <a:r>
              <a:rPr lang="zh-CN" altLang="en-US" dirty="0"/>
              <a:t>图片大小</a:t>
            </a:r>
          </a:p>
          <a:p>
            <a:pPr marL="0" indent="0">
              <a:buNone/>
            </a:pPr>
            <a:r>
              <a:rPr lang="zh-CN" altLang="en-US" dirty="0"/>
              <a:t>      </a:t>
            </a:r>
            <a:r>
              <a:rPr lang="en-US" altLang="zh-CN" dirty="0"/>
              <a:t>height: 350,</a:t>
            </a:r>
          </a:p>
          <a:p>
            <a:pPr marL="0" indent="0">
              <a:buNone/>
            </a:pPr>
            <a:r>
              <a:rPr lang="en-US" altLang="zh-CN" dirty="0"/>
              <a:t>      top: 0, 				//</a:t>
            </a:r>
            <a:r>
              <a:rPr lang="zh-CN" altLang="en-US" dirty="0"/>
              <a:t>图片位置</a:t>
            </a:r>
          </a:p>
          <a:p>
            <a:pPr marL="0" indent="0">
              <a:buNone/>
            </a:pPr>
            <a:r>
              <a:rPr lang="zh-CN" altLang="en-US" dirty="0"/>
              <a:t>      </a:t>
            </a:r>
            <a:r>
              <a:rPr lang="en-US" altLang="zh-CN" dirty="0"/>
              <a:t>left: 0</a:t>
            </a:r>
          </a:p>
          <a:p>
            <a:pPr marL="0" indent="0">
              <a:buNone/>
            </a:pPr>
            <a:r>
              <a:rPr lang="en-US" altLang="zh-CN" dirty="0"/>
              <a:t>    },</a:t>
            </a:r>
          </a:p>
          <a:p>
            <a:pPr marL="0" indent="0">
              <a:buNone/>
            </a:pPr>
            <a:r>
              <a:rPr lang="en-US" altLang="zh-CN" dirty="0"/>
              <a:t>    </a:t>
            </a:r>
            <a:r>
              <a:rPr lang="en-US" altLang="zh-CN" dirty="0" smtClean="0"/>
              <a:t>{</a:t>
            </a:r>
            <a:endParaRPr lang="en-US" altLang="zh-CN" dirty="0"/>
          </a:p>
        </p:txBody>
      </p:sp>
      <p:sp>
        <p:nvSpPr>
          <p:cNvPr id="4" name="内容占位符 2"/>
          <p:cNvSpPr txBox="1">
            <a:spLocks/>
          </p:cNvSpPr>
          <p:nvPr/>
        </p:nvSpPr>
        <p:spPr>
          <a:xfrm>
            <a:off x="6347139" y="38637"/>
            <a:ext cx="7008254" cy="771148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None/>
            </a:pPr>
            <a:r>
              <a:rPr lang="en-US" altLang="zh-CN" dirty="0" smtClean="0"/>
              <a:t>    </a:t>
            </a:r>
            <a:r>
              <a:rPr lang="en-US" altLang="zh-CN" dirty="0"/>
              <a:t> </a:t>
            </a:r>
            <a:r>
              <a:rPr lang="en-US" altLang="zh-CN" dirty="0" err="1"/>
              <a:t>src</a:t>
            </a:r>
            <a:r>
              <a:rPr lang="en-US" altLang="zh-CN" dirty="0"/>
              <a:t>: $r('app.media.book02'),</a:t>
            </a:r>
          </a:p>
          <a:p>
            <a:pPr marL="0" indent="0">
              <a:buNone/>
            </a:pPr>
            <a:r>
              <a:rPr lang="en-US" altLang="zh-CN" dirty="0"/>
              <a:t>      duration: 500,</a:t>
            </a:r>
          </a:p>
          <a:p>
            <a:pPr marL="0" indent="0">
              <a:buNone/>
            </a:pPr>
            <a:r>
              <a:rPr lang="en-US" altLang="zh-CN" dirty="0"/>
              <a:t>      width: 240,</a:t>
            </a:r>
          </a:p>
          <a:p>
            <a:pPr marL="0" indent="0">
              <a:buNone/>
            </a:pPr>
            <a:r>
              <a:rPr lang="en-US" altLang="zh-CN" dirty="0"/>
              <a:t>      height: 350,</a:t>
            </a:r>
          </a:p>
          <a:p>
            <a:pPr marL="0" indent="0">
              <a:buNone/>
            </a:pPr>
            <a:r>
              <a:rPr lang="en-US" altLang="zh-CN" dirty="0"/>
              <a:t>      top: 0,</a:t>
            </a:r>
          </a:p>
          <a:p>
            <a:pPr marL="0" indent="0">
              <a:buNone/>
            </a:pPr>
            <a:r>
              <a:rPr lang="en-US" altLang="zh-CN" dirty="0"/>
              <a:t>      left: 170</a:t>
            </a:r>
          </a:p>
          <a:p>
            <a:pPr marL="0" indent="0">
              <a:buNone/>
            </a:pPr>
            <a:r>
              <a:rPr lang="en-US" altLang="zh-CN" dirty="0"/>
              <a:t>    },</a:t>
            </a:r>
          </a:p>
          <a:p>
            <a:pPr marL="0" indent="0">
              <a:buNone/>
            </a:pPr>
            <a:r>
              <a:rPr lang="en-US" altLang="zh-CN" dirty="0"/>
              <a:t>    {</a:t>
            </a:r>
          </a:p>
          <a:p>
            <a:pPr marL="0" indent="0">
              <a:buNone/>
            </a:pPr>
            <a:r>
              <a:rPr lang="en-US" altLang="zh-CN" dirty="0"/>
              <a:t>      </a:t>
            </a:r>
            <a:r>
              <a:rPr lang="en-US" altLang="zh-CN" dirty="0" err="1"/>
              <a:t>src</a:t>
            </a:r>
            <a:r>
              <a:rPr lang="en-US" altLang="zh-CN" dirty="0"/>
              <a:t>: $r('app.media.book03'),</a:t>
            </a:r>
          </a:p>
          <a:p>
            <a:pPr marL="0" indent="0">
              <a:buNone/>
            </a:pPr>
            <a:r>
              <a:rPr lang="en-US" altLang="zh-CN" dirty="0"/>
              <a:t>      duration: 500,</a:t>
            </a:r>
          </a:p>
          <a:p>
            <a:pPr marL="0" indent="0">
              <a:buNone/>
            </a:pPr>
            <a:r>
              <a:rPr lang="en-US" altLang="zh-CN" dirty="0"/>
              <a:t>      width: 240,</a:t>
            </a:r>
          </a:p>
          <a:p>
            <a:pPr marL="0" indent="0">
              <a:buNone/>
            </a:pPr>
            <a:r>
              <a:rPr lang="en-US" altLang="zh-CN" dirty="0"/>
              <a:t>      height: 350,</a:t>
            </a:r>
          </a:p>
          <a:p>
            <a:pPr marL="0" indent="0">
              <a:buNone/>
            </a:pPr>
            <a:r>
              <a:rPr lang="en-US" altLang="zh-CN" dirty="0"/>
              <a:t>      top: 120,</a:t>
            </a:r>
          </a:p>
          <a:p>
            <a:pPr marL="0" indent="0">
              <a:buNone/>
            </a:pPr>
            <a:r>
              <a:rPr lang="en-US" altLang="zh-CN" dirty="0"/>
              <a:t>      left: 170</a:t>
            </a:r>
          </a:p>
          <a:p>
            <a:pPr marL="0" indent="0">
              <a:buNone/>
            </a:pPr>
            <a:r>
              <a:rPr lang="en-US" altLang="zh-CN" dirty="0"/>
              <a:t>    },</a:t>
            </a:r>
          </a:p>
          <a:p>
            <a:pPr marL="0" indent="0">
              <a:buNone/>
            </a:pPr>
            <a:r>
              <a:rPr lang="en-US" altLang="zh-CN" dirty="0"/>
              <a:t>    {</a:t>
            </a:r>
          </a:p>
          <a:p>
            <a:pPr marL="0" indent="0">
              <a:buNone/>
            </a:pPr>
            <a:r>
              <a:rPr lang="en-US" altLang="zh-CN" dirty="0"/>
              <a:t>      </a:t>
            </a:r>
            <a:r>
              <a:rPr lang="en-US" altLang="zh-CN" dirty="0" err="1"/>
              <a:t>src</a:t>
            </a:r>
            <a:r>
              <a:rPr lang="en-US" altLang="zh-CN" dirty="0"/>
              <a:t>: $r('app.media.book04'),</a:t>
            </a:r>
          </a:p>
          <a:p>
            <a:pPr marL="0" indent="0">
              <a:buNone/>
            </a:pPr>
            <a:r>
              <a:rPr lang="en-US" altLang="zh-CN" dirty="0"/>
              <a:t>      duration: 500,</a:t>
            </a:r>
          </a:p>
          <a:p>
            <a:pPr marL="0" indent="0">
              <a:buNone/>
            </a:pPr>
            <a:r>
              <a:rPr lang="en-US" altLang="zh-CN" dirty="0"/>
              <a:t>      width: 240,</a:t>
            </a:r>
          </a:p>
          <a:p>
            <a:pPr marL="0" indent="0">
              <a:buNone/>
            </a:pPr>
            <a:r>
              <a:rPr lang="en-US" altLang="zh-CN" dirty="0"/>
              <a:t>      height: 350,</a:t>
            </a:r>
          </a:p>
          <a:p>
            <a:pPr marL="0" indent="0">
              <a:buNone/>
            </a:pPr>
            <a:r>
              <a:rPr lang="en-US" altLang="zh-CN" dirty="0"/>
              <a:t>      top: 120,</a:t>
            </a:r>
          </a:p>
          <a:p>
            <a:pPr marL="0" indent="0">
              <a:buNone/>
            </a:pPr>
            <a:r>
              <a:rPr lang="en-US" altLang="zh-CN" dirty="0"/>
              <a:t>      left: 0</a:t>
            </a:r>
          </a:p>
          <a:p>
            <a:pPr marL="0" indent="0">
              <a:buNone/>
            </a:pPr>
            <a:r>
              <a:rPr lang="en-US" altLang="zh-CN" dirty="0"/>
              <a:t>    }</a:t>
            </a:r>
          </a:p>
          <a:p>
            <a:pPr marL="0" indent="0">
              <a:buNone/>
            </a:pPr>
            <a:r>
              <a:rPr lang="en-US" altLang="zh-CN" dirty="0"/>
              <a:t>  ])</a:t>
            </a:r>
          </a:p>
          <a:p>
            <a:pPr marL="0" indent="0">
              <a:buNone/>
            </a:pPr>
            <a:r>
              <a:rPr lang="en-US" altLang="zh-CN" dirty="0"/>
              <a:t>  .state(</a:t>
            </a:r>
            <a:r>
              <a:rPr lang="en-US" altLang="zh-CN" dirty="0" err="1"/>
              <a:t>this.animationStatus</a:t>
            </a:r>
            <a:r>
              <a:rPr lang="en-US" altLang="zh-CN" dirty="0"/>
              <a:t>)</a:t>
            </a:r>
          </a:p>
          <a:p>
            <a:pPr marL="0" indent="0">
              <a:buNone/>
            </a:pPr>
            <a:r>
              <a:rPr lang="en-US" altLang="zh-CN" dirty="0"/>
              <a:t>  .reverse(false) 		//</a:t>
            </a:r>
            <a:r>
              <a:rPr lang="zh-CN" altLang="en-US" dirty="0"/>
              <a:t>是否逆序播放</a:t>
            </a:r>
          </a:p>
          <a:p>
            <a:pPr marL="0" indent="0">
              <a:buNone/>
            </a:pPr>
            <a:r>
              <a:rPr lang="zh-CN" altLang="en-US" dirty="0"/>
              <a:t>  </a:t>
            </a:r>
            <a:r>
              <a:rPr lang="en-US" altLang="zh-CN" dirty="0"/>
              <a:t>.</a:t>
            </a:r>
            <a:r>
              <a:rPr lang="en-US" altLang="zh-CN" dirty="0" err="1"/>
              <a:t>fixedSize</a:t>
            </a:r>
            <a:r>
              <a:rPr lang="en-US" altLang="zh-CN" dirty="0"/>
              <a:t>(false) 		//</a:t>
            </a:r>
            <a:r>
              <a:rPr lang="zh-CN" altLang="en-US" dirty="0"/>
              <a:t>是否固定大小</a:t>
            </a:r>
          </a:p>
          <a:p>
            <a:pPr marL="0" indent="0">
              <a:buNone/>
            </a:pPr>
            <a:r>
              <a:rPr lang="zh-CN" altLang="en-US" dirty="0"/>
              <a:t>  </a:t>
            </a:r>
            <a:r>
              <a:rPr lang="en-US" altLang="zh-CN" dirty="0"/>
              <a:t>.</a:t>
            </a:r>
            <a:r>
              <a:rPr lang="en-US" altLang="zh-CN" dirty="0" err="1"/>
              <a:t>preDecode</a:t>
            </a:r>
            <a:r>
              <a:rPr lang="en-US" altLang="zh-CN" dirty="0"/>
              <a:t>(2) 			//</a:t>
            </a:r>
            <a:r>
              <a:rPr lang="zh-CN" altLang="en-US" dirty="0"/>
              <a:t>是否启用预解码</a:t>
            </a:r>
          </a:p>
          <a:p>
            <a:pPr marL="0" indent="0">
              <a:buNone/>
            </a:pPr>
            <a:r>
              <a:rPr lang="zh-CN" altLang="en-US" dirty="0"/>
              <a:t>  </a:t>
            </a:r>
            <a:r>
              <a:rPr lang="en-US" altLang="zh-CN" dirty="0"/>
              <a:t>.iterations(-1) 		//</a:t>
            </a:r>
            <a:r>
              <a:rPr lang="zh-CN" altLang="en-US" dirty="0"/>
              <a:t>循环播放次数</a:t>
            </a:r>
          </a:p>
          <a:p>
            <a:pPr marL="0" indent="0">
              <a:buNone/>
            </a:pPr>
            <a:r>
              <a:rPr lang="zh-CN" altLang="en-US" dirty="0"/>
              <a:t>  </a:t>
            </a:r>
            <a:r>
              <a:rPr lang="en-US" altLang="zh-CN" dirty="0"/>
              <a:t>.width(240)</a:t>
            </a:r>
          </a:p>
          <a:p>
            <a:pPr marL="0" indent="0">
              <a:buNone/>
            </a:pPr>
            <a:r>
              <a:rPr lang="en-US" altLang="zh-CN" dirty="0"/>
              <a:t>  .height(350)</a:t>
            </a:r>
          </a:p>
          <a:p>
            <a:pPr marL="0" indent="0">
              <a:buNone/>
            </a:pPr>
            <a:r>
              <a:rPr lang="en-US" altLang="zh-CN" dirty="0"/>
              <a:t>  .margin({ top: 100 })</a:t>
            </a:r>
            <a:endParaRPr lang="zh-CN" altLang="en-US" dirty="0"/>
          </a:p>
        </p:txBody>
      </p:sp>
    </p:spTree>
    <p:extLst>
      <p:ext uri="{BB962C8B-B14F-4D97-AF65-F5344CB8AC3E}">
        <p14:creationId xmlns:p14="http://schemas.microsoft.com/office/powerpoint/2010/main" val="3709595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55" y="0"/>
            <a:ext cx="5917223" cy="6858000"/>
          </a:xfrm>
          <a:prstGeom prst="rect">
            <a:avLst/>
          </a:prstGeom>
        </p:spPr>
      </p:pic>
    </p:spTree>
    <p:extLst>
      <p:ext uri="{BB962C8B-B14F-4D97-AF65-F5344CB8AC3E}">
        <p14:creationId xmlns:p14="http://schemas.microsoft.com/office/powerpoint/2010/main" val="106356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en-US" altLang="zh-CN" dirty="0" err="1"/>
              <a:t>ArkUI</a:t>
            </a:r>
            <a:r>
              <a:rPr lang="zh-CN" altLang="en-US" dirty="0"/>
              <a:t>概述</a:t>
            </a:r>
          </a:p>
        </p:txBody>
      </p:sp>
      <p:sp>
        <p:nvSpPr>
          <p:cNvPr id="3" name="内容占位符 2"/>
          <p:cNvSpPr>
            <a:spLocks noGrp="1"/>
          </p:cNvSpPr>
          <p:nvPr>
            <p:ph idx="1"/>
          </p:nvPr>
        </p:nvSpPr>
        <p:spPr/>
        <p:txBody>
          <a:bodyPr/>
          <a:lstStyle/>
          <a:p>
            <a:pPr marL="0" indent="0">
              <a:buNone/>
            </a:pPr>
            <a:r>
              <a:rPr lang="en-US" altLang="zh-CN" dirty="0" err="1"/>
              <a:t>ArkUI</a:t>
            </a:r>
            <a:r>
              <a:rPr lang="zh-CN" altLang="en-US" dirty="0"/>
              <a:t>（方舟开发框架）是一套构建</a:t>
            </a:r>
            <a:r>
              <a:rPr lang="en-US" altLang="zh-CN" dirty="0" err="1"/>
              <a:t>HarmonyOS</a:t>
            </a:r>
            <a:r>
              <a:rPr lang="zh-CN" altLang="en-US" dirty="0"/>
              <a:t>应用界面的</a:t>
            </a:r>
            <a:r>
              <a:rPr lang="en-US" altLang="zh-CN" dirty="0"/>
              <a:t>UI</a:t>
            </a:r>
            <a:r>
              <a:rPr lang="zh-CN" altLang="en-US" dirty="0"/>
              <a:t>开发框架，它提供了极简的</a:t>
            </a:r>
            <a:r>
              <a:rPr lang="en-US" altLang="zh-CN" dirty="0"/>
              <a:t>UI</a:t>
            </a:r>
            <a:r>
              <a:rPr lang="zh-CN" altLang="en-US" dirty="0"/>
              <a:t>语法与包括</a:t>
            </a:r>
            <a:r>
              <a:rPr lang="en-US" altLang="zh-CN" dirty="0"/>
              <a:t>UI</a:t>
            </a:r>
            <a:r>
              <a:rPr lang="zh-CN" altLang="en-US" dirty="0" smtClean="0"/>
              <a:t>组件</a:t>
            </a:r>
            <a:r>
              <a:rPr lang="zh-CN" altLang="en-US" dirty="0"/>
              <a:t>、动画机制、事件交互等在内的</a:t>
            </a:r>
            <a:r>
              <a:rPr lang="en-US" altLang="zh-CN" dirty="0"/>
              <a:t>UI</a:t>
            </a:r>
            <a:r>
              <a:rPr lang="zh-CN" altLang="en-US" dirty="0"/>
              <a:t>开发基础设施，以满足应用开发者的可视化界面开发需求</a:t>
            </a:r>
            <a:r>
              <a:rPr lang="zh-CN" altLang="en-US" dirty="0" smtClean="0"/>
              <a:t>。</a:t>
            </a:r>
            <a:endParaRPr lang="en-US" altLang="zh-CN" dirty="0" smtClean="0"/>
          </a:p>
          <a:p>
            <a:endParaRPr lang="en-US" altLang="zh-CN" dirty="0"/>
          </a:p>
          <a:p>
            <a:r>
              <a:rPr lang="en-US" altLang="zh-CN" dirty="0"/>
              <a:t>3.1.1  </a:t>
            </a:r>
            <a:r>
              <a:rPr lang="en-US" altLang="zh-CN" dirty="0" err="1"/>
              <a:t>ArkUI</a:t>
            </a:r>
            <a:r>
              <a:rPr lang="zh-CN" altLang="en-US" dirty="0"/>
              <a:t>的基本</a:t>
            </a:r>
            <a:r>
              <a:rPr lang="zh-CN" altLang="en-US" dirty="0" smtClean="0"/>
              <a:t>概念</a:t>
            </a:r>
            <a:endParaRPr lang="en-US" altLang="zh-CN" dirty="0" smtClean="0"/>
          </a:p>
          <a:p>
            <a:r>
              <a:rPr lang="en-US" altLang="zh-CN" dirty="0"/>
              <a:t>3.1.2  </a:t>
            </a:r>
            <a:r>
              <a:rPr lang="en-US" altLang="zh-CN" dirty="0" err="1"/>
              <a:t>ArkUI</a:t>
            </a:r>
            <a:r>
              <a:rPr lang="zh-CN" altLang="en-US" dirty="0"/>
              <a:t>的主要</a:t>
            </a:r>
            <a:r>
              <a:rPr lang="zh-CN" altLang="en-US" dirty="0" smtClean="0"/>
              <a:t>特征</a:t>
            </a:r>
            <a:endParaRPr lang="en-US" altLang="zh-CN" dirty="0" smtClean="0"/>
          </a:p>
          <a:p>
            <a:r>
              <a:rPr lang="en-US" altLang="zh-CN" dirty="0"/>
              <a:t>3.1.3  JS</a:t>
            </a:r>
            <a:r>
              <a:rPr lang="zh-CN" altLang="en-US" dirty="0"/>
              <a:t>、</a:t>
            </a:r>
            <a:r>
              <a:rPr lang="en-US" altLang="zh-CN" dirty="0"/>
              <a:t>TS</a:t>
            </a:r>
            <a:r>
              <a:rPr lang="zh-CN" altLang="en-US" dirty="0"/>
              <a:t>、</a:t>
            </a:r>
            <a:r>
              <a:rPr lang="en-US" altLang="zh-CN" dirty="0" err="1"/>
              <a:t>ArkTS</a:t>
            </a:r>
            <a:r>
              <a:rPr lang="zh-CN" altLang="en-US" dirty="0"/>
              <a:t>、</a:t>
            </a:r>
            <a:r>
              <a:rPr lang="en-US" altLang="zh-CN" dirty="0" err="1"/>
              <a:t>ArkUI</a:t>
            </a:r>
            <a:r>
              <a:rPr lang="zh-CN" altLang="en-US" dirty="0"/>
              <a:t>和</a:t>
            </a:r>
            <a:r>
              <a:rPr lang="en-US" altLang="zh-CN" dirty="0" err="1"/>
              <a:t>ArkCompiler</a:t>
            </a:r>
            <a:r>
              <a:rPr lang="zh-CN" altLang="en-US" dirty="0"/>
              <a:t>之间的联系</a:t>
            </a:r>
          </a:p>
        </p:txBody>
      </p:sp>
    </p:spTree>
    <p:extLst>
      <p:ext uri="{BB962C8B-B14F-4D97-AF65-F5344CB8AC3E}">
        <p14:creationId xmlns:p14="http://schemas.microsoft.com/office/powerpoint/2010/main" val="2549036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3.4.11  </a:t>
            </a:r>
            <a:r>
              <a:rPr lang="en-US" altLang="zh-CN" dirty="0" err="1"/>
              <a:t>LoadingProgress</a:t>
            </a:r>
            <a:endParaRPr lang="zh-CN" altLang="en-US" dirty="0"/>
          </a:p>
        </p:txBody>
      </p:sp>
      <p:sp>
        <p:nvSpPr>
          <p:cNvPr id="3" name="内容占位符 2"/>
          <p:cNvSpPr>
            <a:spLocks noGrp="1"/>
          </p:cNvSpPr>
          <p:nvPr>
            <p:ph idx="1"/>
          </p:nvPr>
        </p:nvSpPr>
        <p:spPr>
          <a:xfrm>
            <a:off x="609600" y="1694244"/>
            <a:ext cx="11153104" cy="5154433"/>
          </a:xfrm>
        </p:spPr>
        <p:txBody>
          <a:bodyPr>
            <a:normAutofit/>
          </a:bodyPr>
          <a:lstStyle/>
          <a:p>
            <a:pPr marL="0" indent="0">
              <a:buNone/>
            </a:pPr>
            <a:r>
              <a:rPr lang="en-US" altLang="zh-CN" dirty="0" err="1"/>
              <a:t>LoadingProgress</a:t>
            </a:r>
            <a:r>
              <a:rPr lang="zh-CN" altLang="en-US" dirty="0"/>
              <a:t>是用于显示加载动效的组件</a:t>
            </a:r>
            <a:r>
              <a:rPr lang="zh-CN" altLang="en-US" dirty="0" smtClean="0"/>
              <a:t>。</a:t>
            </a:r>
            <a:endParaRPr lang="en-US" altLang="zh-CN" dirty="0" smtClean="0"/>
          </a:p>
          <a:p>
            <a:pPr marL="0" indent="0">
              <a:buNone/>
            </a:pPr>
            <a:endParaRPr lang="en-US" altLang="zh-CN" dirty="0"/>
          </a:p>
          <a:p>
            <a:pPr marL="0" indent="0">
              <a:buNone/>
            </a:pPr>
            <a:r>
              <a:rPr lang="zh-CN" altLang="en-US" dirty="0" smtClean="0"/>
              <a:t>示例</a:t>
            </a:r>
            <a:r>
              <a:rPr lang="zh-CN" altLang="en-US" dirty="0"/>
              <a:t>代码如下：</a:t>
            </a:r>
          </a:p>
          <a:p>
            <a:pPr marL="0" indent="0">
              <a:buNone/>
            </a:pPr>
            <a:r>
              <a:rPr lang="en-US" altLang="zh-CN" dirty="0"/>
              <a:t>//</a:t>
            </a:r>
            <a:r>
              <a:rPr lang="zh-CN" altLang="en-US" dirty="0"/>
              <a:t>显示加载动效</a:t>
            </a:r>
          </a:p>
          <a:p>
            <a:pPr marL="0" indent="0">
              <a:buNone/>
            </a:pPr>
            <a:r>
              <a:rPr lang="en-US" altLang="zh-CN" dirty="0" err="1"/>
              <a:t>LoadingProgress</a:t>
            </a:r>
            <a:r>
              <a:rPr lang="en-US" altLang="zh-CN" dirty="0"/>
              <a:t>()</a:t>
            </a:r>
          </a:p>
          <a:p>
            <a:pPr marL="0" indent="0">
              <a:buNone/>
            </a:pPr>
            <a:r>
              <a:rPr lang="en-US" altLang="zh-CN" dirty="0"/>
              <a:t>  .color(</a:t>
            </a:r>
            <a:r>
              <a:rPr lang="en-US" altLang="zh-CN" dirty="0" err="1"/>
              <a:t>Color.Red</a:t>
            </a:r>
            <a:r>
              <a:rPr lang="en-US" altLang="zh-CN" dirty="0"/>
              <a:t>) //</a:t>
            </a:r>
            <a:r>
              <a:rPr lang="zh-CN" altLang="en-US" dirty="0"/>
              <a:t>设置为红色</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772" y="511228"/>
            <a:ext cx="3559180" cy="5017158"/>
          </a:xfrm>
          <a:prstGeom prst="rect">
            <a:avLst/>
          </a:prstGeom>
        </p:spPr>
      </p:pic>
    </p:spTree>
    <p:extLst>
      <p:ext uri="{BB962C8B-B14F-4D97-AF65-F5344CB8AC3E}">
        <p14:creationId xmlns:p14="http://schemas.microsoft.com/office/powerpoint/2010/main" val="563061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3.4.12  Marquee</a:t>
            </a:r>
            <a:endParaRPr lang="zh-CN" altLang="en-US" dirty="0"/>
          </a:p>
        </p:txBody>
      </p:sp>
      <p:sp>
        <p:nvSpPr>
          <p:cNvPr id="3" name="内容占位符 2"/>
          <p:cNvSpPr>
            <a:spLocks noGrp="1"/>
          </p:cNvSpPr>
          <p:nvPr>
            <p:ph idx="1"/>
          </p:nvPr>
        </p:nvSpPr>
        <p:spPr>
          <a:xfrm>
            <a:off x="609600" y="1694244"/>
            <a:ext cx="6023020" cy="5154433"/>
          </a:xfrm>
        </p:spPr>
        <p:txBody>
          <a:bodyPr>
            <a:normAutofit fontScale="40000" lnSpcReduction="20000"/>
          </a:bodyPr>
          <a:lstStyle/>
          <a:p>
            <a:pPr marL="0" indent="0">
              <a:buNone/>
            </a:pPr>
            <a:r>
              <a:rPr lang="en-US" altLang="zh-CN" dirty="0"/>
              <a:t>Marquee</a:t>
            </a:r>
            <a:r>
              <a:rPr lang="zh-CN" altLang="en-US" dirty="0"/>
              <a:t>是跑马灯组件，用于滚动展示一段单行文本，仅当文本内容宽度超过跑马灯组件宽度时滚动。</a:t>
            </a:r>
            <a:r>
              <a:rPr lang="zh-CN" altLang="en-US" dirty="0" smtClean="0"/>
              <a:t>示例代码</a:t>
            </a:r>
            <a:r>
              <a:rPr lang="zh-CN" altLang="en-US" dirty="0"/>
              <a:t>如下：</a:t>
            </a:r>
          </a:p>
          <a:p>
            <a:pPr marL="0" indent="0">
              <a:buNone/>
            </a:pPr>
            <a:r>
              <a:rPr lang="en-US" altLang="zh-CN" dirty="0"/>
              <a:t>//</a:t>
            </a:r>
            <a:r>
              <a:rPr lang="zh-CN" altLang="en-US" dirty="0"/>
              <a:t>文本内容宽度未超过跑马灯组件宽度，不滚动</a:t>
            </a:r>
          </a:p>
          <a:p>
            <a:pPr marL="0" indent="0">
              <a:buNone/>
            </a:pPr>
            <a:r>
              <a:rPr lang="en-US" altLang="zh-CN" dirty="0"/>
              <a:t>Marquee({</a:t>
            </a:r>
          </a:p>
          <a:p>
            <a:pPr marL="0" indent="0">
              <a:buNone/>
            </a:pPr>
            <a:r>
              <a:rPr lang="en-US" altLang="zh-CN" dirty="0"/>
              <a:t>  start: true, 		//</a:t>
            </a:r>
            <a:r>
              <a:rPr lang="zh-CN" altLang="en-US" dirty="0"/>
              <a:t>控制跑马灯是否进入播放状态</a:t>
            </a:r>
          </a:p>
          <a:p>
            <a:pPr marL="0" indent="0">
              <a:buNone/>
            </a:pPr>
            <a:r>
              <a:rPr lang="zh-CN" altLang="en-US" dirty="0"/>
              <a:t>  </a:t>
            </a:r>
            <a:r>
              <a:rPr lang="en-US" altLang="zh-CN" dirty="0"/>
              <a:t>step: 12, 		//</a:t>
            </a:r>
            <a:r>
              <a:rPr lang="zh-CN" altLang="en-US" dirty="0"/>
              <a:t>滚动动画文本的滚动步长。默认值为</a:t>
            </a:r>
            <a:r>
              <a:rPr lang="en-US" altLang="zh-CN" dirty="0"/>
              <a:t>6</a:t>
            </a:r>
            <a:r>
              <a:rPr lang="zh-CN" altLang="en-US" dirty="0"/>
              <a:t>，单位为</a:t>
            </a:r>
            <a:r>
              <a:rPr lang="en-US" altLang="zh-CN" dirty="0" err="1"/>
              <a:t>vp</a:t>
            </a:r>
            <a:endParaRPr lang="en-US" altLang="zh-CN" dirty="0"/>
          </a:p>
          <a:p>
            <a:pPr marL="0" indent="0">
              <a:buNone/>
            </a:pPr>
            <a:r>
              <a:rPr lang="en-US" altLang="zh-CN" dirty="0"/>
              <a:t>  loop: -1, 		//</a:t>
            </a:r>
            <a:r>
              <a:rPr lang="zh-CN" altLang="en-US" dirty="0"/>
              <a:t>循环次数，</a:t>
            </a:r>
            <a:r>
              <a:rPr lang="en-US" altLang="zh-CN" dirty="0"/>
              <a:t>-1</a:t>
            </a:r>
            <a:r>
              <a:rPr lang="zh-CN" altLang="en-US" dirty="0"/>
              <a:t>为无限循环</a:t>
            </a:r>
          </a:p>
          <a:p>
            <a:pPr marL="0" indent="0">
              <a:buNone/>
            </a:pPr>
            <a:r>
              <a:rPr lang="zh-CN" altLang="en-US" dirty="0"/>
              <a:t>  </a:t>
            </a:r>
            <a:r>
              <a:rPr lang="en-US" altLang="zh-CN" dirty="0" err="1"/>
              <a:t>fromStart</a:t>
            </a:r>
            <a:r>
              <a:rPr lang="en-US" altLang="zh-CN" dirty="0"/>
              <a:t>: true, 	//</a:t>
            </a:r>
            <a:r>
              <a:rPr lang="zh-CN" altLang="en-US" dirty="0"/>
              <a:t>设置文本从头开始滚动或反向滚动</a:t>
            </a:r>
          </a:p>
          <a:p>
            <a:pPr marL="0" indent="0">
              <a:buNone/>
            </a:pPr>
            <a:r>
              <a:rPr lang="zh-CN" altLang="en-US" dirty="0"/>
              <a:t>  </a:t>
            </a:r>
            <a:r>
              <a:rPr lang="en-US" altLang="zh-CN" dirty="0" err="1"/>
              <a:t>src</a:t>
            </a:r>
            <a:r>
              <a:rPr lang="en-US" altLang="zh-CN" dirty="0"/>
              <a:t>: "</a:t>
            </a:r>
            <a:r>
              <a:rPr lang="en-US" altLang="zh-CN" dirty="0" err="1"/>
              <a:t>HarmonyOS</a:t>
            </a:r>
            <a:r>
              <a:rPr lang="zh-CN" altLang="en-US" dirty="0"/>
              <a:t>也称为鸿蒙系统</a:t>
            </a:r>
            <a:r>
              <a:rPr lang="en-US" altLang="zh-CN" dirty="0"/>
              <a:t>"</a:t>
            </a:r>
          </a:p>
          <a:p>
            <a:pPr marL="0" indent="0">
              <a:buNone/>
            </a:pPr>
            <a:r>
              <a:rPr lang="en-US" altLang="zh-CN" dirty="0"/>
              <a:t>}).</a:t>
            </a:r>
            <a:r>
              <a:rPr lang="en-US" altLang="zh-CN" dirty="0" err="1"/>
              <a:t>fontSize</a:t>
            </a:r>
            <a:r>
              <a:rPr lang="en-US" altLang="zh-CN" dirty="0"/>
              <a:t>(20)</a:t>
            </a:r>
          </a:p>
          <a:p>
            <a:pPr marL="0" indent="0">
              <a:buNone/>
            </a:pPr>
            <a:endParaRPr lang="en-US" altLang="zh-CN" dirty="0"/>
          </a:p>
          <a:p>
            <a:pPr marL="0" indent="0">
              <a:buNone/>
            </a:pPr>
            <a:r>
              <a:rPr lang="en-US" altLang="zh-CN" dirty="0"/>
              <a:t>//</a:t>
            </a:r>
            <a:r>
              <a:rPr lang="zh-CN" altLang="en-US" dirty="0"/>
              <a:t>文本内容宽度超过了跑马灯组件宽度，滚动</a:t>
            </a:r>
          </a:p>
          <a:p>
            <a:pPr marL="0" indent="0">
              <a:buNone/>
            </a:pPr>
            <a:r>
              <a:rPr lang="en-US" altLang="zh-CN" dirty="0"/>
              <a:t>Marquee({</a:t>
            </a:r>
          </a:p>
          <a:p>
            <a:pPr marL="0" indent="0">
              <a:buNone/>
            </a:pPr>
            <a:r>
              <a:rPr lang="en-US" altLang="zh-CN" dirty="0"/>
              <a:t>  start: true, 		//</a:t>
            </a:r>
            <a:r>
              <a:rPr lang="zh-CN" altLang="en-US" dirty="0"/>
              <a:t>控制跑马灯是否进入播放状态</a:t>
            </a:r>
          </a:p>
          <a:p>
            <a:pPr marL="0" indent="0">
              <a:buNone/>
            </a:pPr>
            <a:r>
              <a:rPr lang="zh-CN" altLang="en-US" dirty="0"/>
              <a:t>  </a:t>
            </a:r>
            <a:r>
              <a:rPr lang="en-US" altLang="zh-CN" dirty="0"/>
              <a:t>step: 12, 		//</a:t>
            </a:r>
            <a:r>
              <a:rPr lang="zh-CN" altLang="en-US" dirty="0"/>
              <a:t>滚动动画文本的滚动步长。默认值为</a:t>
            </a:r>
            <a:r>
              <a:rPr lang="en-US" altLang="zh-CN" dirty="0"/>
              <a:t>6</a:t>
            </a:r>
            <a:r>
              <a:rPr lang="zh-CN" altLang="en-US" dirty="0"/>
              <a:t>，单位为</a:t>
            </a:r>
            <a:r>
              <a:rPr lang="en-US" altLang="zh-CN" dirty="0" err="1"/>
              <a:t>vp</a:t>
            </a:r>
            <a:endParaRPr lang="en-US" altLang="zh-CN" dirty="0"/>
          </a:p>
          <a:p>
            <a:pPr marL="0" indent="0">
              <a:buNone/>
            </a:pPr>
            <a:r>
              <a:rPr lang="en-US" altLang="zh-CN" dirty="0"/>
              <a:t>  loop: -1, 		//</a:t>
            </a:r>
            <a:r>
              <a:rPr lang="zh-CN" altLang="en-US" dirty="0"/>
              <a:t>循环次数，</a:t>
            </a:r>
            <a:r>
              <a:rPr lang="en-US" altLang="zh-CN" dirty="0"/>
              <a:t>-1</a:t>
            </a:r>
            <a:r>
              <a:rPr lang="zh-CN" altLang="en-US" dirty="0"/>
              <a:t>为无限循环</a:t>
            </a:r>
          </a:p>
          <a:p>
            <a:pPr marL="0" indent="0">
              <a:buNone/>
            </a:pPr>
            <a:r>
              <a:rPr lang="zh-CN" altLang="en-US" dirty="0"/>
              <a:t>  </a:t>
            </a:r>
            <a:r>
              <a:rPr lang="en-US" altLang="zh-CN" dirty="0" err="1"/>
              <a:t>fromStart</a:t>
            </a:r>
            <a:r>
              <a:rPr lang="en-US" altLang="zh-CN" dirty="0"/>
              <a:t>: true, 	//</a:t>
            </a:r>
            <a:r>
              <a:rPr lang="zh-CN" altLang="en-US" dirty="0"/>
              <a:t>设置文本从头开始滚动或反向滚动</a:t>
            </a:r>
          </a:p>
          <a:p>
            <a:pPr marL="0" indent="0">
              <a:buNone/>
            </a:pPr>
            <a:r>
              <a:rPr lang="zh-CN" altLang="en-US" dirty="0"/>
              <a:t>  </a:t>
            </a:r>
            <a:r>
              <a:rPr lang="en-US" altLang="zh-CN" dirty="0" err="1"/>
              <a:t>src</a:t>
            </a:r>
            <a:r>
              <a:rPr lang="en-US" altLang="zh-CN" dirty="0"/>
              <a:t>: "</a:t>
            </a:r>
            <a:r>
              <a:rPr lang="zh-CN" altLang="en-US" dirty="0"/>
              <a:t>在传统的单设备系统能力基础上，</a:t>
            </a:r>
            <a:r>
              <a:rPr lang="en-US" altLang="zh-CN" dirty="0" err="1"/>
              <a:t>HarmonyOS</a:t>
            </a:r>
            <a:r>
              <a:rPr lang="zh-CN" altLang="en-US" dirty="0"/>
              <a:t>提出了基于同一套系统能力、适配多种终端形态的分</a:t>
            </a:r>
          </a:p>
          <a:p>
            <a:pPr marL="0" indent="0">
              <a:buNone/>
            </a:pPr>
            <a:endParaRPr lang="zh-CN" altLang="en-US" dirty="0"/>
          </a:p>
          <a:p>
            <a:pPr marL="0" indent="0">
              <a:buNone/>
            </a:pPr>
            <a:r>
              <a:rPr lang="zh-CN" altLang="en-US" dirty="0"/>
              <a:t>布式理念。</a:t>
            </a:r>
            <a:r>
              <a:rPr lang="en-US" altLang="zh-CN" dirty="0"/>
              <a:t>"</a:t>
            </a:r>
          </a:p>
          <a:p>
            <a:pPr marL="0" indent="0">
              <a:buNone/>
            </a:pPr>
            <a:r>
              <a:rPr lang="en-US" altLang="zh-CN" dirty="0"/>
              <a:t>}).</a:t>
            </a:r>
            <a:r>
              <a:rPr lang="en-US" altLang="zh-CN" dirty="0" err="1"/>
              <a:t>fontSize</a:t>
            </a:r>
            <a:r>
              <a:rPr lang="en-US" altLang="zh-CN" dirty="0"/>
              <a:t>(20)</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688" y="1221090"/>
            <a:ext cx="3059196" cy="5231226"/>
          </a:xfrm>
          <a:prstGeom prst="rect">
            <a:avLst/>
          </a:prstGeom>
        </p:spPr>
      </p:pic>
    </p:spTree>
    <p:extLst>
      <p:ext uri="{BB962C8B-B14F-4D97-AF65-F5344CB8AC3E}">
        <p14:creationId xmlns:p14="http://schemas.microsoft.com/office/powerpoint/2010/main" val="162998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3.4.13  Navigation</a:t>
            </a:r>
            <a:endParaRPr lang="zh-CN" altLang="en-US" dirty="0"/>
          </a:p>
        </p:txBody>
      </p:sp>
      <p:sp>
        <p:nvSpPr>
          <p:cNvPr id="3" name="内容占位符 2"/>
          <p:cNvSpPr>
            <a:spLocks noGrp="1"/>
          </p:cNvSpPr>
          <p:nvPr>
            <p:ph idx="1"/>
          </p:nvPr>
        </p:nvSpPr>
        <p:spPr>
          <a:xfrm>
            <a:off x="609600" y="1694244"/>
            <a:ext cx="6023020" cy="5154433"/>
          </a:xfrm>
        </p:spPr>
        <p:txBody>
          <a:bodyPr>
            <a:normAutofit fontScale="55000" lnSpcReduction="20000"/>
          </a:bodyPr>
          <a:lstStyle/>
          <a:p>
            <a:pPr marL="0" indent="0">
              <a:buNone/>
            </a:pPr>
            <a:r>
              <a:rPr lang="en-US" altLang="zh-CN" dirty="0"/>
              <a:t>Navigation</a:t>
            </a:r>
            <a:r>
              <a:rPr lang="zh-CN" altLang="en-US" dirty="0"/>
              <a:t>组件一般作为</a:t>
            </a:r>
            <a:r>
              <a:rPr lang="en-US" altLang="zh-CN" dirty="0"/>
              <a:t>Page</a:t>
            </a:r>
            <a:r>
              <a:rPr lang="zh-CN" altLang="en-US" dirty="0"/>
              <a:t>页面的根容器，通过属性设置来展示页面的标题、工具栏、菜单</a:t>
            </a:r>
            <a:r>
              <a:rPr lang="zh-CN" altLang="en-US" dirty="0" smtClean="0"/>
              <a:t>。</a:t>
            </a:r>
            <a:endParaRPr lang="en-US" altLang="zh-CN" dirty="0" smtClean="0"/>
          </a:p>
          <a:p>
            <a:pPr marL="0" indent="0">
              <a:buNone/>
            </a:pPr>
            <a:r>
              <a:rPr lang="zh-CN" altLang="en-US" dirty="0" smtClean="0"/>
              <a:t>示例代码：</a:t>
            </a:r>
            <a:endParaRPr lang="zh-CN" altLang="en-US" dirty="0"/>
          </a:p>
          <a:p>
            <a:pPr marL="0" indent="0">
              <a:buNone/>
            </a:pPr>
            <a:r>
              <a:rPr lang="en-US" altLang="zh-CN" dirty="0"/>
              <a:t>//</a:t>
            </a:r>
            <a:r>
              <a:rPr lang="zh-CN" altLang="en-US" dirty="0"/>
              <a:t>自定义一个</a:t>
            </a:r>
            <a:r>
              <a:rPr lang="en-US" altLang="zh-CN" dirty="0"/>
              <a:t>Toolbar</a:t>
            </a:r>
            <a:r>
              <a:rPr lang="zh-CN" altLang="en-US" dirty="0"/>
              <a:t>组件</a:t>
            </a:r>
          </a:p>
          <a:p>
            <a:pPr marL="0" indent="0">
              <a:buNone/>
            </a:pPr>
            <a:r>
              <a:rPr lang="en-US" altLang="zh-CN" dirty="0"/>
              <a:t>@Builder </a:t>
            </a:r>
            <a:r>
              <a:rPr lang="en-US" altLang="zh-CN" dirty="0" err="1"/>
              <a:t>NavigationToolbar</a:t>
            </a:r>
            <a:r>
              <a:rPr lang="en-US" altLang="zh-CN" dirty="0"/>
              <a:t>() {</a:t>
            </a:r>
          </a:p>
          <a:p>
            <a:pPr marL="0" indent="0">
              <a:buNone/>
            </a:pPr>
            <a:r>
              <a:rPr lang="en-US" altLang="zh-CN" dirty="0"/>
              <a:t>  Row() {</a:t>
            </a:r>
          </a:p>
          <a:p>
            <a:pPr marL="0" indent="0">
              <a:buNone/>
            </a:pPr>
            <a:r>
              <a:rPr lang="en-US" altLang="zh-CN" dirty="0"/>
              <a:t>      Text("</a:t>
            </a:r>
            <a:r>
              <a:rPr lang="zh-CN" altLang="en-US" dirty="0"/>
              <a:t>首页</a:t>
            </a:r>
            <a:r>
              <a:rPr lang="en-US" altLang="zh-CN" dirty="0"/>
              <a:t>").</a:t>
            </a:r>
            <a:r>
              <a:rPr lang="en-US" altLang="zh-CN" dirty="0" err="1"/>
              <a:t>fontSize</a:t>
            </a:r>
            <a:r>
              <a:rPr lang="en-US" altLang="zh-CN" dirty="0"/>
              <a:t>(25).margin({ left: 70 })</a:t>
            </a:r>
          </a:p>
          <a:p>
            <a:pPr marL="0" indent="0">
              <a:buNone/>
            </a:pPr>
            <a:r>
              <a:rPr lang="en-US" altLang="zh-CN" dirty="0"/>
              <a:t>      Text("+").</a:t>
            </a:r>
            <a:r>
              <a:rPr lang="en-US" altLang="zh-CN" dirty="0" err="1"/>
              <a:t>fontSize</a:t>
            </a:r>
            <a:r>
              <a:rPr lang="en-US" altLang="zh-CN" dirty="0"/>
              <a:t>(25).margin({ left: 70 })</a:t>
            </a:r>
          </a:p>
          <a:p>
            <a:pPr marL="0" indent="0">
              <a:buNone/>
            </a:pPr>
            <a:r>
              <a:rPr lang="en-US" altLang="zh-CN" dirty="0"/>
              <a:t>      Text("</a:t>
            </a:r>
            <a:r>
              <a:rPr lang="zh-CN" altLang="en-US" dirty="0"/>
              <a:t>我</a:t>
            </a:r>
            <a:r>
              <a:rPr lang="en-US" altLang="zh-CN" dirty="0"/>
              <a:t>").</a:t>
            </a:r>
            <a:r>
              <a:rPr lang="en-US" altLang="zh-CN" dirty="0" err="1"/>
              <a:t>fontSize</a:t>
            </a:r>
            <a:r>
              <a:rPr lang="en-US" altLang="zh-CN" dirty="0"/>
              <a:t>(25).margin({ left: 70 })</a:t>
            </a:r>
          </a:p>
          <a:p>
            <a:pPr marL="0" indent="0">
              <a:buNone/>
            </a:pPr>
            <a:r>
              <a:rPr lang="en-US" altLang="zh-CN" dirty="0"/>
              <a:t>  }</a:t>
            </a:r>
          </a:p>
          <a:p>
            <a:pPr marL="0" indent="0">
              <a:buNone/>
            </a:pPr>
            <a:r>
              <a:rPr lang="en-US" altLang="zh-CN" dirty="0"/>
              <a:t>}</a:t>
            </a:r>
          </a:p>
          <a:p>
            <a:pPr marL="0" indent="0">
              <a:buNone/>
            </a:pPr>
            <a:endParaRPr lang="en-US" altLang="zh-CN" dirty="0"/>
          </a:p>
          <a:p>
            <a:pPr marL="0" indent="0">
              <a:buNone/>
            </a:pPr>
            <a:r>
              <a:rPr lang="en-US" altLang="zh-CN" dirty="0"/>
              <a:t>//Navigation</a:t>
            </a:r>
            <a:r>
              <a:rPr lang="zh-CN" altLang="en-US" dirty="0"/>
              <a:t>使用自定义的</a:t>
            </a:r>
            <a:r>
              <a:rPr lang="en-US" altLang="zh-CN" dirty="0" err="1"/>
              <a:t>NavigationToolbar</a:t>
            </a:r>
            <a:r>
              <a:rPr lang="zh-CN" altLang="en-US" dirty="0"/>
              <a:t>组件</a:t>
            </a:r>
          </a:p>
          <a:p>
            <a:pPr marL="0" indent="0">
              <a:buNone/>
            </a:pPr>
            <a:r>
              <a:rPr lang="en-US" altLang="zh-CN" dirty="0"/>
              <a:t>Navigation() {</a:t>
            </a:r>
          </a:p>
          <a:p>
            <a:pPr marL="0" indent="0">
              <a:buNone/>
            </a:pPr>
            <a:r>
              <a:rPr lang="en-US" altLang="zh-CN" dirty="0"/>
              <a:t>    Flex() {</a:t>
            </a:r>
          </a:p>
          <a:p>
            <a:pPr marL="0" indent="0">
              <a:buNone/>
            </a:pPr>
            <a:r>
              <a:rPr lang="en-US" altLang="zh-CN" dirty="0"/>
              <a:t>    }</a:t>
            </a:r>
          </a:p>
          <a:p>
            <a:pPr marL="0" indent="0">
              <a:buNone/>
            </a:pPr>
            <a:r>
              <a:rPr lang="en-US" altLang="zh-CN" dirty="0"/>
              <a:t>  }</a:t>
            </a:r>
          </a:p>
          <a:p>
            <a:pPr marL="0" indent="0">
              <a:buNone/>
            </a:pPr>
            <a:r>
              <a:rPr lang="en-US" altLang="zh-CN" dirty="0"/>
              <a:t>  .</a:t>
            </a:r>
            <a:r>
              <a:rPr lang="en-US" altLang="zh-CN" dirty="0" err="1"/>
              <a:t>toolBar</a:t>
            </a:r>
            <a:r>
              <a:rPr lang="en-US" altLang="zh-CN" dirty="0"/>
              <a:t>(</a:t>
            </a:r>
            <a:r>
              <a:rPr lang="en-US" altLang="zh-CN" dirty="0" err="1"/>
              <a:t>this.NavigationToolbar</a:t>
            </a:r>
            <a:r>
              <a:rPr lang="en-US" altLang="zh-CN" dirty="0"/>
              <a:t>) //</a:t>
            </a:r>
            <a:r>
              <a:rPr lang="zh-CN" altLang="en-US" dirty="0"/>
              <a:t>自定义一个</a:t>
            </a:r>
            <a:r>
              <a:rPr lang="en-US" altLang="zh-CN" dirty="0"/>
              <a:t>Toolbar</a:t>
            </a:r>
            <a:r>
              <a:rPr lang="zh-CN" altLang="en-US" dirty="0"/>
              <a:t>组件</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471" y="1113308"/>
            <a:ext cx="2827256" cy="4886079"/>
          </a:xfrm>
          <a:prstGeom prst="rect">
            <a:avLst/>
          </a:prstGeom>
        </p:spPr>
      </p:pic>
    </p:spTree>
    <p:extLst>
      <p:ext uri="{BB962C8B-B14F-4D97-AF65-F5344CB8AC3E}">
        <p14:creationId xmlns:p14="http://schemas.microsoft.com/office/powerpoint/2010/main" val="26431378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3.4.14  </a:t>
            </a:r>
            <a:r>
              <a:rPr lang="en-US" altLang="zh-CN" dirty="0" err="1"/>
              <a:t>PatternLock</a:t>
            </a:r>
            <a:endParaRPr lang="zh-CN" altLang="en-US" dirty="0"/>
          </a:p>
        </p:txBody>
      </p:sp>
      <p:sp>
        <p:nvSpPr>
          <p:cNvPr id="3" name="内容占位符 2"/>
          <p:cNvSpPr>
            <a:spLocks noGrp="1"/>
          </p:cNvSpPr>
          <p:nvPr>
            <p:ph idx="1"/>
          </p:nvPr>
        </p:nvSpPr>
        <p:spPr>
          <a:xfrm>
            <a:off x="928352" y="1703567"/>
            <a:ext cx="6023020" cy="5154433"/>
          </a:xfrm>
        </p:spPr>
        <p:txBody>
          <a:bodyPr>
            <a:normAutofit fontScale="62500" lnSpcReduction="20000"/>
          </a:bodyPr>
          <a:lstStyle/>
          <a:p>
            <a:pPr marL="0" indent="0">
              <a:buNone/>
            </a:pPr>
            <a:r>
              <a:rPr lang="en-US" altLang="zh-CN" dirty="0" err="1"/>
              <a:t>PatternLock</a:t>
            </a:r>
            <a:r>
              <a:rPr lang="zh-CN" altLang="en-US" dirty="0"/>
              <a:t>是图案密码锁组件，以九宫格图案的方式输入密码，用于密码验证场景。手指在</a:t>
            </a:r>
            <a:r>
              <a:rPr lang="en-US" altLang="zh-CN" dirty="0" err="1" smtClean="0"/>
              <a:t>PatternLock</a:t>
            </a:r>
            <a:r>
              <a:rPr lang="zh-CN" altLang="en-US" dirty="0" smtClean="0"/>
              <a:t>组件</a:t>
            </a:r>
            <a:r>
              <a:rPr lang="zh-CN" altLang="en-US" dirty="0"/>
              <a:t>区域按下时开始进入输入状态，手指离开屏幕时结束输入状态完成密码输入。</a:t>
            </a:r>
          </a:p>
          <a:p>
            <a:pPr marL="0" indent="0">
              <a:buNone/>
            </a:pPr>
            <a:r>
              <a:rPr lang="en-US" altLang="zh-CN" dirty="0" err="1"/>
              <a:t>PatternLock</a:t>
            </a:r>
            <a:r>
              <a:rPr lang="en-US" altLang="zh-CN" dirty="0"/>
              <a:t>()</a:t>
            </a:r>
          </a:p>
          <a:p>
            <a:pPr marL="0" indent="0">
              <a:buNone/>
            </a:pPr>
            <a:r>
              <a:rPr lang="en-US" altLang="zh-CN" dirty="0"/>
              <a:t>  .</a:t>
            </a:r>
            <a:r>
              <a:rPr lang="en-US" altLang="zh-CN" dirty="0" err="1"/>
              <a:t>sideLength</a:t>
            </a:r>
            <a:r>
              <a:rPr lang="en-US" altLang="zh-CN" dirty="0"/>
              <a:t>(200)   		//</a:t>
            </a:r>
            <a:r>
              <a:rPr lang="zh-CN" altLang="en-US" dirty="0"/>
              <a:t>设置组件的宽度和高度（宽高相同）</a:t>
            </a:r>
          </a:p>
          <a:p>
            <a:pPr marL="0" indent="0">
              <a:buNone/>
            </a:pPr>
            <a:r>
              <a:rPr lang="zh-CN" altLang="en-US" dirty="0"/>
              <a:t>  </a:t>
            </a:r>
            <a:r>
              <a:rPr lang="en-US" altLang="zh-CN" dirty="0"/>
              <a:t>.</a:t>
            </a:r>
            <a:r>
              <a:rPr lang="en-US" altLang="zh-CN" dirty="0" err="1"/>
              <a:t>circleRadius</a:t>
            </a:r>
            <a:r>
              <a:rPr lang="en-US" altLang="zh-CN" dirty="0"/>
              <a:t>(9)   		//</a:t>
            </a:r>
            <a:r>
              <a:rPr lang="zh-CN" altLang="en-US" dirty="0"/>
              <a:t>设置宫格中圆点的半径</a:t>
            </a:r>
          </a:p>
          <a:p>
            <a:pPr marL="0" indent="0">
              <a:buNone/>
            </a:pPr>
            <a:r>
              <a:rPr lang="zh-CN" altLang="en-US" dirty="0"/>
              <a:t>  </a:t>
            </a:r>
            <a:r>
              <a:rPr lang="en-US" altLang="zh-CN" dirty="0"/>
              <a:t>.</a:t>
            </a:r>
            <a:r>
              <a:rPr lang="en-US" altLang="zh-CN" dirty="0" err="1"/>
              <a:t>pathStrokeWidth</a:t>
            </a:r>
            <a:r>
              <a:rPr lang="en-US" altLang="zh-CN" dirty="0"/>
              <a:t>(18)		//</a:t>
            </a:r>
            <a:r>
              <a:rPr lang="zh-CN" altLang="en-US" dirty="0"/>
              <a:t>设置连线的宽度。设置为</a:t>
            </a:r>
            <a:r>
              <a:rPr lang="en-US" altLang="zh-CN" dirty="0"/>
              <a:t>0</a:t>
            </a:r>
            <a:r>
              <a:rPr lang="zh-CN" altLang="en-US" dirty="0"/>
              <a:t>或负数等非法值时连线不显示</a:t>
            </a:r>
          </a:p>
          <a:p>
            <a:pPr marL="0" indent="0">
              <a:buNone/>
            </a:pPr>
            <a:r>
              <a:rPr lang="zh-CN" altLang="en-US" dirty="0"/>
              <a:t>  </a:t>
            </a:r>
            <a:r>
              <a:rPr lang="en-US" altLang="zh-CN" dirty="0"/>
              <a:t>.</a:t>
            </a:r>
            <a:r>
              <a:rPr lang="en-US" altLang="zh-CN" dirty="0" err="1"/>
              <a:t>activeColor</a:t>
            </a:r>
            <a:r>
              <a:rPr lang="en-US" altLang="zh-CN" dirty="0"/>
              <a:t>('#B0C4DE')	//</a:t>
            </a:r>
            <a:r>
              <a:rPr lang="zh-CN" altLang="en-US" dirty="0"/>
              <a:t>设置宫格圆点在“激活”状态的填充颜色</a:t>
            </a:r>
          </a:p>
          <a:p>
            <a:pPr marL="0" indent="0">
              <a:buNone/>
            </a:pPr>
            <a:r>
              <a:rPr lang="zh-CN" altLang="en-US" dirty="0"/>
              <a:t>  </a:t>
            </a:r>
            <a:r>
              <a:rPr lang="en-US" altLang="zh-CN" dirty="0"/>
              <a:t>.</a:t>
            </a:r>
            <a:r>
              <a:rPr lang="en-US" altLang="zh-CN" dirty="0" err="1"/>
              <a:t>selectedColor</a:t>
            </a:r>
            <a:r>
              <a:rPr lang="en-US" altLang="zh-CN" dirty="0"/>
              <a:t>(‘#228B22’)	//</a:t>
            </a:r>
            <a:r>
              <a:rPr lang="zh-CN" altLang="en-US" dirty="0"/>
              <a:t>设置宫格圆点在“选中”状态的填充颜色</a:t>
            </a:r>
          </a:p>
          <a:p>
            <a:pPr marL="0" indent="0">
              <a:buNone/>
            </a:pPr>
            <a:r>
              <a:rPr lang="zh-CN" altLang="en-US" dirty="0"/>
              <a:t>  </a:t>
            </a:r>
            <a:r>
              <a:rPr lang="en-US" altLang="zh-CN" dirty="0"/>
              <a:t>.</a:t>
            </a:r>
            <a:r>
              <a:rPr lang="en-US" altLang="zh-CN" dirty="0" err="1"/>
              <a:t>pathColor</a:t>
            </a:r>
            <a:r>
              <a:rPr lang="en-US" altLang="zh-CN" dirty="0"/>
              <a:t>(‘#90EE90’)	//</a:t>
            </a:r>
            <a:r>
              <a:rPr lang="zh-CN" altLang="en-US" dirty="0"/>
              <a:t>设置连线的颜色</a:t>
            </a:r>
          </a:p>
          <a:p>
            <a:pPr marL="0" indent="0">
              <a:buNone/>
            </a:pPr>
            <a:r>
              <a:rPr lang="zh-CN" altLang="en-US" dirty="0"/>
              <a:t>  </a:t>
            </a:r>
            <a:r>
              <a:rPr lang="en-US" altLang="zh-CN" dirty="0"/>
              <a:t>.</a:t>
            </a:r>
            <a:r>
              <a:rPr lang="en-US" altLang="zh-CN" dirty="0" err="1"/>
              <a:t>backgroundColor</a:t>
            </a:r>
            <a:r>
              <a:rPr lang="en-US" altLang="zh-CN" dirty="0"/>
              <a:t>('#F5F5F5')	//</a:t>
            </a:r>
            <a:r>
              <a:rPr lang="zh-CN" altLang="en-US" dirty="0"/>
              <a:t>背景颜色</a:t>
            </a:r>
          </a:p>
          <a:p>
            <a:pPr marL="0" indent="0">
              <a:buNone/>
            </a:pPr>
            <a:r>
              <a:rPr lang="zh-CN" altLang="en-US" dirty="0"/>
              <a:t>  </a:t>
            </a:r>
            <a:r>
              <a:rPr lang="en-US" altLang="zh-CN" dirty="0"/>
              <a:t>.</a:t>
            </a:r>
            <a:r>
              <a:rPr lang="en-US" altLang="zh-CN" dirty="0" err="1"/>
              <a:t>autoReset</a:t>
            </a:r>
            <a:r>
              <a:rPr lang="en-US" altLang="zh-CN" dirty="0"/>
              <a:t>(true)	//</a:t>
            </a:r>
            <a:r>
              <a:rPr lang="zh-CN" altLang="en-US" dirty="0"/>
              <a:t>设置在完成密码输入后，再次在组件区域按下时是否重置组件状态</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963" y="1694244"/>
            <a:ext cx="5887272" cy="3343742"/>
          </a:xfrm>
          <a:prstGeom prst="rect">
            <a:avLst/>
          </a:prstGeom>
        </p:spPr>
      </p:pic>
    </p:spTree>
    <p:extLst>
      <p:ext uri="{BB962C8B-B14F-4D97-AF65-F5344CB8AC3E}">
        <p14:creationId xmlns:p14="http://schemas.microsoft.com/office/powerpoint/2010/main" val="3850006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
            </a:r>
            <a:br>
              <a:rPr lang="en-US" altLang="zh-CN" dirty="0"/>
            </a:br>
            <a:r>
              <a:rPr lang="en-US" altLang="zh-CN" dirty="0"/>
              <a:t>3.4.15  Progress</a:t>
            </a:r>
          </a:p>
        </p:txBody>
      </p:sp>
      <p:sp>
        <p:nvSpPr>
          <p:cNvPr id="3" name="内容占位符 2"/>
          <p:cNvSpPr>
            <a:spLocks noGrp="1"/>
          </p:cNvSpPr>
          <p:nvPr>
            <p:ph idx="1"/>
          </p:nvPr>
        </p:nvSpPr>
        <p:spPr>
          <a:xfrm>
            <a:off x="796880" y="2025539"/>
            <a:ext cx="10778544" cy="5154433"/>
          </a:xfrm>
        </p:spPr>
        <p:txBody>
          <a:bodyPr>
            <a:normAutofit/>
          </a:bodyPr>
          <a:lstStyle/>
          <a:p>
            <a:pPr marL="0" indent="0">
              <a:buNone/>
            </a:pPr>
            <a:r>
              <a:rPr lang="en-US" altLang="zh-CN" sz="1600" dirty="0"/>
              <a:t>Progress</a:t>
            </a:r>
            <a:r>
              <a:rPr lang="zh-CN" altLang="en-US" sz="1600" dirty="0"/>
              <a:t>进度条组件用于显示内容加载或操作处理等进度。</a:t>
            </a:r>
          </a:p>
          <a:p>
            <a:pPr marL="0" indent="0">
              <a:buNone/>
            </a:pPr>
            <a:r>
              <a:rPr lang="en-US" altLang="zh-CN" sz="1600" dirty="0"/>
              <a:t>Progress</a:t>
            </a:r>
            <a:r>
              <a:rPr lang="zh-CN" altLang="en-US" sz="1600" dirty="0"/>
              <a:t>主要有以下参数。</a:t>
            </a:r>
          </a:p>
          <a:p>
            <a:pPr marL="0" indent="0">
              <a:buNone/>
            </a:pPr>
            <a:r>
              <a:rPr lang="en-US" altLang="zh-CN" sz="1600" dirty="0"/>
              <a:t>value</a:t>
            </a:r>
            <a:r>
              <a:rPr lang="zh-CN" altLang="en-US" sz="1600" dirty="0"/>
              <a:t>：指定当前进度值。</a:t>
            </a:r>
          </a:p>
          <a:p>
            <a:pPr marL="0" indent="0">
              <a:buNone/>
            </a:pPr>
            <a:r>
              <a:rPr lang="en-US" altLang="zh-CN" sz="1600" dirty="0"/>
              <a:t>total</a:t>
            </a:r>
            <a:r>
              <a:rPr lang="zh-CN" altLang="en-US" sz="1600" dirty="0"/>
              <a:t>：指定进度总长。</a:t>
            </a:r>
          </a:p>
          <a:p>
            <a:pPr marL="0" indent="0">
              <a:buNone/>
            </a:pPr>
            <a:r>
              <a:rPr lang="en-US" altLang="zh-CN" sz="1600" dirty="0"/>
              <a:t>type</a:t>
            </a:r>
            <a:r>
              <a:rPr lang="zh-CN" altLang="en-US" sz="1600" dirty="0"/>
              <a:t>：指定进度条类型</a:t>
            </a:r>
            <a:r>
              <a:rPr lang="en-US" altLang="zh-CN" sz="1600" dirty="0" err="1"/>
              <a:t>ProgressType</a:t>
            </a:r>
            <a:r>
              <a:rPr lang="zh-CN" altLang="en-US" sz="1600" dirty="0"/>
              <a:t>。</a:t>
            </a:r>
          </a:p>
          <a:p>
            <a:pPr marL="0" indent="0">
              <a:buNone/>
            </a:pPr>
            <a:r>
              <a:rPr lang="zh-CN" altLang="en-US" sz="1600" dirty="0"/>
              <a:t>其中，</a:t>
            </a:r>
            <a:r>
              <a:rPr lang="en-US" altLang="zh-CN" sz="1600" dirty="0" err="1"/>
              <a:t>ProgressType</a:t>
            </a:r>
            <a:r>
              <a:rPr lang="zh-CN" altLang="en-US" sz="1600" dirty="0"/>
              <a:t>主要有以下</a:t>
            </a:r>
            <a:r>
              <a:rPr lang="en-US" altLang="zh-CN" sz="1600" dirty="0"/>
              <a:t>5</a:t>
            </a:r>
            <a:r>
              <a:rPr lang="zh-CN" altLang="en-US" sz="1600" dirty="0"/>
              <a:t>种。</a:t>
            </a:r>
          </a:p>
          <a:p>
            <a:pPr marL="0" indent="0">
              <a:buNone/>
            </a:pPr>
            <a:r>
              <a:rPr lang="en-US" altLang="zh-CN" sz="1600" dirty="0"/>
              <a:t>Linear</a:t>
            </a:r>
            <a:r>
              <a:rPr lang="zh-CN" altLang="en-US" sz="1600" dirty="0"/>
              <a:t>：线性样式。</a:t>
            </a:r>
          </a:p>
          <a:p>
            <a:pPr marL="0" indent="0">
              <a:buNone/>
            </a:pPr>
            <a:r>
              <a:rPr lang="en-US" altLang="zh-CN" sz="1600" dirty="0"/>
              <a:t>Ring</a:t>
            </a:r>
            <a:r>
              <a:rPr lang="zh-CN" altLang="en-US" sz="1600" dirty="0"/>
              <a:t>：环形无刻度样式，环形圆环逐渐显示至完全填充效果。</a:t>
            </a:r>
          </a:p>
          <a:p>
            <a:pPr marL="0" indent="0">
              <a:buNone/>
            </a:pPr>
            <a:r>
              <a:rPr lang="en-US" altLang="zh-CN" sz="1600" dirty="0"/>
              <a:t>Eclipse</a:t>
            </a:r>
            <a:r>
              <a:rPr lang="zh-CN" altLang="en-US" sz="1600" dirty="0"/>
              <a:t>：圆形样式，显示类似于月圆月缺的进度展示效果，从月牙逐渐变化至满月。</a:t>
            </a:r>
          </a:p>
          <a:p>
            <a:pPr marL="0" indent="0">
              <a:buNone/>
            </a:pPr>
            <a:r>
              <a:rPr lang="en-US" altLang="zh-CN" sz="1600" dirty="0" err="1"/>
              <a:t>ScaleRing</a:t>
            </a:r>
            <a:r>
              <a:rPr lang="zh-CN" altLang="en-US" sz="1600" dirty="0"/>
              <a:t>：环形有刻度样式，显示类似时钟刻度形式的进度展示效果。</a:t>
            </a:r>
          </a:p>
          <a:p>
            <a:pPr marL="0" indent="0">
              <a:buNone/>
            </a:pPr>
            <a:r>
              <a:rPr lang="en-US" altLang="zh-CN" sz="1600" dirty="0"/>
              <a:t>Capsule</a:t>
            </a:r>
            <a:r>
              <a:rPr lang="zh-CN" altLang="en-US" sz="1600" dirty="0"/>
              <a:t>：胶囊样式，头尾两端圆弧处的进度展示效果与</a:t>
            </a:r>
            <a:r>
              <a:rPr lang="en-US" altLang="zh-CN" sz="1600" dirty="0"/>
              <a:t>Eclipse</a:t>
            </a:r>
            <a:r>
              <a:rPr lang="zh-CN" altLang="en-US" sz="1600" dirty="0"/>
              <a:t>相同，中段处的进度展示效果与</a:t>
            </a:r>
            <a:r>
              <a:rPr lang="en-US" altLang="zh-CN" sz="1600" dirty="0"/>
              <a:t>Linear</a:t>
            </a:r>
            <a:r>
              <a:rPr lang="zh-CN" altLang="en-US" sz="1600" dirty="0" smtClean="0"/>
              <a:t>相同</a:t>
            </a:r>
            <a:r>
              <a:rPr lang="zh-CN" altLang="en-US" sz="1600" dirty="0"/>
              <a:t>。</a:t>
            </a:r>
            <a:endParaRPr lang="en-US" altLang="zh-CN" sz="1600" dirty="0"/>
          </a:p>
        </p:txBody>
      </p:sp>
    </p:spTree>
    <p:extLst>
      <p:ext uri="{BB962C8B-B14F-4D97-AF65-F5344CB8AC3E}">
        <p14:creationId xmlns:p14="http://schemas.microsoft.com/office/powerpoint/2010/main" val="1759456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4757" y="531589"/>
            <a:ext cx="10716832" cy="5946483"/>
          </a:xfrm>
        </p:spPr>
        <p:txBody>
          <a:bodyPr>
            <a:normAutofit/>
          </a:bodyPr>
          <a:lstStyle/>
          <a:p>
            <a:pPr marL="0" indent="0">
              <a:buNone/>
            </a:pPr>
            <a:r>
              <a:rPr lang="zh-CN" altLang="en-US" sz="1600" dirty="0"/>
              <a:t>以下是</a:t>
            </a:r>
            <a:r>
              <a:rPr lang="en-US" altLang="zh-CN" sz="1600" dirty="0"/>
              <a:t>5</a:t>
            </a:r>
            <a:r>
              <a:rPr lang="zh-CN" altLang="en-US" sz="1600" dirty="0"/>
              <a:t>种</a:t>
            </a:r>
            <a:r>
              <a:rPr lang="en-US" altLang="zh-CN" sz="1600" dirty="0" err="1"/>
              <a:t>ProgressType</a:t>
            </a:r>
            <a:r>
              <a:rPr lang="zh-CN" altLang="en-US" sz="1600" dirty="0"/>
              <a:t>的具体示例：</a:t>
            </a:r>
          </a:p>
          <a:p>
            <a:pPr marL="0" indent="0">
              <a:buNone/>
            </a:pPr>
            <a:r>
              <a:rPr lang="en-US" altLang="zh-CN" sz="1600" dirty="0"/>
              <a:t>Progress({ value: 20, total: 100, type: </a:t>
            </a:r>
            <a:r>
              <a:rPr lang="en-US" altLang="zh-CN" sz="1600" dirty="0" err="1"/>
              <a:t>ProgressType.Linear</a:t>
            </a:r>
            <a:r>
              <a:rPr lang="en-US" altLang="zh-CN" sz="1600" dirty="0"/>
              <a:t> }).width(150).margin({ top: 10 })</a:t>
            </a:r>
          </a:p>
          <a:p>
            <a:pPr marL="0" indent="0">
              <a:buNone/>
            </a:pPr>
            <a:r>
              <a:rPr lang="en-US" altLang="zh-CN" sz="1600" dirty="0"/>
              <a:t>Progress({ value: 20, total: 100, type: </a:t>
            </a:r>
            <a:r>
              <a:rPr lang="en-US" altLang="zh-CN" sz="1600" dirty="0" err="1"/>
              <a:t>ProgressType.Ring</a:t>
            </a:r>
            <a:r>
              <a:rPr lang="en-US" altLang="zh-CN" sz="1600" dirty="0"/>
              <a:t> }).width(150).margin({ top: 10 })</a:t>
            </a:r>
          </a:p>
          <a:p>
            <a:pPr marL="0" indent="0">
              <a:buNone/>
            </a:pPr>
            <a:r>
              <a:rPr lang="en-US" altLang="zh-CN" sz="1600" dirty="0"/>
              <a:t>Progress({ value: 20, total: 100, type: </a:t>
            </a:r>
            <a:r>
              <a:rPr lang="en-US" altLang="zh-CN" sz="1600" dirty="0" err="1"/>
              <a:t>ProgressType.Eclipse</a:t>
            </a:r>
            <a:r>
              <a:rPr lang="en-US" altLang="zh-CN" sz="1600" dirty="0"/>
              <a:t> }).width(150).margin({ top: 10 </a:t>
            </a:r>
          </a:p>
          <a:p>
            <a:pPr marL="0" indent="0">
              <a:buNone/>
            </a:pPr>
            <a:endParaRPr lang="en-US" altLang="zh-CN" sz="1600" dirty="0"/>
          </a:p>
          <a:p>
            <a:pPr marL="0" indent="0">
              <a:buNone/>
            </a:pPr>
            <a:r>
              <a:rPr lang="en-US" altLang="zh-CN" sz="1600" dirty="0"/>
              <a:t>})</a:t>
            </a:r>
          </a:p>
          <a:p>
            <a:pPr marL="0" indent="0">
              <a:buNone/>
            </a:pPr>
            <a:r>
              <a:rPr lang="en-US" altLang="zh-CN" sz="1600" dirty="0"/>
              <a:t>Progress({ value: 20, total: 100, type: </a:t>
            </a:r>
            <a:r>
              <a:rPr lang="en-US" altLang="zh-CN" sz="1600" dirty="0" err="1"/>
              <a:t>ProgressType.ScaleRing</a:t>
            </a:r>
            <a:r>
              <a:rPr lang="en-US" altLang="zh-CN" sz="1600" dirty="0"/>
              <a:t> }).width(150).margin({ top: 10 </a:t>
            </a:r>
          </a:p>
          <a:p>
            <a:pPr marL="0" indent="0">
              <a:buNone/>
            </a:pPr>
            <a:endParaRPr lang="en-US" altLang="zh-CN" sz="1600" dirty="0"/>
          </a:p>
          <a:p>
            <a:pPr marL="0" indent="0">
              <a:buNone/>
            </a:pPr>
            <a:r>
              <a:rPr lang="en-US" altLang="zh-CN" sz="1600" dirty="0"/>
              <a:t>})</a:t>
            </a:r>
          </a:p>
          <a:p>
            <a:pPr marL="0" indent="0">
              <a:buNone/>
            </a:pPr>
            <a:r>
              <a:rPr lang="en-US" altLang="zh-CN" sz="1600" dirty="0"/>
              <a:t>Progress({ value: 20, total: 100, type: </a:t>
            </a:r>
            <a:r>
              <a:rPr lang="en-US" altLang="zh-CN" sz="1600" dirty="0" err="1"/>
              <a:t>ProgressType.Capsule</a:t>
            </a:r>
            <a:r>
              <a:rPr lang="en-US" altLang="zh-CN" sz="1600" dirty="0"/>
              <a:t> }).width(40).margin({ top: 10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924" y="958108"/>
            <a:ext cx="2685577" cy="4675903"/>
          </a:xfrm>
          <a:prstGeom prst="rect">
            <a:avLst/>
          </a:prstGeom>
        </p:spPr>
      </p:pic>
    </p:spTree>
    <p:extLst>
      <p:ext uri="{BB962C8B-B14F-4D97-AF65-F5344CB8AC3E}">
        <p14:creationId xmlns:p14="http://schemas.microsoft.com/office/powerpoint/2010/main" val="4598442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352" y="378004"/>
            <a:ext cx="10515600" cy="1325563"/>
          </a:xfrm>
        </p:spPr>
        <p:txBody>
          <a:bodyPr/>
          <a:lstStyle/>
          <a:p>
            <a:r>
              <a:rPr lang="en-US" altLang="zh-CN" dirty="0"/>
              <a:t/>
            </a:r>
            <a:br>
              <a:rPr lang="en-US" altLang="zh-CN" dirty="0"/>
            </a:br>
            <a:r>
              <a:rPr lang="en-US" altLang="zh-CN" dirty="0"/>
              <a:t>3.4.16  </a:t>
            </a:r>
            <a:r>
              <a:rPr lang="en-US" altLang="zh-CN" dirty="0" err="1"/>
              <a:t>QRCode</a:t>
            </a:r>
            <a:endParaRPr lang="en-US" altLang="zh-CN" dirty="0"/>
          </a:p>
        </p:txBody>
      </p:sp>
      <p:sp>
        <p:nvSpPr>
          <p:cNvPr id="3" name="内容占位符 2"/>
          <p:cNvSpPr>
            <a:spLocks noGrp="1"/>
          </p:cNvSpPr>
          <p:nvPr>
            <p:ph idx="1"/>
          </p:nvPr>
        </p:nvSpPr>
        <p:spPr>
          <a:xfrm>
            <a:off x="796880" y="2025539"/>
            <a:ext cx="10778544" cy="5154433"/>
          </a:xfrm>
        </p:spPr>
        <p:txBody>
          <a:bodyPr>
            <a:normAutofit/>
          </a:bodyPr>
          <a:lstStyle/>
          <a:p>
            <a:pPr marL="0" indent="0">
              <a:buNone/>
            </a:pPr>
            <a:r>
              <a:rPr lang="en-US" altLang="zh-CN" dirty="0" err="1"/>
              <a:t>QRCode</a:t>
            </a:r>
            <a:r>
              <a:rPr lang="zh-CN" altLang="en-US" dirty="0"/>
              <a:t>是用于显示单个二维码的组件</a:t>
            </a:r>
            <a:r>
              <a:rPr lang="zh-CN" altLang="en-US" dirty="0" smtClean="0"/>
              <a:t>。</a:t>
            </a:r>
            <a:endParaRPr lang="en-US" altLang="zh-CN" dirty="0" smtClean="0"/>
          </a:p>
          <a:p>
            <a:pPr marL="0" indent="0">
              <a:buNone/>
            </a:pPr>
            <a:r>
              <a:rPr lang="zh-CN" altLang="en-US" dirty="0" smtClean="0"/>
              <a:t>以下</a:t>
            </a:r>
            <a:r>
              <a:rPr lang="zh-CN" altLang="en-US" dirty="0"/>
              <a:t>是赋了黄码的具体示例：</a:t>
            </a:r>
          </a:p>
          <a:p>
            <a:pPr marL="0" indent="0">
              <a:buNone/>
            </a:pPr>
            <a:r>
              <a:rPr lang="en-US" altLang="zh-CN" dirty="0" err="1"/>
              <a:t>QRCode</a:t>
            </a:r>
            <a:r>
              <a:rPr lang="en-US" altLang="zh-CN" dirty="0"/>
              <a:t>("https://waylau.comn")</a:t>
            </a:r>
          </a:p>
          <a:p>
            <a:pPr marL="0" indent="0">
              <a:buNone/>
            </a:pPr>
            <a:r>
              <a:rPr lang="en-US" altLang="zh-CN" dirty="0"/>
              <a:t>  .width(360).height(360) 		//</a:t>
            </a:r>
            <a:r>
              <a:rPr lang="zh-CN" altLang="en-US" dirty="0"/>
              <a:t>大小</a:t>
            </a:r>
          </a:p>
          <a:p>
            <a:pPr marL="0" indent="0">
              <a:buNone/>
            </a:pPr>
            <a:r>
              <a:rPr lang="zh-CN" altLang="en-US" dirty="0"/>
              <a:t>  </a:t>
            </a:r>
            <a:r>
              <a:rPr lang="en-US" altLang="zh-CN" dirty="0"/>
              <a:t>.</a:t>
            </a:r>
            <a:r>
              <a:rPr lang="en-US" altLang="zh-CN" dirty="0" err="1"/>
              <a:t>backgroundColor</a:t>
            </a:r>
            <a:r>
              <a:rPr lang="en-US" altLang="zh-CN" dirty="0"/>
              <a:t>(</a:t>
            </a:r>
            <a:r>
              <a:rPr lang="en-US" altLang="zh-CN" dirty="0" err="1"/>
              <a:t>Color.Orange</a:t>
            </a:r>
            <a:r>
              <a:rPr lang="en-US" altLang="zh-CN" dirty="0"/>
              <a:t>)	//</a:t>
            </a:r>
            <a:r>
              <a:rPr lang="zh-CN" altLang="en-US" dirty="0"/>
              <a:t>颜色</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964" y="1478026"/>
            <a:ext cx="2286863" cy="4138134"/>
          </a:xfrm>
          <a:prstGeom prst="rect">
            <a:avLst/>
          </a:prstGeom>
        </p:spPr>
      </p:pic>
    </p:spTree>
    <p:extLst>
      <p:ext uri="{BB962C8B-B14F-4D97-AF65-F5344CB8AC3E}">
        <p14:creationId xmlns:p14="http://schemas.microsoft.com/office/powerpoint/2010/main" val="2599558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
            </a:r>
            <a:br>
              <a:rPr lang="en-US" altLang="zh-CN" dirty="0"/>
            </a:br>
            <a:r>
              <a:rPr lang="en-US" altLang="zh-CN" dirty="0"/>
              <a:t>3.4.17  Radio</a:t>
            </a:r>
          </a:p>
        </p:txBody>
      </p:sp>
      <p:sp>
        <p:nvSpPr>
          <p:cNvPr id="3" name="内容占位符 2"/>
          <p:cNvSpPr>
            <a:spLocks noGrp="1"/>
          </p:cNvSpPr>
          <p:nvPr>
            <p:ph idx="1"/>
          </p:nvPr>
        </p:nvSpPr>
        <p:spPr>
          <a:xfrm>
            <a:off x="796880" y="2025539"/>
            <a:ext cx="6853171" cy="5154433"/>
          </a:xfrm>
        </p:spPr>
        <p:txBody>
          <a:bodyPr>
            <a:noAutofit/>
          </a:bodyPr>
          <a:lstStyle/>
          <a:p>
            <a:pPr marL="0" indent="0">
              <a:buNone/>
            </a:pPr>
            <a:r>
              <a:rPr lang="en-US" altLang="zh-CN" sz="1600" dirty="0"/>
              <a:t>Radio</a:t>
            </a:r>
            <a:r>
              <a:rPr lang="zh-CN" altLang="en-US" sz="1600" dirty="0"/>
              <a:t>是单选框，提供相应的用户交互选择项。当前单选框所属的群组名称，相同</a:t>
            </a:r>
            <a:r>
              <a:rPr lang="en-US" altLang="zh-CN" sz="1600" dirty="0"/>
              <a:t>group</a:t>
            </a:r>
            <a:r>
              <a:rPr lang="zh-CN" altLang="en-US" sz="1600" dirty="0"/>
              <a:t>的</a:t>
            </a:r>
            <a:r>
              <a:rPr lang="en-US" altLang="zh-CN" sz="1600" dirty="0"/>
              <a:t>Radio</a:t>
            </a:r>
            <a:r>
              <a:rPr lang="zh-CN" altLang="en-US" sz="1600" dirty="0"/>
              <a:t>只能有一个</a:t>
            </a:r>
          </a:p>
          <a:p>
            <a:pPr marL="0" indent="0">
              <a:buNone/>
            </a:pPr>
            <a:r>
              <a:rPr lang="zh-CN" altLang="en-US" sz="1600" dirty="0" smtClean="0"/>
              <a:t>被选中</a:t>
            </a:r>
            <a:r>
              <a:rPr lang="zh-CN" altLang="en-US" sz="1600" dirty="0"/>
              <a:t>。</a:t>
            </a:r>
          </a:p>
          <a:p>
            <a:pPr marL="0" indent="0">
              <a:buNone/>
            </a:pPr>
            <a:r>
              <a:rPr lang="zh-CN" altLang="en-US" sz="1600" dirty="0"/>
              <a:t>以下是一组</a:t>
            </a:r>
            <a:r>
              <a:rPr lang="en-US" altLang="zh-CN" sz="1600" dirty="0"/>
              <a:t>Radio</a:t>
            </a:r>
            <a:r>
              <a:rPr lang="zh-CN" altLang="en-US" sz="1600" dirty="0"/>
              <a:t>的具体示例：</a:t>
            </a:r>
          </a:p>
          <a:p>
            <a:pPr marL="0" indent="0">
              <a:buNone/>
            </a:pPr>
            <a:r>
              <a:rPr lang="en-US" altLang="zh-CN" sz="1600" dirty="0"/>
              <a:t>Radio({ value: 'Radio1', group: '</a:t>
            </a:r>
            <a:r>
              <a:rPr lang="en-US" altLang="zh-CN" sz="1600" dirty="0" err="1"/>
              <a:t>radioGroup</a:t>
            </a:r>
            <a:r>
              <a:rPr lang="en-US" altLang="zh-CN" sz="1600" dirty="0"/>
              <a:t>' })</a:t>
            </a:r>
          </a:p>
          <a:p>
            <a:pPr marL="0" indent="0">
              <a:buNone/>
            </a:pPr>
            <a:r>
              <a:rPr lang="en-US" altLang="zh-CN" sz="1600" dirty="0"/>
              <a:t>  .checked(false) //</a:t>
            </a:r>
            <a:r>
              <a:rPr lang="zh-CN" altLang="en-US" sz="1600" dirty="0"/>
              <a:t>默认不选中</a:t>
            </a:r>
          </a:p>
          <a:p>
            <a:pPr marL="0" indent="0">
              <a:buNone/>
            </a:pPr>
            <a:r>
              <a:rPr lang="zh-CN" altLang="en-US" sz="1600" dirty="0"/>
              <a:t>  </a:t>
            </a:r>
            <a:r>
              <a:rPr lang="en-US" altLang="zh-CN" sz="1600" dirty="0"/>
              <a:t>.height(50)</a:t>
            </a:r>
          </a:p>
          <a:p>
            <a:pPr marL="0" indent="0">
              <a:buNone/>
            </a:pPr>
            <a:r>
              <a:rPr lang="en-US" altLang="zh-CN" sz="1600" dirty="0"/>
              <a:t>  .width(50)</a:t>
            </a:r>
          </a:p>
          <a:p>
            <a:pPr marL="0" indent="0">
              <a:buNone/>
            </a:pPr>
            <a:r>
              <a:rPr lang="en-US" altLang="zh-CN" sz="1600" dirty="0"/>
              <a:t>Radio({ value: 'Radio2', group: '</a:t>
            </a:r>
            <a:r>
              <a:rPr lang="en-US" altLang="zh-CN" sz="1600" dirty="0" err="1"/>
              <a:t>radioGroup</a:t>
            </a:r>
            <a:r>
              <a:rPr lang="en-US" altLang="zh-CN" sz="1600" dirty="0"/>
              <a:t>' })</a:t>
            </a:r>
          </a:p>
          <a:p>
            <a:pPr marL="0" indent="0">
              <a:buNone/>
            </a:pPr>
            <a:r>
              <a:rPr lang="en-US" altLang="zh-CN" sz="1600" dirty="0"/>
              <a:t>  .checked(true) //</a:t>
            </a:r>
            <a:r>
              <a:rPr lang="zh-CN" altLang="en-US" sz="1600" dirty="0"/>
              <a:t>默认选中</a:t>
            </a:r>
          </a:p>
          <a:p>
            <a:pPr marL="0" indent="0">
              <a:buNone/>
            </a:pPr>
            <a:r>
              <a:rPr lang="zh-CN" altLang="en-US" sz="1600" dirty="0"/>
              <a:t>  </a:t>
            </a:r>
            <a:r>
              <a:rPr lang="en-US" altLang="zh-CN" sz="1600" dirty="0"/>
              <a:t>.height(50)</a:t>
            </a:r>
          </a:p>
          <a:p>
            <a:pPr marL="0" indent="0">
              <a:buNone/>
            </a:pPr>
            <a:r>
              <a:rPr lang="en-US" altLang="zh-CN" sz="1600" dirty="0"/>
              <a:t>  .width(50)</a:t>
            </a:r>
          </a:p>
          <a:p>
            <a:pPr marL="0" indent="0">
              <a:buNone/>
            </a:pPr>
            <a:r>
              <a:rPr lang="en-US" altLang="zh-CN" sz="1600" dirty="0"/>
              <a:t>Radio({ value: 'Radio2', group: '</a:t>
            </a:r>
            <a:r>
              <a:rPr lang="en-US" altLang="zh-CN" sz="1600" dirty="0" err="1"/>
              <a:t>radioGroup</a:t>
            </a:r>
            <a:r>
              <a:rPr lang="en-US" altLang="zh-CN" sz="1600" dirty="0"/>
              <a:t>' })</a:t>
            </a:r>
          </a:p>
          <a:p>
            <a:pPr marL="0" indent="0">
              <a:buNone/>
            </a:pPr>
            <a:r>
              <a:rPr lang="en-US" altLang="zh-CN" sz="1600" dirty="0"/>
              <a:t>  .checked(false) //</a:t>
            </a:r>
            <a:r>
              <a:rPr lang="zh-CN" altLang="en-US" sz="1600" dirty="0"/>
              <a:t>默认不选中</a:t>
            </a:r>
          </a:p>
          <a:p>
            <a:pPr marL="0" indent="0">
              <a:buNone/>
            </a:pPr>
            <a:r>
              <a:rPr lang="zh-CN" altLang="en-US" sz="1600" dirty="0"/>
              <a:t>  </a:t>
            </a:r>
            <a:r>
              <a:rPr lang="en-US" altLang="zh-CN" sz="1600" dirty="0"/>
              <a:t>.height(50)</a:t>
            </a:r>
          </a:p>
          <a:p>
            <a:pPr marL="0" indent="0">
              <a:buNone/>
            </a:pPr>
            <a:r>
              <a:rPr lang="en-US" altLang="zh-CN" sz="1600" dirty="0"/>
              <a:t>  .width(50)</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821" y="1589172"/>
            <a:ext cx="2485341" cy="4683912"/>
          </a:xfrm>
          <a:prstGeom prst="rect">
            <a:avLst/>
          </a:prstGeom>
        </p:spPr>
      </p:pic>
    </p:spTree>
    <p:extLst>
      <p:ext uri="{BB962C8B-B14F-4D97-AF65-F5344CB8AC3E}">
        <p14:creationId xmlns:p14="http://schemas.microsoft.com/office/powerpoint/2010/main" val="425023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3.4.18  Rating</a:t>
            </a:r>
          </a:p>
        </p:txBody>
      </p:sp>
      <p:sp>
        <p:nvSpPr>
          <p:cNvPr id="3" name="内容占位符 2"/>
          <p:cNvSpPr>
            <a:spLocks noGrp="1"/>
          </p:cNvSpPr>
          <p:nvPr>
            <p:ph idx="1"/>
          </p:nvPr>
        </p:nvSpPr>
        <p:spPr>
          <a:xfrm>
            <a:off x="796880" y="2025539"/>
            <a:ext cx="6853171" cy="5154433"/>
          </a:xfrm>
        </p:spPr>
        <p:txBody>
          <a:bodyPr>
            <a:normAutofit lnSpcReduction="10000"/>
          </a:bodyPr>
          <a:lstStyle/>
          <a:p>
            <a:pPr marL="0" indent="0">
              <a:buNone/>
            </a:pPr>
            <a:r>
              <a:rPr lang="en-US" altLang="zh-CN" dirty="0"/>
              <a:t>Rating</a:t>
            </a:r>
            <a:r>
              <a:rPr lang="zh-CN" altLang="en-US" dirty="0"/>
              <a:t>是提供在给定范围内选择评分的组件。</a:t>
            </a:r>
          </a:p>
          <a:p>
            <a:pPr marL="0" indent="0">
              <a:buNone/>
            </a:pPr>
            <a:r>
              <a:rPr lang="zh-CN" altLang="en-US" dirty="0"/>
              <a:t>以下是一组</a:t>
            </a:r>
            <a:r>
              <a:rPr lang="en-US" altLang="zh-CN" dirty="0"/>
              <a:t>Rating</a:t>
            </a:r>
            <a:r>
              <a:rPr lang="zh-CN" altLang="en-US" dirty="0"/>
              <a:t>的具体示例：</a:t>
            </a:r>
          </a:p>
          <a:p>
            <a:pPr marL="0" indent="0">
              <a:buNone/>
            </a:pPr>
            <a:r>
              <a:rPr lang="en-US" altLang="zh-CN" dirty="0"/>
              <a:t>//</a:t>
            </a:r>
            <a:r>
              <a:rPr lang="zh-CN" altLang="en-US" dirty="0"/>
              <a:t>设置初始星数为</a:t>
            </a:r>
            <a:r>
              <a:rPr lang="en-US" altLang="zh-CN" dirty="0"/>
              <a:t>1</a:t>
            </a:r>
            <a:r>
              <a:rPr lang="zh-CN" altLang="en-US" dirty="0"/>
              <a:t>，可以操作</a:t>
            </a:r>
          </a:p>
          <a:p>
            <a:pPr marL="0" indent="0">
              <a:buNone/>
            </a:pPr>
            <a:r>
              <a:rPr lang="en-US" altLang="zh-CN" dirty="0"/>
              <a:t>Rating({ rating: 1, indicator: false })</a:t>
            </a:r>
          </a:p>
          <a:p>
            <a:pPr marL="0" indent="0">
              <a:buNone/>
            </a:pPr>
            <a:r>
              <a:rPr lang="en-US" altLang="zh-CN" dirty="0"/>
              <a:t>  .stars(5) 		//</a:t>
            </a:r>
            <a:r>
              <a:rPr lang="zh-CN" altLang="en-US" dirty="0"/>
              <a:t>设置评星总数。默认值为</a:t>
            </a:r>
            <a:r>
              <a:rPr lang="en-US" altLang="zh-CN" dirty="0"/>
              <a:t>5</a:t>
            </a:r>
          </a:p>
          <a:p>
            <a:pPr marL="0" indent="0">
              <a:buNone/>
            </a:pPr>
            <a:r>
              <a:rPr lang="en-US" altLang="zh-CN" dirty="0"/>
              <a:t>  .</a:t>
            </a:r>
            <a:r>
              <a:rPr lang="en-US" altLang="zh-CN" dirty="0" err="1"/>
              <a:t>stepSize</a:t>
            </a:r>
            <a:r>
              <a:rPr lang="en-US" altLang="zh-CN" dirty="0"/>
              <a:t>(0.5) 	//</a:t>
            </a:r>
            <a:r>
              <a:rPr lang="zh-CN" altLang="en-US" dirty="0"/>
              <a:t>操作评级的步长。默认值为</a:t>
            </a:r>
            <a:r>
              <a:rPr lang="en-US" altLang="zh-CN" dirty="0"/>
              <a:t>0.5</a:t>
            </a:r>
          </a:p>
          <a:p>
            <a:pPr marL="0" indent="0">
              <a:buNone/>
            </a:pPr>
            <a:r>
              <a:rPr lang="en-US" altLang="zh-CN" dirty="0"/>
              <a:t>  .</a:t>
            </a:r>
            <a:r>
              <a:rPr lang="en-US" altLang="zh-CN" dirty="0" err="1"/>
              <a:t>onChange</a:t>
            </a:r>
            <a:r>
              <a:rPr lang="en-US" altLang="zh-CN" dirty="0"/>
              <a:t>((value: number) =&gt; {</a:t>
            </a:r>
          </a:p>
          <a:p>
            <a:pPr marL="0" indent="0">
              <a:buNone/>
            </a:pPr>
            <a:r>
              <a:rPr lang="en-US" altLang="zh-CN" dirty="0"/>
              <a:t>    ...</a:t>
            </a:r>
          </a:p>
          <a:p>
            <a:pPr marL="0" indent="0">
              <a:buNone/>
            </a:pPr>
            <a:r>
              <a:rPr lang="en-US" altLang="zh-CN" dirty="0"/>
              <a:t>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332" y="1286088"/>
            <a:ext cx="2683105" cy="4919027"/>
          </a:xfrm>
          <a:prstGeom prst="rect">
            <a:avLst/>
          </a:prstGeom>
        </p:spPr>
      </p:pic>
    </p:spTree>
    <p:extLst>
      <p:ext uri="{BB962C8B-B14F-4D97-AF65-F5344CB8AC3E}">
        <p14:creationId xmlns:p14="http://schemas.microsoft.com/office/powerpoint/2010/main" val="1064555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3.4.19  </a:t>
            </a:r>
            <a:r>
              <a:rPr lang="en-US" altLang="zh-CN" dirty="0" err="1"/>
              <a:t>RichText</a:t>
            </a:r>
            <a:endParaRPr lang="en-US" altLang="zh-CN" dirty="0"/>
          </a:p>
        </p:txBody>
      </p:sp>
      <p:sp>
        <p:nvSpPr>
          <p:cNvPr id="3" name="内容占位符 2"/>
          <p:cNvSpPr>
            <a:spLocks noGrp="1"/>
          </p:cNvSpPr>
          <p:nvPr>
            <p:ph idx="1"/>
          </p:nvPr>
        </p:nvSpPr>
        <p:spPr>
          <a:xfrm>
            <a:off x="796880" y="2025539"/>
            <a:ext cx="6853171" cy="5154433"/>
          </a:xfrm>
        </p:spPr>
        <p:txBody>
          <a:bodyPr>
            <a:normAutofit fontScale="55000" lnSpcReduction="20000"/>
          </a:bodyPr>
          <a:lstStyle/>
          <a:p>
            <a:pPr marL="0" indent="0">
              <a:buNone/>
            </a:pPr>
            <a:r>
              <a:rPr lang="en-US" altLang="zh-CN" dirty="0" err="1"/>
              <a:t>RichText</a:t>
            </a:r>
            <a:r>
              <a:rPr lang="zh-CN" altLang="en-US" dirty="0"/>
              <a:t>是富文本组件，可以解析并显示</a:t>
            </a:r>
            <a:r>
              <a:rPr lang="en-US" altLang="zh-CN" dirty="0"/>
              <a:t>HTML</a:t>
            </a:r>
            <a:r>
              <a:rPr lang="zh-CN" altLang="en-US" dirty="0"/>
              <a:t>格式文本。示例如下：</a:t>
            </a:r>
          </a:p>
          <a:p>
            <a:pPr marL="0" indent="0">
              <a:buNone/>
            </a:pPr>
            <a:r>
              <a:rPr lang="en-US" altLang="zh-CN" dirty="0" err="1"/>
              <a:t>RichText</a:t>
            </a:r>
            <a:r>
              <a:rPr lang="en-US" altLang="zh-CN" dirty="0"/>
              <a:t>('&lt;h1 style="text-align: center;"&gt;h1</a:t>
            </a:r>
            <a:r>
              <a:rPr lang="zh-CN" altLang="en-US" dirty="0"/>
              <a:t>标题</a:t>
            </a:r>
            <a:r>
              <a:rPr lang="en-US" altLang="zh-CN" dirty="0"/>
              <a:t>&lt;/h1&gt;' +</a:t>
            </a:r>
          </a:p>
          <a:p>
            <a:pPr marL="0" indent="0">
              <a:buNone/>
            </a:pPr>
            <a:r>
              <a:rPr lang="en-US" altLang="zh-CN" dirty="0"/>
              <a:t>  '&lt;h1 style="text-align: center;"&gt;&lt;</a:t>
            </a:r>
            <a:r>
              <a:rPr lang="en-US" altLang="zh-CN" dirty="0" err="1"/>
              <a:t>i</a:t>
            </a:r>
            <a:r>
              <a:rPr lang="en-US" altLang="zh-CN" dirty="0"/>
              <a:t>&gt;h1</a:t>
            </a:r>
            <a:r>
              <a:rPr lang="zh-CN" altLang="en-US" dirty="0"/>
              <a:t>斜体</a:t>
            </a:r>
            <a:r>
              <a:rPr lang="en-US" altLang="zh-CN" dirty="0"/>
              <a:t>&lt;/</a:t>
            </a:r>
            <a:r>
              <a:rPr lang="en-US" altLang="zh-CN" dirty="0" err="1"/>
              <a:t>i</a:t>
            </a:r>
            <a:r>
              <a:rPr lang="en-US" altLang="zh-CN" dirty="0"/>
              <a:t>&gt;&lt;/h1&gt;' +</a:t>
            </a:r>
          </a:p>
          <a:p>
            <a:pPr marL="0" indent="0">
              <a:buNone/>
            </a:pPr>
            <a:r>
              <a:rPr lang="en-US" altLang="zh-CN" dirty="0"/>
              <a:t>  '&lt;h1 style="text-align: center;"&gt;&lt;u&gt;h1</a:t>
            </a:r>
            <a:r>
              <a:rPr lang="zh-CN" altLang="en-US" dirty="0"/>
              <a:t>下画线</a:t>
            </a:r>
            <a:r>
              <a:rPr lang="en-US" altLang="zh-CN" dirty="0"/>
              <a:t>&lt;/u&gt;&lt;/h1&gt;' +</a:t>
            </a:r>
          </a:p>
          <a:p>
            <a:pPr marL="0" indent="0">
              <a:buNone/>
            </a:pPr>
            <a:r>
              <a:rPr lang="en-US" altLang="zh-CN" dirty="0"/>
              <a:t>  '&lt;h2 style="text-align: center;"&gt;h2</a:t>
            </a:r>
            <a:r>
              <a:rPr lang="zh-CN" altLang="en-US" dirty="0"/>
              <a:t>标题</a:t>
            </a:r>
            <a:r>
              <a:rPr lang="en-US" altLang="zh-CN" dirty="0"/>
              <a:t>&lt;/h2&gt;' +</a:t>
            </a:r>
          </a:p>
          <a:p>
            <a:pPr marL="0" indent="0">
              <a:buNone/>
            </a:pPr>
            <a:r>
              <a:rPr lang="en-US" altLang="zh-CN" dirty="0"/>
              <a:t>  '&lt;h3 style="text-align: center;"&gt;h3</a:t>
            </a:r>
            <a:r>
              <a:rPr lang="zh-CN" altLang="en-US" dirty="0"/>
              <a:t>标题</a:t>
            </a:r>
            <a:r>
              <a:rPr lang="en-US" altLang="zh-CN" dirty="0"/>
              <a:t>&lt;/h3&gt;' +</a:t>
            </a:r>
          </a:p>
          <a:p>
            <a:pPr marL="0" indent="0">
              <a:buNone/>
            </a:pPr>
            <a:r>
              <a:rPr lang="en-US" altLang="zh-CN" dirty="0"/>
              <a:t>  '&lt;p style="text-align: center;"&gt;p</a:t>
            </a:r>
            <a:r>
              <a:rPr lang="zh-CN" altLang="en-US" dirty="0"/>
              <a:t>常规</a:t>
            </a:r>
            <a:r>
              <a:rPr lang="en-US" altLang="zh-CN" dirty="0"/>
              <a:t>&lt;/p&gt;&lt;</a:t>
            </a:r>
            <a:r>
              <a:rPr lang="en-US" altLang="zh-CN" dirty="0" err="1"/>
              <a:t>hr</a:t>
            </a:r>
            <a:r>
              <a:rPr lang="en-US" altLang="zh-CN" dirty="0"/>
              <a:t>/&gt;' +</a:t>
            </a:r>
          </a:p>
          <a:p>
            <a:pPr marL="0" indent="0">
              <a:buNone/>
            </a:pPr>
            <a:r>
              <a:rPr lang="en-US" altLang="zh-CN" dirty="0"/>
              <a:t>  '&lt;div style="width: 500px;height: 500px;border: 1px </a:t>
            </a:r>
            <a:r>
              <a:rPr lang="en-US" altLang="zh-CN" dirty="0" err="1"/>
              <a:t>solid;margin</a:t>
            </a:r>
            <a:r>
              <a:rPr lang="en-US" altLang="zh-CN" dirty="0"/>
              <a:t>: 0auto;"&gt;' +</a:t>
            </a:r>
          </a:p>
          <a:p>
            <a:pPr marL="0" indent="0">
              <a:buNone/>
            </a:pPr>
            <a:r>
              <a:rPr lang="en-US" altLang="zh-CN" dirty="0"/>
              <a:t>  '&lt;p style="font-size: 35px;text-align: </a:t>
            </a:r>
            <a:r>
              <a:rPr lang="en-US" altLang="zh-CN" dirty="0" err="1"/>
              <a:t>center;font-weight</a:t>
            </a:r>
            <a:r>
              <a:rPr lang="en-US" altLang="zh-CN" dirty="0"/>
              <a:t>: bold; color: </a:t>
            </a:r>
            <a:r>
              <a:rPr lang="en-US" altLang="zh-CN" dirty="0" err="1"/>
              <a:t>rgb</a:t>
            </a:r>
            <a:r>
              <a:rPr lang="en-US" altLang="zh-CN" dirty="0"/>
              <a:t>(24,78,228)"&gt;</a:t>
            </a:r>
            <a:r>
              <a:rPr lang="zh-CN" altLang="en-US" dirty="0"/>
              <a:t>字</a:t>
            </a:r>
          </a:p>
          <a:p>
            <a:pPr marL="0" indent="0">
              <a:buNone/>
            </a:pPr>
            <a:endParaRPr lang="zh-CN" altLang="en-US" dirty="0"/>
          </a:p>
          <a:p>
            <a:pPr marL="0" indent="0">
              <a:buNone/>
            </a:pPr>
            <a:r>
              <a:rPr lang="zh-CN" altLang="en-US" dirty="0"/>
              <a:t>体大小</a:t>
            </a:r>
            <a:r>
              <a:rPr lang="en-US" altLang="zh-CN" dirty="0"/>
              <a:t>35px,</a:t>
            </a:r>
            <a:r>
              <a:rPr lang="zh-CN" altLang="en-US" dirty="0"/>
              <a:t>行高</a:t>
            </a:r>
            <a:r>
              <a:rPr lang="en-US" altLang="zh-CN" dirty="0"/>
              <a:t>45px&lt;/p&gt;' +</a:t>
            </a:r>
          </a:p>
          <a:p>
            <a:pPr marL="0" indent="0">
              <a:buNone/>
            </a:pPr>
            <a:r>
              <a:rPr lang="en-US" altLang="zh-CN" dirty="0"/>
              <a:t>  '&lt;p style="background-color: #e5e5e5;line-height: 45px;font-size: 35px;text-indent: 2em;"&gt;' </a:t>
            </a:r>
          </a:p>
          <a:p>
            <a:pPr marL="0" indent="0">
              <a:buNone/>
            </a:pPr>
            <a:endParaRPr lang="en-US" altLang="zh-CN" dirty="0"/>
          </a:p>
          <a:p>
            <a:pPr marL="0" indent="0">
              <a:buNone/>
            </a:pPr>
            <a:r>
              <a:rPr lang="en-US" altLang="zh-CN" dirty="0"/>
              <a:t>+</a:t>
            </a:r>
          </a:p>
          <a:p>
            <a:pPr marL="0" indent="0">
              <a:buNone/>
            </a:pPr>
            <a:r>
              <a:rPr lang="en-US" altLang="zh-CN" dirty="0"/>
              <a:t>  '&lt;p&gt;</a:t>
            </a:r>
            <a:r>
              <a:rPr lang="zh-CN" altLang="en-US" dirty="0"/>
              <a:t>这是一段文字这是一段文字这是一段文字这是一段文字这是一段文字这是一段文字这是一段文字</a:t>
            </a:r>
            <a:r>
              <a:rPr lang="zh-CN" altLang="en-US" dirty="0" smtClean="0"/>
              <a:t>这是</a:t>
            </a:r>
            <a:r>
              <a:rPr lang="zh-CN" altLang="en-US" dirty="0"/>
              <a:t>一段文字这是一段文字</a:t>
            </a:r>
            <a:r>
              <a:rPr lang="en-US" altLang="zh-CN" dirty="0"/>
              <a:t>&lt;/p&gt;')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230" y="1372521"/>
            <a:ext cx="3235551" cy="5167457"/>
          </a:xfrm>
          <a:prstGeom prst="rect">
            <a:avLst/>
          </a:prstGeom>
        </p:spPr>
      </p:pic>
    </p:spTree>
    <p:extLst>
      <p:ext uri="{BB962C8B-B14F-4D97-AF65-F5344CB8AC3E}">
        <p14:creationId xmlns:p14="http://schemas.microsoft.com/office/powerpoint/2010/main" val="216125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
            <a:br>
              <a:rPr lang="en-US" altLang="zh-CN" dirty="0"/>
            </a:br>
            <a:r>
              <a:rPr lang="en-US" altLang="zh-CN" dirty="0"/>
              <a:t>3.1.1  </a:t>
            </a:r>
            <a:r>
              <a:rPr lang="en-US" altLang="zh-CN" dirty="0" err="1"/>
              <a:t>ArkUI</a:t>
            </a:r>
            <a:r>
              <a:rPr lang="zh-CN" altLang="en-US" dirty="0"/>
              <a:t>的基本概念</a:t>
            </a:r>
          </a:p>
        </p:txBody>
      </p:sp>
      <p:sp>
        <p:nvSpPr>
          <p:cNvPr id="3" name="内容占位符 2"/>
          <p:cNvSpPr>
            <a:spLocks noGrp="1"/>
          </p:cNvSpPr>
          <p:nvPr>
            <p:ph idx="1"/>
          </p:nvPr>
        </p:nvSpPr>
        <p:spPr/>
        <p:txBody>
          <a:bodyPr>
            <a:normAutofit/>
          </a:bodyPr>
          <a:lstStyle/>
          <a:p>
            <a:pPr marL="0" indent="0">
              <a:buNone/>
            </a:pPr>
            <a:r>
              <a:rPr lang="en-US" altLang="zh-CN" dirty="0" err="1" smtClean="0"/>
              <a:t>ArkUI</a:t>
            </a:r>
            <a:r>
              <a:rPr lang="zh-CN" altLang="en-US" dirty="0"/>
              <a:t>的基本概念分为以下两</a:t>
            </a:r>
            <a:r>
              <a:rPr lang="zh-CN" altLang="en-US" dirty="0" smtClean="0"/>
              <a:t>部分：</a:t>
            </a:r>
            <a:endParaRPr lang="zh-CN" altLang="en-US" dirty="0"/>
          </a:p>
          <a:p>
            <a:r>
              <a:rPr lang="zh-CN" altLang="en-US" dirty="0">
                <a:solidFill>
                  <a:srgbClr val="00B0F0"/>
                </a:solidFill>
              </a:rPr>
              <a:t>组件：组件是界面搭建与显示的最小单位。开发者通过多种组件的组合构建出满足自身应用诉求的完整</a:t>
            </a:r>
            <a:r>
              <a:rPr lang="zh-CN" altLang="en-US" dirty="0" smtClean="0">
                <a:solidFill>
                  <a:srgbClr val="00B0F0"/>
                </a:solidFill>
              </a:rPr>
              <a:t>界面</a:t>
            </a:r>
            <a:r>
              <a:rPr lang="zh-CN" altLang="en-US" dirty="0">
                <a:solidFill>
                  <a:srgbClr val="00B0F0"/>
                </a:solidFill>
              </a:rPr>
              <a:t>。</a:t>
            </a:r>
          </a:p>
          <a:p>
            <a:r>
              <a:rPr lang="zh-CN" altLang="en-US" dirty="0">
                <a:solidFill>
                  <a:srgbClr val="00B0F0"/>
                </a:solidFill>
              </a:rPr>
              <a:t>页面：</a:t>
            </a:r>
            <a:r>
              <a:rPr lang="en-US" altLang="zh-CN" dirty="0">
                <a:solidFill>
                  <a:srgbClr val="00B0F0"/>
                </a:solidFill>
              </a:rPr>
              <a:t>Page</a:t>
            </a:r>
            <a:r>
              <a:rPr lang="zh-CN" altLang="en-US" dirty="0">
                <a:solidFill>
                  <a:srgbClr val="00B0F0"/>
                </a:solidFill>
              </a:rPr>
              <a:t>页面是</a:t>
            </a:r>
            <a:r>
              <a:rPr lang="en-US" altLang="zh-CN" dirty="0" err="1">
                <a:solidFill>
                  <a:srgbClr val="00B0F0"/>
                </a:solidFill>
              </a:rPr>
              <a:t>ArkUI</a:t>
            </a:r>
            <a:r>
              <a:rPr lang="zh-CN" altLang="en-US" dirty="0">
                <a:solidFill>
                  <a:srgbClr val="00B0F0"/>
                </a:solidFill>
              </a:rPr>
              <a:t>最小的调度分隔单位。开发者可以将应用设计为多个功能页面，每个页面进行</a:t>
            </a:r>
            <a:r>
              <a:rPr lang="zh-CN" altLang="en-US" dirty="0" smtClean="0">
                <a:solidFill>
                  <a:srgbClr val="00B0F0"/>
                </a:solidFill>
              </a:rPr>
              <a:t>单独的</a:t>
            </a:r>
            <a:r>
              <a:rPr lang="zh-CN" altLang="en-US" dirty="0">
                <a:solidFill>
                  <a:srgbClr val="00B0F0"/>
                </a:solidFill>
              </a:rPr>
              <a:t>文件管理，并通过页面路由</a:t>
            </a:r>
            <a:r>
              <a:rPr lang="en-US" altLang="zh-CN" dirty="0">
                <a:solidFill>
                  <a:srgbClr val="00B0F0"/>
                </a:solidFill>
              </a:rPr>
              <a:t>API</a:t>
            </a:r>
            <a:r>
              <a:rPr lang="zh-CN" altLang="en-US" dirty="0">
                <a:solidFill>
                  <a:srgbClr val="00B0F0"/>
                </a:solidFill>
              </a:rPr>
              <a:t>完成页面间的调度管理，以实现应用内功能的解耦。</a:t>
            </a:r>
          </a:p>
        </p:txBody>
      </p:sp>
    </p:spTree>
    <p:extLst>
      <p:ext uri="{BB962C8B-B14F-4D97-AF65-F5344CB8AC3E}">
        <p14:creationId xmlns:p14="http://schemas.microsoft.com/office/powerpoint/2010/main" val="108732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3.4.20  </a:t>
            </a:r>
            <a:r>
              <a:rPr lang="en-US" altLang="zh-CN" dirty="0" err="1"/>
              <a:t>ScrollBar</a:t>
            </a:r>
            <a:endParaRPr lang="en-US" altLang="zh-CN" dirty="0"/>
          </a:p>
        </p:txBody>
      </p:sp>
      <p:sp>
        <p:nvSpPr>
          <p:cNvPr id="3" name="内容占位符 2"/>
          <p:cNvSpPr>
            <a:spLocks noGrp="1"/>
          </p:cNvSpPr>
          <p:nvPr>
            <p:ph idx="1"/>
          </p:nvPr>
        </p:nvSpPr>
        <p:spPr>
          <a:xfrm>
            <a:off x="796880" y="2025539"/>
            <a:ext cx="10515600" cy="5154433"/>
          </a:xfrm>
        </p:spPr>
        <p:txBody>
          <a:bodyPr>
            <a:normAutofit/>
          </a:bodyPr>
          <a:lstStyle/>
          <a:p>
            <a:pPr marL="0" indent="0">
              <a:buNone/>
            </a:pPr>
            <a:r>
              <a:rPr lang="zh-CN" altLang="en-US" dirty="0"/>
              <a:t>滚动条组件</a:t>
            </a:r>
            <a:r>
              <a:rPr lang="en-US" altLang="zh-CN" dirty="0" err="1"/>
              <a:t>ScrollBar</a:t>
            </a:r>
            <a:r>
              <a:rPr lang="zh-CN" altLang="en-US" dirty="0"/>
              <a:t>用于配合可滚动组件使用，如</a:t>
            </a:r>
            <a:r>
              <a:rPr lang="en-US" altLang="zh-CN" dirty="0"/>
              <a:t>List</a:t>
            </a:r>
            <a:r>
              <a:rPr lang="zh-CN" altLang="en-US" dirty="0"/>
              <a:t>、</a:t>
            </a:r>
            <a:r>
              <a:rPr lang="en-US" altLang="zh-CN" dirty="0"/>
              <a:t>Grid</a:t>
            </a:r>
            <a:r>
              <a:rPr lang="zh-CN" altLang="en-US" dirty="0"/>
              <a:t>、</a:t>
            </a:r>
            <a:r>
              <a:rPr lang="en-US" altLang="zh-CN" dirty="0"/>
              <a:t>Scroll</a:t>
            </a:r>
            <a:r>
              <a:rPr lang="zh-CN" altLang="en-US" dirty="0"/>
              <a:t>等。</a:t>
            </a:r>
          </a:p>
          <a:p>
            <a:pPr marL="0" indent="0">
              <a:buNone/>
            </a:pPr>
            <a:r>
              <a:rPr lang="en-US" altLang="zh-CN" dirty="0" err="1"/>
              <a:t>ScrollBar</a:t>
            </a:r>
            <a:r>
              <a:rPr lang="zh-CN" altLang="en-US" dirty="0"/>
              <a:t>实例化构造函数为 </a:t>
            </a:r>
            <a:r>
              <a:rPr lang="en-US" altLang="zh-CN" dirty="0" err="1"/>
              <a:t>ScrollBar</a:t>
            </a:r>
            <a:r>
              <a:rPr lang="en-US" altLang="zh-CN" dirty="0"/>
              <a:t>(value: { </a:t>
            </a:r>
            <a:r>
              <a:rPr lang="en-US" altLang="zh-CN" dirty="0" err="1"/>
              <a:t>scroller</a:t>
            </a:r>
            <a:r>
              <a:rPr lang="en-US" altLang="zh-CN" dirty="0"/>
              <a:t>: </a:t>
            </a:r>
            <a:r>
              <a:rPr lang="en-US" altLang="zh-CN" dirty="0" err="1"/>
              <a:t>Scroller</a:t>
            </a:r>
            <a:r>
              <a:rPr lang="en-US" altLang="zh-CN" dirty="0"/>
              <a:t>, direction?: </a:t>
            </a:r>
            <a:r>
              <a:rPr lang="en-US" altLang="zh-CN" dirty="0" err="1" smtClean="0"/>
              <a:t>ScrollBarDirection</a:t>
            </a:r>
            <a:r>
              <a:rPr lang="en-US" altLang="zh-CN" dirty="0"/>
              <a:t>, state?: </a:t>
            </a:r>
            <a:r>
              <a:rPr lang="en-US" altLang="zh-CN" dirty="0" err="1"/>
              <a:t>BarState</a:t>
            </a:r>
            <a:r>
              <a:rPr lang="en-US" altLang="zh-CN" dirty="0"/>
              <a:t> })</a:t>
            </a:r>
            <a:r>
              <a:rPr lang="zh-CN" altLang="en-US" dirty="0"/>
              <a:t>，这些参数</a:t>
            </a:r>
            <a:r>
              <a:rPr lang="zh-CN" altLang="en-US" dirty="0" smtClean="0"/>
              <a:t>说明：</a:t>
            </a:r>
            <a:endParaRPr lang="zh-CN" altLang="en-US" dirty="0"/>
          </a:p>
          <a:p>
            <a:pPr marL="0" indent="0">
              <a:buNone/>
            </a:pPr>
            <a:r>
              <a:rPr lang="en-US" altLang="zh-CN" dirty="0" err="1"/>
              <a:t>Scroller</a:t>
            </a:r>
            <a:r>
              <a:rPr lang="zh-CN" altLang="en-US" dirty="0"/>
              <a:t>：可滚动组件的控制器，用于与可滚动组件进行绑定。</a:t>
            </a:r>
          </a:p>
          <a:p>
            <a:pPr marL="0" indent="0">
              <a:buNone/>
            </a:pPr>
            <a:r>
              <a:rPr lang="en-US" altLang="zh-CN" dirty="0" err="1"/>
              <a:t>ScrollBarDirection</a:t>
            </a:r>
            <a:r>
              <a:rPr lang="zh-CN" altLang="en-US" dirty="0"/>
              <a:t>：滚动条的方向，控制可滚动组件对应方向的滚动。默认值</a:t>
            </a:r>
            <a:r>
              <a:rPr lang="zh-CN" altLang="en-US" dirty="0" smtClean="0"/>
              <a:t>是</a:t>
            </a:r>
            <a:r>
              <a:rPr lang="en-US" altLang="zh-CN" dirty="0" err="1" smtClean="0"/>
              <a:t>ScrollBarDirection.Vertical</a:t>
            </a:r>
            <a:r>
              <a:rPr lang="zh-CN" altLang="en-US" dirty="0"/>
              <a:t>。</a:t>
            </a:r>
          </a:p>
          <a:p>
            <a:pPr marL="0" indent="0">
              <a:buNone/>
            </a:pPr>
            <a:r>
              <a:rPr lang="en-US" altLang="zh-CN" dirty="0" err="1"/>
              <a:t>BarState</a:t>
            </a:r>
            <a:r>
              <a:rPr lang="zh-CN" altLang="en-US" dirty="0"/>
              <a:t>：滚动条状态。默认值是</a:t>
            </a:r>
            <a:r>
              <a:rPr lang="en-US" altLang="zh-CN" dirty="0" err="1"/>
              <a:t>BarState.Auto</a:t>
            </a:r>
            <a:r>
              <a:rPr lang="zh-CN" altLang="en-US" dirty="0"/>
              <a:t>。</a:t>
            </a:r>
            <a:endParaRPr lang="en-US" altLang="zh-CN" dirty="0"/>
          </a:p>
        </p:txBody>
      </p:sp>
    </p:spTree>
    <p:extLst>
      <p:ext uri="{BB962C8B-B14F-4D97-AF65-F5344CB8AC3E}">
        <p14:creationId xmlns:p14="http://schemas.microsoft.com/office/powerpoint/2010/main" val="40939025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030" y="170981"/>
            <a:ext cx="3633452" cy="6332849"/>
          </a:xfrm>
        </p:spPr>
        <p:txBody>
          <a:bodyPr>
            <a:normAutofit fontScale="47500" lnSpcReduction="20000"/>
          </a:bodyPr>
          <a:lstStyle/>
          <a:p>
            <a:pPr marL="0" indent="0">
              <a:buNone/>
            </a:pPr>
            <a:r>
              <a:rPr lang="en-US" altLang="zh-CN" dirty="0" err="1"/>
              <a:t>ScrollBar</a:t>
            </a:r>
            <a:r>
              <a:rPr lang="zh-CN" altLang="en-US" dirty="0"/>
              <a:t>示例如下：</a:t>
            </a:r>
          </a:p>
          <a:p>
            <a:pPr marL="0" indent="0">
              <a:buNone/>
            </a:pPr>
            <a:r>
              <a:rPr lang="en-US" altLang="zh-CN" dirty="0"/>
              <a:t>//</a:t>
            </a:r>
            <a:r>
              <a:rPr lang="zh-CN" altLang="en-US" dirty="0"/>
              <a:t>可滚动组件的控制器</a:t>
            </a:r>
          </a:p>
          <a:p>
            <a:pPr marL="0" indent="0">
              <a:buNone/>
            </a:pPr>
            <a:r>
              <a:rPr lang="en-US" altLang="zh-CN" dirty="0"/>
              <a:t>private </a:t>
            </a:r>
            <a:r>
              <a:rPr lang="en-US" altLang="zh-CN" dirty="0" err="1"/>
              <a:t>scroller</a:t>
            </a:r>
            <a:r>
              <a:rPr lang="en-US" altLang="zh-CN" dirty="0"/>
              <a:t>: </a:t>
            </a:r>
            <a:r>
              <a:rPr lang="en-US" altLang="zh-CN" dirty="0" err="1"/>
              <a:t>Scroller</a:t>
            </a:r>
            <a:r>
              <a:rPr lang="en-US" altLang="zh-CN" dirty="0"/>
              <a:t> = new </a:t>
            </a:r>
            <a:r>
              <a:rPr lang="en-US" altLang="zh-CN" dirty="0" err="1"/>
              <a:t>Scroller</a:t>
            </a:r>
            <a:r>
              <a:rPr lang="en-US" altLang="zh-CN" dirty="0"/>
              <a:t>()</a:t>
            </a:r>
          </a:p>
          <a:p>
            <a:pPr marL="0" indent="0">
              <a:buNone/>
            </a:pPr>
            <a:endParaRPr lang="en-US" altLang="zh-CN" dirty="0"/>
          </a:p>
          <a:p>
            <a:pPr marL="0" indent="0">
              <a:buNone/>
            </a:pPr>
            <a:r>
              <a:rPr lang="en-US" altLang="zh-CN" dirty="0"/>
              <a:t>private </a:t>
            </a:r>
            <a:r>
              <a:rPr lang="en-US" altLang="zh-CN" dirty="0" err="1"/>
              <a:t>dataScroller</a:t>
            </a:r>
            <a:r>
              <a:rPr lang="en-US" altLang="zh-CN" dirty="0"/>
              <a:t>: number[] = [0, 1, 2, 3, 4, 5, 6, 7, 8, 9]</a:t>
            </a:r>
          </a:p>
          <a:p>
            <a:pPr marL="0" indent="0">
              <a:buNone/>
            </a:pPr>
            <a:endParaRPr lang="en-US" altLang="zh-CN" dirty="0"/>
          </a:p>
          <a:p>
            <a:pPr marL="0" indent="0">
              <a:buNone/>
            </a:pPr>
            <a:endParaRPr lang="en-US" altLang="zh-CN" dirty="0"/>
          </a:p>
          <a:p>
            <a:pPr marL="0" indent="0">
              <a:buNone/>
            </a:pPr>
            <a:r>
              <a:rPr lang="en-US" altLang="zh-CN" dirty="0"/>
              <a:t>Stack({ </a:t>
            </a:r>
            <a:r>
              <a:rPr lang="en-US" altLang="zh-CN" dirty="0" err="1"/>
              <a:t>alignContent</a:t>
            </a:r>
            <a:r>
              <a:rPr lang="en-US" altLang="zh-CN" dirty="0"/>
              <a:t>: </a:t>
            </a:r>
            <a:r>
              <a:rPr lang="en-US" altLang="zh-CN" dirty="0" err="1"/>
              <a:t>Alignment.End</a:t>
            </a:r>
            <a:r>
              <a:rPr lang="en-US" altLang="zh-CN" dirty="0"/>
              <a:t> }) {</a:t>
            </a:r>
          </a:p>
          <a:p>
            <a:pPr marL="0" indent="0">
              <a:buNone/>
            </a:pPr>
            <a:r>
              <a:rPr lang="en-US" altLang="zh-CN" dirty="0"/>
              <a:t>  //</a:t>
            </a:r>
            <a:r>
              <a:rPr lang="zh-CN" altLang="en-US" dirty="0"/>
              <a:t>定义了可滚动组件</a:t>
            </a:r>
            <a:r>
              <a:rPr lang="en-US" altLang="zh-CN" dirty="0"/>
              <a:t>Scroll</a:t>
            </a:r>
          </a:p>
          <a:p>
            <a:pPr marL="0" indent="0">
              <a:buNone/>
            </a:pPr>
            <a:r>
              <a:rPr lang="en-US" altLang="zh-CN" dirty="0"/>
              <a:t>  Scroll(</a:t>
            </a:r>
            <a:r>
              <a:rPr lang="en-US" altLang="zh-CN" dirty="0" err="1"/>
              <a:t>this.scroller</a:t>
            </a:r>
            <a:r>
              <a:rPr lang="en-US" altLang="zh-CN" dirty="0"/>
              <a:t>) {</a:t>
            </a:r>
          </a:p>
          <a:p>
            <a:pPr marL="0" indent="0">
              <a:buNone/>
            </a:pPr>
            <a:r>
              <a:rPr lang="en-US" altLang="zh-CN" dirty="0"/>
              <a:t>    Flex({ direction: </a:t>
            </a:r>
            <a:r>
              <a:rPr lang="en-US" altLang="zh-CN" dirty="0" err="1"/>
              <a:t>FlexDirection.Column</a:t>
            </a:r>
            <a:r>
              <a:rPr lang="en-US" altLang="zh-CN" dirty="0"/>
              <a:t> }) {</a:t>
            </a:r>
          </a:p>
          <a:p>
            <a:pPr marL="0" indent="0">
              <a:buNone/>
            </a:pPr>
            <a:r>
              <a:rPr lang="en-US" altLang="zh-CN" dirty="0"/>
              <a:t>      </a:t>
            </a:r>
            <a:r>
              <a:rPr lang="en-US" altLang="zh-CN" dirty="0" err="1"/>
              <a:t>ForEach</a:t>
            </a:r>
            <a:r>
              <a:rPr lang="en-US" altLang="zh-CN" dirty="0"/>
              <a:t>(</a:t>
            </a:r>
            <a:r>
              <a:rPr lang="en-US" altLang="zh-CN" dirty="0" err="1"/>
              <a:t>this.arr</a:t>
            </a:r>
            <a:r>
              <a:rPr lang="en-US" altLang="zh-CN" dirty="0"/>
              <a:t>, (item) =&gt; {</a:t>
            </a:r>
          </a:p>
          <a:p>
            <a:pPr marL="0" indent="0">
              <a:buNone/>
            </a:pPr>
            <a:r>
              <a:rPr lang="en-US" altLang="zh-CN" dirty="0"/>
              <a:t>        Row() {</a:t>
            </a:r>
          </a:p>
          <a:p>
            <a:pPr marL="0" indent="0">
              <a:buNone/>
            </a:pPr>
            <a:r>
              <a:rPr lang="en-US" altLang="zh-CN" dirty="0"/>
              <a:t>          Text(</a:t>
            </a:r>
            <a:r>
              <a:rPr lang="en-US" altLang="zh-CN" dirty="0" err="1"/>
              <a:t>item.toString</a:t>
            </a:r>
            <a:r>
              <a:rPr lang="en-US" altLang="zh-CN" dirty="0"/>
              <a:t>())</a:t>
            </a:r>
          </a:p>
          <a:p>
            <a:pPr marL="0" indent="0">
              <a:buNone/>
            </a:pPr>
            <a:r>
              <a:rPr lang="en-US" altLang="zh-CN" dirty="0"/>
              <a:t>            .width('90%')</a:t>
            </a:r>
          </a:p>
          <a:p>
            <a:pPr marL="0" indent="0">
              <a:buNone/>
            </a:pPr>
            <a:r>
              <a:rPr lang="en-US" altLang="zh-CN" dirty="0"/>
              <a:t>            .height(100)</a:t>
            </a:r>
          </a:p>
          <a:p>
            <a:pPr marL="0" indent="0">
              <a:buNone/>
            </a:pPr>
            <a:r>
              <a:rPr lang="en-US" altLang="zh-CN" dirty="0"/>
              <a:t>            .</a:t>
            </a:r>
            <a:r>
              <a:rPr lang="en-US" altLang="zh-CN" dirty="0" err="1"/>
              <a:t>backgroundColor</a:t>
            </a:r>
            <a:r>
              <a:rPr lang="en-US" altLang="zh-CN" dirty="0"/>
              <a:t>('#3366CC')</a:t>
            </a:r>
          </a:p>
          <a:p>
            <a:pPr marL="0" indent="0">
              <a:buNone/>
            </a:pPr>
            <a:r>
              <a:rPr lang="en-US" altLang="zh-CN" dirty="0"/>
              <a:t>            .</a:t>
            </a:r>
            <a:r>
              <a:rPr lang="en-US" altLang="zh-CN" dirty="0" err="1"/>
              <a:t>borderRadius</a:t>
            </a:r>
            <a:r>
              <a:rPr lang="en-US" altLang="zh-CN" dirty="0"/>
              <a:t>(15)</a:t>
            </a:r>
          </a:p>
          <a:p>
            <a:pPr marL="0" indent="0">
              <a:buNone/>
            </a:pPr>
            <a:r>
              <a:rPr lang="en-US" altLang="zh-CN" dirty="0"/>
              <a:t>            .</a:t>
            </a:r>
            <a:r>
              <a:rPr lang="en-US" altLang="zh-CN" dirty="0" err="1"/>
              <a:t>fontSize</a:t>
            </a:r>
            <a:r>
              <a:rPr lang="en-US" altLang="zh-CN" dirty="0"/>
              <a:t>(16)</a:t>
            </a:r>
          </a:p>
          <a:p>
            <a:pPr marL="0" indent="0">
              <a:buNone/>
            </a:pPr>
            <a:r>
              <a:rPr lang="en-US" altLang="zh-CN" dirty="0"/>
              <a:t>            .</a:t>
            </a:r>
            <a:r>
              <a:rPr lang="en-US" altLang="zh-CN" dirty="0" err="1"/>
              <a:t>textAlign</a:t>
            </a:r>
            <a:r>
              <a:rPr lang="en-US" altLang="zh-CN" dirty="0"/>
              <a:t>(</a:t>
            </a:r>
            <a:r>
              <a:rPr lang="en-US" altLang="zh-CN" dirty="0" err="1"/>
              <a:t>TextAlign.Center</a:t>
            </a:r>
            <a:r>
              <a:rPr lang="en-US" altLang="zh-CN" dirty="0"/>
              <a:t>)</a:t>
            </a:r>
          </a:p>
          <a:p>
            <a:pPr marL="0" indent="0">
              <a:buNone/>
            </a:pPr>
            <a:r>
              <a:rPr lang="en-US" altLang="zh-CN" dirty="0"/>
              <a:t>            .margin({ top: 5 })</a:t>
            </a:r>
          </a:p>
          <a:p>
            <a:pPr marL="0" indent="0">
              <a:buNone/>
            </a:pPr>
            <a:r>
              <a:rPr lang="en-US" altLang="zh-CN" dirty="0"/>
              <a:t>        </a:t>
            </a:r>
            <a:r>
              <a:rPr lang="en-US" altLang="zh-CN" dirty="0" smtClean="0"/>
              <a:t>}</a:t>
            </a:r>
            <a:endParaRPr lang="en-US" altLang="zh-CN" dirty="0"/>
          </a:p>
        </p:txBody>
      </p:sp>
      <p:sp>
        <p:nvSpPr>
          <p:cNvPr id="5" name="内容占位符 2"/>
          <p:cNvSpPr txBox="1">
            <a:spLocks/>
          </p:cNvSpPr>
          <p:nvPr/>
        </p:nvSpPr>
        <p:spPr>
          <a:xfrm>
            <a:off x="4400818" y="170981"/>
            <a:ext cx="3182691" cy="450405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 item =&gt; item)</a:t>
            </a:r>
          </a:p>
          <a:p>
            <a:pPr marL="0" indent="0">
              <a:buFont typeface="Arial" panose="020B0604020202020204" pitchFamily="34" charset="0"/>
              <a:buNone/>
            </a:pPr>
            <a:r>
              <a:rPr lang="en-US" altLang="zh-CN" dirty="0" smtClean="0"/>
              <a:t>    }.margin({ left: 52 })</a:t>
            </a:r>
          </a:p>
          <a:p>
            <a:pPr marL="0" indent="0">
              <a:buFont typeface="Arial" panose="020B0604020202020204" pitchFamily="34" charset="0"/>
              <a:buNone/>
            </a:pPr>
            <a:r>
              <a:rPr lang="en-US" altLang="zh-CN" dirty="0" smtClean="0"/>
              <a:t>  }</a:t>
            </a:r>
          </a:p>
          <a:p>
            <a:pPr marL="0" indent="0">
              <a:buFont typeface="Arial" panose="020B0604020202020204" pitchFamily="34" charset="0"/>
              <a:buNone/>
            </a:pPr>
            <a:r>
              <a:rPr lang="en-US" altLang="zh-CN" dirty="0" smtClean="0"/>
              <a:t>  .</a:t>
            </a:r>
            <a:r>
              <a:rPr lang="en-US" altLang="zh-CN" dirty="0" err="1" smtClean="0"/>
              <a:t>scrollBar</a:t>
            </a:r>
            <a:r>
              <a:rPr lang="en-US" altLang="zh-CN" dirty="0" smtClean="0"/>
              <a:t>(</a:t>
            </a:r>
            <a:r>
              <a:rPr lang="en-US" altLang="zh-CN" dirty="0" err="1" smtClean="0"/>
              <a:t>BarState.Off</a:t>
            </a:r>
            <a:r>
              <a:rPr lang="en-US" altLang="zh-CN" dirty="0" smtClean="0"/>
              <a:t>)</a:t>
            </a:r>
          </a:p>
          <a:p>
            <a:pPr marL="0" indent="0">
              <a:buFont typeface="Arial" panose="020B0604020202020204" pitchFamily="34" charset="0"/>
              <a:buNone/>
            </a:pPr>
            <a:r>
              <a:rPr lang="en-US" altLang="zh-CN" dirty="0" smtClean="0"/>
              <a:t>  .scrollable(</a:t>
            </a:r>
            <a:r>
              <a:rPr lang="en-US" altLang="zh-CN" dirty="0" err="1" smtClean="0"/>
              <a:t>ScrollDirection.Vertical</a:t>
            </a:r>
            <a:r>
              <a:rPr lang="en-US" altLang="zh-CN" dirty="0" smtClean="0"/>
              <a:t>)</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  //</a:t>
            </a:r>
            <a:r>
              <a:rPr lang="zh-CN" altLang="en-US" dirty="0" smtClean="0"/>
              <a:t>定义了滚动条组件</a:t>
            </a:r>
            <a:r>
              <a:rPr lang="en-US" altLang="zh-CN" dirty="0" err="1" smtClean="0"/>
              <a:t>ScrollBar</a:t>
            </a:r>
            <a:endParaRPr lang="en-US" altLang="zh-CN" dirty="0" smtClean="0"/>
          </a:p>
          <a:p>
            <a:pPr marL="0" indent="0">
              <a:buFont typeface="Arial" panose="020B0604020202020204" pitchFamily="34" charset="0"/>
              <a:buNone/>
            </a:pPr>
            <a:r>
              <a:rPr lang="en-US" altLang="zh-CN" dirty="0" smtClean="0"/>
              <a:t>  </a:t>
            </a:r>
            <a:r>
              <a:rPr lang="en-US" altLang="zh-CN" dirty="0" err="1" smtClean="0"/>
              <a:t>ScrollBar</a:t>
            </a:r>
            <a:r>
              <a:rPr lang="en-US" altLang="zh-CN" dirty="0" smtClean="0"/>
              <a:t>({ </a:t>
            </a:r>
            <a:r>
              <a:rPr lang="en-US" altLang="zh-CN" dirty="0" err="1" smtClean="0"/>
              <a:t>scroller</a:t>
            </a:r>
            <a:r>
              <a:rPr lang="en-US" altLang="zh-CN" dirty="0" smtClean="0"/>
              <a:t>: </a:t>
            </a:r>
            <a:r>
              <a:rPr lang="en-US" altLang="zh-CN" dirty="0" err="1" smtClean="0"/>
              <a:t>this.scroller</a:t>
            </a:r>
            <a:r>
              <a:rPr lang="en-US" altLang="zh-CN" dirty="0" smtClean="0"/>
              <a:t>, direction: </a:t>
            </a:r>
            <a:r>
              <a:rPr lang="en-US" altLang="zh-CN" dirty="0" err="1" smtClean="0"/>
              <a:t>ScrollBarDirection.Vertical</a:t>
            </a:r>
            <a:r>
              <a:rPr lang="en-US" altLang="zh-CN" dirty="0" smtClean="0"/>
              <a:t>, state: </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err="1" smtClean="0"/>
              <a:t>BarState.Auto</a:t>
            </a:r>
            <a:r>
              <a:rPr lang="en-US" altLang="zh-CN" dirty="0" smtClean="0"/>
              <a:t> }) {</a:t>
            </a:r>
          </a:p>
          <a:p>
            <a:pPr marL="0" indent="0">
              <a:buFont typeface="Arial" panose="020B0604020202020204" pitchFamily="34" charset="0"/>
              <a:buNone/>
            </a:pPr>
            <a:r>
              <a:rPr lang="en-US" altLang="zh-CN" dirty="0" smtClean="0"/>
              <a:t>    //</a:t>
            </a:r>
            <a:r>
              <a:rPr lang="zh-CN" altLang="en-US" dirty="0" smtClean="0"/>
              <a:t>定义</a:t>
            </a:r>
            <a:r>
              <a:rPr lang="en-US" altLang="zh-CN" dirty="0" smtClean="0"/>
              <a:t>Text</a:t>
            </a:r>
            <a:r>
              <a:rPr lang="zh-CN" altLang="en-US" dirty="0" smtClean="0"/>
              <a:t>作为滚动条的样式</a:t>
            </a:r>
          </a:p>
          <a:p>
            <a:pPr marL="0" indent="0">
              <a:buFont typeface="Arial" panose="020B0604020202020204" pitchFamily="34" charset="0"/>
              <a:buNone/>
            </a:pPr>
            <a:r>
              <a:rPr lang="zh-CN" altLang="en-US" dirty="0" smtClean="0"/>
              <a:t>    </a:t>
            </a:r>
            <a:r>
              <a:rPr lang="en-US" altLang="zh-CN" dirty="0" smtClean="0"/>
              <a:t>Text()</a:t>
            </a:r>
          </a:p>
          <a:p>
            <a:pPr marL="0" indent="0">
              <a:buFont typeface="Arial" panose="020B0604020202020204" pitchFamily="34" charset="0"/>
              <a:buNone/>
            </a:pPr>
            <a:r>
              <a:rPr lang="en-US" altLang="zh-CN" dirty="0" smtClean="0"/>
              <a:t>      .width(30)</a:t>
            </a:r>
          </a:p>
          <a:p>
            <a:pPr marL="0" indent="0">
              <a:buFont typeface="Arial" panose="020B0604020202020204" pitchFamily="34" charset="0"/>
              <a:buNone/>
            </a:pPr>
            <a:r>
              <a:rPr lang="en-US" altLang="zh-CN" dirty="0" smtClean="0"/>
              <a:t>      .height(100)</a:t>
            </a:r>
          </a:p>
          <a:p>
            <a:pPr marL="0" indent="0">
              <a:buFont typeface="Arial" panose="020B0604020202020204" pitchFamily="34" charset="0"/>
              <a:buNone/>
            </a:pPr>
            <a:r>
              <a:rPr lang="en-US" altLang="zh-CN" dirty="0" smtClean="0"/>
              <a:t>      .</a:t>
            </a:r>
            <a:r>
              <a:rPr lang="en-US" altLang="zh-CN" dirty="0" err="1" smtClean="0"/>
              <a:t>borderRadius</a:t>
            </a:r>
            <a:r>
              <a:rPr lang="en-US" altLang="zh-CN" dirty="0" smtClean="0"/>
              <a:t>(10)</a:t>
            </a:r>
          </a:p>
          <a:p>
            <a:pPr marL="0" indent="0">
              <a:buFont typeface="Arial" panose="020B0604020202020204" pitchFamily="34" charset="0"/>
              <a:buNone/>
            </a:pPr>
            <a:r>
              <a:rPr lang="en-US" altLang="zh-CN" dirty="0" smtClean="0"/>
              <a:t>      .</a:t>
            </a:r>
            <a:r>
              <a:rPr lang="en-US" altLang="zh-CN" dirty="0" err="1" smtClean="0"/>
              <a:t>backgroundColor</a:t>
            </a:r>
            <a:r>
              <a:rPr lang="en-US" altLang="zh-CN" dirty="0" smtClean="0"/>
              <a:t>('#C0C0C0')</a:t>
            </a:r>
          </a:p>
          <a:p>
            <a:pPr marL="0" indent="0">
              <a:buFont typeface="Arial" panose="020B0604020202020204" pitchFamily="34" charset="0"/>
              <a:buNone/>
            </a:pPr>
            <a:r>
              <a:rPr lang="en-US" altLang="zh-CN" dirty="0" smtClean="0"/>
              <a:t>  }.width(30).</a:t>
            </a:r>
            <a:r>
              <a:rPr lang="en-US" altLang="zh-CN" dirty="0" err="1" smtClean="0"/>
              <a:t>backgroundColor</a:t>
            </a:r>
            <a:r>
              <a:rPr lang="en-US" altLang="zh-CN" dirty="0" smtClean="0"/>
              <a:t>('#</a:t>
            </a:r>
            <a:r>
              <a:rPr lang="en-US" altLang="zh-CN" dirty="0" err="1" smtClean="0"/>
              <a:t>ededed</a:t>
            </a:r>
            <a:r>
              <a:rPr lang="en-US" altLang="zh-CN" dirty="0" smtClean="0"/>
              <a:t>')</a:t>
            </a:r>
          </a:p>
          <a:p>
            <a:pPr marL="0" indent="0">
              <a:buFont typeface="Arial" panose="020B0604020202020204" pitchFamily="34" charset="0"/>
              <a:buNone/>
            </a:pPr>
            <a:r>
              <a:rPr lang="en-US" altLang="zh-CN" dirty="0" smtClean="0"/>
              <a:t>}</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07" y="424266"/>
            <a:ext cx="2850530" cy="5443155"/>
          </a:xfrm>
          <a:prstGeom prst="rect">
            <a:avLst/>
          </a:prstGeom>
        </p:spPr>
      </p:pic>
    </p:spTree>
    <p:extLst>
      <p:ext uri="{BB962C8B-B14F-4D97-AF65-F5344CB8AC3E}">
        <p14:creationId xmlns:p14="http://schemas.microsoft.com/office/powerpoint/2010/main" val="2075925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3.4.21  Search</a:t>
            </a:r>
          </a:p>
        </p:txBody>
      </p:sp>
      <p:sp>
        <p:nvSpPr>
          <p:cNvPr id="3" name="内容占位符 2"/>
          <p:cNvSpPr>
            <a:spLocks noGrp="1"/>
          </p:cNvSpPr>
          <p:nvPr>
            <p:ph idx="1"/>
          </p:nvPr>
        </p:nvSpPr>
        <p:spPr>
          <a:xfrm>
            <a:off x="706728" y="1613414"/>
            <a:ext cx="8398635" cy="4555565"/>
          </a:xfrm>
        </p:spPr>
        <p:txBody>
          <a:bodyPr>
            <a:normAutofit/>
          </a:bodyPr>
          <a:lstStyle/>
          <a:p>
            <a:pPr marL="0" indent="0">
              <a:buNone/>
            </a:pPr>
            <a:r>
              <a:rPr lang="en-US" altLang="zh-CN" sz="1400" dirty="0"/>
              <a:t>Search</a:t>
            </a:r>
            <a:r>
              <a:rPr lang="zh-CN" altLang="en-US" sz="1400" dirty="0"/>
              <a:t>是搜索框组件，适用于浏览器的搜索内容输入框等应用场景</a:t>
            </a:r>
            <a:r>
              <a:rPr lang="zh-CN" altLang="en-US" sz="1400" dirty="0" smtClean="0"/>
              <a:t>。</a:t>
            </a:r>
            <a:r>
              <a:rPr lang="en-US" altLang="zh-CN" sz="1400" dirty="0" smtClean="0"/>
              <a:t>Search</a:t>
            </a:r>
            <a:r>
              <a:rPr lang="zh-CN" altLang="en-US" sz="1400" dirty="0"/>
              <a:t>示例如下：</a:t>
            </a:r>
          </a:p>
          <a:p>
            <a:pPr marL="0" indent="0">
              <a:buNone/>
            </a:pPr>
            <a:r>
              <a:rPr lang="en-US" altLang="zh-CN" sz="1400" dirty="0"/>
              <a:t>Search({ placeholder: '</a:t>
            </a:r>
            <a:r>
              <a:rPr lang="zh-CN" altLang="en-US" sz="1400" dirty="0"/>
              <a:t>输入内容</a:t>
            </a:r>
            <a:r>
              <a:rPr lang="en-US" altLang="zh-CN" sz="1400" dirty="0"/>
              <a:t>...'})</a:t>
            </a:r>
          </a:p>
          <a:p>
            <a:pPr marL="0" indent="0">
              <a:buNone/>
            </a:pPr>
            <a:r>
              <a:rPr lang="en-US" altLang="zh-CN" sz="1400" dirty="0"/>
              <a:t>  .</a:t>
            </a:r>
            <a:r>
              <a:rPr lang="en-US" altLang="zh-CN" sz="1400" dirty="0" err="1"/>
              <a:t>searchButton</a:t>
            </a:r>
            <a:r>
              <a:rPr lang="en-US" altLang="zh-CN" sz="1400" dirty="0"/>
              <a:t>('</a:t>
            </a:r>
            <a:r>
              <a:rPr lang="zh-CN" altLang="en-US" sz="1400" dirty="0"/>
              <a:t>搜索</a:t>
            </a:r>
            <a:r>
              <a:rPr lang="en-US" altLang="zh-CN" sz="1400" dirty="0"/>
              <a:t>') 				//</a:t>
            </a:r>
            <a:r>
              <a:rPr lang="zh-CN" altLang="en-US" sz="1400" dirty="0"/>
              <a:t>搜索按钮的文字</a:t>
            </a:r>
          </a:p>
          <a:p>
            <a:pPr marL="0" indent="0">
              <a:buNone/>
            </a:pPr>
            <a:r>
              <a:rPr lang="zh-CN" altLang="en-US" sz="1400" dirty="0"/>
              <a:t>  </a:t>
            </a:r>
            <a:r>
              <a:rPr lang="en-US" altLang="zh-CN" sz="1400" dirty="0"/>
              <a:t>.width(300)</a:t>
            </a:r>
          </a:p>
          <a:p>
            <a:pPr marL="0" indent="0">
              <a:buNone/>
            </a:pPr>
            <a:r>
              <a:rPr lang="en-US" altLang="zh-CN" sz="1400" dirty="0"/>
              <a:t>  .height(80)</a:t>
            </a:r>
          </a:p>
          <a:p>
            <a:pPr marL="0" indent="0">
              <a:buNone/>
            </a:pPr>
            <a:r>
              <a:rPr lang="en-US" altLang="zh-CN" sz="1400" dirty="0"/>
              <a:t>  .</a:t>
            </a:r>
            <a:r>
              <a:rPr lang="en-US" altLang="zh-CN" sz="1400" dirty="0" err="1"/>
              <a:t>placeholderColor</a:t>
            </a:r>
            <a:r>
              <a:rPr lang="en-US" altLang="zh-CN" sz="1400" dirty="0"/>
              <a:t>(</a:t>
            </a:r>
            <a:r>
              <a:rPr lang="en-US" altLang="zh-CN" sz="1400" dirty="0" err="1"/>
              <a:t>Color.Grey</a:t>
            </a:r>
            <a:r>
              <a:rPr lang="en-US" altLang="zh-CN" sz="1400" dirty="0"/>
              <a:t>) 			//</a:t>
            </a:r>
            <a:r>
              <a:rPr lang="zh-CN" altLang="en-US" sz="1400" dirty="0"/>
              <a:t>提示文本样式</a:t>
            </a:r>
          </a:p>
          <a:p>
            <a:pPr marL="0" indent="0">
              <a:buNone/>
            </a:pPr>
            <a:r>
              <a:rPr lang="zh-CN" altLang="en-US" sz="1400" dirty="0"/>
              <a:t>  </a:t>
            </a:r>
            <a:r>
              <a:rPr lang="en-US" altLang="zh-CN" sz="1400" dirty="0"/>
              <a:t>.</a:t>
            </a:r>
            <a:r>
              <a:rPr lang="en-US" altLang="zh-CN" sz="1400" dirty="0" err="1"/>
              <a:t>placeholderFont</a:t>
            </a:r>
            <a:r>
              <a:rPr lang="en-US" altLang="zh-CN" sz="1400" dirty="0"/>
              <a:t>({ size: 24, weight: 400 }) 	//</a:t>
            </a:r>
            <a:r>
              <a:rPr lang="zh-CN" altLang="en-US" sz="1400" dirty="0"/>
              <a:t>提示文本字体大小</a:t>
            </a:r>
          </a:p>
          <a:p>
            <a:pPr marL="0" indent="0">
              <a:buNone/>
            </a:pPr>
            <a:r>
              <a:rPr lang="zh-CN" altLang="en-US" sz="1400" dirty="0"/>
              <a:t>  </a:t>
            </a:r>
            <a:r>
              <a:rPr lang="en-US" altLang="zh-CN" sz="1400" dirty="0"/>
              <a:t>.</a:t>
            </a:r>
            <a:r>
              <a:rPr lang="en-US" altLang="zh-CN" sz="1400" dirty="0" err="1"/>
              <a:t>textFont</a:t>
            </a:r>
            <a:r>
              <a:rPr lang="en-US" altLang="zh-CN" sz="1400" dirty="0"/>
              <a:t>({ size: 24, weight: 400 }) 		//</a:t>
            </a:r>
            <a:r>
              <a:rPr lang="zh-CN" altLang="en-US" sz="1400" dirty="0"/>
              <a:t>搜索框文字字体</a:t>
            </a:r>
            <a:r>
              <a:rPr lang="zh-CN" altLang="en-US" sz="1400" dirty="0" smtClean="0"/>
              <a:t>大小</a:t>
            </a:r>
            <a:endParaRPr lang="en-US" altLang="zh-CN" sz="1400" dirty="0" smtClean="0"/>
          </a:p>
          <a:p>
            <a:pPr marL="0" indent="0">
              <a:buNone/>
            </a:pPr>
            <a:endParaRPr lang="en-US" altLang="zh-CN" sz="1400" dirty="0"/>
          </a:p>
          <a:p>
            <a:pPr marL="0" indent="0">
              <a:buNone/>
            </a:pPr>
            <a:r>
              <a:rPr lang="en-US" altLang="zh-CN" sz="1400" dirty="0"/>
              <a:t>Search</a:t>
            </a:r>
            <a:r>
              <a:rPr lang="zh-CN" altLang="en-US" sz="1400" dirty="0"/>
              <a:t>组件还支持以下事件。</a:t>
            </a:r>
          </a:p>
          <a:p>
            <a:pPr marL="0" indent="0">
              <a:buNone/>
            </a:pPr>
            <a:r>
              <a:rPr lang="en-US" altLang="zh-CN" sz="1400" dirty="0" err="1"/>
              <a:t>onSubmit</a:t>
            </a:r>
            <a:r>
              <a:rPr lang="en-US" altLang="zh-CN" sz="1400" dirty="0"/>
              <a:t>(callback: (value: string) =&gt; void)</a:t>
            </a:r>
            <a:r>
              <a:rPr lang="zh-CN" altLang="en-US" sz="1400" dirty="0"/>
              <a:t>：单击搜索图标、搜索按钮或者按下软键盘搜索按钮时</a:t>
            </a:r>
            <a:r>
              <a:rPr lang="zh-CN" altLang="en-US" sz="1400" dirty="0" smtClean="0"/>
              <a:t>触发</a:t>
            </a:r>
            <a:r>
              <a:rPr lang="zh-CN" altLang="en-US" sz="1400" dirty="0"/>
              <a:t>该回调。</a:t>
            </a:r>
          </a:p>
          <a:p>
            <a:pPr marL="0" indent="0">
              <a:buNone/>
            </a:pPr>
            <a:r>
              <a:rPr lang="en-US" altLang="zh-CN" sz="1400" dirty="0" err="1"/>
              <a:t>onChange</a:t>
            </a:r>
            <a:r>
              <a:rPr lang="en-US" altLang="zh-CN" sz="1400" dirty="0"/>
              <a:t>(callback: (value: string) =&gt; void)</a:t>
            </a:r>
            <a:r>
              <a:rPr lang="zh-CN" altLang="en-US" sz="1400" dirty="0"/>
              <a:t>：输入内容发生</a:t>
            </a:r>
            <a:r>
              <a:rPr lang="zh-CN" altLang="en-US" sz="1400" dirty="0" smtClean="0"/>
              <a:t>变化时</a:t>
            </a:r>
            <a:r>
              <a:rPr lang="zh-CN" altLang="en-US" sz="1400" dirty="0"/>
              <a:t>，触发该回调。</a:t>
            </a:r>
            <a:endParaRPr lang="en-US" altLang="zh-CN"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515" y="1580326"/>
            <a:ext cx="2474753" cy="4760110"/>
          </a:xfrm>
          <a:prstGeom prst="rect">
            <a:avLst/>
          </a:prstGeom>
        </p:spPr>
      </p:pic>
    </p:spTree>
    <p:extLst>
      <p:ext uri="{BB962C8B-B14F-4D97-AF65-F5344CB8AC3E}">
        <p14:creationId xmlns:p14="http://schemas.microsoft.com/office/powerpoint/2010/main" val="8425421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3.4.22  Select</a:t>
            </a:r>
          </a:p>
        </p:txBody>
      </p:sp>
      <p:sp>
        <p:nvSpPr>
          <p:cNvPr id="3" name="内容占位符 2"/>
          <p:cNvSpPr>
            <a:spLocks noGrp="1"/>
          </p:cNvSpPr>
          <p:nvPr>
            <p:ph idx="1"/>
          </p:nvPr>
        </p:nvSpPr>
        <p:spPr>
          <a:xfrm>
            <a:off x="706728" y="1613414"/>
            <a:ext cx="8398635" cy="4555565"/>
          </a:xfrm>
        </p:spPr>
        <p:txBody>
          <a:bodyPr>
            <a:normAutofit/>
          </a:bodyPr>
          <a:lstStyle/>
          <a:p>
            <a:pPr marL="0" indent="0">
              <a:buNone/>
            </a:pPr>
            <a:r>
              <a:rPr lang="en-US" altLang="zh-CN" sz="1400" dirty="0"/>
              <a:t>Select</a:t>
            </a:r>
            <a:r>
              <a:rPr lang="zh-CN" altLang="en-US" sz="1400" dirty="0"/>
              <a:t>提供下拉选择菜单，可以让用户在多个选项之间选择。</a:t>
            </a:r>
          </a:p>
          <a:p>
            <a:pPr marL="0" indent="0">
              <a:buNone/>
            </a:pPr>
            <a:r>
              <a:rPr lang="en-US" altLang="zh-CN" sz="1400" dirty="0"/>
              <a:t>Select</a:t>
            </a:r>
            <a:r>
              <a:rPr lang="zh-CN" altLang="en-US" sz="1400" dirty="0"/>
              <a:t>示例如下：</a:t>
            </a:r>
          </a:p>
          <a:p>
            <a:pPr marL="0" indent="0">
              <a:buNone/>
            </a:pPr>
            <a:r>
              <a:rPr lang="en-US" altLang="zh-CN" sz="1400" dirty="0"/>
              <a:t>//</a:t>
            </a:r>
            <a:r>
              <a:rPr lang="zh-CN" altLang="en-US" sz="1400" dirty="0"/>
              <a:t>设置下拉列表值和图标</a:t>
            </a:r>
          </a:p>
          <a:p>
            <a:pPr marL="0" indent="0">
              <a:buNone/>
            </a:pPr>
            <a:r>
              <a:rPr lang="en-US" altLang="zh-CN" sz="1400" dirty="0"/>
              <a:t>Select([{ value: 'Java</a:t>
            </a:r>
            <a:r>
              <a:rPr lang="zh-CN" altLang="en-US" sz="1400" dirty="0"/>
              <a:t>核心编程</a:t>
            </a:r>
            <a:r>
              <a:rPr lang="en-US" altLang="zh-CN" sz="1400" dirty="0"/>
              <a:t>', icon: $r('app.media.book01') },</a:t>
            </a:r>
          </a:p>
          <a:p>
            <a:pPr marL="0" indent="0">
              <a:buNone/>
            </a:pPr>
            <a:r>
              <a:rPr lang="en-US" altLang="zh-CN" sz="1400" dirty="0"/>
              <a:t>  { value: '</a:t>
            </a:r>
            <a:r>
              <a:rPr lang="zh-CN" altLang="en-US" sz="1400" dirty="0"/>
              <a:t>轻量级</a:t>
            </a:r>
            <a:r>
              <a:rPr lang="en-US" altLang="zh-CN" sz="1400" dirty="0"/>
              <a:t>Java EE</a:t>
            </a:r>
            <a:r>
              <a:rPr lang="zh-CN" altLang="en-US" sz="1400" dirty="0"/>
              <a:t>企业应用开发实战</a:t>
            </a:r>
            <a:r>
              <a:rPr lang="en-US" altLang="zh-CN" sz="1400" dirty="0"/>
              <a:t>', icon: $r('app.media.book02') },</a:t>
            </a:r>
          </a:p>
          <a:p>
            <a:pPr marL="0" indent="0">
              <a:buNone/>
            </a:pPr>
            <a:r>
              <a:rPr lang="en-US" altLang="zh-CN" sz="1400" dirty="0"/>
              <a:t>  { value: '</a:t>
            </a:r>
            <a:r>
              <a:rPr lang="zh-CN" altLang="en-US" sz="1400" dirty="0"/>
              <a:t>鸿蒙</a:t>
            </a:r>
            <a:r>
              <a:rPr lang="en-US" altLang="zh-CN" sz="1400" dirty="0" err="1"/>
              <a:t>HarmonyOS</a:t>
            </a:r>
            <a:r>
              <a:rPr lang="zh-CN" altLang="en-US" sz="1400" dirty="0"/>
              <a:t>手机应用开发实战</a:t>
            </a:r>
            <a:r>
              <a:rPr lang="en-US" altLang="zh-CN" sz="1400" dirty="0"/>
              <a:t>', icon: $r('app.media.book03') },</a:t>
            </a:r>
          </a:p>
          <a:p>
            <a:pPr marL="0" indent="0">
              <a:buNone/>
            </a:pPr>
            <a:r>
              <a:rPr lang="en-US" altLang="zh-CN" sz="1400" dirty="0"/>
              <a:t>  { value: 'Node.js+Express+MongoDB+Vue.js</a:t>
            </a:r>
            <a:r>
              <a:rPr lang="zh-CN" altLang="en-US" sz="1400" dirty="0"/>
              <a:t>全栈开发实战</a:t>
            </a:r>
            <a:r>
              <a:rPr lang="en-US" altLang="zh-CN" sz="1400" dirty="0"/>
              <a:t>', icon: $r('app.media.book04') }])</a:t>
            </a:r>
          </a:p>
          <a:p>
            <a:pPr marL="0" indent="0">
              <a:buNone/>
            </a:pPr>
            <a:r>
              <a:rPr lang="en-US" altLang="zh-CN" sz="1400" dirty="0"/>
              <a:t>  .selected(2) 						//</a:t>
            </a:r>
            <a:r>
              <a:rPr lang="zh-CN" altLang="en-US" sz="1400" dirty="0"/>
              <a:t>选中的下拉列表索引</a:t>
            </a:r>
          </a:p>
          <a:p>
            <a:pPr marL="0" indent="0">
              <a:buNone/>
            </a:pPr>
            <a:r>
              <a:rPr lang="zh-CN" altLang="en-US" sz="1400" dirty="0"/>
              <a:t>  </a:t>
            </a:r>
            <a:r>
              <a:rPr lang="en-US" altLang="zh-CN" sz="1400" dirty="0"/>
              <a:t>.value('</a:t>
            </a:r>
            <a:r>
              <a:rPr lang="zh-CN" altLang="en-US" sz="1400" dirty="0"/>
              <a:t>老卫作品集</a:t>
            </a:r>
            <a:r>
              <a:rPr lang="en-US" altLang="zh-CN" sz="1400" dirty="0"/>
              <a:t>') 					//</a:t>
            </a:r>
            <a:r>
              <a:rPr lang="zh-CN" altLang="en-US" sz="1400" dirty="0"/>
              <a:t>下拉按钮本身的文本内容</a:t>
            </a:r>
          </a:p>
          <a:p>
            <a:pPr marL="0" indent="0">
              <a:buNone/>
            </a:pPr>
            <a:r>
              <a:rPr lang="zh-CN" altLang="en-US" sz="1400" dirty="0"/>
              <a:t>  </a:t>
            </a:r>
            <a:r>
              <a:rPr lang="en-US" altLang="zh-CN" sz="1400" dirty="0"/>
              <a:t>.font({ size: 16, weight: 500 }) 			//</a:t>
            </a:r>
            <a:r>
              <a:rPr lang="zh-CN" altLang="en-US" sz="1400" dirty="0"/>
              <a:t>下拉按钮本身的文本样式</a:t>
            </a:r>
          </a:p>
          <a:p>
            <a:pPr marL="0" indent="0">
              <a:buNone/>
            </a:pPr>
            <a:r>
              <a:rPr lang="zh-CN" altLang="en-US" sz="1400" dirty="0"/>
              <a:t>  </a:t>
            </a:r>
            <a:r>
              <a:rPr lang="en-US" altLang="zh-CN" sz="1400" dirty="0"/>
              <a:t>.</a:t>
            </a:r>
            <a:r>
              <a:rPr lang="en-US" altLang="zh-CN" sz="1400" dirty="0" err="1"/>
              <a:t>fontColor</a:t>
            </a:r>
            <a:r>
              <a:rPr lang="en-US" altLang="zh-CN" sz="1400" dirty="0"/>
              <a:t>('#182431') 					//</a:t>
            </a:r>
            <a:r>
              <a:rPr lang="zh-CN" altLang="en-US" sz="1400" dirty="0"/>
              <a:t>下拉按钮本身的文本颜色</a:t>
            </a:r>
          </a:p>
          <a:p>
            <a:pPr marL="0" indent="0">
              <a:buNone/>
            </a:pPr>
            <a:r>
              <a:rPr lang="zh-CN" altLang="en-US" sz="1400" dirty="0"/>
              <a:t>  </a:t>
            </a:r>
            <a:r>
              <a:rPr lang="en-US" altLang="zh-CN" sz="1400" dirty="0"/>
              <a:t>.</a:t>
            </a:r>
            <a:r>
              <a:rPr lang="en-US" altLang="zh-CN" sz="1400" dirty="0" err="1"/>
              <a:t>selectedOptionFont</a:t>
            </a:r>
            <a:r>
              <a:rPr lang="en-US" altLang="zh-CN" sz="1400" dirty="0"/>
              <a:t>({ size: 16, weight: 400 }) 	//</a:t>
            </a:r>
            <a:r>
              <a:rPr lang="zh-CN" altLang="en-US" sz="1400" dirty="0"/>
              <a:t>下拉菜单选中项的文本样式</a:t>
            </a:r>
          </a:p>
          <a:p>
            <a:pPr marL="0" indent="0">
              <a:buNone/>
            </a:pPr>
            <a:r>
              <a:rPr lang="zh-CN" altLang="en-US" sz="1400" dirty="0"/>
              <a:t>  </a:t>
            </a:r>
            <a:r>
              <a:rPr lang="en-US" altLang="zh-CN" sz="1400" dirty="0"/>
              <a:t>.</a:t>
            </a:r>
            <a:r>
              <a:rPr lang="en-US" altLang="zh-CN" sz="1400" dirty="0" err="1"/>
              <a:t>optionFont</a:t>
            </a:r>
            <a:r>
              <a:rPr lang="en-US" altLang="zh-CN" sz="1400" dirty="0"/>
              <a:t>({ size: 16, weight: 400 }) 		//</a:t>
            </a:r>
            <a:r>
              <a:rPr lang="zh-CN" altLang="en-US" sz="1400" dirty="0"/>
              <a:t>下拉菜单项的文本样式</a:t>
            </a:r>
            <a:endParaRPr lang="en-US" altLang="zh-CN"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515" y="960233"/>
            <a:ext cx="2768958" cy="5270860"/>
          </a:xfrm>
          <a:prstGeom prst="rect">
            <a:avLst/>
          </a:prstGeom>
        </p:spPr>
      </p:pic>
    </p:spTree>
    <p:extLst>
      <p:ext uri="{BB962C8B-B14F-4D97-AF65-F5344CB8AC3E}">
        <p14:creationId xmlns:p14="http://schemas.microsoft.com/office/powerpoint/2010/main" val="11248146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3.4.23  Slider</a:t>
            </a:r>
          </a:p>
        </p:txBody>
      </p:sp>
      <p:sp>
        <p:nvSpPr>
          <p:cNvPr id="3" name="内容占位符 2"/>
          <p:cNvSpPr>
            <a:spLocks noGrp="1"/>
          </p:cNvSpPr>
          <p:nvPr>
            <p:ph idx="1"/>
          </p:nvPr>
        </p:nvSpPr>
        <p:spPr>
          <a:xfrm>
            <a:off x="796880" y="1613414"/>
            <a:ext cx="5024371" cy="5804817"/>
          </a:xfrm>
        </p:spPr>
        <p:txBody>
          <a:bodyPr>
            <a:normAutofit fontScale="70000" lnSpcReduction="20000"/>
          </a:bodyPr>
          <a:lstStyle/>
          <a:p>
            <a:pPr marL="0" indent="0">
              <a:buNone/>
            </a:pPr>
            <a:r>
              <a:rPr lang="en-US" altLang="zh-CN" sz="1400" dirty="0"/>
              <a:t>Slider</a:t>
            </a:r>
            <a:r>
              <a:rPr lang="zh-CN" altLang="en-US" sz="1400" dirty="0"/>
              <a:t>是滑动条组件，通常用于快速调节设置值，如音量调节、亮度调节等应用场景。</a:t>
            </a:r>
          </a:p>
          <a:p>
            <a:pPr marL="0" indent="0">
              <a:buNone/>
            </a:pPr>
            <a:r>
              <a:rPr lang="en-US" altLang="zh-CN" sz="1400" dirty="0"/>
              <a:t>Slider</a:t>
            </a:r>
            <a:r>
              <a:rPr lang="zh-CN" altLang="en-US" sz="1400" dirty="0"/>
              <a:t>示例如下：</a:t>
            </a:r>
          </a:p>
          <a:p>
            <a:pPr marL="0" indent="0">
              <a:buNone/>
            </a:pPr>
            <a:r>
              <a:rPr lang="en-US" altLang="zh-CN" sz="1400" dirty="0"/>
              <a:t>//</a:t>
            </a:r>
            <a:r>
              <a:rPr lang="zh-CN" altLang="en-US" sz="1400" dirty="0"/>
              <a:t>设置垂直的</a:t>
            </a:r>
            <a:r>
              <a:rPr lang="en-US" altLang="zh-CN" sz="1400" dirty="0"/>
              <a:t>Slider</a:t>
            </a:r>
          </a:p>
          <a:p>
            <a:pPr marL="0" indent="0">
              <a:buNone/>
            </a:pPr>
            <a:r>
              <a:rPr lang="en-US" altLang="zh-CN" sz="1400" dirty="0"/>
              <a:t>Slider({</a:t>
            </a:r>
          </a:p>
          <a:p>
            <a:pPr marL="0" indent="0">
              <a:buNone/>
            </a:pPr>
            <a:r>
              <a:rPr lang="en-US" altLang="zh-CN" sz="1400" dirty="0"/>
              <a:t>  value: 40,</a:t>
            </a:r>
          </a:p>
          <a:p>
            <a:pPr marL="0" indent="0">
              <a:buNone/>
            </a:pPr>
            <a:r>
              <a:rPr lang="en-US" altLang="zh-CN" sz="1400" dirty="0"/>
              <a:t>  step: 10,</a:t>
            </a:r>
          </a:p>
          <a:p>
            <a:pPr marL="0" indent="0">
              <a:buNone/>
            </a:pPr>
            <a:r>
              <a:rPr lang="en-US" altLang="zh-CN" sz="1400" dirty="0"/>
              <a:t>  style: </a:t>
            </a:r>
            <a:r>
              <a:rPr lang="en-US" altLang="zh-CN" sz="1400" dirty="0" err="1"/>
              <a:t>SliderStyle.InSet</a:t>
            </a:r>
            <a:r>
              <a:rPr lang="en-US" altLang="zh-CN" sz="1400" dirty="0"/>
              <a:t>, 	//</a:t>
            </a:r>
            <a:r>
              <a:rPr lang="zh-CN" altLang="en-US" sz="1400" dirty="0"/>
              <a:t>滑块在滑轨上</a:t>
            </a:r>
          </a:p>
          <a:p>
            <a:pPr marL="0" indent="0">
              <a:buNone/>
            </a:pPr>
            <a:r>
              <a:rPr lang="zh-CN" altLang="en-US" sz="1400" dirty="0"/>
              <a:t>  </a:t>
            </a:r>
            <a:r>
              <a:rPr lang="en-US" altLang="zh-CN" sz="1400" dirty="0"/>
              <a:t>direction: </a:t>
            </a:r>
            <a:r>
              <a:rPr lang="en-US" altLang="zh-CN" sz="1400" dirty="0" err="1"/>
              <a:t>Axis.Vertical</a:t>
            </a:r>
            <a:r>
              <a:rPr lang="en-US" altLang="zh-CN" sz="1400" dirty="0"/>
              <a:t> 	//</a:t>
            </a:r>
            <a:r>
              <a:rPr lang="zh-CN" altLang="en-US" sz="1400" dirty="0"/>
              <a:t>方向</a:t>
            </a:r>
          </a:p>
          <a:p>
            <a:pPr marL="0" indent="0">
              <a:buNone/>
            </a:pPr>
            <a:r>
              <a:rPr lang="en-US" altLang="zh-CN" sz="1400" dirty="0"/>
              <a:t>})</a:t>
            </a:r>
          </a:p>
          <a:p>
            <a:pPr marL="0" indent="0">
              <a:buNone/>
            </a:pPr>
            <a:r>
              <a:rPr lang="en-US" altLang="zh-CN" sz="1400" dirty="0"/>
              <a:t>  .</a:t>
            </a:r>
            <a:r>
              <a:rPr lang="en-US" altLang="zh-CN" sz="1400" dirty="0" err="1"/>
              <a:t>showSteps</a:t>
            </a:r>
            <a:r>
              <a:rPr lang="en-US" altLang="zh-CN" sz="1400" dirty="0"/>
              <a:t>(true) 		//</a:t>
            </a:r>
            <a:r>
              <a:rPr lang="zh-CN" altLang="en-US" sz="1400" dirty="0"/>
              <a:t>设置显示步长刻度值</a:t>
            </a:r>
          </a:p>
          <a:p>
            <a:pPr marL="0" indent="0">
              <a:buNone/>
            </a:pPr>
            <a:r>
              <a:rPr lang="zh-CN" altLang="en-US" sz="1400" dirty="0"/>
              <a:t>  </a:t>
            </a:r>
            <a:r>
              <a:rPr lang="en-US" altLang="zh-CN" sz="1400" dirty="0"/>
              <a:t>.height('50%')</a:t>
            </a:r>
          </a:p>
          <a:p>
            <a:pPr marL="0" indent="0">
              <a:buNone/>
            </a:pPr>
            <a:endParaRPr lang="en-US" altLang="zh-CN" sz="1400" dirty="0"/>
          </a:p>
          <a:p>
            <a:pPr marL="0" indent="0">
              <a:buNone/>
            </a:pPr>
            <a:r>
              <a:rPr lang="en-US" altLang="zh-CN" sz="1400" dirty="0"/>
              <a:t>//</a:t>
            </a:r>
            <a:r>
              <a:rPr lang="zh-CN" altLang="en-US" sz="1400" dirty="0"/>
              <a:t>设置水平的</a:t>
            </a:r>
            <a:r>
              <a:rPr lang="en-US" altLang="zh-CN" sz="1400" dirty="0"/>
              <a:t>Slider</a:t>
            </a:r>
          </a:p>
          <a:p>
            <a:pPr marL="0" indent="0">
              <a:buNone/>
            </a:pPr>
            <a:r>
              <a:rPr lang="en-US" altLang="zh-CN" sz="1400" dirty="0"/>
              <a:t>Slider({</a:t>
            </a:r>
          </a:p>
          <a:p>
            <a:pPr marL="0" indent="0">
              <a:buNone/>
            </a:pPr>
            <a:r>
              <a:rPr lang="en-US" altLang="zh-CN" sz="1400" dirty="0"/>
              <a:t>  value: 40,</a:t>
            </a:r>
          </a:p>
          <a:p>
            <a:pPr marL="0" indent="0">
              <a:buNone/>
            </a:pPr>
            <a:r>
              <a:rPr lang="en-US" altLang="zh-CN" sz="1400" dirty="0"/>
              <a:t>  min: 0,</a:t>
            </a:r>
          </a:p>
          <a:p>
            <a:pPr marL="0" indent="0">
              <a:buNone/>
            </a:pPr>
            <a:r>
              <a:rPr lang="en-US" altLang="zh-CN" sz="1400" dirty="0"/>
              <a:t>  max: 100,</a:t>
            </a:r>
          </a:p>
          <a:p>
            <a:pPr marL="0" indent="0">
              <a:buNone/>
            </a:pPr>
            <a:r>
              <a:rPr lang="en-US" altLang="zh-CN" sz="1400" dirty="0"/>
              <a:t>  style: </a:t>
            </a:r>
            <a:r>
              <a:rPr lang="en-US" altLang="zh-CN" sz="1400" dirty="0" err="1"/>
              <a:t>SliderStyle.OutSet</a:t>
            </a:r>
            <a:r>
              <a:rPr lang="en-US" altLang="zh-CN" sz="1400" dirty="0"/>
              <a:t> 	//</a:t>
            </a:r>
            <a:r>
              <a:rPr lang="zh-CN" altLang="en-US" sz="1400" dirty="0"/>
              <a:t>滑块在滑轨内</a:t>
            </a:r>
          </a:p>
          <a:p>
            <a:pPr marL="0" indent="0">
              <a:buNone/>
            </a:pPr>
            <a:r>
              <a:rPr lang="en-US" altLang="zh-CN" sz="1400" dirty="0"/>
              <a:t>})</a:t>
            </a:r>
          </a:p>
          <a:p>
            <a:pPr marL="0" indent="0">
              <a:buNone/>
            </a:pPr>
            <a:r>
              <a:rPr lang="en-US" altLang="zh-CN" sz="1400" dirty="0"/>
              <a:t>  .</a:t>
            </a:r>
            <a:r>
              <a:rPr lang="en-US" altLang="zh-CN" sz="1400" dirty="0" err="1"/>
              <a:t>blockColor</a:t>
            </a:r>
            <a:r>
              <a:rPr lang="en-US" altLang="zh-CN" sz="1400" dirty="0"/>
              <a:t>('#191970') 	//</a:t>
            </a:r>
            <a:r>
              <a:rPr lang="zh-CN" altLang="en-US" sz="1400" dirty="0"/>
              <a:t>设置滑块的颜色</a:t>
            </a:r>
          </a:p>
          <a:p>
            <a:pPr marL="0" indent="0">
              <a:buNone/>
            </a:pPr>
            <a:r>
              <a:rPr lang="zh-CN" altLang="en-US" sz="1400" dirty="0"/>
              <a:t>  </a:t>
            </a:r>
            <a:r>
              <a:rPr lang="en-US" altLang="zh-CN" sz="1400" dirty="0"/>
              <a:t>.</a:t>
            </a:r>
            <a:r>
              <a:rPr lang="en-US" altLang="zh-CN" sz="1400" dirty="0" err="1"/>
              <a:t>trackColor</a:t>
            </a:r>
            <a:r>
              <a:rPr lang="en-US" altLang="zh-CN" sz="1400" dirty="0"/>
              <a:t>('#ADD8E6') 	//</a:t>
            </a:r>
            <a:r>
              <a:rPr lang="zh-CN" altLang="en-US" sz="1400" dirty="0"/>
              <a:t>设置滑轨的背景颜色</a:t>
            </a:r>
          </a:p>
          <a:p>
            <a:pPr marL="0" indent="0">
              <a:buNone/>
            </a:pPr>
            <a:r>
              <a:rPr lang="zh-CN" altLang="en-US" sz="1400" dirty="0"/>
              <a:t>  </a:t>
            </a:r>
            <a:r>
              <a:rPr lang="en-US" altLang="zh-CN" sz="1400" dirty="0"/>
              <a:t>.</a:t>
            </a:r>
            <a:r>
              <a:rPr lang="en-US" altLang="zh-CN" sz="1400" dirty="0" err="1"/>
              <a:t>selectedColor</a:t>
            </a:r>
            <a:r>
              <a:rPr lang="en-US" altLang="zh-CN" sz="1400" dirty="0"/>
              <a:t>('#4169E1') 	//</a:t>
            </a:r>
            <a:r>
              <a:rPr lang="zh-CN" altLang="en-US" sz="1400" dirty="0"/>
              <a:t>设置滑轨的已滑动部分颜色</a:t>
            </a:r>
          </a:p>
          <a:p>
            <a:pPr marL="0" indent="0">
              <a:buNone/>
            </a:pPr>
            <a:r>
              <a:rPr lang="zh-CN" altLang="en-US" sz="1400" dirty="0"/>
              <a:t>  </a:t>
            </a:r>
            <a:r>
              <a:rPr lang="en-US" altLang="zh-CN" sz="1400" dirty="0"/>
              <a:t>.</a:t>
            </a:r>
            <a:r>
              <a:rPr lang="en-US" altLang="zh-CN" sz="1400" dirty="0" err="1"/>
              <a:t>showTips</a:t>
            </a:r>
            <a:r>
              <a:rPr lang="en-US" altLang="zh-CN" sz="1400" dirty="0"/>
              <a:t>(true) 		//</a:t>
            </a:r>
            <a:r>
              <a:rPr lang="zh-CN" altLang="en-US" sz="1400" dirty="0"/>
              <a:t>设置气泡提示</a:t>
            </a:r>
          </a:p>
          <a:p>
            <a:pPr marL="0" indent="0">
              <a:buNone/>
            </a:pPr>
            <a:r>
              <a:rPr lang="zh-CN" altLang="en-US" sz="1400" dirty="0"/>
              <a:t>  </a:t>
            </a:r>
            <a:r>
              <a:rPr lang="en-US" altLang="zh-CN" sz="1400" dirty="0"/>
              <a:t>.width('50%')</a:t>
            </a:r>
          </a:p>
        </p:txBody>
      </p:sp>
      <p:sp>
        <p:nvSpPr>
          <p:cNvPr id="4" name="文本框 3"/>
          <p:cNvSpPr txBox="1"/>
          <p:nvPr/>
        </p:nvSpPr>
        <p:spPr>
          <a:xfrm>
            <a:off x="5821251" y="3065173"/>
            <a:ext cx="3155324" cy="3693319"/>
          </a:xfrm>
          <a:prstGeom prst="rect">
            <a:avLst/>
          </a:prstGeom>
          <a:noFill/>
        </p:spPr>
        <p:txBody>
          <a:bodyPr wrap="square" rtlCol="0">
            <a:spAutoFit/>
          </a:bodyPr>
          <a:lstStyle/>
          <a:p>
            <a:r>
              <a:rPr lang="en-US" altLang="zh-CN" dirty="0"/>
              <a:t>Slider</a:t>
            </a:r>
            <a:r>
              <a:rPr lang="zh-CN" altLang="en-US" dirty="0"/>
              <a:t>组件还包括以下</a:t>
            </a:r>
            <a:r>
              <a:rPr lang="zh-CN" altLang="en-US" dirty="0" smtClean="0"/>
              <a:t>属性：</a:t>
            </a:r>
            <a:endParaRPr lang="zh-CN" altLang="en-US" dirty="0"/>
          </a:p>
          <a:p>
            <a:pPr marL="285750" indent="-285750">
              <a:buFont typeface="Arial" panose="020B0604020202020204" pitchFamily="34" charset="0"/>
              <a:buChar char="•"/>
            </a:pPr>
            <a:r>
              <a:rPr lang="en-US" altLang="zh-CN" dirty="0" err="1"/>
              <a:t>blockColor</a:t>
            </a:r>
            <a:r>
              <a:rPr lang="zh-CN" altLang="en-US" dirty="0"/>
              <a:t>：设置滑块的颜色。</a:t>
            </a:r>
          </a:p>
          <a:p>
            <a:pPr marL="285750" indent="-285750">
              <a:buFont typeface="Arial" panose="020B0604020202020204" pitchFamily="34" charset="0"/>
              <a:buChar char="•"/>
            </a:pPr>
            <a:r>
              <a:rPr lang="en-US" altLang="zh-CN" dirty="0" err="1"/>
              <a:t>trackColor</a:t>
            </a:r>
            <a:r>
              <a:rPr lang="zh-CN" altLang="en-US" dirty="0"/>
              <a:t>：设置滑轨的背景颜色。</a:t>
            </a:r>
          </a:p>
          <a:p>
            <a:pPr marL="285750" indent="-285750">
              <a:buFont typeface="Arial" panose="020B0604020202020204" pitchFamily="34" charset="0"/>
              <a:buChar char="•"/>
            </a:pPr>
            <a:r>
              <a:rPr lang="en-US" altLang="zh-CN" dirty="0" err="1"/>
              <a:t>selectedColor</a:t>
            </a:r>
            <a:r>
              <a:rPr lang="zh-CN" altLang="en-US" dirty="0"/>
              <a:t>：设置滑轨的已滑动部分的颜色。</a:t>
            </a:r>
          </a:p>
          <a:p>
            <a:pPr marL="285750" indent="-285750">
              <a:buFont typeface="Arial" panose="020B0604020202020204" pitchFamily="34" charset="0"/>
              <a:buChar char="•"/>
            </a:pPr>
            <a:r>
              <a:rPr lang="en-US" altLang="zh-CN" dirty="0" err="1"/>
              <a:t>showSteps</a:t>
            </a:r>
            <a:r>
              <a:rPr lang="zh-CN" altLang="en-US" dirty="0"/>
              <a:t>：设置当前是否显示步长刻度值。</a:t>
            </a:r>
          </a:p>
          <a:p>
            <a:pPr marL="285750" indent="-285750">
              <a:buFont typeface="Arial" panose="020B0604020202020204" pitchFamily="34" charset="0"/>
              <a:buChar char="•"/>
            </a:pPr>
            <a:r>
              <a:rPr lang="en-US" altLang="zh-CN" dirty="0" err="1"/>
              <a:t>showTips</a:t>
            </a:r>
            <a:r>
              <a:rPr lang="zh-CN" altLang="en-US" dirty="0"/>
              <a:t>：设置滑动时是否显示百分比气泡提示。</a:t>
            </a:r>
          </a:p>
          <a:p>
            <a:pPr marL="285750" indent="-285750">
              <a:buFont typeface="Arial" panose="020B0604020202020204" pitchFamily="34" charset="0"/>
              <a:buChar char="•"/>
            </a:pPr>
            <a:r>
              <a:rPr lang="en-US" altLang="zh-CN" dirty="0" err="1"/>
              <a:t>trackThickness</a:t>
            </a:r>
            <a:r>
              <a:rPr lang="zh-CN" altLang="en-US" dirty="0"/>
              <a:t>：设置滑轨的粗细。</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770" y="866438"/>
            <a:ext cx="2109912" cy="4332653"/>
          </a:xfrm>
          <a:prstGeom prst="rect">
            <a:avLst/>
          </a:prstGeom>
        </p:spPr>
      </p:pic>
    </p:spTree>
    <p:extLst>
      <p:ext uri="{BB962C8B-B14F-4D97-AF65-F5344CB8AC3E}">
        <p14:creationId xmlns:p14="http://schemas.microsoft.com/office/powerpoint/2010/main" val="3949419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3.4.24  Span</a:t>
            </a:r>
          </a:p>
        </p:txBody>
      </p:sp>
      <p:sp>
        <p:nvSpPr>
          <p:cNvPr id="3" name="内容占位符 2"/>
          <p:cNvSpPr>
            <a:spLocks noGrp="1"/>
          </p:cNvSpPr>
          <p:nvPr>
            <p:ph idx="1"/>
          </p:nvPr>
        </p:nvSpPr>
        <p:spPr>
          <a:xfrm>
            <a:off x="1247641" y="2038417"/>
            <a:ext cx="5024371" cy="5804817"/>
          </a:xfrm>
        </p:spPr>
        <p:txBody>
          <a:bodyPr>
            <a:normAutofit/>
          </a:bodyPr>
          <a:lstStyle/>
          <a:p>
            <a:pPr marL="0" indent="0">
              <a:buNone/>
            </a:pPr>
            <a:r>
              <a:rPr lang="en-US" altLang="zh-CN" sz="1400" dirty="0"/>
              <a:t>Span</a:t>
            </a:r>
            <a:r>
              <a:rPr lang="zh-CN" altLang="en-US" sz="1400" dirty="0"/>
              <a:t>作为</a:t>
            </a:r>
            <a:r>
              <a:rPr lang="en-US" altLang="zh-CN" sz="1400" dirty="0"/>
              <a:t>Text</a:t>
            </a:r>
            <a:r>
              <a:rPr lang="zh-CN" altLang="en-US" sz="1400" dirty="0"/>
              <a:t>组件的子组件，用于显示行内文本。</a:t>
            </a:r>
          </a:p>
          <a:p>
            <a:pPr marL="0" indent="0">
              <a:buNone/>
            </a:pPr>
            <a:r>
              <a:rPr lang="en-US" altLang="zh-CN" sz="1400" dirty="0"/>
              <a:t>Span</a:t>
            </a:r>
            <a:r>
              <a:rPr lang="zh-CN" altLang="en-US" sz="1400" dirty="0"/>
              <a:t>组件主要包括以下属性。</a:t>
            </a:r>
          </a:p>
          <a:p>
            <a:pPr marL="0" indent="0">
              <a:buNone/>
            </a:pPr>
            <a:r>
              <a:rPr lang="en-US" altLang="zh-CN" sz="1400" dirty="0"/>
              <a:t>decoration</a:t>
            </a:r>
            <a:r>
              <a:rPr lang="zh-CN" altLang="en-US" sz="1400" dirty="0"/>
              <a:t>：设置文本装饰线样式及其颜色。</a:t>
            </a:r>
          </a:p>
          <a:p>
            <a:pPr marL="0" indent="0">
              <a:buNone/>
            </a:pPr>
            <a:r>
              <a:rPr lang="en-US" altLang="zh-CN" sz="1400" dirty="0" err="1"/>
              <a:t>letterSpacing</a:t>
            </a:r>
            <a:r>
              <a:rPr lang="zh-CN" altLang="en-US" sz="1400" dirty="0"/>
              <a:t>：设置文本字符间距。取值小于</a:t>
            </a:r>
            <a:r>
              <a:rPr lang="en-US" altLang="zh-CN" sz="1400" dirty="0"/>
              <a:t>0</a:t>
            </a:r>
            <a:r>
              <a:rPr lang="zh-CN" altLang="en-US" sz="1400" dirty="0"/>
              <a:t>，字符聚集重叠，取值大于</a:t>
            </a:r>
            <a:r>
              <a:rPr lang="en-US" altLang="zh-CN" sz="1400" dirty="0"/>
              <a:t>0</a:t>
            </a:r>
            <a:r>
              <a:rPr lang="zh-CN" altLang="en-US" sz="1400" dirty="0"/>
              <a:t>且随着数值变大，字符间距越</a:t>
            </a:r>
          </a:p>
          <a:p>
            <a:pPr marL="0" indent="0">
              <a:buNone/>
            </a:pPr>
            <a:endParaRPr lang="zh-CN" altLang="en-US" sz="1400" dirty="0"/>
          </a:p>
          <a:p>
            <a:pPr marL="0" indent="0">
              <a:buNone/>
            </a:pPr>
            <a:r>
              <a:rPr lang="zh-CN" altLang="en-US" sz="1400" dirty="0"/>
              <a:t>来越大，分布越稀疏。</a:t>
            </a:r>
          </a:p>
          <a:p>
            <a:pPr marL="0" indent="0">
              <a:buNone/>
            </a:pPr>
            <a:r>
              <a:rPr lang="en-US" altLang="zh-CN" sz="1400" dirty="0" err="1"/>
              <a:t>textCase</a:t>
            </a:r>
            <a:r>
              <a:rPr lang="zh-CN" altLang="en-US" sz="1400" dirty="0"/>
              <a:t>：设置文本大小写。</a:t>
            </a:r>
            <a:endParaRPr lang="en-US" altLang="zh-CN" sz="1400" dirty="0"/>
          </a:p>
        </p:txBody>
      </p:sp>
    </p:spTree>
    <p:extLst>
      <p:ext uri="{BB962C8B-B14F-4D97-AF65-F5344CB8AC3E}">
        <p14:creationId xmlns:p14="http://schemas.microsoft.com/office/powerpoint/2010/main" val="28312191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3.4.24  Span</a:t>
            </a:r>
          </a:p>
        </p:txBody>
      </p:sp>
      <p:sp>
        <p:nvSpPr>
          <p:cNvPr id="3" name="内容占位符 2"/>
          <p:cNvSpPr>
            <a:spLocks noGrp="1"/>
          </p:cNvSpPr>
          <p:nvPr>
            <p:ph idx="1"/>
          </p:nvPr>
        </p:nvSpPr>
        <p:spPr>
          <a:xfrm>
            <a:off x="1131731" y="1751782"/>
            <a:ext cx="4303154" cy="6645243"/>
          </a:xfrm>
        </p:spPr>
        <p:txBody>
          <a:bodyPr>
            <a:normAutofit fontScale="92500" lnSpcReduction="10000"/>
          </a:bodyPr>
          <a:lstStyle/>
          <a:p>
            <a:pPr marL="0" indent="0">
              <a:buNone/>
            </a:pPr>
            <a:r>
              <a:rPr lang="en-US" altLang="zh-CN" sz="1400" dirty="0"/>
              <a:t>Span</a:t>
            </a:r>
            <a:r>
              <a:rPr lang="zh-CN" altLang="en-US" sz="1400" dirty="0"/>
              <a:t>示例如下：</a:t>
            </a:r>
          </a:p>
          <a:p>
            <a:pPr marL="0" indent="0">
              <a:buNone/>
            </a:pPr>
            <a:r>
              <a:rPr lang="en-US" altLang="zh-CN" sz="1400" dirty="0"/>
              <a:t>//</a:t>
            </a:r>
            <a:r>
              <a:rPr lang="zh-CN" altLang="en-US" sz="1400" dirty="0"/>
              <a:t>文本添加横线</a:t>
            </a:r>
          </a:p>
          <a:p>
            <a:pPr marL="0" indent="0">
              <a:buNone/>
            </a:pPr>
            <a:r>
              <a:rPr lang="en-US" altLang="zh-CN" sz="1400" dirty="0"/>
              <a:t>Text() {</a:t>
            </a:r>
          </a:p>
          <a:p>
            <a:pPr marL="0" indent="0">
              <a:buNone/>
            </a:pPr>
            <a:r>
              <a:rPr lang="en-US" altLang="zh-CN" sz="1400" dirty="0"/>
              <a:t>  Span('</a:t>
            </a:r>
            <a:r>
              <a:rPr lang="zh-CN" altLang="en-US" sz="1400" dirty="0"/>
              <a:t>文本添加横线</a:t>
            </a:r>
            <a:r>
              <a:rPr lang="en-US" altLang="zh-CN" sz="1400" dirty="0"/>
              <a:t>').decoration({ type: </a:t>
            </a:r>
            <a:r>
              <a:rPr lang="en-US" altLang="zh-CN" sz="1400" dirty="0" err="1"/>
              <a:t>TextDecorationType.Underline</a:t>
            </a:r>
            <a:r>
              <a:rPr lang="en-US" altLang="zh-CN" sz="1400" dirty="0"/>
              <a:t>, color: </a:t>
            </a:r>
            <a:r>
              <a:rPr lang="en-US" altLang="zh-CN" sz="1400" dirty="0" err="1"/>
              <a:t>Color.Red</a:t>
            </a:r>
            <a:r>
              <a:rPr lang="en-US" altLang="zh-CN" sz="1400" dirty="0"/>
              <a:t> </a:t>
            </a:r>
          </a:p>
          <a:p>
            <a:pPr marL="0" indent="0">
              <a:buNone/>
            </a:pPr>
            <a:endParaRPr lang="en-US" altLang="zh-CN" sz="1400" dirty="0"/>
          </a:p>
          <a:p>
            <a:pPr marL="0" indent="0">
              <a:buNone/>
            </a:pPr>
            <a:r>
              <a:rPr lang="en-US" altLang="zh-CN" sz="1400" dirty="0"/>
              <a:t>}).</a:t>
            </a:r>
            <a:r>
              <a:rPr lang="en-US" altLang="zh-CN" sz="1400" dirty="0" err="1"/>
              <a:t>fontSize</a:t>
            </a:r>
            <a:r>
              <a:rPr lang="en-US" altLang="zh-CN" sz="1400" dirty="0"/>
              <a:t>(24)</a:t>
            </a:r>
          </a:p>
          <a:p>
            <a:pPr marL="0" indent="0">
              <a:buNone/>
            </a:pPr>
            <a:r>
              <a:rPr lang="en-US" altLang="zh-CN" sz="1400" dirty="0"/>
              <a:t>}</a:t>
            </a:r>
          </a:p>
          <a:p>
            <a:pPr marL="0" indent="0">
              <a:buNone/>
            </a:pPr>
            <a:endParaRPr lang="en-US" altLang="zh-CN" sz="1400" dirty="0"/>
          </a:p>
          <a:p>
            <a:pPr marL="0" indent="0">
              <a:buNone/>
            </a:pPr>
            <a:r>
              <a:rPr lang="en-US" altLang="zh-CN" sz="1400" dirty="0"/>
              <a:t>//</a:t>
            </a:r>
            <a:r>
              <a:rPr lang="zh-CN" altLang="en-US" sz="1400" dirty="0"/>
              <a:t>文本添加划掉线</a:t>
            </a:r>
          </a:p>
          <a:p>
            <a:pPr marL="0" indent="0">
              <a:buNone/>
            </a:pPr>
            <a:r>
              <a:rPr lang="en-US" altLang="zh-CN" sz="1400" dirty="0"/>
              <a:t>Text() {</a:t>
            </a:r>
          </a:p>
          <a:p>
            <a:pPr marL="0" indent="0">
              <a:buNone/>
            </a:pPr>
            <a:r>
              <a:rPr lang="en-US" altLang="zh-CN" sz="1400" dirty="0"/>
              <a:t>  Span('</a:t>
            </a:r>
            <a:r>
              <a:rPr lang="zh-CN" altLang="en-US" sz="1400" dirty="0"/>
              <a:t>文本添加划掉线</a:t>
            </a:r>
            <a:r>
              <a:rPr lang="en-US" altLang="zh-CN" sz="1400" dirty="0"/>
              <a:t>')</a:t>
            </a:r>
          </a:p>
          <a:p>
            <a:pPr marL="0" indent="0">
              <a:buNone/>
            </a:pPr>
            <a:r>
              <a:rPr lang="en-US" altLang="zh-CN" sz="1400" dirty="0"/>
              <a:t>    .decoration({ type: </a:t>
            </a:r>
            <a:r>
              <a:rPr lang="en-US" altLang="zh-CN" sz="1400" dirty="0" err="1"/>
              <a:t>TextDecorationType.LineThrough</a:t>
            </a:r>
            <a:r>
              <a:rPr lang="en-US" altLang="zh-CN" sz="1400" dirty="0"/>
              <a:t>, color: </a:t>
            </a:r>
            <a:r>
              <a:rPr lang="en-US" altLang="zh-CN" sz="1400" dirty="0" err="1"/>
              <a:t>Color.Red</a:t>
            </a:r>
            <a:r>
              <a:rPr lang="en-US" altLang="zh-CN" sz="1400" dirty="0"/>
              <a:t> })</a:t>
            </a:r>
          </a:p>
          <a:p>
            <a:pPr marL="0" indent="0">
              <a:buNone/>
            </a:pPr>
            <a:r>
              <a:rPr lang="en-US" altLang="zh-CN" sz="1400" dirty="0"/>
              <a:t>    .</a:t>
            </a:r>
            <a:r>
              <a:rPr lang="en-US" altLang="zh-CN" sz="1400" dirty="0" err="1"/>
              <a:t>fontSize</a:t>
            </a:r>
            <a:r>
              <a:rPr lang="en-US" altLang="zh-CN" sz="1400" dirty="0"/>
              <a:t>(24)</a:t>
            </a:r>
          </a:p>
          <a:p>
            <a:pPr marL="0" indent="0">
              <a:buNone/>
            </a:pPr>
            <a:r>
              <a:rPr lang="en-US" altLang="zh-CN" sz="1400" dirty="0"/>
              <a:t>}</a:t>
            </a:r>
          </a:p>
          <a:p>
            <a:pPr marL="0" indent="0">
              <a:buNone/>
            </a:pPr>
            <a:endParaRPr lang="en-US" altLang="zh-CN" sz="1400" dirty="0"/>
          </a:p>
          <a:p>
            <a:pPr marL="0" indent="0">
              <a:buNone/>
            </a:pPr>
            <a:r>
              <a:rPr lang="en-US" altLang="zh-CN" sz="1400" dirty="0"/>
              <a:t>//</a:t>
            </a:r>
            <a:r>
              <a:rPr lang="zh-CN" altLang="en-US" sz="1400" dirty="0"/>
              <a:t>文本添加上画线</a:t>
            </a:r>
          </a:p>
          <a:p>
            <a:pPr marL="0" indent="0">
              <a:buNone/>
            </a:pPr>
            <a:r>
              <a:rPr lang="en-US" altLang="zh-CN" sz="1400" dirty="0"/>
              <a:t>Text() {</a:t>
            </a:r>
          </a:p>
          <a:p>
            <a:pPr marL="0" indent="0">
              <a:buNone/>
            </a:pPr>
            <a:r>
              <a:rPr lang="en-US" altLang="zh-CN" sz="1400" dirty="0"/>
              <a:t>  Span('</a:t>
            </a:r>
            <a:r>
              <a:rPr lang="zh-CN" altLang="en-US" sz="1400" dirty="0"/>
              <a:t>文本添加上画线</a:t>
            </a:r>
            <a:r>
              <a:rPr lang="en-US" altLang="zh-CN" sz="1400" dirty="0"/>
              <a:t>').decoration({ type: </a:t>
            </a:r>
            <a:r>
              <a:rPr lang="en-US" altLang="zh-CN" sz="1400" dirty="0" err="1"/>
              <a:t>TextDecorationType.Overline</a:t>
            </a:r>
            <a:r>
              <a:rPr lang="en-US" altLang="zh-CN" sz="1400" dirty="0"/>
              <a:t>, color: </a:t>
            </a:r>
            <a:r>
              <a:rPr lang="en-US" altLang="zh-CN" sz="1400" dirty="0" err="1"/>
              <a:t>Color.Red</a:t>
            </a:r>
            <a:r>
              <a:rPr lang="en-US" altLang="zh-CN" sz="1400" dirty="0"/>
              <a:t> </a:t>
            </a:r>
          </a:p>
          <a:p>
            <a:pPr marL="0" indent="0">
              <a:buNone/>
            </a:pPr>
            <a:endParaRPr lang="en-US" altLang="zh-CN" sz="1400" dirty="0"/>
          </a:p>
          <a:p>
            <a:pPr marL="0" indent="0">
              <a:buNone/>
            </a:pPr>
            <a:r>
              <a:rPr lang="en-US" altLang="zh-CN" sz="1400" dirty="0"/>
              <a:t>}).</a:t>
            </a:r>
            <a:r>
              <a:rPr lang="en-US" altLang="zh-CN" sz="1400" dirty="0" err="1"/>
              <a:t>fontSize</a:t>
            </a:r>
            <a:r>
              <a:rPr lang="en-US" altLang="zh-CN" sz="1400" dirty="0"/>
              <a:t>(24)</a:t>
            </a:r>
          </a:p>
          <a:p>
            <a:pPr marL="0" indent="0">
              <a:buNone/>
            </a:pPr>
            <a:r>
              <a:rPr lang="en-US" altLang="zh-CN" sz="1400" dirty="0"/>
              <a:t>}</a:t>
            </a:r>
          </a:p>
          <a:p>
            <a:pPr marL="0" indent="0">
              <a:buNone/>
            </a:pPr>
            <a:endParaRPr lang="en-US" altLang="zh-CN" sz="1400" dirty="0"/>
          </a:p>
        </p:txBody>
      </p:sp>
      <p:sp>
        <p:nvSpPr>
          <p:cNvPr id="4" name="内容占位符 2"/>
          <p:cNvSpPr txBox="1">
            <a:spLocks/>
          </p:cNvSpPr>
          <p:nvPr/>
        </p:nvSpPr>
        <p:spPr>
          <a:xfrm>
            <a:off x="5769736" y="426219"/>
            <a:ext cx="5024371" cy="58048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文本字符间距</a:t>
            </a:r>
          </a:p>
          <a:p>
            <a:pPr marL="0" indent="0">
              <a:buFont typeface="Arial" panose="020B0604020202020204" pitchFamily="34" charset="0"/>
              <a:buNone/>
            </a:pPr>
            <a:r>
              <a:rPr lang="en-US" altLang="zh-CN" sz="1400" dirty="0" smtClean="0"/>
              <a:t>Text() {</a:t>
            </a:r>
          </a:p>
          <a:p>
            <a:pPr marL="0" indent="0">
              <a:buFont typeface="Arial" panose="020B0604020202020204" pitchFamily="34" charset="0"/>
              <a:buNone/>
            </a:pPr>
            <a:r>
              <a:rPr lang="en-US" altLang="zh-CN" sz="1400" dirty="0" smtClean="0"/>
              <a:t>  Span('</a:t>
            </a:r>
            <a:r>
              <a:rPr lang="zh-CN" altLang="en-US" sz="1400" dirty="0" smtClean="0"/>
              <a:t>文本字符间距</a:t>
            </a:r>
            <a:r>
              <a:rPr lang="en-US" altLang="zh-CN" sz="1400" dirty="0" smtClean="0"/>
              <a:t>')</a:t>
            </a:r>
          </a:p>
          <a:p>
            <a:pPr marL="0" indent="0">
              <a:buFont typeface="Arial" panose="020B0604020202020204" pitchFamily="34" charset="0"/>
              <a:buNone/>
            </a:pPr>
            <a:r>
              <a:rPr lang="en-US" altLang="zh-CN" sz="1400" dirty="0" smtClean="0"/>
              <a:t>    .</a:t>
            </a:r>
            <a:r>
              <a:rPr lang="en-US" altLang="zh-CN" sz="1400" dirty="0" err="1" smtClean="0"/>
              <a:t>letterSpacing</a:t>
            </a:r>
            <a:r>
              <a:rPr lang="en-US" altLang="zh-CN" sz="1400" dirty="0" smtClean="0"/>
              <a:t>(10)</a:t>
            </a:r>
          </a:p>
          <a:p>
            <a:pPr marL="0" indent="0">
              <a:buFont typeface="Arial" panose="020B0604020202020204" pitchFamily="34" charset="0"/>
              <a:buNone/>
            </a:pPr>
            <a:r>
              <a:rPr lang="en-US" altLang="zh-CN" sz="1400" dirty="0" smtClean="0"/>
              <a:t>    .</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a:t>
            </a:r>
          </a:p>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文本转化为小写</a:t>
            </a:r>
            <a:r>
              <a:rPr lang="en-US" altLang="zh-CN" sz="1400" dirty="0" err="1" smtClean="0"/>
              <a:t>LowerCase</a:t>
            </a:r>
            <a:endParaRPr lang="en-US" altLang="zh-CN" sz="1400" dirty="0" smtClean="0"/>
          </a:p>
          <a:p>
            <a:pPr marL="0" indent="0">
              <a:buFont typeface="Arial" panose="020B0604020202020204" pitchFamily="34" charset="0"/>
              <a:buNone/>
            </a:pPr>
            <a:r>
              <a:rPr lang="en-US" altLang="zh-CN" sz="1400" dirty="0" smtClean="0"/>
              <a:t>Text() {</a:t>
            </a:r>
          </a:p>
          <a:p>
            <a:pPr marL="0" indent="0">
              <a:buFont typeface="Arial" panose="020B0604020202020204" pitchFamily="34" charset="0"/>
              <a:buNone/>
            </a:pPr>
            <a:r>
              <a:rPr lang="en-US" altLang="zh-CN" sz="1400" dirty="0" smtClean="0"/>
              <a:t>  Span('</a:t>
            </a:r>
            <a:r>
              <a:rPr lang="zh-CN" altLang="en-US" sz="1400" dirty="0" smtClean="0"/>
              <a:t>文本转化为小写</a:t>
            </a:r>
            <a:r>
              <a:rPr lang="en-US" altLang="zh-CN" sz="1400" dirty="0" err="1" smtClean="0"/>
              <a:t>LowerCase</a:t>
            </a:r>
            <a:r>
              <a:rPr lang="en-US" altLang="zh-CN" sz="1400" dirty="0" smtClean="0"/>
              <a:t>').</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a:t>
            </a:r>
            <a:r>
              <a:rPr lang="en-US" altLang="zh-CN" sz="1400" dirty="0" err="1" smtClean="0"/>
              <a:t>textCase</a:t>
            </a:r>
            <a:r>
              <a:rPr lang="en-US" altLang="zh-CN" sz="1400" dirty="0" smtClean="0"/>
              <a:t>(</a:t>
            </a:r>
            <a:r>
              <a:rPr lang="en-US" altLang="zh-CN" sz="1400" dirty="0" err="1" smtClean="0"/>
              <a:t>TextCase.LowerCase</a:t>
            </a:r>
            <a:r>
              <a:rPr lang="en-US" altLang="zh-CN" sz="1400" dirty="0" smtClean="0"/>
              <a:t>)</a:t>
            </a:r>
          </a:p>
          <a:p>
            <a:pPr marL="0" indent="0">
              <a:buFont typeface="Arial" panose="020B0604020202020204" pitchFamily="34" charset="0"/>
              <a:buNone/>
            </a:pPr>
            <a:r>
              <a:rPr lang="en-US" altLang="zh-CN" sz="1400" dirty="0" smtClean="0"/>
              <a:t>    .decoration({ type: </a:t>
            </a:r>
            <a:r>
              <a:rPr lang="en-US" altLang="zh-CN" sz="1400" dirty="0" err="1" smtClean="0"/>
              <a:t>TextDecorationType.None</a:t>
            </a:r>
            <a:r>
              <a:rPr lang="en-US" altLang="zh-CN" sz="1400" dirty="0" smtClean="0"/>
              <a:t> })</a:t>
            </a:r>
          </a:p>
          <a:p>
            <a:pPr marL="0" indent="0">
              <a:buFont typeface="Arial" panose="020B0604020202020204" pitchFamily="34" charset="0"/>
              <a:buNone/>
            </a:pPr>
            <a:r>
              <a:rPr lang="en-US" altLang="zh-CN" sz="1400" dirty="0" smtClean="0"/>
              <a:t>}</a:t>
            </a:r>
          </a:p>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文本转化为大写</a:t>
            </a:r>
            <a:r>
              <a:rPr lang="en-US" altLang="zh-CN" sz="1400" dirty="0" err="1" smtClean="0"/>
              <a:t>UpperCase</a:t>
            </a:r>
            <a:endParaRPr lang="en-US" altLang="zh-CN" sz="1400" dirty="0" smtClean="0"/>
          </a:p>
          <a:p>
            <a:pPr marL="0" indent="0">
              <a:buFont typeface="Arial" panose="020B0604020202020204" pitchFamily="34" charset="0"/>
              <a:buNone/>
            </a:pPr>
            <a:r>
              <a:rPr lang="en-US" altLang="zh-CN" sz="1400" dirty="0" smtClean="0"/>
              <a:t>Text() {</a:t>
            </a:r>
          </a:p>
          <a:p>
            <a:pPr marL="0" indent="0">
              <a:buFont typeface="Arial" panose="020B0604020202020204" pitchFamily="34" charset="0"/>
              <a:buNone/>
            </a:pPr>
            <a:r>
              <a:rPr lang="en-US" altLang="zh-CN" sz="1400" dirty="0" smtClean="0"/>
              <a:t>  Span('</a:t>
            </a:r>
            <a:r>
              <a:rPr lang="zh-CN" altLang="en-US" sz="1400" dirty="0" smtClean="0"/>
              <a:t>文本转化为小写</a:t>
            </a:r>
            <a:r>
              <a:rPr lang="en-US" altLang="zh-CN" sz="1400" dirty="0" err="1" smtClean="0"/>
              <a:t>UpperCase</a:t>
            </a:r>
            <a:r>
              <a:rPr lang="en-US" altLang="zh-CN" sz="1400" dirty="0" smtClean="0"/>
              <a:t>').</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a:t>
            </a:r>
            <a:r>
              <a:rPr lang="en-US" altLang="zh-CN" sz="1400" dirty="0" err="1" smtClean="0"/>
              <a:t>textCase</a:t>
            </a:r>
            <a:r>
              <a:rPr lang="en-US" altLang="zh-CN" sz="1400" dirty="0" smtClean="0"/>
              <a:t>(</a:t>
            </a:r>
            <a:r>
              <a:rPr lang="en-US" altLang="zh-CN" sz="1400" dirty="0" err="1" smtClean="0"/>
              <a:t>TextCase.UpperCase</a:t>
            </a:r>
            <a:r>
              <a:rPr lang="en-US" altLang="zh-CN" sz="1400" dirty="0" smtClean="0"/>
              <a:t>)</a:t>
            </a:r>
          </a:p>
          <a:p>
            <a:pPr marL="0" indent="0">
              <a:buFont typeface="Arial" panose="020B0604020202020204" pitchFamily="34" charset="0"/>
              <a:buNone/>
            </a:pPr>
            <a:r>
              <a:rPr lang="en-US" altLang="zh-CN" sz="1400" dirty="0" smtClean="0"/>
              <a:t>    .decoration({ type: </a:t>
            </a:r>
            <a:r>
              <a:rPr lang="en-US" altLang="zh-CN" sz="1400" dirty="0" err="1" smtClean="0"/>
              <a:t>TextDecorationType.None</a:t>
            </a:r>
            <a:r>
              <a:rPr lang="en-US" altLang="zh-CN" sz="1400" dirty="0" smtClean="0"/>
              <a:t> })</a:t>
            </a:r>
          </a:p>
          <a:p>
            <a:pPr marL="0" indent="0">
              <a:buFont typeface="Arial" panose="020B0604020202020204" pitchFamily="34" charset="0"/>
              <a:buNone/>
            </a:pPr>
            <a:r>
              <a:rPr lang="en-US" altLang="zh-CN" sz="1400" dirty="0" smtClean="0"/>
              <a:t>}</a:t>
            </a:r>
            <a:endParaRPr lang="en-US" altLang="zh-CN"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163" y="256126"/>
            <a:ext cx="2259551" cy="4422436"/>
          </a:xfrm>
          <a:prstGeom prst="rect">
            <a:avLst/>
          </a:prstGeom>
        </p:spPr>
      </p:pic>
    </p:spTree>
    <p:extLst>
      <p:ext uri="{BB962C8B-B14F-4D97-AF65-F5344CB8AC3E}">
        <p14:creationId xmlns:p14="http://schemas.microsoft.com/office/powerpoint/2010/main" val="41648405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3.4.25  Stepper</a:t>
            </a:r>
            <a:r>
              <a:rPr lang="zh-CN" altLang="en-US" dirty="0"/>
              <a:t>与</a:t>
            </a:r>
            <a:r>
              <a:rPr lang="en-US" altLang="zh-CN" dirty="0" err="1"/>
              <a:t>StepperItem</a:t>
            </a:r>
            <a:endParaRPr lang="en-US" altLang="zh-CN" dirty="0"/>
          </a:p>
        </p:txBody>
      </p:sp>
      <p:sp>
        <p:nvSpPr>
          <p:cNvPr id="3" name="内容占位符 2"/>
          <p:cNvSpPr>
            <a:spLocks noGrp="1"/>
          </p:cNvSpPr>
          <p:nvPr>
            <p:ph idx="1"/>
          </p:nvPr>
        </p:nvSpPr>
        <p:spPr>
          <a:xfrm>
            <a:off x="5024371" y="1690686"/>
            <a:ext cx="3475686" cy="5044965"/>
          </a:xfrm>
        </p:spPr>
        <p:txBody>
          <a:bodyPr>
            <a:normAutofit fontScale="92500" lnSpcReduction="10000"/>
          </a:bodyPr>
          <a:lstStyle/>
          <a:p>
            <a:pPr marL="0" indent="0">
              <a:buNone/>
            </a:pPr>
            <a:endParaRPr lang="en-US" altLang="zh-CN" sz="1400" dirty="0"/>
          </a:p>
          <a:p>
            <a:pPr marL="0" indent="0">
              <a:buNone/>
            </a:pPr>
            <a:r>
              <a:rPr lang="en-US" altLang="zh-CN" sz="1400" dirty="0"/>
              <a:t>  //</a:t>
            </a:r>
            <a:r>
              <a:rPr lang="zh-CN" altLang="en-US" sz="1400" dirty="0"/>
              <a:t>第</a:t>
            </a:r>
            <a:r>
              <a:rPr lang="en-US" altLang="zh-CN" sz="1400" dirty="0"/>
              <a:t>2</a:t>
            </a:r>
            <a:r>
              <a:rPr lang="zh-CN" altLang="en-US" sz="1400" dirty="0"/>
              <a:t>页</a:t>
            </a:r>
          </a:p>
          <a:p>
            <a:pPr marL="0" indent="0">
              <a:buNone/>
            </a:pPr>
            <a:r>
              <a:rPr lang="zh-CN" altLang="en-US" sz="1400" dirty="0"/>
              <a:t>  </a:t>
            </a:r>
            <a:r>
              <a:rPr lang="en-US" altLang="zh-CN" sz="1400" dirty="0" err="1"/>
              <a:t>StepperItem</a:t>
            </a:r>
            <a:r>
              <a:rPr lang="en-US" altLang="zh-CN" sz="1400" dirty="0"/>
              <a:t>() {</a:t>
            </a:r>
          </a:p>
          <a:p>
            <a:pPr marL="0" indent="0">
              <a:buNone/>
            </a:pPr>
            <a:r>
              <a:rPr lang="en-US" altLang="zh-CN" sz="1400" dirty="0"/>
              <a:t>    Text('</a:t>
            </a:r>
            <a:r>
              <a:rPr lang="zh-CN" altLang="en-US" sz="1400" dirty="0"/>
              <a:t>第</a:t>
            </a:r>
            <a:r>
              <a:rPr lang="en-US" altLang="zh-CN" sz="1400" dirty="0"/>
              <a:t>2</a:t>
            </a:r>
            <a:r>
              <a:rPr lang="zh-CN" altLang="en-US" sz="1400" dirty="0"/>
              <a:t>页</a:t>
            </a:r>
            <a:r>
              <a:rPr lang="en-US" altLang="zh-CN" sz="1400" dirty="0"/>
              <a:t>').</a:t>
            </a:r>
            <a:r>
              <a:rPr lang="en-US" altLang="zh-CN" sz="1400" dirty="0" err="1"/>
              <a:t>fontSize</a:t>
            </a:r>
            <a:r>
              <a:rPr lang="en-US" altLang="zh-CN" sz="1400" dirty="0"/>
              <a:t>(34)</a:t>
            </a:r>
          </a:p>
          <a:p>
            <a:pPr marL="0" indent="0">
              <a:buNone/>
            </a:pPr>
            <a:r>
              <a:rPr lang="en-US" altLang="zh-CN" sz="1400" dirty="0"/>
              <a:t>  }</a:t>
            </a:r>
          </a:p>
          <a:p>
            <a:pPr marL="0" indent="0">
              <a:buNone/>
            </a:pPr>
            <a:r>
              <a:rPr lang="en-US" altLang="zh-CN" sz="1400" dirty="0"/>
              <a:t>  .</a:t>
            </a:r>
            <a:r>
              <a:rPr lang="en-US" altLang="zh-CN" sz="1400" dirty="0" err="1"/>
              <a:t>nextLabel</a:t>
            </a:r>
            <a:r>
              <a:rPr lang="en-US" altLang="zh-CN" sz="1400" dirty="0"/>
              <a:t>('</a:t>
            </a:r>
            <a:r>
              <a:rPr lang="zh-CN" altLang="en-US" sz="1400" dirty="0"/>
              <a:t>下一页</a:t>
            </a:r>
            <a:r>
              <a:rPr lang="en-US" altLang="zh-CN" sz="1400" dirty="0"/>
              <a:t>')</a:t>
            </a:r>
          </a:p>
          <a:p>
            <a:pPr marL="0" indent="0">
              <a:buNone/>
            </a:pPr>
            <a:r>
              <a:rPr lang="en-US" altLang="zh-CN" sz="1400" dirty="0"/>
              <a:t>  .</a:t>
            </a:r>
            <a:r>
              <a:rPr lang="en-US" altLang="zh-CN" sz="1400" dirty="0" err="1"/>
              <a:t>prevLabel</a:t>
            </a:r>
            <a:r>
              <a:rPr lang="en-US" altLang="zh-CN" sz="1400" dirty="0"/>
              <a:t>('</a:t>
            </a:r>
            <a:r>
              <a:rPr lang="zh-CN" altLang="en-US" sz="1400" dirty="0"/>
              <a:t>上一页</a:t>
            </a:r>
            <a:r>
              <a:rPr lang="en-US" altLang="zh-CN" sz="1400" dirty="0"/>
              <a:t>')</a:t>
            </a:r>
          </a:p>
          <a:p>
            <a:pPr marL="0" indent="0">
              <a:buNone/>
            </a:pPr>
            <a:endParaRPr lang="en-US" altLang="zh-CN" sz="1400" dirty="0"/>
          </a:p>
          <a:p>
            <a:pPr marL="0" indent="0">
              <a:buNone/>
            </a:pPr>
            <a:r>
              <a:rPr lang="en-US" altLang="zh-CN" sz="1400" dirty="0"/>
              <a:t>  //</a:t>
            </a:r>
            <a:r>
              <a:rPr lang="zh-CN" altLang="en-US" sz="1400" dirty="0"/>
              <a:t>第</a:t>
            </a:r>
            <a:r>
              <a:rPr lang="en-US" altLang="zh-CN" sz="1400" dirty="0"/>
              <a:t>3</a:t>
            </a:r>
            <a:r>
              <a:rPr lang="zh-CN" altLang="en-US" sz="1400" dirty="0"/>
              <a:t>页</a:t>
            </a:r>
          </a:p>
          <a:p>
            <a:pPr marL="0" indent="0">
              <a:buNone/>
            </a:pPr>
            <a:r>
              <a:rPr lang="zh-CN" altLang="en-US" sz="1400" dirty="0"/>
              <a:t>  </a:t>
            </a:r>
            <a:r>
              <a:rPr lang="en-US" altLang="zh-CN" sz="1400" dirty="0" err="1"/>
              <a:t>StepperItem</a:t>
            </a:r>
            <a:r>
              <a:rPr lang="en-US" altLang="zh-CN" sz="1400" dirty="0"/>
              <a:t>() {</a:t>
            </a:r>
          </a:p>
          <a:p>
            <a:pPr marL="0" indent="0">
              <a:buNone/>
            </a:pPr>
            <a:r>
              <a:rPr lang="en-US" altLang="zh-CN" sz="1400" dirty="0"/>
              <a:t>    Text('</a:t>
            </a:r>
            <a:r>
              <a:rPr lang="zh-CN" altLang="en-US" sz="1400" dirty="0"/>
              <a:t>第</a:t>
            </a:r>
            <a:r>
              <a:rPr lang="en-US" altLang="zh-CN" sz="1400" dirty="0"/>
              <a:t>3</a:t>
            </a:r>
            <a:r>
              <a:rPr lang="zh-CN" altLang="en-US" sz="1400" dirty="0"/>
              <a:t>页</a:t>
            </a:r>
            <a:r>
              <a:rPr lang="en-US" altLang="zh-CN" sz="1400" dirty="0"/>
              <a:t>').</a:t>
            </a:r>
            <a:r>
              <a:rPr lang="en-US" altLang="zh-CN" sz="1400" dirty="0" err="1"/>
              <a:t>fontSize</a:t>
            </a:r>
            <a:r>
              <a:rPr lang="en-US" altLang="zh-CN" sz="1400" dirty="0"/>
              <a:t>(34)</a:t>
            </a:r>
          </a:p>
          <a:p>
            <a:pPr marL="0" indent="0">
              <a:buNone/>
            </a:pPr>
            <a:r>
              <a:rPr lang="en-US" altLang="zh-CN" sz="1400" dirty="0"/>
              <a:t>  }</a:t>
            </a:r>
          </a:p>
          <a:p>
            <a:pPr marL="0" indent="0">
              <a:buNone/>
            </a:pPr>
            <a:r>
              <a:rPr lang="en-US" altLang="zh-CN" sz="1400" dirty="0"/>
              <a:t>  .</a:t>
            </a:r>
            <a:r>
              <a:rPr lang="en-US" altLang="zh-CN" sz="1400" dirty="0" err="1"/>
              <a:t>prevLabel</a:t>
            </a:r>
            <a:r>
              <a:rPr lang="en-US" altLang="zh-CN" sz="1400" dirty="0"/>
              <a:t>('</a:t>
            </a:r>
            <a:r>
              <a:rPr lang="zh-CN" altLang="en-US" sz="1400" dirty="0"/>
              <a:t>上一页</a:t>
            </a:r>
            <a:r>
              <a:rPr lang="en-US" altLang="zh-CN" sz="1400" dirty="0"/>
              <a:t>')</a:t>
            </a:r>
          </a:p>
          <a:p>
            <a:pPr marL="0" indent="0">
              <a:buNone/>
            </a:pPr>
            <a:r>
              <a:rPr lang="zh-CN" altLang="en-US" sz="1400" dirty="0"/>
              <a:t>上述示例设置</a:t>
            </a:r>
            <a:r>
              <a:rPr lang="en-US" altLang="zh-CN" sz="1400" dirty="0"/>
              <a:t>Stepper</a:t>
            </a:r>
            <a:r>
              <a:rPr lang="zh-CN" altLang="en-US" sz="1400" dirty="0"/>
              <a:t>当前显示</a:t>
            </a:r>
            <a:r>
              <a:rPr lang="en-US" altLang="zh-CN" sz="1400" dirty="0" err="1"/>
              <a:t>StepperItem</a:t>
            </a:r>
            <a:r>
              <a:rPr lang="zh-CN" altLang="en-US" sz="1400" dirty="0"/>
              <a:t>的索引值为</a:t>
            </a:r>
            <a:r>
              <a:rPr lang="en-US" altLang="zh-CN" sz="1400" dirty="0"/>
              <a:t>0</a:t>
            </a:r>
            <a:r>
              <a:rPr lang="zh-CN" altLang="en-US" sz="1400" dirty="0"/>
              <a:t>，即显示第</a:t>
            </a:r>
            <a:r>
              <a:rPr lang="en-US" altLang="zh-CN" sz="1400" dirty="0"/>
              <a:t>1</a:t>
            </a:r>
            <a:r>
              <a:rPr lang="zh-CN" altLang="en-US" sz="1400" dirty="0"/>
              <a:t>页的内容。后续定义了</a:t>
            </a:r>
            <a:r>
              <a:rPr lang="en-US" altLang="zh-CN" sz="1400" dirty="0"/>
              <a:t>3</a:t>
            </a:r>
            <a:r>
              <a:rPr lang="zh-CN" altLang="en-US" sz="1400" dirty="0"/>
              <a:t>个</a:t>
            </a:r>
          </a:p>
          <a:p>
            <a:pPr marL="0" indent="0">
              <a:buNone/>
            </a:pPr>
            <a:endParaRPr lang="zh-CN" altLang="en-US" sz="1400" dirty="0"/>
          </a:p>
          <a:p>
            <a:pPr marL="0" indent="0">
              <a:buNone/>
            </a:pPr>
            <a:r>
              <a:rPr lang="en-US" altLang="zh-CN" sz="1400" dirty="0" err="1"/>
              <a:t>StepperItem</a:t>
            </a:r>
            <a:r>
              <a:rPr lang="zh-CN" altLang="en-US" sz="1400" dirty="0"/>
              <a:t>页面。</a:t>
            </a:r>
            <a:endParaRPr lang="en-US" altLang="zh-CN" sz="1400" dirty="0"/>
          </a:p>
        </p:txBody>
      </p:sp>
      <p:sp>
        <p:nvSpPr>
          <p:cNvPr id="4" name="内容占位符 2"/>
          <p:cNvSpPr txBox="1">
            <a:spLocks/>
          </p:cNvSpPr>
          <p:nvPr/>
        </p:nvSpPr>
        <p:spPr>
          <a:xfrm>
            <a:off x="897765" y="1904181"/>
            <a:ext cx="3558326" cy="55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t>Stepper</a:t>
            </a:r>
            <a:r>
              <a:rPr lang="zh-CN" altLang="en-US" sz="1400" dirty="0" smtClean="0"/>
              <a:t>是步骤导航器组件，适用于引导用户按照步骤完成任务的导航场景。而</a:t>
            </a:r>
            <a:r>
              <a:rPr lang="en-US" altLang="zh-CN" sz="1400" dirty="0" err="1" smtClean="0"/>
              <a:t>StepperItem</a:t>
            </a:r>
            <a:r>
              <a:rPr lang="zh-CN" altLang="en-US" sz="1400" dirty="0" smtClean="0"/>
              <a:t>是</a:t>
            </a:r>
            <a:r>
              <a:rPr lang="en-US" altLang="zh-CN" sz="1400" dirty="0" smtClean="0"/>
              <a:t>Stepper</a:t>
            </a:r>
            <a:r>
              <a:rPr lang="zh-CN" altLang="en-US" sz="1400" dirty="0" smtClean="0"/>
              <a:t>组件</a:t>
            </a:r>
          </a:p>
          <a:p>
            <a:pPr marL="0" indent="0">
              <a:buFont typeface="Arial" panose="020B0604020202020204" pitchFamily="34" charset="0"/>
              <a:buNone/>
            </a:pPr>
            <a:endParaRPr lang="zh-CN" altLang="en-US" sz="1400" dirty="0" smtClean="0"/>
          </a:p>
          <a:p>
            <a:pPr marL="0" indent="0">
              <a:buFont typeface="Arial" panose="020B0604020202020204" pitchFamily="34" charset="0"/>
              <a:buNone/>
            </a:pPr>
            <a:r>
              <a:rPr lang="zh-CN" altLang="en-US" sz="1400" dirty="0" smtClean="0"/>
              <a:t>的页面子组件。</a:t>
            </a:r>
          </a:p>
          <a:p>
            <a:pPr marL="0" indent="0">
              <a:buFont typeface="Arial" panose="020B0604020202020204" pitchFamily="34" charset="0"/>
              <a:buNone/>
            </a:pPr>
            <a:r>
              <a:rPr lang="en-US" altLang="zh-CN" sz="1400" dirty="0" smtClean="0"/>
              <a:t>Stepper</a:t>
            </a:r>
            <a:r>
              <a:rPr lang="zh-CN" altLang="en-US" sz="1400" dirty="0" smtClean="0"/>
              <a:t>与</a:t>
            </a:r>
            <a:r>
              <a:rPr lang="en-US" altLang="zh-CN" sz="1400" dirty="0" err="1" smtClean="0"/>
              <a:t>StepperItem</a:t>
            </a:r>
            <a:r>
              <a:rPr lang="zh-CN" altLang="en-US" sz="1400" dirty="0" smtClean="0"/>
              <a:t>示例如下：</a:t>
            </a:r>
          </a:p>
          <a:p>
            <a:pPr marL="0" indent="0">
              <a:buFont typeface="Arial" panose="020B0604020202020204" pitchFamily="34" charset="0"/>
              <a:buNone/>
            </a:pPr>
            <a:r>
              <a:rPr lang="en-US" altLang="zh-CN" sz="1400" dirty="0" smtClean="0"/>
              <a:t>Stepper({</a:t>
            </a:r>
          </a:p>
          <a:p>
            <a:pPr marL="0" indent="0">
              <a:buFont typeface="Arial" panose="020B0604020202020204" pitchFamily="34" charset="0"/>
              <a:buNone/>
            </a:pPr>
            <a:r>
              <a:rPr lang="en-US" altLang="zh-CN" sz="1400" dirty="0" smtClean="0"/>
              <a:t>  //</a:t>
            </a:r>
            <a:r>
              <a:rPr lang="zh-CN" altLang="en-US" sz="1400" dirty="0" smtClean="0"/>
              <a:t>设置</a:t>
            </a:r>
            <a:r>
              <a:rPr lang="en-US" altLang="zh-CN" sz="1400" dirty="0" smtClean="0"/>
              <a:t>Stepper</a:t>
            </a:r>
            <a:r>
              <a:rPr lang="zh-CN" altLang="en-US" sz="1400" dirty="0" smtClean="0"/>
              <a:t>当前显示</a:t>
            </a:r>
            <a:r>
              <a:rPr lang="en-US" altLang="zh-CN" sz="1400" dirty="0" err="1" smtClean="0"/>
              <a:t>StepperItem</a:t>
            </a:r>
            <a:r>
              <a:rPr lang="zh-CN" altLang="en-US" sz="1400" dirty="0" smtClean="0"/>
              <a:t>的索引值</a:t>
            </a:r>
          </a:p>
          <a:p>
            <a:pPr marL="0" indent="0">
              <a:buFont typeface="Arial" panose="020B0604020202020204" pitchFamily="34" charset="0"/>
              <a:buNone/>
            </a:pPr>
            <a:r>
              <a:rPr lang="zh-CN" altLang="en-US" sz="1400" dirty="0" smtClean="0"/>
              <a:t>  </a:t>
            </a:r>
            <a:r>
              <a:rPr lang="en-US" altLang="zh-CN" sz="1400" dirty="0" smtClean="0"/>
              <a:t>index: 0</a:t>
            </a:r>
          </a:p>
          <a:p>
            <a:pPr marL="0" indent="0">
              <a:buFont typeface="Arial" panose="020B0604020202020204" pitchFamily="34" charset="0"/>
              <a:buNone/>
            </a:pPr>
            <a:r>
              <a:rPr lang="en-US" altLang="zh-CN" sz="1400" dirty="0" smtClean="0"/>
              <a:t>}) {</a:t>
            </a:r>
          </a:p>
          <a:p>
            <a:pPr marL="0" indent="0">
              <a:buFont typeface="Arial" panose="020B0604020202020204" pitchFamily="34" charset="0"/>
              <a:buNone/>
            </a:pPr>
            <a:r>
              <a:rPr lang="en-US" altLang="zh-CN" sz="1400" dirty="0" smtClean="0"/>
              <a:t>  //</a:t>
            </a:r>
            <a:r>
              <a:rPr lang="zh-CN" altLang="en-US" sz="1400" dirty="0" smtClean="0"/>
              <a:t>第</a:t>
            </a:r>
            <a:r>
              <a:rPr lang="en-US" altLang="zh-CN" sz="1400" dirty="0" smtClean="0"/>
              <a:t>1</a:t>
            </a:r>
            <a:r>
              <a:rPr lang="zh-CN" altLang="en-US" sz="1400" dirty="0" smtClean="0"/>
              <a:t>页</a:t>
            </a:r>
          </a:p>
          <a:p>
            <a:pPr marL="0" indent="0">
              <a:buFont typeface="Arial" panose="020B0604020202020204" pitchFamily="34" charset="0"/>
              <a:buNone/>
            </a:pPr>
            <a:r>
              <a:rPr lang="zh-CN" altLang="en-US" sz="1400" dirty="0" smtClean="0"/>
              <a:t>  </a:t>
            </a:r>
            <a:r>
              <a:rPr lang="en-US" altLang="zh-CN" sz="1400" dirty="0" err="1" smtClean="0"/>
              <a:t>StepperItem</a:t>
            </a:r>
            <a:r>
              <a:rPr lang="en-US" altLang="zh-CN" sz="1400" dirty="0" smtClean="0"/>
              <a:t>() {</a:t>
            </a:r>
          </a:p>
          <a:p>
            <a:pPr marL="0" indent="0">
              <a:buFont typeface="Arial" panose="020B0604020202020204" pitchFamily="34" charset="0"/>
              <a:buNone/>
            </a:pPr>
            <a:r>
              <a:rPr lang="en-US" altLang="zh-CN" sz="1400" dirty="0" smtClean="0"/>
              <a:t>    Text('</a:t>
            </a:r>
            <a:r>
              <a:rPr lang="zh-CN" altLang="en-US" sz="1400" dirty="0" smtClean="0"/>
              <a:t>第</a:t>
            </a:r>
            <a:r>
              <a:rPr lang="en-US" altLang="zh-CN" sz="1400" dirty="0" smtClean="0"/>
              <a:t>1</a:t>
            </a:r>
            <a:r>
              <a:rPr lang="zh-CN" altLang="en-US" sz="1400" dirty="0" smtClean="0"/>
              <a:t>页</a:t>
            </a:r>
            <a:r>
              <a:rPr lang="en-US" altLang="zh-CN" sz="1400" dirty="0" smtClean="0"/>
              <a:t>').</a:t>
            </a:r>
            <a:r>
              <a:rPr lang="en-US" altLang="zh-CN" sz="1400" dirty="0" err="1" smtClean="0"/>
              <a:t>fontSize</a:t>
            </a:r>
            <a:r>
              <a:rPr lang="en-US" altLang="zh-CN" sz="1400" dirty="0" smtClean="0"/>
              <a:t>(34)</a:t>
            </a:r>
          </a:p>
          <a:p>
            <a:pPr marL="0" indent="0">
              <a:buFont typeface="Arial" panose="020B0604020202020204" pitchFamily="34" charset="0"/>
              <a:buNone/>
            </a:pPr>
            <a:r>
              <a:rPr lang="en-US" altLang="zh-CN" sz="1400" dirty="0" smtClean="0"/>
              <a:t>  }</a:t>
            </a:r>
          </a:p>
          <a:p>
            <a:pPr marL="0" indent="0">
              <a:buFont typeface="Arial" panose="020B0604020202020204" pitchFamily="34" charset="0"/>
              <a:buNone/>
            </a:pPr>
            <a:r>
              <a:rPr lang="en-US" altLang="zh-CN" sz="1400" dirty="0" smtClean="0"/>
              <a:t>  .</a:t>
            </a:r>
            <a:r>
              <a:rPr lang="en-US" altLang="zh-CN" sz="1400" dirty="0" err="1" smtClean="0"/>
              <a:t>nextLabel</a:t>
            </a:r>
            <a:r>
              <a:rPr lang="en-US" altLang="zh-CN" sz="1400" dirty="0" smtClean="0"/>
              <a:t>('</a:t>
            </a:r>
            <a:r>
              <a:rPr lang="zh-CN" altLang="en-US" sz="1400" dirty="0" smtClean="0"/>
              <a:t>下一页</a:t>
            </a:r>
            <a:r>
              <a:rPr lang="en-US" altLang="zh-CN" sz="1400" dirty="0" smtClean="0"/>
              <a:t>')</a:t>
            </a:r>
          </a:p>
          <a:p>
            <a:pPr marL="0" indent="0">
              <a:buFont typeface="Arial" panose="020B0604020202020204" pitchFamily="34" charset="0"/>
              <a:buNone/>
            </a:pPr>
            <a:endParaRPr lang="en-US" altLang="zh-CN" sz="14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210" y="2081281"/>
            <a:ext cx="4887790" cy="2162435"/>
          </a:xfrm>
          <a:prstGeom prst="rect">
            <a:avLst/>
          </a:prstGeom>
        </p:spPr>
      </p:pic>
    </p:spTree>
    <p:extLst>
      <p:ext uri="{BB962C8B-B14F-4D97-AF65-F5344CB8AC3E}">
        <p14:creationId xmlns:p14="http://schemas.microsoft.com/office/powerpoint/2010/main" val="2041827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3.4.26  Text</a:t>
            </a:r>
          </a:p>
        </p:txBody>
      </p:sp>
      <p:sp>
        <p:nvSpPr>
          <p:cNvPr id="3" name="内容占位符 2"/>
          <p:cNvSpPr>
            <a:spLocks noGrp="1"/>
          </p:cNvSpPr>
          <p:nvPr>
            <p:ph idx="1"/>
          </p:nvPr>
        </p:nvSpPr>
        <p:spPr>
          <a:xfrm>
            <a:off x="1157489" y="1661630"/>
            <a:ext cx="10652438" cy="6645243"/>
          </a:xfrm>
        </p:spPr>
        <p:txBody>
          <a:bodyPr>
            <a:normAutofit/>
          </a:bodyPr>
          <a:lstStyle/>
          <a:p>
            <a:pPr marL="0" indent="0">
              <a:buNone/>
            </a:pPr>
            <a:r>
              <a:rPr lang="en-US" altLang="zh-CN" sz="1400" dirty="0"/>
              <a:t>Text</a:t>
            </a:r>
            <a:r>
              <a:rPr lang="zh-CN" altLang="en-US" sz="1400" dirty="0"/>
              <a:t>是显示一段文本的组件，可以包含</a:t>
            </a:r>
            <a:r>
              <a:rPr lang="en-US" altLang="zh-CN" sz="1400" dirty="0"/>
              <a:t>Span</a:t>
            </a:r>
            <a:r>
              <a:rPr lang="zh-CN" altLang="en-US" sz="1400" dirty="0"/>
              <a:t>子组件。</a:t>
            </a:r>
          </a:p>
          <a:p>
            <a:pPr marL="0" indent="0">
              <a:buNone/>
            </a:pPr>
            <a:r>
              <a:rPr lang="en-US" altLang="zh-CN" sz="1400" dirty="0"/>
              <a:t>Text</a:t>
            </a:r>
            <a:r>
              <a:rPr lang="zh-CN" altLang="en-US" sz="1400" dirty="0"/>
              <a:t>组件包含以下属性。</a:t>
            </a:r>
          </a:p>
          <a:p>
            <a:pPr marL="0" indent="0">
              <a:buNone/>
            </a:pPr>
            <a:r>
              <a:rPr lang="en-US" altLang="zh-CN" sz="1400" dirty="0" err="1"/>
              <a:t>textAlign</a:t>
            </a:r>
            <a:r>
              <a:rPr lang="zh-CN" altLang="en-US" sz="1400" dirty="0"/>
              <a:t>：设置文本在水平方向的对齐方式。</a:t>
            </a:r>
          </a:p>
          <a:p>
            <a:pPr marL="0" indent="0">
              <a:buNone/>
            </a:pPr>
            <a:r>
              <a:rPr lang="en-US" altLang="zh-CN" sz="1400" dirty="0" err="1"/>
              <a:t>textOverflow</a:t>
            </a:r>
            <a:r>
              <a:rPr lang="zh-CN" altLang="en-US" sz="1400" dirty="0"/>
              <a:t>：设置文本超长时的显示方式。默认值是</a:t>
            </a:r>
            <a:r>
              <a:rPr lang="en-US" altLang="zh-CN" sz="1400" dirty="0" err="1"/>
              <a:t>TextOverflow.Clip</a:t>
            </a:r>
            <a:r>
              <a:rPr lang="zh-CN" altLang="en-US" sz="1400" dirty="0"/>
              <a:t>。</a:t>
            </a:r>
          </a:p>
          <a:p>
            <a:pPr marL="0" indent="0">
              <a:buNone/>
            </a:pPr>
            <a:r>
              <a:rPr lang="en-US" altLang="zh-CN" sz="1400" dirty="0" err="1"/>
              <a:t>maxLines</a:t>
            </a:r>
            <a:r>
              <a:rPr lang="zh-CN" altLang="en-US" sz="1400" dirty="0"/>
              <a:t>：设置文本的最大行数。默认值是</a:t>
            </a:r>
            <a:r>
              <a:rPr lang="en-US" altLang="zh-CN" sz="1400" dirty="0"/>
              <a:t>Infinity</a:t>
            </a:r>
            <a:r>
              <a:rPr lang="zh-CN" altLang="en-US" sz="1400" dirty="0"/>
              <a:t>。</a:t>
            </a:r>
          </a:p>
          <a:p>
            <a:pPr marL="0" indent="0">
              <a:buNone/>
            </a:pPr>
            <a:r>
              <a:rPr lang="en-US" altLang="zh-CN" sz="1400" dirty="0" err="1"/>
              <a:t>lineHeight</a:t>
            </a:r>
            <a:r>
              <a:rPr lang="zh-CN" altLang="en-US" sz="1400" dirty="0"/>
              <a:t>：设置文本的行高，设置值不大于</a:t>
            </a:r>
            <a:r>
              <a:rPr lang="en-US" altLang="zh-CN" sz="1400" dirty="0"/>
              <a:t>0</a:t>
            </a:r>
            <a:r>
              <a:rPr lang="zh-CN" altLang="en-US" sz="1400" dirty="0"/>
              <a:t>时，不限制文本行高，自适应字体大小，</a:t>
            </a:r>
            <a:r>
              <a:rPr lang="en-US" altLang="zh-CN" sz="1400" dirty="0"/>
              <a:t>Length</a:t>
            </a:r>
            <a:r>
              <a:rPr lang="zh-CN" altLang="en-US" sz="1400" dirty="0"/>
              <a:t>为</a:t>
            </a:r>
            <a:r>
              <a:rPr lang="en-US" altLang="zh-CN" sz="1400" dirty="0"/>
              <a:t>number</a:t>
            </a:r>
            <a:r>
              <a:rPr lang="zh-CN" altLang="en-US" sz="1400" dirty="0" smtClean="0"/>
              <a:t>类型</a:t>
            </a:r>
            <a:r>
              <a:rPr lang="zh-CN" altLang="en-US" sz="1400" dirty="0"/>
              <a:t>时单位为</a:t>
            </a:r>
            <a:r>
              <a:rPr lang="en-US" altLang="zh-CN" sz="1400" dirty="0" err="1"/>
              <a:t>fp</a:t>
            </a:r>
            <a:r>
              <a:rPr lang="zh-CN" altLang="en-US" sz="1400" dirty="0"/>
              <a:t>。</a:t>
            </a:r>
          </a:p>
          <a:p>
            <a:pPr marL="0" indent="0">
              <a:buNone/>
            </a:pPr>
            <a:r>
              <a:rPr lang="en-US" altLang="zh-CN" sz="1400" dirty="0"/>
              <a:t>decoration</a:t>
            </a:r>
            <a:r>
              <a:rPr lang="zh-CN" altLang="en-US" sz="1400" dirty="0"/>
              <a:t>：设置文本装饰线样式及其颜色。</a:t>
            </a:r>
          </a:p>
          <a:p>
            <a:pPr marL="0" indent="0">
              <a:buNone/>
            </a:pPr>
            <a:r>
              <a:rPr lang="en-US" altLang="zh-CN" sz="1400" dirty="0" err="1"/>
              <a:t>baselineOffset</a:t>
            </a:r>
            <a:r>
              <a:rPr lang="zh-CN" altLang="en-US" sz="1400" dirty="0"/>
              <a:t>：设置文本基线的偏移量，默认值为</a:t>
            </a:r>
            <a:r>
              <a:rPr lang="en-US" altLang="zh-CN" sz="1400" dirty="0"/>
              <a:t>0</a:t>
            </a:r>
            <a:r>
              <a:rPr lang="zh-CN" altLang="en-US" sz="1400" dirty="0"/>
              <a:t>。</a:t>
            </a:r>
          </a:p>
          <a:p>
            <a:pPr marL="0" indent="0">
              <a:buNone/>
            </a:pPr>
            <a:r>
              <a:rPr lang="en-US" altLang="zh-CN" sz="1400" dirty="0" err="1"/>
              <a:t>letterSpacing</a:t>
            </a:r>
            <a:r>
              <a:rPr lang="zh-CN" altLang="en-US" sz="1400" dirty="0"/>
              <a:t>：设置文本字符间距。</a:t>
            </a:r>
          </a:p>
          <a:p>
            <a:pPr marL="0" indent="0">
              <a:buNone/>
            </a:pPr>
            <a:r>
              <a:rPr lang="en-US" altLang="zh-CN" sz="1400" dirty="0" err="1"/>
              <a:t>minFontSize</a:t>
            </a:r>
            <a:r>
              <a:rPr lang="zh-CN" altLang="en-US" sz="1400" dirty="0"/>
              <a:t>：设置文本最小显示字号。需要配合</a:t>
            </a:r>
            <a:r>
              <a:rPr lang="en-US" altLang="zh-CN" sz="1400" dirty="0" err="1"/>
              <a:t>maxFontSize</a:t>
            </a:r>
            <a:r>
              <a:rPr lang="zh-CN" altLang="en-US" sz="1400" dirty="0"/>
              <a:t>、</a:t>
            </a:r>
            <a:r>
              <a:rPr lang="en-US" altLang="zh-CN" sz="1400" dirty="0" err="1"/>
              <a:t>maxline</a:t>
            </a:r>
            <a:r>
              <a:rPr lang="zh-CN" altLang="en-US" sz="1400" dirty="0"/>
              <a:t>或布局大小限制使用，单独设置</a:t>
            </a:r>
            <a:r>
              <a:rPr lang="zh-CN" altLang="en-US" sz="1400" dirty="0" smtClean="0"/>
              <a:t>不生效</a:t>
            </a:r>
            <a:r>
              <a:rPr lang="zh-CN" altLang="en-US" sz="1400" dirty="0"/>
              <a:t>。</a:t>
            </a:r>
          </a:p>
          <a:p>
            <a:pPr marL="0" indent="0">
              <a:buNone/>
            </a:pPr>
            <a:r>
              <a:rPr lang="en-US" altLang="zh-CN" sz="1400" dirty="0" err="1"/>
              <a:t>maxFontSize</a:t>
            </a:r>
            <a:r>
              <a:rPr lang="zh-CN" altLang="en-US" sz="1400" dirty="0"/>
              <a:t>：设置文本最大显示字号。需要配合</a:t>
            </a:r>
            <a:r>
              <a:rPr lang="en-US" altLang="zh-CN" sz="1400" dirty="0" err="1"/>
              <a:t>minFontSize</a:t>
            </a:r>
            <a:r>
              <a:rPr lang="zh-CN" altLang="en-US" sz="1400" dirty="0"/>
              <a:t>、</a:t>
            </a:r>
            <a:r>
              <a:rPr lang="en-US" altLang="zh-CN" sz="1400" dirty="0" err="1"/>
              <a:t>maxline</a:t>
            </a:r>
            <a:r>
              <a:rPr lang="zh-CN" altLang="en-US" sz="1400" dirty="0"/>
              <a:t>或布局大小限制使用，单独设置</a:t>
            </a:r>
            <a:r>
              <a:rPr lang="zh-CN" altLang="en-US" sz="1400" dirty="0" smtClean="0"/>
              <a:t>不生效</a:t>
            </a:r>
            <a:r>
              <a:rPr lang="zh-CN" altLang="en-US" sz="1400" dirty="0"/>
              <a:t>。</a:t>
            </a:r>
          </a:p>
          <a:p>
            <a:pPr marL="0" indent="0">
              <a:buNone/>
            </a:pPr>
            <a:r>
              <a:rPr lang="en-US" altLang="zh-CN" sz="1400" dirty="0" err="1"/>
              <a:t>textCase</a:t>
            </a:r>
            <a:r>
              <a:rPr lang="zh-CN" altLang="en-US" sz="1400" dirty="0"/>
              <a:t>：设置文本大小写。默认值是</a:t>
            </a:r>
            <a:r>
              <a:rPr lang="en-US" altLang="zh-CN" sz="1400" dirty="0" err="1"/>
              <a:t>TextCase.Normal</a:t>
            </a:r>
            <a:r>
              <a:rPr lang="zh-CN" altLang="en-US" sz="1400" dirty="0"/>
              <a:t>。</a:t>
            </a:r>
          </a:p>
          <a:p>
            <a:pPr marL="0" indent="0">
              <a:buNone/>
            </a:pPr>
            <a:r>
              <a:rPr lang="en-US" altLang="zh-CN" sz="1400" dirty="0" err="1"/>
              <a:t>copyOption</a:t>
            </a:r>
            <a:r>
              <a:rPr lang="zh-CN" altLang="en-US" sz="1400" dirty="0"/>
              <a:t>：组件支持设置文本是否可复制和粘贴。默认值是</a:t>
            </a:r>
            <a:r>
              <a:rPr lang="en-US" altLang="zh-CN" sz="1400" dirty="0" err="1"/>
              <a:t>CopyOptions.None</a:t>
            </a:r>
            <a:r>
              <a:rPr lang="zh-CN" altLang="en-US" sz="1400" dirty="0"/>
              <a:t>。</a:t>
            </a:r>
            <a:endParaRPr lang="en-US" altLang="zh-CN" sz="1400" dirty="0"/>
          </a:p>
        </p:txBody>
      </p:sp>
    </p:spTree>
    <p:extLst>
      <p:ext uri="{BB962C8B-B14F-4D97-AF65-F5344CB8AC3E}">
        <p14:creationId xmlns:p14="http://schemas.microsoft.com/office/powerpoint/2010/main" val="63147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637" y="799707"/>
            <a:ext cx="4238759" cy="5833874"/>
          </a:xfrm>
        </p:spPr>
        <p:txBody>
          <a:bodyPr>
            <a:normAutofit fontScale="85000" lnSpcReduction="20000"/>
          </a:bodyPr>
          <a:lstStyle/>
          <a:p>
            <a:pPr marL="0" indent="0">
              <a:buNone/>
            </a:pPr>
            <a:r>
              <a:rPr lang="en-US" altLang="zh-CN" sz="1400" dirty="0" err="1"/>
              <a:t>ext</a:t>
            </a:r>
            <a:r>
              <a:rPr lang="zh-CN" altLang="en-US" sz="1400" dirty="0"/>
              <a:t>示例如下：</a:t>
            </a:r>
          </a:p>
          <a:p>
            <a:pPr marL="0" indent="0">
              <a:buNone/>
            </a:pPr>
            <a:r>
              <a:rPr lang="en-US" altLang="zh-CN" sz="1400" dirty="0"/>
              <a:t>//</a:t>
            </a:r>
            <a:r>
              <a:rPr lang="zh-CN" altLang="en-US" sz="1400" dirty="0"/>
              <a:t>单行文本</a:t>
            </a:r>
          </a:p>
          <a:p>
            <a:pPr marL="0" indent="0">
              <a:buNone/>
            </a:pPr>
            <a:r>
              <a:rPr lang="en-US" altLang="zh-CN" sz="1400" dirty="0"/>
              <a:t>//</a:t>
            </a:r>
            <a:r>
              <a:rPr lang="zh-CN" altLang="en-US" sz="1400" dirty="0"/>
              <a:t>红色单行文本居中</a:t>
            </a:r>
          </a:p>
          <a:p>
            <a:pPr marL="0" indent="0">
              <a:buNone/>
            </a:pPr>
            <a:r>
              <a:rPr lang="en-US" altLang="zh-CN" sz="1400" dirty="0"/>
              <a:t>Text('</a:t>
            </a:r>
            <a:r>
              <a:rPr lang="zh-CN" altLang="en-US" sz="1400" dirty="0"/>
              <a:t>红色单行文本居中</a:t>
            </a:r>
            <a:r>
              <a:rPr lang="en-US" altLang="zh-CN" sz="1400" dirty="0"/>
              <a:t>').</a:t>
            </a:r>
            <a:r>
              <a:rPr lang="en-US" altLang="zh-CN" sz="1400" dirty="0" err="1"/>
              <a:t>fontSize</a:t>
            </a:r>
            <a:r>
              <a:rPr lang="en-US" altLang="zh-CN" sz="1400" dirty="0"/>
              <a:t>(24)</a:t>
            </a:r>
          </a:p>
          <a:p>
            <a:pPr marL="0" indent="0">
              <a:buNone/>
            </a:pPr>
            <a:r>
              <a:rPr lang="en-US" altLang="zh-CN" sz="1400" dirty="0"/>
              <a:t>  .</a:t>
            </a:r>
            <a:r>
              <a:rPr lang="en-US" altLang="zh-CN" sz="1400" dirty="0" err="1"/>
              <a:t>fontColor</a:t>
            </a:r>
            <a:r>
              <a:rPr lang="en-US" altLang="zh-CN" sz="1400" dirty="0"/>
              <a:t>(</a:t>
            </a:r>
            <a:r>
              <a:rPr lang="en-US" altLang="zh-CN" sz="1400" dirty="0" err="1"/>
              <a:t>Color.Red</a:t>
            </a:r>
            <a:r>
              <a:rPr lang="en-US" altLang="zh-CN" sz="1400" dirty="0"/>
              <a:t>) 					//</a:t>
            </a:r>
            <a:r>
              <a:rPr lang="zh-CN" altLang="en-US" sz="1400" dirty="0"/>
              <a:t>红色</a:t>
            </a:r>
          </a:p>
          <a:p>
            <a:pPr marL="0" indent="0">
              <a:buNone/>
            </a:pPr>
            <a:r>
              <a:rPr lang="zh-CN" altLang="en-US" sz="1400" dirty="0"/>
              <a:t>  </a:t>
            </a:r>
            <a:r>
              <a:rPr lang="en-US" altLang="zh-CN" sz="1400" dirty="0"/>
              <a:t>.</a:t>
            </a:r>
            <a:r>
              <a:rPr lang="en-US" altLang="zh-CN" sz="1400" dirty="0" err="1"/>
              <a:t>textAlign</a:t>
            </a:r>
            <a:r>
              <a:rPr lang="en-US" altLang="zh-CN" sz="1400" dirty="0"/>
              <a:t>(</a:t>
            </a:r>
            <a:r>
              <a:rPr lang="en-US" altLang="zh-CN" sz="1400" dirty="0" err="1"/>
              <a:t>TextAlign.Center</a:t>
            </a:r>
            <a:r>
              <a:rPr lang="en-US" altLang="zh-CN" sz="1400" dirty="0"/>
              <a:t>) 				//</a:t>
            </a:r>
            <a:r>
              <a:rPr lang="zh-CN" altLang="en-US" sz="1400" dirty="0"/>
              <a:t>居中</a:t>
            </a:r>
          </a:p>
          <a:p>
            <a:pPr marL="0" indent="0">
              <a:buNone/>
            </a:pPr>
            <a:r>
              <a:rPr lang="zh-CN" altLang="en-US" sz="1400" dirty="0"/>
              <a:t>  </a:t>
            </a:r>
            <a:r>
              <a:rPr lang="en-US" altLang="zh-CN" sz="1400" dirty="0"/>
              <a:t>.width('100%')</a:t>
            </a:r>
          </a:p>
          <a:p>
            <a:pPr marL="0" indent="0">
              <a:buNone/>
            </a:pPr>
            <a:endParaRPr lang="en-US" altLang="zh-CN" sz="1400" dirty="0"/>
          </a:p>
          <a:p>
            <a:pPr marL="0" indent="0">
              <a:buNone/>
            </a:pPr>
            <a:r>
              <a:rPr lang="en-US" altLang="zh-CN" sz="1400" dirty="0"/>
              <a:t>//</a:t>
            </a:r>
            <a:r>
              <a:rPr lang="zh-CN" altLang="en-US" sz="1400" dirty="0"/>
              <a:t>单行文本对齐左侧</a:t>
            </a:r>
          </a:p>
          <a:p>
            <a:pPr marL="0" indent="0">
              <a:buNone/>
            </a:pPr>
            <a:r>
              <a:rPr lang="en-US" altLang="zh-CN" sz="1400" dirty="0"/>
              <a:t>Text('</a:t>
            </a:r>
            <a:r>
              <a:rPr lang="zh-CN" altLang="en-US" sz="1400" dirty="0"/>
              <a:t>单行文本对齐左侧</a:t>
            </a:r>
            <a:r>
              <a:rPr lang="en-US" altLang="zh-CN" sz="1400" dirty="0"/>
              <a:t>').</a:t>
            </a:r>
            <a:r>
              <a:rPr lang="en-US" altLang="zh-CN" sz="1400" dirty="0" err="1"/>
              <a:t>fontSize</a:t>
            </a:r>
            <a:r>
              <a:rPr lang="en-US" altLang="zh-CN" sz="1400" dirty="0"/>
              <a:t>(24)</a:t>
            </a:r>
          </a:p>
          <a:p>
            <a:pPr marL="0" indent="0">
              <a:buNone/>
            </a:pPr>
            <a:r>
              <a:rPr lang="en-US" altLang="zh-CN" sz="1400" dirty="0"/>
              <a:t>  .</a:t>
            </a:r>
            <a:r>
              <a:rPr lang="en-US" altLang="zh-CN" sz="1400" dirty="0" err="1"/>
              <a:t>textAlign</a:t>
            </a:r>
            <a:r>
              <a:rPr lang="en-US" altLang="zh-CN" sz="1400" dirty="0"/>
              <a:t>(</a:t>
            </a:r>
            <a:r>
              <a:rPr lang="en-US" altLang="zh-CN" sz="1400" dirty="0" err="1"/>
              <a:t>TextAlign.Start</a:t>
            </a:r>
            <a:r>
              <a:rPr lang="en-US" altLang="zh-CN" sz="1400" dirty="0"/>
              <a:t>) 				//</a:t>
            </a:r>
            <a:r>
              <a:rPr lang="zh-CN" altLang="en-US" sz="1400" dirty="0"/>
              <a:t>对齐左侧</a:t>
            </a:r>
          </a:p>
          <a:p>
            <a:pPr marL="0" indent="0">
              <a:buNone/>
            </a:pPr>
            <a:r>
              <a:rPr lang="zh-CN" altLang="en-US" sz="1400" dirty="0"/>
              <a:t>  </a:t>
            </a:r>
            <a:r>
              <a:rPr lang="en-US" altLang="zh-CN" sz="1400" dirty="0"/>
              <a:t>.width('100%')</a:t>
            </a:r>
          </a:p>
          <a:p>
            <a:pPr marL="0" indent="0">
              <a:buNone/>
            </a:pPr>
            <a:endParaRPr lang="en-US" altLang="zh-CN" sz="1400" dirty="0"/>
          </a:p>
          <a:p>
            <a:pPr marL="0" indent="0">
              <a:buNone/>
            </a:pPr>
            <a:r>
              <a:rPr lang="en-US" altLang="zh-CN" sz="1400" dirty="0"/>
              <a:t>//</a:t>
            </a:r>
            <a:r>
              <a:rPr lang="zh-CN" altLang="en-US" sz="1400" dirty="0"/>
              <a:t>单行文本带边框对齐右侧</a:t>
            </a:r>
          </a:p>
          <a:p>
            <a:pPr marL="0" indent="0">
              <a:buNone/>
            </a:pPr>
            <a:r>
              <a:rPr lang="en-US" altLang="zh-CN" sz="1400" dirty="0"/>
              <a:t>Text('</a:t>
            </a:r>
            <a:r>
              <a:rPr lang="zh-CN" altLang="en-US" sz="1400" dirty="0"/>
              <a:t>单行文本带边框对齐右侧</a:t>
            </a:r>
            <a:r>
              <a:rPr lang="en-US" altLang="zh-CN" sz="1400" dirty="0"/>
              <a:t>')</a:t>
            </a:r>
          </a:p>
          <a:p>
            <a:pPr marL="0" indent="0">
              <a:buNone/>
            </a:pPr>
            <a:r>
              <a:rPr lang="en-US" altLang="zh-CN" sz="1400" dirty="0"/>
              <a:t>  .</a:t>
            </a:r>
            <a:r>
              <a:rPr lang="en-US" altLang="zh-CN" sz="1400" dirty="0" err="1"/>
              <a:t>fontSize</a:t>
            </a:r>
            <a:r>
              <a:rPr lang="en-US" altLang="zh-CN" sz="1400" dirty="0"/>
              <a:t>(24)</a:t>
            </a:r>
          </a:p>
          <a:p>
            <a:pPr marL="0" indent="0">
              <a:buNone/>
            </a:pPr>
            <a:r>
              <a:rPr lang="en-US" altLang="zh-CN" sz="1400" dirty="0"/>
              <a:t>  .</a:t>
            </a:r>
            <a:r>
              <a:rPr lang="en-US" altLang="zh-CN" sz="1400" dirty="0" err="1"/>
              <a:t>textAlign</a:t>
            </a:r>
            <a:r>
              <a:rPr lang="en-US" altLang="zh-CN" sz="1400" dirty="0"/>
              <a:t>(</a:t>
            </a:r>
            <a:r>
              <a:rPr lang="en-US" altLang="zh-CN" sz="1400" dirty="0" err="1"/>
              <a:t>TextAlign.End</a:t>
            </a:r>
            <a:r>
              <a:rPr lang="en-US" altLang="zh-CN" sz="1400" dirty="0"/>
              <a:t>) 				//</a:t>
            </a:r>
            <a:r>
              <a:rPr lang="zh-CN" altLang="en-US" sz="1400" dirty="0"/>
              <a:t>对齐右侧</a:t>
            </a:r>
          </a:p>
          <a:p>
            <a:pPr marL="0" indent="0">
              <a:buNone/>
            </a:pPr>
            <a:r>
              <a:rPr lang="zh-CN" altLang="en-US" sz="1400" dirty="0"/>
              <a:t>  </a:t>
            </a:r>
            <a:r>
              <a:rPr lang="en-US" altLang="zh-CN" sz="1400" dirty="0"/>
              <a:t>.border({ width: 1 }) 					//</a:t>
            </a:r>
            <a:r>
              <a:rPr lang="zh-CN" altLang="en-US" sz="1400" dirty="0"/>
              <a:t>边宽</a:t>
            </a:r>
          </a:p>
          <a:p>
            <a:pPr marL="0" indent="0">
              <a:buNone/>
            </a:pPr>
            <a:r>
              <a:rPr lang="zh-CN" altLang="en-US" sz="1400" dirty="0"/>
              <a:t>  </a:t>
            </a:r>
            <a:r>
              <a:rPr lang="en-US" altLang="zh-CN" sz="1400" dirty="0"/>
              <a:t>.padding(10)</a:t>
            </a:r>
          </a:p>
          <a:p>
            <a:pPr marL="0" indent="0">
              <a:buNone/>
            </a:pPr>
            <a:r>
              <a:rPr lang="en-US" altLang="zh-CN" sz="1400" dirty="0"/>
              <a:t>  .width('100%')</a:t>
            </a:r>
          </a:p>
          <a:p>
            <a:pPr marL="0" indent="0">
              <a:buNone/>
            </a:pPr>
            <a:endParaRPr lang="en-US" altLang="zh-CN" sz="1400" dirty="0"/>
          </a:p>
        </p:txBody>
      </p:sp>
      <p:sp>
        <p:nvSpPr>
          <p:cNvPr id="4" name="内容占位符 2"/>
          <p:cNvSpPr txBox="1">
            <a:spLocks/>
          </p:cNvSpPr>
          <p:nvPr/>
        </p:nvSpPr>
        <p:spPr>
          <a:xfrm>
            <a:off x="4134118" y="426219"/>
            <a:ext cx="4301544" cy="65808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多行文本</a:t>
            </a:r>
          </a:p>
          <a:p>
            <a:pPr marL="0" indent="0">
              <a:buFont typeface="Arial" panose="020B0604020202020204" pitchFamily="34" charset="0"/>
              <a:buNone/>
            </a:pPr>
            <a:r>
              <a:rPr lang="en-US" altLang="zh-CN" sz="1400" dirty="0" smtClean="0"/>
              <a:t>//</a:t>
            </a:r>
            <a:r>
              <a:rPr lang="zh-CN" altLang="en-US" sz="1400" dirty="0" smtClean="0"/>
              <a:t>超出</a:t>
            </a:r>
            <a:r>
              <a:rPr lang="en-US" altLang="zh-CN" sz="1400" dirty="0" err="1" smtClean="0"/>
              <a:t>maxLines</a:t>
            </a:r>
            <a:r>
              <a:rPr lang="zh-CN" altLang="en-US" sz="1400" dirty="0" smtClean="0"/>
              <a:t>截断内容展示</a:t>
            </a:r>
          </a:p>
          <a:p>
            <a:pPr marL="0" indent="0">
              <a:buFont typeface="Arial" panose="020B0604020202020204" pitchFamily="34" charset="0"/>
              <a:buNone/>
            </a:pPr>
            <a:r>
              <a:rPr lang="en-US" altLang="zh-CN" sz="1400" dirty="0" smtClean="0"/>
              <a:t>Text('</a:t>
            </a:r>
            <a:r>
              <a:rPr lang="zh-CN" altLang="en-US" sz="1400" dirty="0" smtClean="0"/>
              <a:t>寒雨连江夜入吴，平明送客楚山孤。洛阳亲友如相问，一片冰心在玉壶。</a:t>
            </a:r>
            <a:r>
              <a:rPr lang="en-US" altLang="zh-CN" sz="1400" dirty="0" smtClean="0"/>
              <a:t>')</a:t>
            </a:r>
          </a:p>
          <a:p>
            <a:pPr marL="0" indent="0">
              <a:buFont typeface="Arial" panose="020B0604020202020204" pitchFamily="34" charset="0"/>
              <a:buNone/>
            </a:pPr>
            <a:r>
              <a:rPr lang="en-US" altLang="zh-CN" sz="1400" dirty="0" smtClean="0"/>
              <a:t>  .</a:t>
            </a:r>
            <a:r>
              <a:rPr lang="en-US" altLang="zh-CN" sz="1400" dirty="0" err="1" smtClean="0"/>
              <a:t>textOverflow</a:t>
            </a:r>
            <a:r>
              <a:rPr lang="en-US" altLang="zh-CN" sz="1400" dirty="0" smtClean="0"/>
              <a:t>({ overflow: </a:t>
            </a:r>
            <a:r>
              <a:rPr lang="en-US" altLang="zh-CN" sz="1400" dirty="0" err="1" smtClean="0"/>
              <a:t>TextOverflow.None</a:t>
            </a:r>
            <a:r>
              <a:rPr lang="en-US" altLang="zh-CN" sz="1400" dirty="0" smtClean="0"/>
              <a:t> }) 	//</a:t>
            </a:r>
            <a:r>
              <a:rPr lang="zh-CN" altLang="en-US" sz="1400" dirty="0" smtClean="0"/>
              <a:t>超出截断内容</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maxLines</a:t>
            </a:r>
            <a:r>
              <a:rPr lang="en-US" altLang="zh-CN" sz="1400" dirty="0" smtClean="0"/>
              <a:t>(2) 						//</a:t>
            </a:r>
            <a:r>
              <a:rPr lang="zh-CN" altLang="en-US" sz="1400" dirty="0" smtClean="0"/>
              <a:t>最多显示</a:t>
            </a:r>
            <a:r>
              <a:rPr lang="en-US" altLang="zh-CN" sz="1400" dirty="0" smtClean="0"/>
              <a:t>2</a:t>
            </a:r>
            <a:r>
              <a:rPr lang="zh-CN" altLang="en-US" sz="1400" dirty="0" smtClean="0"/>
              <a:t>行</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.border({ width: 1 })</a:t>
            </a:r>
          </a:p>
          <a:p>
            <a:pPr marL="0" indent="0">
              <a:buFont typeface="Arial" panose="020B0604020202020204" pitchFamily="34" charset="0"/>
              <a:buNone/>
            </a:pPr>
            <a:r>
              <a:rPr lang="en-US" altLang="zh-CN" sz="1400" dirty="0" smtClean="0"/>
              <a:t>  .padding(10)</a:t>
            </a:r>
          </a:p>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超出</a:t>
            </a:r>
            <a:r>
              <a:rPr lang="en-US" altLang="zh-CN" sz="1400" dirty="0" err="1" smtClean="0"/>
              <a:t>maxLines</a:t>
            </a:r>
            <a:r>
              <a:rPr lang="zh-CN" altLang="en-US" sz="1400" dirty="0" smtClean="0"/>
              <a:t>展示省略号</a:t>
            </a:r>
          </a:p>
          <a:p>
            <a:pPr marL="0" indent="0">
              <a:buFont typeface="Arial" panose="020B0604020202020204" pitchFamily="34" charset="0"/>
              <a:buNone/>
            </a:pPr>
            <a:r>
              <a:rPr lang="en-US" altLang="zh-CN" sz="1400" dirty="0" smtClean="0"/>
              <a:t>Text('</a:t>
            </a:r>
            <a:r>
              <a:rPr lang="zh-CN" altLang="en-US" sz="1400" dirty="0" smtClean="0"/>
              <a:t>寒雨连江夜入吴，平明送客楚山孤。洛阳亲友如相问，一片冰心在玉壶。</a:t>
            </a:r>
            <a:r>
              <a:rPr lang="en-US" altLang="zh-CN" sz="1400" dirty="0" smtClean="0"/>
              <a:t>')</a:t>
            </a:r>
          </a:p>
          <a:p>
            <a:pPr marL="0" indent="0">
              <a:buFont typeface="Arial" panose="020B0604020202020204" pitchFamily="34" charset="0"/>
              <a:buNone/>
            </a:pPr>
            <a:r>
              <a:rPr lang="en-US" altLang="zh-CN" sz="1400" dirty="0" smtClean="0"/>
              <a:t>  .</a:t>
            </a:r>
            <a:r>
              <a:rPr lang="en-US" altLang="zh-CN" sz="1400" dirty="0" err="1" smtClean="0"/>
              <a:t>textOverflow</a:t>
            </a:r>
            <a:r>
              <a:rPr lang="en-US" altLang="zh-CN" sz="1400" dirty="0" smtClean="0"/>
              <a:t>({ overflow: </a:t>
            </a:r>
            <a:r>
              <a:rPr lang="en-US" altLang="zh-CN" sz="1400" dirty="0" err="1" smtClean="0"/>
              <a:t>TextOverflow.Ellipsis</a:t>
            </a:r>
            <a:r>
              <a:rPr lang="en-US" altLang="zh-CN" sz="1400" dirty="0" smtClean="0"/>
              <a:t> }) 	//</a:t>
            </a:r>
            <a:r>
              <a:rPr lang="zh-CN" altLang="en-US" sz="1400" dirty="0" smtClean="0"/>
              <a:t>超出展示省略号</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maxLines</a:t>
            </a:r>
            <a:r>
              <a:rPr lang="en-US" altLang="zh-CN" sz="1400" dirty="0" smtClean="0"/>
              <a:t>(2)</a:t>
            </a:r>
          </a:p>
          <a:p>
            <a:pPr marL="0" indent="0">
              <a:buFont typeface="Arial" panose="020B0604020202020204" pitchFamily="34" charset="0"/>
              <a:buNone/>
            </a:pPr>
            <a:r>
              <a:rPr lang="en-US" altLang="zh-CN" sz="1400" dirty="0" smtClean="0"/>
              <a:t>  .</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.border({ width: 1 })</a:t>
            </a:r>
          </a:p>
          <a:p>
            <a:pPr marL="0" indent="0">
              <a:buFont typeface="Arial" panose="020B0604020202020204" pitchFamily="34" charset="0"/>
              <a:buNone/>
            </a:pPr>
            <a:r>
              <a:rPr lang="en-US" altLang="zh-CN" sz="1400" dirty="0" smtClean="0"/>
              <a:t>  .padding(10)</a:t>
            </a:r>
          </a:p>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Text('</a:t>
            </a:r>
            <a:r>
              <a:rPr lang="zh-CN" altLang="en-US" sz="1400" dirty="0" smtClean="0"/>
              <a:t>寒雨连江夜入吴，平明送客楚山孤。洛阳亲友如相问，一片冰心在玉壶。</a:t>
            </a:r>
            <a:r>
              <a:rPr lang="en-US" altLang="zh-CN" sz="1400" dirty="0" smtClean="0"/>
              <a:t>')</a:t>
            </a:r>
          </a:p>
          <a:p>
            <a:pPr marL="0" indent="0">
              <a:buFont typeface="Arial" panose="020B0604020202020204" pitchFamily="34" charset="0"/>
              <a:buNone/>
            </a:pPr>
            <a:r>
              <a:rPr lang="en-US" altLang="zh-CN" sz="1400" dirty="0" smtClean="0"/>
              <a:t>  .</a:t>
            </a:r>
            <a:r>
              <a:rPr lang="en-US" altLang="zh-CN" sz="1400" dirty="0" err="1" smtClean="0"/>
              <a:t>textOverflow</a:t>
            </a:r>
            <a:r>
              <a:rPr lang="en-US" altLang="zh-CN" sz="1400" dirty="0" smtClean="0"/>
              <a:t>({ overflow: </a:t>
            </a:r>
            <a:r>
              <a:rPr lang="en-US" altLang="zh-CN" sz="1400" dirty="0" err="1" smtClean="0"/>
              <a:t>TextOverflow.Ellipsis</a:t>
            </a:r>
            <a:r>
              <a:rPr lang="en-US" altLang="zh-CN" sz="1400" dirty="0" smtClean="0"/>
              <a:t> }) 	//</a:t>
            </a:r>
            <a:r>
              <a:rPr lang="zh-CN" altLang="en-US" sz="1400" dirty="0" smtClean="0"/>
              <a:t>超出展示省略号</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maxLines</a:t>
            </a:r>
            <a:r>
              <a:rPr lang="en-US" altLang="zh-CN" sz="1400" dirty="0" smtClean="0"/>
              <a:t>(2)</a:t>
            </a:r>
          </a:p>
          <a:p>
            <a:pPr marL="0" indent="0">
              <a:buFont typeface="Arial" panose="020B0604020202020204" pitchFamily="34" charset="0"/>
              <a:buNone/>
            </a:pPr>
            <a:r>
              <a:rPr lang="en-US" altLang="zh-CN" sz="1400" dirty="0" smtClean="0"/>
              <a:t>  .</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.border({ width: 1 })</a:t>
            </a:r>
          </a:p>
          <a:p>
            <a:pPr marL="0" indent="0">
              <a:buFont typeface="Arial" panose="020B0604020202020204" pitchFamily="34" charset="0"/>
              <a:buNone/>
            </a:pPr>
            <a:r>
              <a:rPr lang="en-US" altLang="zh-CN" sz="1400" dirty="0" smtClean="0"/>
              <a:t>  .padding(10)</a:t>
            </a:r>
          </a:p>
          <a:p>
            <a:pPr marL="0" indent="0">
              <a:buFont typeface="Arial" panose="020B0604020202020204" pitchFamily="34" charset="0"/>
              <a:buNone/>
            </a:pPr>
            <a:r>
              <a:rPr lang="en-US" altLang="zh-CN" sz="1400" dirty="0" smtClean="0"/>
              <a:t>  .</a:t>
            </a:r>
            <a:r>
              <a:rPr lang="en-US" altLang="zh-CN" sz="1400" dirty="0" err="1" smtClean="0"/>
              <a:t>lineHeight</a:t>
            </a:r>
            <a:r>
              <a:rPr lang="en-US" altLang="zh-CN" sz="1400" dirty="0" smtClean="0"/>
              <a:t>(50) 			//</a:t>
            </a:r>
            <a:r>
              <a:rPr lang="zh-CN" altLang="en-US" sz="1400" dirty="0" smtClean="0"/>
              <a:t>设置文本的行高</a:t>
            </a:r>
            <a:endParaRPr lang="en-US" altLang="zh-CN" sz="1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339" y="1269674"/>
            <a:ext cx="2517804" cy="5035607"/>
          </a:xfrm>
          <a:prstGeom prst="rect">
            <a:avLst/>
          </a:prstGeom>
        </p:spPr>
      </p:pic>
    </p:spTree>
    <p:extLst>
      <p:ext uri="{BB962C8B-B14F-4D97-AF65-F5344CB8AC3E}">
        <p14:creationId xmlns:p14="http://schemas.microsoft.com/office/powerpoint/2010/main" val="4289301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323" y="153940"/>
            <a:ext cx="4815625" cy="4974421"/>
          </a:xfrm>
        </p:spPr>
        <p:txBody>
          <a:bodyPr>
            <a:normAutofit fontScale="62500" lnSpcReduction="20000"/>
          </a:bodyPr>
          <a:lstStyle/>
          <a:p>
            <a:pPr marL="0" indent="0">
              <a:buNone/>
            </a:pPr>
            <a:r>
              <a:rPr lang="zh-CN" altLang="en-US" dirty="0"/>
              <a:t>我们以</a:t>
            </a:r>
            <a:r>
              <a:rPr lang="en-US" altLang="zh-CN" dirty="0"/>
              <a:t>2.4</a:t>
            </a:r>
            <a:r>
              <a:rPr lang="zh-CN" altLang="en-US" dirty="0"/>
              <a:t>节中的</a:t>
            </a:r>
            <a:r>
              <a:rPr lang="en-US" altLang="zh-CN" dirty="0" err="1"/>
              <a:t>Index.ets</a:t>
            </a:r>
            <a:r>
              <a:rPr lang="zh-CN" altLang="en-US" dirty="0"/>
              <a:t>代码为例：</a:t>
            </a:r>
          </a:p>
          <a:p>
            <a:r>
              <a:rPr lang="en-US" altLang="zh-CN" dirty="0"/>
              <a:t>//</a:t>
            </a:r>
            <a:r>
              <a:rPr lang="zh-CN" altLang="en-US" dirty="0"/>
              <a:t>导入</a:t>
            </a:r>
            <a:r>
              <a:rPr lang="en-US" altLang="zh-CN" dirty="0"/>
              <a:t>router</a:t>
            </a:r>
            <a:r>
              <a:rPr lang="zh-CN" altLang="en-US" dirty="0"/>
              <a:t>模块</a:t>
            </a:r>
          </a:p>
          <a:p>
            <a:r>
              <a:rPr lang="en-US" altLang="zh-CN" dirty="0"/>
              <a:t>import router from '@</a:t>
            </a:r>
            <a:r>
              <a:rPr lang="en-US" altLang="zh-CN" dirty="0" err="1"/>
              <a:t>ohos.router</a:t>
            </a:r>
            <a:r>
              <a:rPr lang="en-US" altLang="zh-CN" dirty="0"/>
              <a:t>';</a:t>
            </a:r>
          </a:p>
          <a:p>
            <a:endParaRPr lang="en-US" altLang="zh-CN" dirty="0"/>
          </a:p>
          <a:p>
            <a:r>
              <a:rPr lang="en-US" altLang="zh-CN" dirty="0"/>
              <a:t>@Entry</a:t>
            </a:r>
          </a:p>
          <a:p>
            <a:r>
              <a:rPr lang="en-US" altLang="zh-CN" dirty="0"/>
              <a:t>@Component</a:t>
            </a:r>
          </a:p>
          <a:p>
            <a:r>
              <a:rPr lang="en-US" altLang="zh-CN" dirty="0" err="1"/>
              <a:t>struct</a:t>
            </a:r>
            <a:r>
              <a:rPr lang="en-US" altLang="zh-CN" dirty="0"/>
              <a:t> Index {</a:t>
            </a:r>
          </a:p>
          <a:p>
            <a:r>
              <a:rPr lang="en-US" altLang="zh-CN" dirty="0"/>
              <a:t>  @State message: string = 'Index</a:t>
            </a:r>
            <a:r>
              <a:rPr lang="zh-CN" altLang="en-US" dirty="0"/>
              <a:t>页面</a:t>
            </a:r>
            <a:r>
              <a:rPr lang="en-US" altLang="zh-CN" dirty="0"/>
              <a:t>'</a:t>
            </a:r>
          </a:p>
          <a:p>
            <a:endParaRPr lang="en-US" altLang="zh-CN" dirty="0"/>
          </a:p>
          <a:p>
            <a:r>
              <a:rPr lang="en-US" altLang="zh-CN" dirty="0"/>
              <a:t>  build() {</a:t>
            </a:r>
          </a:p>
          <a:p>
            <a:r>
              <a:rPr lang="en-US" altLang="zh-CN" dirty="0"/>
              <a:t>    Row() {</a:t>
            </a:r>
          </a:p>
          <a:p>
            <a:r>
              <a:rPr lang="en-US" altLang="zh-CN" dirty="0"/>
              <a:t>      Column() {</a:t>
            </a:r>
          </a:p>
          <a:p>
            <a:r>
              <a:rPr lang="en-US" altLang="zh-CN" dirty="0"/>
              <a:t>        Text(</a:t>
            </a:r>
            <a:r>
              <a:rPr lang="en-US" altLang="zh-CN" dirty="0" err="1"/>
              <a:t>this.message</a:t>
            </a:r>
            <a:r>
              <a:rPr lang="en-US" altLang="zh-CN" dirty="0"/>
              <a:t>)</a:t>
            </a:r>
          </a:p>
          <a:p>
            <a:r>
              <a:rPr lang="en-US" altLang="zh-CN" dirty="0"/>
              <a:t>          .</a:t>
            </a:r>
            <a:r>
              <a:rPr lang="en-US" altLang="zh-CN" dirty="0" err="1"/>
              <a:t>fontSize</a:t>
            </a:r>
            <a:r>
              <a:rPr lang="en-US" altLang="zh-CN" dirty="0"/>
              <a:t>(50)</a:t>
            </a:r>
          </a:p>
          <a:p>
            <a:r>
              <a:rPr lang="en-US" altLang="zh-CN" dirty="0"/>
              <a:t>          .</a:t>
            </a:r>
            <a:r>
              <a:rPr lang="en-US" altLang="zh-CN" dirty="0" err="1"/>
              <a:t>fontWeight</a:t>
            </a:r>
            <a:r>
              <a:rPr lang="en-US" altLang="zh-CN" dirty="0"/>
              <a:t>(</a:t>
            </a:r>
            <a:r>
              <a:rPr lang="en-US" altLang="zh-CN" dirty="0" err="1"/>
              <a:t>FontWeight.Bold</a:t>
            </a:r>
            <a:r>
              <a:rPr lang="en-US" altLang="zh-CN" dirty="0"/>
              <a:t>)</a:t>
            </a:r>
          </a:p>
          <a:p>
            <a:endParaRPr lang="en-US" altLang="zh-CN" dirty="0"/>
          </a:p>
        </p:txBody>
      </p:sp>
      <p:sp>
        <p:nvSpPr>
          <p:cNvPr id="5" name="文本框 4"/>
          <p:cNvSpPr txBox="1"/>
          <p:nvPr/>
        </p:nvSpPr>
        <p:spPr>
          <a:xfrm>
            <a:off x="894085" y="5282301"/>
            <a:ext cx="10547261" cy="646331"/>
          </a:xfrm>
          <a:prstGeom prst="rect">
            <a:avLst/>
          </a:prstGeom>
          <a:noFill/>
        </p:spPr>
        <p:txBody>
          <a:bodyPr wrap="square" rtlCol="0">
            <a:spAutoFit/>
          </a:bodyPr>
          <a:lstStyle/>
          <a:p>
            <a:r>
              <a:rPr lang="zh-CN" altLang="en-US" dirty="0" smtClean="0"/>
              <a:t>代码</a:t>
            </a:r>
            <a:r>
              <a:rPr lang="zh-CN" altLang="en-US" dirty="0"/>
              <a:t>中，</a:t>
            </a:r>
            <a:r>
              <a:rPr lang="en-US" altLang="zh-CN" dirty="0"/>
              <a:t>Index</a:t>
            </a:r>
            <a:r>
              <a:rPr lang="zh-CN" altLang="en-US" dirty="0"/>
              <a:t>和</a:t>
            </a:r>
            <a:r>
              <a:rPr lang="en-US" altLang="zh-CN" dirty="0"/>
              <a:t>Second</a:t>
            </a:r>
            <a:r>
              <a:rPr lang="zh-CN" altLang="en-US" dirty="0"/>
              <a:t>就是页面，而</a:t>
            </a:r>
            <a:r>
              <a:rPr lang="en-US" altLang="zh-CN" dirty="0"/>
              <a:t>Row</a:t>
            </a:r>
            <a:r>
              <a:rPr lang="zh-CN" altLang="en-US" dirty="0"/>
              <a:t>、</a:t>
            </a:r>
            <a:r>
              <a:rPr lang="en-US" altLang="zh-CN" dirty="0"/>
              <a:t>Column</a:t>
            </a:r>
            <a:r>
              <a:rPr lang="zh-CN" altLang="en-US" dirty="0"/>
              <a:t>、</a:t>
            </a:r>
            <a:r>
              <a:rPr lang="en-US" altLang="zh-CN" dirty="0"/>
              <a:t>Text</a:t>
            </a:r>
            <a:r>
              <a:rPr lang="zh-CN" altLang="en-US" dirty="0"/>
              <a:t>、</a:t>
            </a:r>
            <a:r>
              <a:rPr lang="en-US" altLang="zh-CN" dirty="0"/>
              <a:t>Button</a:t>
            </a:r>
            <a:r>
              <a:rPr lang="zh-CN" altLang="en-US" dirty="0"/>
              <a:t>等都是</a:t>
            </a:r>
            <a:r>
              <a:rPr lang="en-US" altLang="zh-CN" dirty="0" err="1"/>
              <a:t>ArkUI</a:t>
            </a:r>
            <a:r>
              <a:rPr lang="zh-CN" altLang="en-US" dirty="0"/>
              <a:t>的组件。</a:t>
            </a:r>
          </a:p>
          <a:p>
            <a:r>
              <a:rPr lang="en-US" altLang="zh-CN" dirty="0"/>
              <a:t>Index</a:t>
            </a:r>
            <a:r>
              <a:rPr lang="zh-CN" altLang="en-US" dirty="0"/>
              <a:t>和</a:t>
            </a:r>
            <a:r>
              <a:rPr lang="en-US" altLang="zh-CN" dirty="0"/>
              <a:t>Second</a:t>
            </a:r>
            <a:r>
              <a:rPr lang="zh-CN" altLang="en-US" dirty="0"/>
              <a:t>这两个页面是通过页面路由</a:t>
            </a:r>
            <a:r>
              <a:rPr lang="en-US" altLang="zh-CN" dirty="0"/>
              <a:t>API</a:t>
            </a:r>
            <a:r>
              <a:rPr lang="zh-CN" altLang="en-US" dirty="0"/>
              <a:t>完成页面间的调度管理的，以实现应用内功能的解耦。</a:t>
            </a:r>
          </a:p>
        </p:txBody>
      </p:sp>
      <p:sp>
        <p:nvSpPr>
          <p:cNvPr id="6" name="内容占位符 2"/>
          <p:cNvSpPr txBox="1">
            <a:spLocks/>
          </p:cNvSpPr>
          <p:nvPr/>
        </p:nvSpPr>
        <p:spPr>
          <a:xfrm>
            <a:off x="5496948" y="-168033"/>
            <a:ext cx="5500352" cy="529639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smtClean="0"/>
          </a:p>
          <a:p>
            <a:r>
              <a:rPr lang="en-US" altLang="zh-CN" dirty="0" smtClean="0"/>
              <a:t>        //</a:t>
            </a:r>
            <a:r>
              <a:rPr lang="zh-CN" altLang="en-US" dirty="0" smtClean="0"/>
              <a:t>添加按钮，触发跳转</a:t>
            </a:r>
          </a:p>
          <a:p>
            <a:r>
              <a:rPr lang="zh-CN" altLang="en-US" dirty="0" smtClean="0"/>
              <a:t>        </a:t>
            </a:r>
            <a:r>
              <a:rPr lang="en-US" altLang="zh-CN" dirty="0" smtClean="0"/>
              <a:t>Button('</a:t>
            </a:r>
            <a:r>
              <a:rPr lang="zh-CN" altLang="en-US" dirty="0" smtClean="0"/>
              <a:t>跳转</a:t>
            </a:r>
            <a:r>
              <a:rPr lang="en-US" altLang="zh-CN" dirty="0" smtClean="0"/>
              <a:t>')</a:t>
            </a:r>
          </a:p>
          <a:p>
            <a:r>
              <a:rPr lang="en-US" altLang="zh-CN" dirty="0" smtClean="0"/>
              <a:t>          .</a:t>
            </a:r>
            <a:r>
              <a:rPr lang="en-US" altLang="zh-CN" dirty="0" err="1" smtClean="0"/>
              <a:t>fontSize</a:t>
            </a:r>
            <a:r>
              <a:rPr lang="en-US" altLang="zh-CN" dirty="0" smtClean="0"/>
              <a:t>(40)</a:t>
            </a:r>
          </a:p>
          <a:p>
            <a:r>
              <a:rPr lang="en-US" altLang="zh-CN" dirty="0" smtClean="0"/>
              <a:t>          .</a:t>
            </a:r>
            <a:r>
              <a:rPr lang="en-US" altLang="zh-CN" dirty="0" err="1" smtClean="0"/>
              <a:t>onClick</a:t>
            </a:r>
            <a:r>
              <a:rPr lang="en-US" altLang="zh-CN" dirty="0" smtClean="0"/>
              <a:t>(() =&gt; {</a:t>
            </a:r>
          </a:p>
          <a:p>
            <a:r>
              <a:rPr lang="en-US" altLang="zh-CN" dirty="0" smtClean="0"/>
              <a:t>            </a:t>
            </a:r>
            <a:r>
              <a:rPr lang="en-US" altLang="zh-CN" dirty="0" err="1" smtClean="0"/>
              <a:t>router.push</a:t>
            </a:r>
            <a:r>
              <a:rPr lang="en-US" altLang="zh-CN" dirty="0" smtClean="0"/>
              <a:t>({</a:t>
            </a:r>
          </a:p>
          <a:p>
            <a:r>
              <a:rPr lang="en-US" altLang="zh-CN" dirty="0" smtClean="0"/>
              <a:t>              url: 'pages/Second',</a:t>
            </a:r>
          </a:p>
          <a:p>
            <a:r>
              <a:rPr lang="en-US" altLang="zh-CN" dirty="0" smtClean="0"/>
              <a:t>              </a:t>
            </a:r>
            <a:r>
              <a:rPr lang="en-US" altLang="zh-CN" dirty="0" err="1" smtClean="0"/>
              <a:t>params</a:t>
            </a:r>
            <a:r>
              <a:rPr lang="en-US" altLang="zh-CN" dirty="0" smtClean="0"/>
              <a:t>: {</a:t>
            </a:r>
          </a:p>
          <a:p>
            <a:r>
              <a:rPr lang="en-US" altLang="zh-CN" dirty="0" smtClean="0"/>
              <a:t>                </a:t>
            </a:r>
            <a:r>
              <a:rPr lang="en-US" altLang="zh-CN" dirty="0" err="1" smtClean="0"/>
              <a:t>src</a:t>
            </a:r>
            <a:r>
              <a:rPr lang="en-US" altLang="zh-CN" dirty="0" smtClean="0"/>
              <a:t>: 'Index</a:t>
            </a:r>
            <a:r>
              <a:rPr lang="zh-CN" altLang="en-US" dirty="0" smtClean="0"/>
              <a:t>页面传来的数据</a:t>
            </a:r>
            <a:r>
              <a:rPr lang="en-US" altLang="zh-CN" dirty="0" smtClean="0"/>
              <a:t>',</a:t>
            </a:r>
          </a:p>
          <a:p>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.width('100%')</a:t>
            </a:r>
          </a:p>
          <a:p>
            <a:r>
              <a:rPr lang="en-US" altLang="zh-CN" dirty="0" smtClean="0"/>
              <a:t>    }</a:t>
            </a:r>
          </a:p>
          <a:p>
            <a:r>
              <a:rPr lang="en-US" altLang="zh-CN" dirty="0" smtClean="0"/>
              <a:t>    .height('100%')</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4943230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3.4.27  </a:t>
            </a:r>
            <a:r>
              <a:rPr lang="en-US" altLang="zh-CN" dirty="0" err="1"/>
              <a:t>TextArea</a:t>
            </a:r>
            <a:endParaRPr lang="en-US" altLang="zh-CN" dirty="0"/>
          </a:p>
        </p:txBody>
      </p:sp>
      <p:sp>
        <p:nvSpPr>
          <p:cNvPr id="3" name="内容占位符 2"/>
          <p:cNvSpPr>
            <a:spLocks noGrp="1"/>
          </p:cNvSpPr>
          <p:nvPr>
            <p:ph idx="1"/>
          </p:nvPr>
        </p:nvSpPr>
        <p:spPr>
          <a:xfrm>
            <a:off x="1157489" y="2073754"/>
            <a:ext cx="10652438" cy="6645243"/>
          </a:xfrm>
        </p:spPr>
        <p:txBody>
          <a:bodyPr>
            <a:normAutofit/>
          </a:bodyPr>
          <a:lstStyle/>
          <a:p>
            <a:pPr marL="0" indent="0">
              <a:buNone/>
            </a:pPr>
            <a:r>
              <a:rPr lang="en-US" altLang="zh-CN" sz="1400" dirty="0" err="1"/>
              <a:t>TextArea</a:t>
            </a:r>
            <a:r>
              <a:rPr lang="zh-CN" altLang="en-US" sz="1400" dirty="0"/>
              <a:t>是多行文本输入框组件，当输入的文本内容超过组件宽度时会自动换行显示。</a:t>
            </a:r>
          </a:p>
          <a:p>
            <a:pPr marL="0" indent="0">
              <a:buNone/>
            </a:pPr>
            <a:r>
              <a:rPr lang="en-US" altLang="zh-CN" sz="1400" dirty="0" err="1"/>
              <a:t>TextArea</a:t>
            </a:r>
            <a:r>
              <a:rPr lang="zh-CN" altLang="en-US" sz="1400" dirty="0"/>
              <a:t>组件支持以下属性：</a:t>
            </a:r>
          </a:p>
          <a:p>
            <a:pPr marL="0" indent="0">
              <a:buNone/>
            </a:pPr>
            <a:r>
              <a:rPr lang="en-US" altLang="zh-CN" sz="1400" dirty="0" err="1"/>
              <a:t>placeholderColor</a:t>
            </a:r>
            <a:r>
              <a:rPr lang="zh-CN" altLang="en-US" sz="1400" dirty="0"/>
              <a:t>：设置</a:t>
            </a:r>
            <a:r>
              <a:rPr lang="en-US" altLang="zh-CN" sz="1400" dirty="0"/>
              <a:t>placeholder</a:t>
            </a:r>
            <a:r>
              <a:rPr lang="zh-CN" altLang="en-US" sz="1400" dirty="0"/>
              <a:t>文本颜色。</a:t>
            </a:r>
          </a:p>
          <a:p>
            <a:pPr marL="0" indent="0">
              <a:buNone/>
            </a:pPr>
            <a:r>
              <a:rPr lang="en-US" altLang="zh-CN" sz="1400" dirty="0" err="1"/>
              <a:t>placeholderFont</a:t>
            </a:r>
            <a:r>
              <a:rPr lang="zh-CN" altLang="en-US" sz="1400" dirty="0"/>
              <a:t>：设置</a:t>
            </a:r>
            <a:r>
              <a:rPr lang="en-US" altLang="zh-CN" sz="1400" dirty="0"/>
              <a:t>placeholder</a:t>
            </a:r>
            <a:r>
              <a:rPr lang="zh-CN" altLang="en-US" sz="1400" dirty="0"/>
              <a:t>文本样式。</a:t>
            </a:r>
          </a:p>
          <a:p>
            <a:pPr marL="0" indent="0">
              <a:buNone/>
            </a:pPr>
            <a:r>
              <a:rPr lang="en-US" altLang="zh-CN" sz="1400" dirty="0" err="1"/>
              <a:t>textAlign</a:t>
            </a:r>
            <a:r>
              <a:rPr lang="zh-CN" altLang="en-US" sz="1400" dirty="0"/>
              <a:t>：设置文本在输入框中的水平对齐式。</a:t>
            </a:r>
          </a:p>
          <a:p>
            <a:pPr marL="0" indent="0">
              <a:buNone/>
            </a:pPr>
            <a:r>
              <a:rPr lang="en-US" altLang="zh-CN" sz="1400" dirty="0" err="1"/>
              <a:t>caretColor</a:t>
            </a:r>
            <a:r>
              <a:rPr lang="zh-CN" altLang="en-US" sz="1400" dirty="0"/>
              <a:t>：设置输入框光标颜色。</a:t>
            </a:r>
          </a:p>
          <a:p>
            <a:pPr marL="0" indent="0">
              <a:buNone/>
            </a:pPr>
            <a:r>
              <a:rPr lang="en-US" altLang="zh-CN" sz="1400" dirty="0" err="1"/>
              <a:t>inputFilter</a:t>
            </a:r>
            <a:r>
              <a:rPr lang="zh-CN" altLang="en-US" sz="1400" dirty="0"/>
              <a:t>：通过正则表达式设置输入过滤器。匹配表达式的输入允许显示，不匹配的输入将被过滤。</a:t>
            </a:r>
            <a:r>
              <a:rPr lang="zh-CN" altLang="en-US" sz="1400" dirty="0" smtClean="0"/>
              <a:t>仅支持</a:t>
            </a:r>
            <a:r>
              <a:rPr lang="zh-CN" altLang="en-US" sz="1400" dirty="0"/>
              <a:t>单个字符匹配，不支持字符串匹配。</a:t>
            </a:r>
          </a:p>
          <a:p>
            <a:pPr marL="0" indent="0">
              <a:buNone/>
            </a:pPr>
            <a:r>
              <a:rPr lang="en-US" altLang="zh-CN" sz="1400" dirty="0" err="1"/>
              <a:t>copyOption</a:t>
            </a:r>
            <a:r>
              <a:rPr lang="zh-CN" altLang="en-US" sz="1400" dirty="0"/>
              <a:t>：设置输入的文本是否可复制。</a:t>
            </a:r>
            <a:endParaRPr lang="en-US" altLang="zh-CN" sz="1400" dirty="0"/>
          </a:p>
        </p:txBody>
      </p:sp>
    </p:spTree>
    <p:extLst>
      <p:ext uri="{BB962C8B-B14F-4D97-AF65-F5344CB8AC3E}">
        <p14:creationId xmlns:p14="http://schemas.microsoft.com/office/powerpoint/2010/main" val="13025965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3.4.27  </a:t>
            </a:r>
            <a:r>
              <a:rPr lang="en-US" altLang="zh-CN" dirty="0" err="1"/>
              <a:t>TextArea</a:t>
            </a:r>
            <a:endParaRPr lang="en-US" altLang="zh-CN" dirty="0"/>
          </a:p>
        </p:txBody>
      </p:sp>
      <p:sp>
        <p:nvSpPr>
          <p:cNvPr id="3" name="内容占位符 2"/>
          <p:cNvSpPr>
            <a:spLocks noGrp="1"/>
          </p:cNvSpPr>
          <p:nvPr>
            <p:ph idx="1"/>
          </p:nvPr>
        </p:nvSpPr>
        <p:spPr>
          <a:xfrm>
            <a:off x="796880" y="1751782"/>
            <a:ext cx="6492562" cy="6645243"/>
          </a:xfrm>
        </p:spPr>
        <p:txBody>
          <a:bodyPr>
            <a:normAutofit/>
          </a:bodyPr>
          <a:lstStyle/>
          <a:p>
            <a:pPr marL="0" indent="0">
              <a:buNone/>
            </a:pPr>
            <a:r>
              <a:rPr lang="en-US" altLang="zh-CN" sz="1400" dirty="0"/>
              <a:t>Text</a:t>
            </a:r>
            <a:r>
              <a:rPr lang="zh-CN" altLang="en-US" sz="1400" dirty="0"/>
              <a:t>示例如下：</a:t>
            </a:r>
          </a:p>
          <a:p>
            <a:pPr marL="0" indent="0">
              <a:buNone/>
            </a:pPr>
            <a:r>
              <a:rPr lang="en-US" altLang="zh-CN" sz="1400" dirty="0" err="1"/>
              <a:t>TextArea</a:t>
            </a:r>
            <a:r>
              <a:rPr lang="en-US" altLang="zh-CN" sz="1400" dirty="0"/>
              <a:t>({</a:t>
            </a:r>
          </a:p>
          <a:p>
            <a:pPr marL="0" indent="0">
              <a:buNone/>
            </a:pPr>
            <a:r>
              <a:rPr lang="en-US" altLang="zh-CN" sz="1400" dirty="0"/>
              <a:t>  //</a:t>
            </a:r>
            <a:r>
              <a:rPr lang="zh-CN" altLang="en-US" sz="1400" dirty="0"/>
              <a:t>设置无输入时的提示文本</a:t>
            </a:r>
          </a:p>
          <a:p>
            <a:pPr marL="0" indent="0">
              <a:buNone/>
            </a:pPr>
            <a:r>
              <a:rPr lang="zh-CN" altLang="en-US" sz="1400" dirty="0"/>
              <a:t>  </a:t>
            </a:r>
            <a:r>
              <a:rPr lang="en-US" altLang="zh-CN" sz="1400" dirty="0"/>
              <a:t>placeholder: '</a:t>
            </a:r>
            <a:r>
              <a:rPr lang="zh-CN" altLang="en-US" sz="1400" dirty="0"/>
              <a:t>寒雨连江夜入吴，平明送客楚山孤。洛阳亲友如相问，一片冰心在玉壶。</a:t>
            </a:r>
            <a:r>
              <a:rPr lang="en-US" altLang="zh-CN" sz="1400" dirty="0"/>
              <a:t>'</a:t>
            </a:r>
          </a:p>
          <a:p>
            <a:pPr marL="0" indent="0">
              <a:buNone/>
            </a:pPr>
            <a:r>
              <a:rPr lang="en-US" altLang="zh-CN" sz="1400" dirty="0"/>
              <a:t>})</a:t>
            </a:r>
          </a:p>
          <a:p>
            <a:pPr marL="0" indent="0">
              <a:buNone/>
            </a:pPr>
            <a:r>
              <a:rPr lang="en-US" altLang="zh-CN" sz="1400" dirty="0"/>
              <a:t>  .</a:t>
            </a:r>
            <a:r>
              <a:rPr lang="en-US" altLang="zh-CN" sz="1400" dirty="0" err="1"/>
              <a:t>placeholderFont</a:t>
            </a:r>
            <a:r>
              <a:rPr lang="en-US" altLang="zh-CN" sz="1400" dirty="0"/>
              <a:t>({ size: 24, weight: 400 })  //</a:t>
            </a:r>
            <a:r>
              <a:rPr lang="zh-CN" altLang="en-US" sz="1400" dirty="0"/>
              <a:t>设置</a:t>
            </a:r>
            <a:r>
              <a:rPr lang="en-US" altLang="zh-CN" sz="1400" dirty="0"/>
              <a:t>placeholder</a:t>
            </a:r>
            <a:r>
              <a:rPr lang="zh-CN" altLang="en-US" sz="1400" dirty="0"/>
              <a:t>文本样式</a:t>
            </a:r>
          </a:p>
          <a:p>
            <a:pPr marL="0" indent="0">
              <a:buNone/>
            </a:pPr>
            <a:r>
              <a:rPr lang="zh-CN" altLang="en-US" sz="1400" dirty="0"/>
              <a:t>  </a:t>
            </a:r>
            <a:r>
              <a:rPr lang="en-US" altLang="zh-CN" sz="1400" dirty="0"/>
              <a:t>.width(336)</a:t>
            </a:r>
          </a:p>
          <a:p>
            <a:pPr marL="0" indent="0">
              <a:buNone/>
            </a:pPr>
            <a:r>
              <a:rPr lang="en-US" altLang="zh-CN" sz="1400" dirty="0"/>
              <a:t>  .height(100)</a:t>
            </a:r>
          </a:p>
          <a:p>
            <a:pPr marL="0" indent="0">
              <a:buNone/>
            </a:pPr>
            <a:r>
              <a:rPr lang="en-US" altLang="zh-CN" sz="1400" dirty="0"/>
              <a:t>  .margin(20)</a:t>
            </a:r>
          </a:p>
          <a:p>
            <a:pPr marL="0" indent="0">
              <a:buNone/>
            </a:pPr>
            <a:r>
              <a:rPr lang="en-US" altLang="zh-CN" sz="1400" dirty="0"/>
              <a:t>  .</a:t>
            </a:r>
            <a:r>
              <a:rPr lang="en-US" altLang="zh-CN" sz="1400" dirty="0" err="1"/>
              <a:t>fontSize</a:t>
            </a:r>
            <a:r>
              <a:rPr lang="en-US" altLang="zh-CN" sz="1400" dirty="0"/>
              <a:t>(16)</a:t>
            </a:r>
          </a:p>
          <a:p>
            <a:pPr marL="0" indent="0">
              <a:buNone/>
            </a:pPr>
            <a:r>
              <a:rPr lang="en-US" altLang="zh-CN" sz="1400" dirty="0"/>
              <a:t>  .</a:t>
            </a:r>
            <a:r>
              <a:rPr lang="en-US" altLang="zh-CN" sz="1400" dirty="0" err="1"/>
              <a:t>fontColor</a:t>
            </a:r>
            <a:r>
              <a:rPr lang="en-US" altLang="zh-CN" sz="1400" dirty="0"/>
              <a:t>('#182431')</a:t>
            </a:r>
          </a:p>
          <a:p>
            <a:pPr marL="0" indent="0">
              <a:buNone/>
            </a:pPr>
            <a:r>
              <a:rPr lang="en-US" altLang="zh-CN" sz="1400" dirty="0"/>
              <a:t>  .</a:t>
            </a:r>
            <a:r>
              <a:rPr lang="en-US" altLang="zh-CN" sz="1400" dirty="0" err="1"/>
              <a:t>backgroundColor</a:t>
            </a:r>
            <a:r>
              <a:rPr lang="en-US" altLang="zh-CN" sz="1400" dirty="0"/>
              <a:t>('#FFFFFF')</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140" y="1088999"/>
            <a:ext cx="2920749" cy="5347219"/>
          </a:xfrm>
          <a:prstGeom prst="rect">
            <a:avLst/>
          </a:prstGeom>
        </p:spPr>
      </p:pic>
    </p:spTree>
    <p:extLst>
      <p:ext uri="{BB962C8B-B14F-4D97-AF65-F5344CB8AC3E}">
        <p14:creationId xmlns:p14="http://schemas.microsoft.com/office/powerpoint/2010/main" val="1186486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3.4.28  </a:t>
            </a:r>
            <a:r>
              <a:rPr lang="en-US" altLang="zh-CN" dirty="0" err="1"/>
              <a:t>TextClock</a:t>
            </a:r>
            <a:endParaRPr lang="en-US" altLang="zh-CN" dirty="0"/>
          </a:p>
        </p:txBody>
      </p:sp>
      <p:sp>
        <p:nvSpPr>
          <p:cNvPr id="3" name="内容占位符 2"/>
          <p:cNvSpPr>
            <a:spLocks noGrp="1"/>
          </p:cNvSpPr>
          <p:nvPr>
            <p:ph idx="1"/>
          </p:nvPr>
        </p:nvSpPr>
        <p:spPr>
          <a:xfrm>
            <a:off x="796880" y="1751782"/>
            <a:ext cx="6492562" cy="6645243"/>
          </a:xfrm>
        </p:spPr>
        <p:txBody>
          <a:bodyPr>
            <a:normAutofit/>
          </a:bodyPr>
          <a:lstStyle/>
          <a:p>
            <a:pPr marL="0" indent="0">
              <a:buNone/>
            </a:pPr>
            <a:r>
              <a:rPr lang="en-US" altLang="zh-CN" sz="1400" dirty="0" err="1"/>
              <a:t>TextClock</a:t>
            </a:r>
            <a:r>
              <a:rPr lang="zh-CN" altLang="en-US" sz="1400" dirty="0"/>
              <a:t>组件通过文本将当前系统时间显示在设备上，支持不同时区的时间显示，最高精确到秒级。</a:t>
            </a:r>
          </a:p>
          <a:p>
            <a:pPr marL="0" indent="0">
              <a:buNone/>
            </a:pPr>
            <a:r>
              <a:rPr lang="en-US" altLang="zh-CN" sz="1400" dirty="0" err="1"/>
              <a:t>TextClock</a:t>
            </a:r>
            <a:r>
              <a:rPr lang="zh-CN" altLang="en-US" sz="1400" dirty="0"/>
              <a:t>示例如下：</a:t>
            </a:r>
          </a:p>
          <a:p>
            <a:pPr marL="0" indent="0">
              <a:buNone/>
            </a:pPr>
            <a:r>
              <a:rPr lang="en-US" altLang="zh-CN" sz="1400" dirty="0"/>
              <a:t>//</a:t>
            </a:r>
            <a:r>
              <a:rPr lang="zh-CN" altLang="en-US" sz="1400" dirty="0"/>
              <a:t>普通的</a:t>
            </a:r>
            <a:r>
              <a:rPr lang="en-US" altLang="zh-CN" sz="1400" dirty="0" err="1"/>
              <a:t>TextClock</a:t>
            </a:r>
            <a:r>
              <a:rPr lang="zh-CN" altLang="en-US" sz="1400" dirty="0"/>
              <a:t>示例</a:t>
            </a:r>
          </a:p>
          <a:p>
            <a:pPr marL="0" indent="0">
              <a:buNone/>
            </a:pPr>
            <a:r>
              <a:rPr lang="en-US" altLang="zh-CN" sz="1400" dirty="0" err="1"/>
              <a:t>TextClock</a:t>
            </a:r>
            <a:r>
              <a:rPr lang="en-US" altLang="zh-CN" sz="1400" dirty="0"/>
              <a:t>().margin(20).</a:t>
            </a:r>
            <a:r>
              <a:rPr lang="en-US" altLang="zh-CN" sz="1400" dirty="0" err="1"/>
              <a:t>fontSize</a:t>
            </a:r>
            <a:r>
              <a:rPr lang="en-US" altLang="zh-CN" sz="1400" dirty="0"/>
              <a:t>(30)</a:t>
            </a:r>
          </a:p>
          <a:p>
            <a:pPr marL="0" indent="0">
              <a:buNone/>
            </a:pPr>
            <a:endParaRPr lang="en-US" altLang="zh-CN" sz="1400" dirty="0"/>
          </a:p>
          <a:p>
            <a:pPr marL="0" indent="0">
              <a:buNone/>
            </a:pPr>
            <a:r>
              <a:rPr lang="en-US" altLang="zh-CN" sz="1400" dirty="0"/>
              <a:t>//</a:t>
            </a:r>
            <a:r>
              <a:rPr lang="zh-CN" altLang="en-US" sz="1400" dirty="0"/>
              <a:t>带日期格式化的</a:t>
            </a:r>
            <a:r>
              <a:rPr lang="en-US" altLang="zh-CN" sz="1400" dirty="0" err="1"/>
              <a:t>TextClock</a:t>
            </a:r>
            <a:r>
              <a:rPr lang="zh-CN" altLang="en-US" sz="1400" dirty="0"/>
              <a:t>示例</a:t>
            </a:r>
          </a:p>
          <a:p>
            <a:pPr marL="0" indent="0">
              <a:buNone/>
            </a:pPr>
            <a:r>
              <a:rPr lang="en-US" altLang="zh-CN" sz="1400" dirty="0" err="1"/>
              <a:t>TextClock</a:t>
            </a:r>
            <a:r>
              <a:rPr lang="en-US" altLang="zh-CN" sz="1400" dirty="0"/>
              <a:t>().margin(20).</a:t>
            </a:r>
            <a:r>
              <a:rPr lang="en-US" altLang="zh-CN" sz="1400" dirty="0" err="1"/>
              <a:t>fontSize</a:t>
            </a:r>
            <a:r>
              <a:rPr lang="en-US" altLang="zh-CN" sz="1400" dirty="0"/>
              <a:t>(30)</a:t>
            </a:r>
          </a:p>
          <a:p>
            <a:pPr marL="0" indent="0">
              <a:buNone/>
            </a:pPr>
            <a:r>
              <a:rPr lang="en-US" altLang="zh-CN" sz="1400" dirty="0"/>
              <a:t>  .format('</a:t>
            </a:r>
            <a:r>
              <a:rPr lang="en-US" altLang="zh-CN" sz="1400" dirty="0" err="1"/>
              <a:t>yyyyMMdd</a:t>
            </a:r>
            <a:r>
              <a:rPr lang="en-US" altLang="zh-CN" sz="1400" dirty="0"/>
              <a:t> </a:t>
            </a:r>
            <a:r>
              <a:rPr lang="en-US" altLang="zh-CN" sz="1400" dirty="0" err="1"/>
              <a:t>hh:mm:ss</a:t>
            </a:r>
            <a:r>
              <a:rPr lang="en-US" altLang="zh-CN" sz="1400" dirty="0"/>
              <a:t>') //</a:t>
            </a:r>
            <a:r>
              <a:rPr lang="zh-CN" altLang="en-US" sz="1400" dirty="0"/>
              <a:t>日期格式化</a:t>
            </a:r>
          </a:p>
          <a:p>
            <a:pPr marL="0" indent="0">
              <a:buNone/>
            </a:pPr>
            <a:r>
              <a:rPr lang="zh-CN" altLang="en-US" sz="1400" dirty="0"/>
              <a:t>其中，可以通过</a:t>
            </a:r>
            <a:r>
              <a:rPr lang="en-US" altLang="zh-CN" sz="1400" dirty="0"/>
              <a:t>format</a:t>
            </a:r>
            <a:r>
              <a:rPr lang="zh-CN" altLang="en-US" sz="1400" dirty="0"/>
              <a:t>属性设置显示时间格式</a:t>
            </a:r>
            <a:r>
              <a:rPr lang="zh-CN" altLang="en-US" sz="1400" dirty="0" smtClean="0"/>
              <a:t>。</a:t>
            </a:r>
            <a:endParaRPr lang="zh-CN" altLang="en-US"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008" y="1089000"/>
            <a:ext cx="2726155" cy="5125740"/>
          </a:xfrm>
          <a:prstGeom prst="rect">
            <a:avLst/>
          </a:prstGeom>
        </p:spPr>
      </p:pic>
    </p:spTree>
    <p:extLst>
      <p:ext uri="{BB962C8B-B14F-4D97-AF65-F5344CB8AC3E}">
        <p14:creationId xmlns:p14="http://schemas.microsoft.com/office/powerpoint/2010/main" val="19355926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3.4.29  </a:t>
            </a:r>
            <a:r>
              <a:rPr lang="en-US" altLang="zh-CN" dirty="0" err="1"/>
              <a:t>TextInput</a:t>
            </a:r>
            <a:endParaRPr lang="en-US" altLang="zh-CN" dirty="0"/>
          </a:p>
        </p:txBody>
      </p:sp>
      <p:sp>
        <p:nvSpPr>
          <p:cNvPr id="3" name="内容占位符 2"/>
          <p:cNvSpPr>
            <a:spLocks noGrp="1"/>
          </p:cNvSpPr>
          <p:nvPr>
            <p:ph idx="1"/>
          </p:nvPr>
        </p:nvSpPr>
        <p:spPr>
          <a:xfrm>
            <a:off x="796880" y="1751783"/>
            <a:ext cx="5771345" cy="5782358"/>
          </a:xfrm>
        </p:spPr>
        <p:txBody>
          <a:bodyPr>
            <a:normAutofit/>
          </a:bodyPr>
          <a:lstStyle/>
          <a:p>
            <a:pPr marL="0" indent="0">
              <a:buNone/>
            </a:pPr>
            <a:r>
              <a:rPr lang="en-US" altLang="zh-CN" sz="1400" dirty="0" err="1"/>
              <a:t>TextInput</a:t>
            </a:r>
            <a:r>
              <a:rPr lang="zh-CN" altLang="en-US" sz="1400" dirty="0"/>
              <a:t>是单行文本输入框组件。</a:t>
            </a:r>
          </a:p>
          <a:p>
            <a:pPr marL="0" indent="0">
              <a:buNone/>
            </a:pPr>
            <a:r>
              <a:rPr lang="en-US" altLang="zh-CN" sz="1400" dirty="0" err="1"/>
              <a:t>TextInput</a:t>
            </a:r>
            <a:r>
              <a:rPr lang="zh-CN" altLang="en-US" sz="1400" dirty="0"/>
              <a:t>示例如下：</a:t>
            </a:r>
          </a:p>
          <a:p>
            <a:pPr marL="0" indent="0">
              <a:buNone/>
            </a:pPr>
            <a:r>
              <a:rPr lang="en-US" altLang="zh-CN" sz="1400" dirty="0"/>
              <a:t>//</a:t>
            </a:r>
            <a:r>
              <a:rPr lang="zh-CN" altLang="en-US" sz="1400" dirty="0"/>
              <a:t>文本输入框</a:t>
            </a:r>
          </a:p>
          <a:p>
            <a:pPr marL="0" indent="0">
              <a:buNone/>
            </a:pPr>
            <a:r>
              <a:rPr lang="en-US" altLang="zh-CN" sz="1400" dirty="0" err="1"/>
              <a:t>TextInput</a:t>
            </a:r>
            <a:r>
              <a:rPr lang="en-US" altLang="zh-CN" sz="1400" dirty="0"/>
              <a:t>({ placeholder: '</a:t>
            </a:r>
            <a:r>
              <a:rPr lang="zh-CN" altLang="en-US" sz="1400" dirty="0"/>
              <a:t>请输入</a:t>
            </a:r>
            <a:r>
              <a:rPr lang="en-US" altLang="zh-CN" sz="1400" dirty="0"/>
              <a:t>...'}) 	</a:t>
            </a:r>
            <a:r>
              <a:rPr lang="en-US" altLang="zh-CN" sz="1400" dirty="0" smtClean="0"/>
              <a:t>//</a:t>
            </a:r>
            <a:r>
              <a:rPr lang="zh-CN" altLang="en-US" sz="1400" dirty="0"/>
              <a:t>设置无输入时的提示文本</a:t>
            </a:r>
          </a:p>
          <a:p>
            <a:pPr marL="0" indent="0">
              <a:buNone/>
            </a:pPr>
            <a:r>
              <a:rPr lang="zh-CN" altLang="en-US" sz="1400" dirty="0"/>
              <a:t>  </a:t>
            </a:r>
            <a:r>
              <a:rPr lang="en-US" altLang="zh-CN" sz="1400" dirty="0"/>
              <a:t>.</a:t>
            </a:r>
            <a:r>
              <a:rPr lang="en-US" altLang="zh-CN" sz="1400" dirty="0" err="1"/>
              <a:t>placeholderColor</a:t>
            </a:r>
            <a:r>
              <a:rPr lang="en-US" altLang="zh-CN" sz="1400" dirty="0"/>
              <a:t>(</a:t>
            </a:r>
            <a:r>
              <a:rPr lang="en-US" altLang="zh-CN" sz="1400" dirty="0" err="1"/>
              <a:t>Color.Grey</a:t>
            </a:r>
            <a:r>
              <a:rPr lang="en-US" altLang="zh-CN" sz="1400" dirty="0"/>
              <a:t>) 	</a:t>
            </a:r>
            <a:r>
              <a:rPr lang="en-US" altLang="zh-CN" sz="1400" dirty="0" smtClean="0"/>
              <a:t>//</a:t>
            </a:r>
            <a:r>
              <a:rPr lang="zh-CN" altLang="en-US" sz="1400" dirty="0"/>
              <a:t>设置</a:t>
            </a:r>
            <a:r>
              <a:rPr lang="en-US" altLang="zh-CN" sz="1400" dirty="0"/>
              <a:t>placeholder</a:t>
            </a:r>
            <a:r>
              <a:rPr lang="zh-CN" altLang="en-US" sz="1400" dirty="0"/>
              <a:t>文本颜色</a:t>
            </a:r>
          </a:p>
          <a:p>
            <a:pPr marL="0" indent="0">
              <a:buNone/>
            </a:pPr>
            <a:r>
              <a:rPr lang="zh-CN" altLang="en-US" sz="1400" dirty="0"/>
              <a:t>  </a:t>
            </a:r>
            <a:r>
              <a:rPr lang="en-US" altLang="zh-CN" sz="1400" dirty="0"/>
              <a:t>.</a:t>
            </a:r>
            <a:r>
              <a:rPr lang="en-US" altLang="zh-CN" sz="1400" dirty="0" err="1"/>
              <a:t>placeholderFont</a:t>
            </a:r>
            <a:r>
              <a:rPr lang="en-US" altLang="zh-CN" sz="1400" dirty="0"/>
              <a:t>({ size: 14, weight: 400 </a:t>
            </a:r>
            <a:r>
              <a:rPr lang="en-US" altLang="zh-CN" sz="1400" dirty="0" smtClean="0"/>
              <a:t>})   //</a:t>
            </a:r>
            <a:r>
              <a:rPr lang="zh-CN" altLang="en-US" sz="1400" dirty="0"/>
              <a:t>设置</a:t>
            </a:r>
            <a:r>
              <a:rPr lang="en-US" altLang="zh-CN" sz="1400" dirty="0"/>
              <a:t>placeholder</a:t>
            </a:r>
            <a:r>
              <a:rPr lang="zh-CN" altLang="en-US" sz="1400" dirty="0"/>
              <a:t>文本样式</a:t>
            </a:r>
          </a:p>
          <a:p>
            <a:pPr marL="0" indent="0">
              <a:buNone/>
            </a:pPr>
            <a:r>
              <a:rPr lang="zh-CN" altLang="en-US" sz="1400" dirty="0"/>
              <a:t>  </a:t>
            </a:r>
            <a:r>
              <a:rPr lang="en-US" altLang="zh-CN" sz="1400" dirty="0"/>
              <a:t>.</a:t>
            </a:r>
            <a:r>
              <a:rPr lang="en-US" altLang="zh-CN" sz="1400" dirty="0" err="1"/>
              <a:t>caretColor</a:t>
            </a:r>
            <a:r>
              <a:rPr lang="en-US" altLang="zh-CN" sz="1400" dirty="0"/>
              <a:t>(</a:t>
            </a:r>
            <a:r>
              <a:rPr lang="en-US" altLang="zh-CN" sz="1400" dirty="0" err="1"/>
              <a:t>Color.Blue</a:t>
            </a:r>
            <a:r>
              <a:rPr lang="en-US" altLang="zh-CN" sz="1400" dirty="0"/>
              <a:t>) 		</a:t>
            </a:r>
            <a:r>
              <a:rPr lang="en-US" altLang="zh-CN" sz="1400" dirty="0" smtClean="0"/>
              <a:t>//</a:t>
            </a:r>
            <a:r>
              <a:rPr lang="zh-CN" altLang="en-US" sz="1400" dirty="0"/>
              <a:t>设置输入框光标颜色</a:t>
            </a:r>
          </a:p>
          <a:p>
            <a:pPr marL="0" indent="0">
              <a:buNone/>
            </a:pPr>
            <a:r>
              <a:rPr lang="zh-CN" altLang="en-US" sz="1400" dirty="0"/>
              <a:t>  </a:t>
            </a:r>
            <a:r>
              <a:rPr lang="en-US" altLang="zh-CN" sz="1400" dirty="0"/>
              <a:t>.width(300)</a:t>
            </a:r>
          </a:p>
          <a:p>
            <a:pPr marL="0" indent="0">
              <a:buNone/>
            </a:pPr>
            <a:r>
              <a:rPr lang="en-US" altLang="zh-CN" sz="1400" dirty="0"/>
              <a:t>  .height(40)</a:t>
            </a:r>
          </a:p>
          <a:p>
            <a:pPr marL="0" indent="0">
              <a:buNone/>
            </a:pPr>
            <a:r>
              <a:rPr lang="en-US" altLang="zh-CN" sz="1400" dirty="0"/>
              <a:t>  .margin(20)</a:t>
            </a:r>
          </a:p>
          <a:p>
            <a:pPr marL="0" indent="0">
              <a:buNone/>
            </a:pPr>
            <a:r>
              <a:rPr lang="en-US" altLang="zh-CN" sz="1400" dirty="0"/>
              <a:t>  .</a:t>
            </a:r>
            <a:r>
              <a:rPr lang="en-US" altLang="zh-CN" sz="1400" dirty="0" err="1"/>
              <a:t>fontSize</a:t>
            </a:r>
            <a:r>
              <a:rPr lang="en-US" altLang="zh-CN" sz="1400" dirty="0"/>
              <a:t>(24)</a:t>
            </a:r>
          </a:p>
          <a:p>
            <a:pPr marL="0" indent="0">
              <a:buNone/>
            </a:pPr>
            <a:r>
              <a:rPr lang="en-US" altLang="zh-CN" sz="1400" dirty="0"/>
              <a:t>  .</a:t>
            </a:r>
            <a:r>
              <a:rPr lang="en-US" altLang="zh-CN" sz="1400" dirty="0" err="1"/>
              <a:t>fontColor</a:t>
            </a:r>
            <a:r>
              <a:rPr lang="en-US" altLang="zh-CN" sz="1400" dirty="0"/>
              <a:t>(</a:t>
            </a:r>
            <a:r>
              <a:rPr lang="en-US" altLang="zh-CN" sz="1400" dirty="0" err="1"/>
              <a:t>Color.Black</a:t>
            </a:r>
            <a:r>
              <a:rPr lang="en-US" altLang="zh-CN" sz="1400" dirty="0"/>
              <a:t>)</a:t>
            </a:r>
          </a:p>
          <a:p>
            <a:pPr marL="0" indent="0">
              <a:buNone/>
            </a:pPr>
            <a:endParaRPr lang="en-US" altLang="zh-CN" sz="1400" dirty="0"/>
          </a:p>
        </p:txBody>
      </p:sp>
      <p:sp>
        <p:nvSpPr>
          <p:cNvPr id="6" name="内容占位符 2"/>
          <p:cNvSpPr txBox="1">
            <a:spLocks/>
          </p:cNvSpPr>
          <p:nvPr/>
        </p:nvSpPr>
        <p:spPr>
          <a:xfrm>
            <a:off x="6439436" y="3131036"/>
            <a:ext cx="7068354" cy="6645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1400" dirty="0" smtClean="0"/>
          </a:p>
          <a:p>
            <a:pPr marL="0" indent="0">
              <a:buFont typeface="Arial" panose="020B0604020202020204" pitchFamily="34" charset="0"/>
              <a:buNone/>
            </a:pPr>
            <a:r>
              <a:rPr lang="en-US" altLang="zh-CN" sz="1400" dirty="0" smtClean="0"/>
              <a:t>//</a:t>
            </a:r>
            <a:r>
              <a:rPr lang="zh-CN" altLang="en-US" sz="1400" dirty="0" smtClean="0"/>
              <a:t>密码输入框</a:t>
            </a:r>
          </a:p>
          <a:p>
            <a:pPr marL="0" indent="0">
              <a:buFont typeface="Arial" panose="020B0604020202020204" pitchFamily="34" charset="0"/>
              <a:buNone/>
            </a:pPr>
            <a:r>
              <a:rPr lang="en-US" altLang="zh-CN" sz="1400" dirty="0" err="1" smtClean="0"/>
              <a:t>TextInput</a:t>
            </a:r>
            <a:r>
              <a:rPr lang="en-US" altLang="zh-CN" sz="1400" dirty="0" smtClean="0"/>
              <a:t>({ placeholder: '</a:t>
            </a:r>
            <a:r>
              <a:rPr lang="zh-CN" altLang="en-US" sz="1400" dirty="0" smtClean="0"/>
              <a:t>请输入密码</a:t>
            </a:r>
            <a:r>
              <a:rPr lang="en-US" altLang="zh-CN" sz="1400" dirty="0" smtClean="0"/>
              <a:t>...' })</a:t>
            </a:r>
          </a:p>
          <a:p>
            <a:pPr marL="0" indent="0">
              <a:buFont typeface="Arial" panose="020B0604020202020204" pitchFamily="34" charset="0"/>
              <a:buNone/>
            </a:pPr>
            <a:r>
              <a:rPr lang="en-US" altLang="zh-CN" sz="1400" dirty="0" smtClean="0"/>
              <a:t>  .width(300)</a:t>
            </a:r>
          </a:p>
          <a:p>
            <a:pPr marL="0" indent="0">
              <a:buFont typeface="Arial" panose="020B0604020202020204" pitchFamily="34" charset="0"/>
              <a:buNone/>
            </a:pPr>
            <a:r>
              <a:rPr lang="en-US" altLang="zh-CN" sz="1400" dirty="0" smtClean="0"/>
              <a:t>  .height(40)</a:t>
            </a:r>
          </a:p>
          <a:p>
            <a:pPr marL="0" indent="0">
              <a:buFont typeface="Arial" panose="020B0604020202020204" pitchFamily="34" charset="0"/>
              <a:buNone/>
            </a:pPr>
            <a:r>
              <a:rPr lang="en-US" altLang="zh-CN" sz="1400" dirty="0" smtClean="0"/>
              <a:t>  .margin(20)</a:t>
            </a:r>
          </a:p>
          <a:p>
            <a:pPr marL="0" indent="0">
              <a:buFont typeface="Arial" panose="020B0604020202020204" pitchFamily="34" charset="0"/>
              <a:buNone/>
            </a:pPr>
            <a:r>
              <a:rPr lang="en-US" altLang="zh-CN" sz="1400" dirty="0" smtClean="0"/>
              <a:t>  .</a:t>
            </a:r>
            <a:r>
              <a:rPr lang="en-US" altLang="zh-CN" sz="1400" dirty="0" err="1" smtClean="0"/>
              <a:t>fontSize</a:t>
            </a:r>
            <a:r>
              <a:rPr lang="en-US" altLang="zh-CN" sz="1400" dirty="0" smtClean="0"/>
              <a:t>(24)</a:t>
            </a:r>
          </a:p>
          <a:p>
            <a:pPr marL="0" indent="0">
              <a:buFont typeface="Arial" panose="020B0604020202020204" pitchFamily="34" charset="0"/>
              <a:buNone/>
            </a:pPr>
            <a:r>
              <a:rPr lang="en-US" altLang="zh-CN" sz="1400" dirty="0" smtClean="0"/>
              <a:t>  .type(</a:t>
            </a:r>
            <a:r>
              <a:rPr lang="en-US" altLang="zh-CN" sz="1400" dirty="0" err="1" smtClean="0"/>
              <a:t>InputType.Password</a:t>
            </a:r>
            <a:r>
              <a:rPr lang="en-US" altLang="zh-CN" sz="1400" dirty="0" smtClean="0"/>
              <a:t>)     //</a:t>
            </a:r>
            <a:r>
              <a:rPr lang="zh-CN" altLang="en-US" sz="1400" dirty="0" smtClean="0"/>
              <a:t>密码类型</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maxLength</a:t>
            </a:r>
            <a:r>
              <a:rPr lang="en-US" altLang="zh-CN" sz="1400" dirty="0" smtClean="0"/>
              <a:t>(9)      //</a:t>
            </a:r>
            <a:r>
              <a:rPr lang="zh-CN" altLang="en-US" sz="1400" dirty="0" smtClean="0"/>
              <a:t>设置文本的最大输入字符数</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showPasswordIcon</a:t>
            </a:r>
            <a:r>
              <a:rPr lang="en-US" altLang="zh-CN" sz="1400" dirty="0" smtClean="0"/>
              <a:t>(true)     //</a:t>
            </a:r>
            <a:r>
              <a:rPr lang="zh-CN" altLang="en-US" sz="1400" dirty="0" smtClean="0"/>
              <a:t>输入框末尾的图标显示</a:t>
            </a:r>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18" y="538582"/>
            <a:ext cx="1962008" cy="3852485"/>
          </a:xfrm>
          <a:prstGeom prst="rect">
            <a:avLst/>
          </a:prstGeom>
        </p:spPr>
      </p:pic>
    </p:spTree>
    <p:extLst>
      <p:ext uri="{BB962C8B-B14F-4D97-AF65-F5344CB8AC3E}">
        <p14:creationId xmlns:p14="http://schemas.microsoft.com/office/powerpoint/2010/main" val="1294543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9156" y="1075642"/>
            <a:ext cx="5771345" cy="5782358"/>
          </a:xfrm>
        </p:spPr>
        <p:txBody>
          <a:bodyPr>
            <a:normAutofit/>
          </a:bodyPr>
          <a:lstStyle/>
          <a:p>
            <a:pPr marL="0" indent="0">
              <a:buNone/>
            </a:pPr>
            <a:r>
              <a:rPr lang="en-US" altLang="zh-CN" sz="1400" dirty="0" err="1"/>
              <a:t>TextInput</a:t>
            </a:r>
            <a:r>
              <a:rPr lang="zh-CN" altLang="en-US" sz="1400" dirty="0"/>
              <a:t>常见的属性说明如下。</a:t>
            </a:r>
          </a:p>
          <a:p>
            <a:pPr marL="0" indent="0">
              <a:buNone/>
            </a:pPr>
            <a:r>
              <a:rPr lang="en-US" altLang="zh-CN" sz="1400" dirty="0"/>
              <a:t>type</a:t>
            </a:r>
            <a:r>
              <a:rPr lang="zh-CN" altLang="en-US" sz="1400" dirty="0"/>
              <a:t>：设置输入框类型。默认值是</a:t>
            </a:r>
            <a:r>
              <a:rPr lang="en-US" altLang="zh-CN" sz="1400" dirty="0" err="1"/>
              <a:t>InputType.Normal</a:t>
            </a:r>
            <a:r>
              <a:rPr lang="zh-CN" altLang="en-US" sz="1400" dirty="0"/>
              <a:t>。</a:t>
            </a:r>
          </a:p>
          <a:p>
            <a:pPr marL="0" indent="0">
              <a:buNone/>
            </a:pPr>
            <a:r>
              <a:rPr lang="en-US" altLang="zh-CN" sz="1400" dirty="0" err="1"/>
              <a:t>placeholderColor</a:t>
            </a:r>
            <a:r>
              <a:rPr lang="zh-CN" altLang="en-US" sz="1400" dirty="0"/>
              <a:t>：设置</a:t>
            </a:r>
            <a:r>
              <a:rPr lang="en-US" altLang="zh-CN" sz="1400" dirty="0"/>
              <a:t>placeholder</a:t>
            </a:r>
            <a:r>
              <a:rPr lang="zh-CN" altLang="en-US" sz="1400" dirty="0"/>
              <a:t>文本颜色。</a:t>
            </a:r>
          </a:p>
          <a:p>
            <a:pPr marL="0" indent="0">
              <a:buNone/>
            </a:pPr>
            <a:r>
              <a:rPr lang="en-US" altLang="zh-CN" sz="1400" dirty="0" err="1"/>
              <a:t>placeholderFont</a:t>
            </a:r>
            <a:r>
              <a:rPr lang="zh-CN" altLang="en-US" sz="1400" dirty="0"/>
              <a:t>：设置</a:t>
            </a:r>
            <a:r>
              <a:rPr lang="en-US" altLang="zh-CN" sz="1400" dirty="0"/>
              <a:t>placeholder</a:t>
            </a:r>
            <a:r>
              <a:rPr lang="zh-CN" altLang="en-US" sz="1400" dirty="0"/>
              <a:t>文本样式。</a:t>
            </a:r>
          </a:p>
          <a:p>
            <a:pPr marL="0" indent="0">
              <a:buNone/>
            </a:pPr>
            <a:r>
              <a:rPr lang="en-US" altLang="zh-CN" sz="1400" dirty="0" err="1"/>
              <a:t>enterKeyType</a:t>
            </a:r>
            <a:r>
              <a:rPr lang="zh-CN" altLang="en-US" sz="1400" dirty="0"/>
              <a:t>：设置输入法回车键类型，目前仅支持默认类型显示。</a:t>
            </a:r>
          </a:p>
          <a:p>
            <a:pPr marL="0" indent="0">
              <a:buNone/>
            </a:pPr>
            <a:r>
              <a:rPr lang="en-US" altLang="zh-CN" sz="1400" dirty="0" err="1"/>
              <a:t>caretColor</a:t>
            </a:r>
            <a:r>
              <a:rPr lang="zh-CN" altLang="en-US" sz="1400" dirty="0"/>
              <a:t>：设置输入框光标颜色。</a:t>
            </a:r>
          </a:p>
          <a:p>
            <a:pPr marL="0" indent="0">
              <a:buNone/>
            </a:pPr>
            <a:r>
              <a:rPr lang="en-US" altLang="zh-CN" sz="1400" dirty="0" err="1"/>
              <a:t>maxLength</a:t>
            </a:r>
            <a:r>
              <a:rPr lang="zh-CN" altLang="en-US" sz="1400" dirty="0"/>
              <a:t>：设置文本的最大输入字符数。</a:t>
            </a:r>
            <a:endParaRPr lang="en-US" altLang="zh-CN" sz="1400" dirty="0"/>
          </a:p>
        </p:txBody>
      </p:sp>
    </p:spTree>
    <p:extLst>
      <p:ext uri="{BB962C8B-B14F-4D97-AF65-F5344CB8AC3E}">
        <p14:creationId xmlns:p14="http://schemas.microsoft.com/office/powerpoint/2010/main" val="3562912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3.4.30  </a:t>
            </a:r>
            <a:r>
              <a:rPr lang="en-US" altLang="zh-CN" dirty="0" err="1"/>
              <a:t>TextPicker</a:t>
            </a:r>
            <a:endParaRPr lang="en-US" altLang="zh-CN" dirty="0"/>
          </a:p>
        </p:txBody>
      </p:sp>
      <p:sp>
        <p:nvSpPr>
          <p:cNvPr id="3" name="内容占位符 2"/>
          <p:cNvSpPr>
            <a:spLocks noGrp="1"/>
          </p:cNvSpPr>
          <p:nvPr>
            <p:ph idx="1"/>
          </p:nvPr>
        </p:nvSpPr>
        <p:spPr>
          <a:xfrm>
            <a:off x="796880" y="1751783"/>
            <a:ext cx="5771345" cy="5782358"/>
          </a:xfrm>
        </p:spPr>
        <p:txBody>
          <a:bodyPr>
            <a:normAutofit/>
          </a:bodyPr>
          <a:lstStyle/>
          <a:p>
            <a:pPr marL="0" indent="0">
              <a:buNone/>
            </a:pPr>
            <a:r>
              <a:rPr lang="en-US" altLang="zh-CN" sz="1400" dirty="0" err="1"/>
              <a:t>TextPicker</a:t>
            </a:r>
            <a:r>
              <a:rPr lang="zh-CN" altLang="en-US" sz="1400" dirty="0"/>
              <a:t>是滑动选择文本内容的组件。</a:t>
            </a:r>
          </a:p>
          <a:p>
            <a:pPr marL="0" indent="0">
              <a:buNone/>
            </a:pPr>
            <a:r>
              <a:rPr lang="en-US" altLang="zh-CN" sz="1400" dirty="0" err="1"/>
              <a:t>TextPicker</a:t>
            </a:r>
            <a:r>
              <a:rPr lang="zh-CN" altLang="en-US" sz="1400" dirty="0"/>
              <a:t>示例如下：</a:t>
            </a:r>
          </a:p>
          <a:p>
            <a:pPr marL="0" indent="0">
              <a:buNone/>
            </a:pPr>
            <a:r>
              <a:rPr lang="en-US" altLang="zh-CN" sz="1400" dirty="0"/>
              <a:t>//</a:t>
            </a:r>
            <a:r>
              <a:rPr lang="zh-CN" altLang="en-US" sz="1400" dirty="0"/>
              <a:t>文本输入框</a:t>
            </a:r>
          </a:p>
          <a:p>
            <a:pPr marL="0" indent="0">
              <a:buNone/>
            </a:pPr>
            <a:r>
              <a:rPr lang="en-US" altLang="zh-CN" sz="1400" dirty="0" err="1"/>
              <a:t>TextPicker</a:t>
            </a:r>
            <a:r>
              <a:rPr lang="en-US" altLang="zh-CN" sz="1400" dirty="0"/>
              <a:t>({</a:t>
            </a:r>
          </a:p>
          <a:p>
            <a:pPr marL="0" indent="0">
              <a:buNone/>
            </a:pPr>
            <a:r>
              <a:rPr lang="en-US" altLang="zh-CN" sz="1400" dirty="0"/>
              <a:t>  //</a:t>
            </a:r>
            <a:r>
              <a:rPr lang="zh-CN" altLang="en-US" sz="1400" dirty="0"/>
              <a:t>选择器的数据选择列表</a:t>
            </a:r>
          </a:p>
          <a:p>
            <a:pPr marL="0" indent="0">
              <a:buNone/>
            </a:pPr>
            <a:r>
              <a:rPr lang="zh-CN" altLang="en-US" sz="1400" dirty="0"/>
              <a:t>  </a:t>
            </a:r>
            <a:r>
              <a:rPr lang="en-US" altLang="zh-CN" sz="1400" dirty="0"/>
              <a:t>range: ['Java</a:t>
            </a:r>
            <a:r>
              <a:rPr lang="zh-CN" altLang="en-US" sz="1400" dirty="0"/>
              <a:t>核心编程</a:t>
            </a:r>
            <a:r>
              <a:rPr lang="en-US" altLang="zh-CN" sz="1400" dirty="0"/>
              <a:t>', '</a:t>
            </a:r>
            <a:r>
              <a:rPr lang="zh-CN" altLang="en-US" sz="1400" dirty="0"/>
              <a:t>轻量级</a:t>
            </a:r>
            <a:r>
              <a:rPr lang="en-US" altLang="zh-CN" sz="1400" dirty="0"/>
              <a:t>Java EE</a:t>
            </a:r>
            <a:r>
              <a:rPr lang="zh-CN" altLang="en-US" sz="1400" dirty="0"/>
              <a:t>企业应用开发实战</a:t>
            </a:r>
            <a:r>
              <a:rPr lang="en-US" altLang="zh-CN" sz="1400" dirty="0"/>
              <a:t>', '</a:t>
            </a:r>
            <a:r>
              <a:rPr lang="zh-CN" altLang="en-US" sz="1400" dirty="0"/>
              <a:t>鸿蒙</a:t>
            </a:r>
            <a:r>
              <a:rPr lang="en-US" altLang="zh-CN" sz="1400" dirty="0" err="1"/>
              <a:t>HarmonyOS</a:t>
            </a:r>
            <a:r>
              <a:rPr lang="zh-CN" altLang="en-US" sz="1400" dirty="0"/>
              <a:t>手机应用开发实战</a:t>
            </a:r>
            <a:r>
              <a:rPr lang="en-US" altLang="zh-CN" sz="1400" dirty="0"/>
              <a:t>', </a:t>
            </a:r>
          </a:p>
          <a:p>
            <a:pPr marL="0" indent="0">
              <a:buNone/>
            </a:pPr>
            <a:endParaRPr lang="en-US" altLang="zh-CN" sz="1400" dirty="0"/>
          </a:p>
          <a:p>
            <a:pPr marL="0" indent="0">
              <a:buNone/>
            </a:pPr>
            <a:r>
              <a:rPr lang="en-US" altLang="zh-CN" sz="1400" dirty="0"/>
              <a:t>'Node.js+Express+MongoDB+Vue.js</a:t>
            </a:r>
            <a:r>
              <a:rPr lang="zh-CN" altLang="en-US" sz="1400" dirty="0"/>
              <a:t>全栈开发实战</a:t>
            </a:r>
            <a:r>
              <a:rPr lang="en-US" altLang="zh-CN" sz="1400" dirty="0"/>
              <a:t>'],</a:t>
            </a:r>
          </a:p>
          <a:p>
            <a:pPr marL="0" indent="0">
              <a:buNone/>
            </a:pPr>
            <a:r>
              <a:rPr lang="en-US" altLang="zh-CN" sz="1400" dirty="0"/>
              <a:t>  //</a:t>
            </a:r>
            <a:r>
              <a:rPr lang="zh-CN" altLang="en-US" sz="1400" dirty="0"/>
              <a:t>设置默认选中项在数组中的索引值。默认值是</a:t>
            </a:r>
            <a:r>
              <a:rPr lang="en-US" altLang="zh-CN" sz="1400" dirty="0"/>
              <a:t>0</a:t>
            </a:r>
          </a:p>
          <a:p>
            <a:pPr marL="0" indent="0">
              <a:buNone/>
            </a:pPr>
            <a:r>
              <a:rPr lang="en-US" altLang="zh-CN" sz="1400" dirty="0"/>
              <a:t>  selected: 1</a:t>
            </a:r>
          </a:p>
          <a:p>
            <a:pPr marL="0" indent="0">
              <a:buNone/>
            </a:pPr>
            <a:r>
              <a:rPr lang="en-US" altLang="zh-CN" sz="1400" dirty="0"/>
              <a:t>}).</a:t>
            </a:r>
            <a:r>
              <a:rPr lang="en-US" altLang="zh-CN" sz="1400" dirty="0" err="1"/>
              <a:t>defaultPickerItemHeight</a:t>
            </a:r>
            <a:r>
              <a:rPr lang="en-US" altLang="zh-CN" sz="1400" dirty="0"/>
              <a:t>(30)//</a:t>
            </a:r>
            <a:r>
              <a:rPr lang="zh-CN" altLang="en-US" sz="1400" dirty="0"/>
              <a:t>设置</a:t>
            </a:r>
            <a:r>
              <a:rPr lang="en-US" altLang="zh-CN" sz="1400" dirty="0"/>
              <a:t>Picker</a:t>
            </a:r>
            <a:r>
              <a:rPr lang="zh-CN" altLang="en-US" sz="1400" dirty="0"/>
              <a:t>各选择项的高度</a:t>
            </a:r>
            <a:endParaRPr lang="en-US" altLang="zh-CN"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067" y="1431987"/>
            <a:ext cx="2545668" cy="4370645"/>
          </a:xfrm>
          <a:prstGeom prst="rect">
            <a:avLst/>
          </a:prstGeom>
        </p:spPr>
      </p:pic>
    </p:spTree>
    <p:extLst>
      <p:ext uri="{BB962C8B-B14F-4D97-AF65-F5344CB8AC3E}">
        <p14:creationId xmlns:p14="http://schemas.microsoft.com/office/powerpoint/2010/main" val="3725636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3.4.31  </a:t>
            </a:r>
            <a:r>
              <a:rPr lang="en-US" altLang="zh-CN" dirty="0" err="1"/>
              <a:t>TextTimer</a:t>
            </a:r>
            <a:endParaRPr lang="en-US" altLang="zh-CN" dirty="0"/>
          </a:p>
        </p:txBody>
      </p:sp>
      <p:sp>
        <p:nvSpPr>
          <p:cNvPr id="3" name="内容占位符 2"/>
          <p:cNvSpPr>
            <a:spLocks noGrp="1"/>
          </p:cNvSpPr>
          <p:nvPr>
            <p:ph idx="1"/>
          </p:nvPr>
        </p:nvSpPr>
        <p:spPr>
          <a:xfrm>
            <a:off x="1053977" y="1751781"/>
            <a:ext cx="6428648" cy="6400545"/>
          </a:xfrm>
        </p:spPr>
        <p:txBody>
          <a:bodyPr>
            <a:normAutofit fontScale="77500" lnSpcReduction="20000"/>
          </a:bodyPr>
          <a:lstStyle/>
          <a:p>
            <a:pPr marL="0" indent="0">
              <a:buNone/>
            </a:pPr>
            <a:r>
              <a:rPr lang="en-US" altLang="zh-CN" sz="1400" dirty="0" err="1"/>
              <a:t>TextTimer</a:t>
            </a:r>
            <a:r>
              <a:rPr lang="zh-CN" altLang="en-US" sz="1400" dirty="0"/>
              <a:t>是通过文本显示计时信息并控制其计时器状态的组件。</a:t>
            </a:r>
            <a:r>
              <a:rPr lang="en-US" altLang="zh-CN" sz="1400" dirty="0" err="1"/>
              <a:t>TextTimer</a:t>
            </a:r>
            <a:r>
              <a:rPr lang="zh-CN" altLang="en-US" sz="1400" dirty="0"/>
              <a:t>组件支持绑定一个</a:t>
            </a:r>
            <a:r>
              <a:rPr lang="zh-CN" altLang="en-US" sz="1400" dirty="0" smtClean="0"/>
              <a:t>控制器</a:t>
            </a:r>
            <a:r>
              <a:rPr lang="en-US" altLang="zh-CN" sz="1400" dirty="0" err="1" smtClean="0"/>
              <a:t>TextTimerController</a:t>
            </a:r>
            <a:r>
              <a:rPr lang="zh-CN" altLang="en-US" sz="1400" dirty="0"/>
              <a:t>用来控制文本计时器。</a:t>
            </a:r>
          </a:p>
          <a:p>
            <a:pPr marL="0" indent="0">
              <a:buNone/>
            </a:pPr>
            <a:r>
              <a:rPr lang="en-US" altLang="zh-CN" sz="1400" dirty="0" err="1"/>
              <a:t>TextTimer</a:t>
            </a:r>
            <a:r>
              <a:rPr lang="zh-CN" altLang="en-US" sz="1400" dirty="0"/>
              <a:t>示例如下：</a:t>
            </a:r>
          </a:p>
          <a:p>
            <a:pPr marL="0" indent="0">
              <a:buNone/>
            </a:pPr>
            <a:r>
              <a:rPr lang="en-US" altLang="zh-CN" sz="1400" dirty="0"/>
              <a:t>//</a:t>
            </a:r>
            <a:r>
              <a:rPr lang="en-US" altLang="zh-CN" sz="1400" dirty="0" err="1"/>
              <a:t>TextTimer</a:t>
            </a:r>
            <a:r>
              <a:rPr lang="zh-CN" altLang="en-US" sz="1400" dirty="0"/>
              <a:t>组件的控制器</a:t>
            </a:r>
          </a:p>
          <a:p>
            <a:pPr marL="0" indent="0">
              <a:buNone/>
            </a:pPr>
            <a:r>
              <a:rPr lang="en-US" altLang="zh-CN" sz="1400" dirty="0"/>
              <a:t>private </a:t>
            </a:r>
            <a:r>
              <a:rPr lang="en-US" altLang="zh-CN" sz="1400" dirty="0" err="1"/>
              <a:t>textTimerController</a:t>
            </a:r>
            <a:r>
              <a:rPr lang="en-US" altLang="zh-CN" sz="1400" dirty="0"/>
              <a:t>: </a:t>
            </a:r>
            <a:r>
              <a:rPr lang="en-US" altLang="zh-CN" sz="1400" dirty="0" err="1"/>
              <a:t>TextTimerController</a:t>
            </a:r>
            <a:r>
              <a:rPr lang="en-US" altLang="zh-CN" sz="1400" dirty="0"/>
              <a:t> = new </a:t>
            </a:r>
            <a:r>
              <a:rPr lang="en-US" altLang="zh-CN" sz="1400" dirty="0" err="1"/>
              <a:t>TextTimerController</a:t>
            </a:r>
            <a:r>
              <a:rPr lang="en-US" altLang="zh-CN" sz="1400" dirty="0"/>
              <a:t>()</a:t>
            </a:r>
          </a:p>
          <a:p>
            <a:pPr marL="0" indent="0">
              <a:buNone/>
            </a:pPr>
            <a:endParaRPr lang="en-US" altLang="zh-CN" sz="1400" dirty="0"/>
          </a:p>
          <a:p>
            <a:pPr marL="0" indent="0">
              <a:buNone/>
            </a:pPr>
            <a:r>
              <a:rPr lang="en-US" altLang="zh-CN" sz="1400" dirty="0"/>
              <a:t>//</a:t>
            </a:r>
            <a:r>
              <a:rPr lang="zh-CN" altLang="en-US" sz="1400" dirty="0"/>
              <a:t>定义</a:t>
            </a:r>
            <a:r>
              <a:rPr lang="en-US" altLang="zh-CN" sz="1400" dirty="0" err="1"/>
              <a:t>TextTimer</a:t>
            </a:r>
            <a:r>
              <a:rPr lang="zh-CN" altLang="en-US" sz="1400" dirty="0"/>
              <a:t>组件</a:t>
            </a:r>
          </a:p>
          <a:p>
            <a:pPr marL="0" indent="0">
              <a:buNone/>
            </a:pPr>
            <a:r>
              <a:rPr lang="en-US" altLang="zh-CN" sz="1400" dirty="0" err="1"/>
              <a:t>TextTimer</a:t>
            </a:r>
            <a:r>
              <a:rPr lang="en-US" altLang="zh-CN" sz="1400" dirty="0"/>
              <a:t>({ controller: </a:t>
            </a:r>
            <a:r>
              <a:rPr lang="en-US" altLang="zh-CN" sz="1400" dirty="0" err="1"/>
              <a:t>this.textTimerController</a:t>
            </a:r>
            <a:r>
              <a:rPr lang="en-US" altLang="zh-CN" sz="1400" dirty="0"/>
              <a:t>,</a:t>
            </a:r>
          </a:p>
          <a:p>
            <a:pPr marL="0" indent="0">
              <a:buNone/>
            </a:pPr>
            <a:r>
              <a:rPr lang="en-US" altLang="zh-CN" sz="1400" dirty="0"/>
              <a:t>  </a:t>
            </a:r>
            <a:r>
              <a:rPr lang="en-US" altLang="zh-CN" sz="1400" dirty="0" err="1"/>
              <a:t>isCountDown</a:t>
            </a:r>
            <a:r>
              <a:rPr lang="en-US" altLang="zh-CN" sz="1400" dirty="0"/>
              <a:t>: true, 		//</a:t>
            </a:r>
            <a:r>
              <a:rPr lang="zh-CN" altLang="en-US" sz="1400" dirty="0"/>
              <a:t>是否倒计时。默认值为</a:t>
            </a:r>
            <a:r>
              <a:rPr lang="en-US" altLang="zh-CN" sz="1400" dirty="0"/>
              <a:t>false</a:t>
            </a:r>
          </a:p>
          <a:p>
            <a:pPr marL="0" indent="0">
              <a:buNone/>
            </a:pPr>
            <a:r>
              <a:rPr lang="en-US" altLang="zh-CN" sz="1400" dirty="0"/>
              <a:t>  count: 30000 }) 		//</a:t>
            </a:r>
            <a:r>
              <a:rPr lang="zh-CN" altLang="en-US" sz="1400" dirty="0"/>
              <a:t>倒计时时间，单位为毫秒</a:t>
            </a:r>
          </a:p>
          <a:p>
            <a:pPr marL="0" indent="0">
              <a:buNone/>
            </a:pPr>
            <a:r>
              <a:rPr lang="zh-CN" altLang="en-US" sz="1400" dirty="0"/>
              <a:t>  </a:t>
            </a:r>
            <a:r>
              <a:rPr lang="en-US" altLang="zh-CN" sz="1400" dirty="0"/>
              <a:t>.format('</a:t>
            </a:r>
            <a:r>
              <a:rPr lang="en-US" altLang="zh-CN" sz="1400" dirty="0" err="1"/>
              <a:t>mm:ss.SS</a:t>
            </a:r>
            <a:r>
              <a:rPr lang="en-US" altLang="zh-CN" sz="1400" dirty="0"/>
              <a:t>') 		//</a:t>
            </a:r>
            <a:r>
              <a:rPr lang="zh-CN" altLang="en-US" sz="1400" dirty="0"/>
              <a:t>格式化</a:t>
            </a:r>
          </a:p>
          <a:p>
            <a:pPr marL="0" indent="0">
              <a:buNone/>
            </a:pPr>
            <a:r>
              <a:rPr lang="zh-CN" altLang="en-US" sz="1400" dirty="0"/>
              <a:t>  </a:t>
            </a:r>
            <a:r>
              <a:rPr lang="en-US" altLang="zh-CN" sz="1400" dirty="0"/>
              <a:t>.</a:t>
            </a:r>
            <a:r>
              <a:rPr lang="en-US" altLang="zh-CN" sz="1400" dirty="0" err="1"/>
              <a:t>fontColor</a:t>
            </a:r>
            <a:r>
              <a:rPr lang="en-US" altLang="zh-CN" sz="1400" dirty="0"/>
              <a:t>(</a:t>
            </a:r>
            <a:r>
              <a:rPr lang="en-US" altLang="zh-CN" sz="1400" dirty="0" err="1"/>
              <a:t>Color.Black</a:t>
            </a:r>
            <a:r>
              <a:rPr lang="en-US" altLang="zh-CN" sz="1400" dirty="0"/>
              <a:t>)	//</a:t>
            </a:r>
            <a:r>
              <a:rPr lang="zh-CN" altLang="en-US" sz="1400" dirty="0"/>
              <a:t>字体颜色</a:t>
            </a:r>
          </a:p>
          <a:p>
            <a:pPr marL="0" indent="0">
              <a:buNone/>
            </a:pPr>
            <a:r>
              <a:rPr lang="zh-CN" altLang="en-US" sz="1400" dirty="0"/>
              <a:t>  </a:t>
            </a:r>
            <a:r>
              <a:rPr lang="en-US" altLang="zh-CN" sz="1400" dirty="0"/>
              <a:t>.</a:t>
            </a:r>
            <a:r>
              <a:rPr lang="en-US" altLang="zh-CN" sz="1400" dirty="0" err="1"/>
              <a:t>fontSize</a:t>
            </a:r>
            <a:r>
              <a:rPr lang="en-US" altLang="zh-CN" sz="1400" dirty="0"/>
              <a:t>(50) 			//</a:t>
            </a:r>
            <a:r>
              <a:rPr lang="zh-CN" altLang="en-US" sz="1400" dirty="0"/>
              <a:t>字体大小</a:t>
            </a:r>
          </a:p>
          <a:p>
            <a:pPr marL="0" indent="0">
              <a:buNone/>
            </a:pPr>
            <a:endParaRPr lang="zh-CN" altLang="en-US" sz="1400" dirty="0"/>
          </a:p>
          <a:p>
            <a:pPr marL="0" indent="0">
              <a:buNone/>
            </a:pPr>
            <a:r>
              <a:rPr lang="en-US" altLang="zh-CN" sz="1400" dirty="0"/>
              <a:t>//</a:t>
            </a:r>
            <a:r>
              <a:rPr lang="zh-CN" altLang="en-US" sz="1400" dirty="0"/>
              <a:t>控制按钮</a:t>
            </a:r>
          </a:p>
          <a:p>
            <a:pPr marL="0" indent="0">
              <a:buNone/>
            </a:pPr>
            <a:r>
              <a:rPr lang="en-US" altLang="zh-CN" sz="1400" dirty="0"/>
              <a:t>Row() {</a:t>
            </a:r>
          </a:p>
          <a:p>
            <a:pPr marL="0" indent="0">
              <a:buNone/>
            </a:pPr>
            <a:r>
              <a:rPr lang="en-US" altLang="zh-CN" sz="1400" dirty="0"/>
              <a:t>  Button("</a:t>
            </a:r>
            <a:r>
              <a:rPr lang="zh-CN" altLang="en-US" sz="1400" dirty="0"/>
              <a:t>开始</a:t>
            </a:r>
            <a:r>
              <a:rPr lang="en-US" altLang="zh-CN" sz="1400" dirty="0"/>
              <a:t>").</a:t>
            </a:r>
            <a:r>
              <a:rPr lang="en-US" altLang="zh-CN" sz="1400" dirty="0" err="1"/>
              <a:t>onClick</a:t>
            </a:r>
            <a:r>
              <a:rPr lang="en-US" altLang="zh-CN" sz="1400" dirty="0"/>
              <a:t>(() =&gt; {</a:t>
            </a:r>
          </a:p>
          <a:p>
            <a:pPr marL="0" indent="0">
              <a:buNone/>
            </a:pPr>
            <a:r>
              <a:rPr lang="en-US" altLang="zh-CN" sz="1400" dirty="0"/>
              <a:t>    </a:t>
            </a:r>
            <a:r>
              <a:rPr lang="en-US" altLang="zh-CN" sz="1400" dirty="0" err="1"/>
              <a:t>this.textTimerController.start</a:t>
            </a:r>
            <a:r>
              <a:rPr lang="en-US" altLang="zh-CN" sz="1400" dirty="0"/>
              <a:t>()</a:t>
            </a:r>
          </a:p>
          <a:p>
            <a:pPr marL="0" indent="0">
              <a:buNone/>
            </a:pPr>
            <a:r>
              <a:rPr lang="en-US" altLang="zh-CN" sz="1400" dirty="0"/>
              <a:t>  })</a:t>
            </a:r>
          </a:p>
          <a:p>
            <a:pPr marL="0" indent="0">
              <a:buNone/>
            </a:pPr>
            <a:r>
              <a:rPr lang="en-US" altLang="zh-CN" sz="1400" dirty="0"/>
              <a:t>  Button("</a:t>
            </a:r>
            <a:r>
              <a:rPr lang="zh-CN" altLang="en-US" sz="1400" dirty="0"/>
              <a:t>暂停</a:t>
            </a:r>
            <a:r>
              <a:rPr lang="en-US" altLang="zh-CN" sz="1400" dirty="0"/>
              <a:t>").</a:t>
            </a:r>
            <a:r>
              <a:rPr lang="en-US" altLang="zh-CN" sz="1400" dirty="0" err="1"/>
              <a:t>onClick</a:t>
            </a:r>
            <a:r>
              <a:rPr lang="en-US" altLang="zh-CN" sz="1400" dirty="0"/>
              <a:t>(() =&gt; {</a:t>
            </a:r>
          </a:p>
          <a:p>
            <a:pPr marL="0" indent="0">
              <a:buNone/>
            </a:pPr>
            <a:r>
              <a:rPr lang="en-US" altLang="zh-CN" sz="1400" dirty="0"/>
              <a:t>    </a:t>
            </a:r>
            <a:r>
              <a:rPr lang="en-US" altLang="zh-CN" sz="1400" dirty="0" err="1"/>
              <a:t>this.textTimerController.pause</a:t>
            </a:r>
            <a:r>
              <a:rPr lang="en-US" altLang="zh-CN" sz="1400" dirty="0"/>
              <a:t>()</a:t>
            </a:r>
          </a:p>
          <a:p>
            <a:pPr marL="0" indent="0">
              <a:buNone/>
            </a:pPr>
            <a:r>
              <a:rPr lang="en-US" altLang="zh-CN" sz="1400" dirty="0"/>
              <a:t>  })</a:t>
            </a:r>
          </a:p>
          <a:p>
            <a:pPr marL="0" indent="0">
              <a:buNone/>
            </a:pPr>
            <a:r>
              <a:rPr lang="en-US" altLang="zh-CN" sz="1400" dirty="0"/>
              <a:t>  Button("</a:t>
            </a:r>
            <a:r>
              <a:rPr lang="zh-CN" altLang="en-US" sz="1400" dirty="0"/>
              <a:t>重置</a:t>
            </a:r>
            <a:r>
              <a:rPr lang="en-US" altLang="zh-CN" sz="1400" dirty="0"/>
              <a:t>").</a:t>
            </a:r>
            <a:r>
              <a:rPr lang="en-US" altLang="zh-CN" sz="1400" dirty="0" err="1"/>
              <a:t>onClick</a:t>
            </a:r>
            <a:r>
              <a:rPr lang="en-US" altLang="zh-CN" sz="1400" dirty="0"/>
              <a:t>(() =&gt; {</a:t>
            </a:r>
          </a:p>
          <a:p>
            <a:pPr marL="0" indent="0">
              <a:buNone/>
            </a:pPr>
            <a:r>
              <a:rPr lang="en-US" altLang="zh-CN" sz="1400" dirty="0"/>
              <a:t>    </a:t>
            </a:r>
            <a:r>
              <a:rPr lang="en-US" altLang="zh-CN" sz="1400" dirty="0" err="1"/>
              <a:t>this.textTimerController.reset</a:t>
            </a:r>
            <a:r>
              <a:rPr lang="en-US" altLang="zh-CN" sz="1400" dirty="0"/>
              <a:t>()</a:t>
            </a:r>
          </a:p>
          <a:p>
            <a:pPr marL="0" indent="0">
              <a:buNone/>
            </a:pPr>
            <a:r>
              <a:rPr lang="en-US" altLang="zh-CN" sz="1400" dirty="0"/>
              <a:t>  })</a:t>
            </a:r>
          </a:p>
          <a:p>
            <a:pPr marL="0" indent="0">
              <a:buNone/>
            </a:pPr>
            <a:r>
              <a:rPr lang="en-US" altLang="zh-CN" sz="1400"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848" y="1305759"/>
            <a:ext cx="2811014" cy="5311262"/>
          </a:xfrm>
          <a:prstGeom prst="rect">
            <a:avLst/>
          </a:prstGeom>
        </p:spPr>
      </p:pic>
    </p:spTree>
    <p:extLst>
      <p:ext uri="{BB962C8B-B14F-4D97-AF65-F5344CB8AC3E}">
        <p14:creationId xmlns:p14="http://schemas.microsoft.com/office/powerpoint/2010/main" val="15886505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3.4.32  </a:t>
            </a:r>
            <a:r>
              <a:rPr lang="en-US" altLang="zh-CN" dirty="0" err="1"/>
              <a:t>TimePicker</a:t>
            </a:r>
            <a:endParaRPr lang="en-US" altLang="zh-CN" dirty="0"/>
          </a:p>
        </p:txBody>
      </p:sp>
      <p:sp>
        <p:nvSpPr>
          <p:cNvPr id="3" name="内容占位符 2"/>
          <p:cNvSpPr>
            <a:spLocks noGrp="1"/>
          </p:cNvSpPr>
          <p:nvPr>
            <p:ph idx="1"/>
          </p:nvPr>
        </p:nvSpPr>
        <p:spPr>
          <a:xfrm>
            <a:off x="1053977" y="1751781"/>
            <a:ext cx="6428648" cy="6400545"/>
          </a:xfrm>
        </p:spPr>
        <p:txBody>
          <a:bodyPr>
            <a:normAutofit/>
          </a:bodyPr>
          <a:lstStyle/>
          <a:p>
            <a:pPr marL="0" indent="0">
              <a:buNone/>
            </a:pPr>
            <a:r>
              <a:rPr lang="en-US" altLang="zh-CN" sz="1400" dirty="0" err="1"/>
              <a:t>TimePicker</a:t>
            </a:r>
            <a:r>
              <a:rPr lang="zh-CN" altLang="en-US" sz="1400" dirty="0"/>
              <a:t>是滑动选择时间的组件。</a:t>
            </a:r>
          </a:p>
          <a:p>
            <a:pPr marL="0" indent="0">
              <a:buNone/>
            </a:pPr>
            <a:r>
              <a:rPr lang="en-US" altLang="zh-CN" sz="1400" dirty="0" err="1"/>
              <a:t>TimePicker</a:t>
            </a:r>
            <a:r>
              <a:rPr lang="zh-CN" altLang="en-US" sz="1400" dirty="0"/>
              <a:t>示例如下：</a:t>
            </a:r>
          </a:p>
          <a:p>
            <a:pPr marL="0" indent="0">
              <a:buNone/>
            </a:pPr>
            <a:r>
              <a:rPr lang="en-US" altLang="zh-CN" sz="1400" dirty="0" err="1"/>
              <a:t>TimePicker</a:t>
            </a:r>
            <a:r>
              <a:rPr lang="en-US" altLang="zh-CN" sz="1400" dirty="0"/>
              <a:t>()</a:t>
            </a:r>
          </a:p>
          <a:p>
            <a:pPr marL="0" indent="0">
              <a:buNone/>
            </a:pPr>
            <a:r>
              <a:rPr lang="en-US" altLang="zh-CN" sz="1400" dirty="0"/>
              <a:t>  .</a:t>
            </a:r>
            <a:r>
              <a:rPr lang="en-US" altLang="zh-CN" sz="1400" dirty="0" err="1"/>
              <a:t>useMilitaryTime</a:t>
            </a:r>
            <a:r>
              <a:rPr lang="en-US" altLang="zh-CN" sz="1400" dirty="0"/>
              <a:t>(true) //</a:t>
            </a:r>
            <a:r>
              <a:rPr lang="zh-CN" altLang="en-US" sz="1400" dirty="0"/>
              <a:t>设置为</a:t>
            </a:r>
            <a:r>
              <a:rPr lang="en-US" altLang="zh-CN" sz="1400" dirty="0"/>
              <a:t>24</a:t>
            </a:r>
            <a:r>
              <a:rPr lang="zh-CN" altLang="en-US" sz="1400" dirty="0"/>
              <a:t>小时制</a:t>
            </a:r>
            <a:endParaRPr lang="en-US" altLang="zh-CN"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065" y="893731"/>
            <a:ext cx="2577313" cy="5498268"/>
          </a:xfrm>
          <a:prstGeom prst="rect">
            <a:avLst/>
          </a:prstGeom>
        </p:spPr>
      </p:pic>
    </p:spTree>
    <p:extLst>
      <p:ext uri="{BB962C8B-B14F-4D97-AF65-F5344CB8AC3E}">
        <p14:creationId xmlns:p14="http://schemas.microsoft.com/office/powerpoint/2010/main" val="3746856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3.4.33  Toggle</a:t>
            </a:r>
          </a:p>
        </p:txBody>
      </p:sp>
      <p:sp>
        <p:nvSpPr>
          <p:cNvPr id="3" name="内容占位符 2"/>
          <p:cNvSpPr>
            <a:spLocks noGrp="1"/>
          </p:cNvSpPr>
          <p:nvPr>
            <p:ph idx="1"/>
          </p:nvPr>
        </p:nvSpPr>
        <p:spPr>
          <a:xfrm>
            <a:off x="1053976" y="1751781"/>
            <a:ext cx="9120333" cy="6400545"/>
          </a:xfrm>
        </p:spPr>
        <p:txBody>
          <a:bodyPr>
            <a:normAutofit/>
          </a:bodyPr>
          <a:lstStyle/>
          <a:p>
            <a:pPr marL="0" indent="0">
              <a:buNone/>
            </a:pPr>
            <a:r>
              <a:rPr lang="en-US" altLang="zh-CN" sz="1400" dirty="0"/>
              <a:t>Toggle</a:t>
            </a:r>
            <a:r>
              <a:rPr lang="zh-CN" altLang="en-US" sz="1400" dirty="0"/>
              <a:t>组件提供复选框样式、状态按钮样式及开关样式。仅当</a:t>
            </a:r>
            <a:r>
              <a:rPr lang="en-US" altLang="zh-CN" sz="1400" dirty="0" err="1"/>
              <a:t>ToggleType</a:t>
            </a:r>
            <a:r>
              <a:rPr lang="zh-CN" altLang="en-US" sz="1400" dirty="0"/>
              <a:t>为</a:t>
            </a:r>
            <a:r>
              <a:rPr lang="en-US" altLang="zh-CN" sz="1400" dirty="0"/>
              <a:t>Button</a:t>
            </a:r>
            <a:r>
              <a:rPr lang="zh-CN" altLang="en-US" sz="1400" dirty="0"/>
              <a:t>时可包含子组件。</a:t>
            </a:r>
          </a:p>
          <a:p>
            <a:pPr marL="0" indent="0">
              <a:buNone/>
            </a:pPr>
            <a:r>
              <a:rPr lang="en-US" altLang="zh-CN" sz="1400" dirty="0"/>
              <a:t>Toggle</a:t>
            </a:r>
            <a:r>
              <a:rPr lang="zh-CN" altLang="en-US" sz="1400" dirty="0"/>
              <a:t>组件的构造函数参数主要有两个。</a:t>
            </a:r>
          </a:p>
          <a:p>
            <a:pPr marL="0" indent="0">
              <a:buNone/>
            </a:pPr>
            <a:r>
              <a:rPr lang="en-US" altLang="zh-CN" sz="1400" dirty="0" err="1"/>
              <a:t>typ</a:t>
            </a:r>
            <a:r>
              <a:rPr lang="zh-CN" altLang="en-US" sz="1400" dirty="0"/>
              <a:t>：开关类型，可以是</a:t>
            </a:r>
            <a:r>
              <a:rPr lang="en-US" altLang="zh-CN" sz="1400" dirty="0"/>
              <a:t>Checkbox</a:t>
            </a:r>
            <a:r>
              <a:rPr lang="zh-CN" altLang="en-US" sz="1400" dirty="0"/>
              <a:t>、</a:t>
            </a:r>
            <a:r>
              <a:rPr lang="en-US" altLang="zh-CN" sz="1400" dirty="0"/>
              <a:t>Button</a:t>
            </a:r>
            <a:r>
              <a:rPr lang="zh-CN" altLang="en-US" sz="1400" dirty="0"/>
              <a:t>、</a:t>
            </a:r>
            <a:r>
              <a:rPr lang="en-US" altLang="zh-CN" sz="1400" dirty="0"/>
              <a:t>Switch</a:t>
            </a:r>
            <a:r>
              <a:rPr lang="zh-CN" altLang="en-US" sz="1400" dirty="0"/>
              <a:t>。</a:t>
            </a:r>
          </a:p>
          <a:p>
            <a:pPr marL="0" indent="0">
              <a:buNone/>
            </a:pPr>
            <a:r>
              <a:rPr lang="en-US" altLang="zh-CN" sz="1400" dirty="0" err="1"/>
              <a:t>isOn</a:t>
            </a:r>
            <a:r>
              <a:rPr lang="zh-CN" altLang="en-US" sz="1400" dirty="0"/>
              <a:t>：开关是否打开。默认值是</a:t>
            </a:r>
            <a:r>
              <a:rPr lang="en-US" altLang="zh-CN" sz="1400" dirty="0"/>
              <a:t>false</a:t>
            </a:r>
            <a:r>
              <a:rPr lang="zh-CN" altLang="en-US" sz="1400" dirty="0"/>
              <a:t>。</a:t>
            </a:r>
          </a:p>
          <a:p>
            <a:pPr marL="0" indent="0">
              <a:buNone/>
            </a:pPr>
            <a:r>
              <a:rPr lang="en-US" altLang="zh-CN" sz="1400" dirty="0"/>
              <a:t>Toggle</a:t>
            </a:r>
            <a:r>
              <a:rPr lang="zh-CN" altLang="en-US" sz="1400" dirty="0"/>
              <a:t>组件还可以设置以下属性。</a:t>
            </a:r>
          </a:p>
          <a:p>
            <a:pPr marL="0" indent="0">
              <a:buNone/>
            </a:pPr>
            <a:r>
              <a:rPr lang="en-US" altLang="zh-CN" sz="1400" dirty="0" err="1"/>
              <a:t>selectedColor</a:t>
            </a:r>
            <a:r>
              <a:rPr lang="zh-CN" altLang="en-US" sz="1400" dirty="0"/>
              <a:t>：设置组件打开状态的背景颜色。</a:t>
            </a:r>
          </a:p>
          <a:p>
            <a:pPr marL="0" indent="0">
              <a:buNone/>
            </a:pPr>
            <a:r>
              <a:rPr lang="en-US" altLang="zh-CN" sz="1400" dirty="0" err="1"/>
              <a:t>switchPointColor</a:t>
            </a:r>
            <a:r>
              <a:rPr lang="zh-CN" altLang="en-US" sz="1400" dirty="0"/>
              <a:t>：设置</a:t>
            </a:r>
            <a:r>
              <a:rPr lang="en-US" altLang="zh-CN" sz="1400" dirty="0"/>
              <a:t>Switch</a:t>
            </a:r>
            <a:r>
              <a:rPr lang="zh-CN" altLang="en-US" sz="1400" dirty="0"/>
              <a:t>类型的圆形滑块颜色。</a:t>
            </a:r>
            <a:endParaRPr lang="en-US" altLang="zh-CN" sz="1400" dirty="0"/>
          </a:p>
        </p:txBody>
      </p:sp>
    </p:spTree>
    <p:extLst>
      <p:ext uri="{BB962C8B-B14F-4D97-AF65-F5344CB8AC3E}">
        <p14:creationId xmlns:p14="http://schemas.microsoft.com/office/powerpoint/2010/main" val="10974553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3.4.33  Toggle</a:t>
            </a:r>
          </a:p>
        </p:txBody>
      </p:sp>
      <p:sp>
        <p:nvSpPr>
          <p:cNvPr id="3" name="内容占位符 2"/>
          <p:cNvSpPr>
            <a:spLocks noGrp="1"/>
          </p:cNvSpPr>
          <p:nvPr>
            <p:ph idx="1"/>
          </p:nvPr>
        </p:nvSpPr>
        <p:spPr>
          <a:xfrm>
            <a:off x="895193" y="1622992"/>
            <a:ext cx="4870306" cy="6400545"/>
          </a:xfrm>
        </p:spPr>
        <p:txBody>
          <a:bodyPr>
            <a:normAutofit/>
          </a:bodyPr>
          <a:lstStyle/>
          <a:p>
            <a:pPr marL="0" indent="0">
              <a:buNone/>
            </a:pPr>
            <a:r>
              <a:rPr lang="en-US" altLang="zh-CN" sz="1400" dirty="0"/>
              <a:t>Toggle</a:t>
            </a:r>
            <a:r>
              <a:rPr lang="zh-CN" altLang="en-US" sz="1400" dirty="0"/>
              <a:t>示例如下：</a:t>
            </a:r>
          </a:p>
          <a:p>
            <a:pPr marL="0" indent="0">
              <a:buNone/>
            </a:pPr>
            <a:r>
              <a:rPr lang="en-US" altLang="zh-CN" sz="1400" dirty="0"/>
              <a:t>//</a:t>
            </a:r>
            <a:r>
              <a:rPr lang="zh-CN" altLang="en-US" sz="1400" dirty="0"/>
              <a:t>关闭的</a:t>
            </a:r>
            <a:r>
              <a:rPr lang="en-US" altLang="zh-CN" sz="1400" dirty="0"/>
              <a:t>Switch</a:t>
            </a:r>
            <a:r>
              <a:rPr lang="zh-CN" altLang="en-US" sz="1400" dirty="0"/>
              <a:t>类型</a:t>
            </a:r>
          </a:p>
          <a:p>
            <a:pPr marL="0" indent="0">
              <a:buNone/>
            </a:pPr>
            <a:r>
              <a:rPr lang="en-US" altLang="zh-CN" sz="1400" dirty="0"/>
              <a:t>Toggle({ type: </a:t>
            </a:r>
            <a:r>
              <a:rPr lang="en-US" altLang="zh-CN" sz="1400" dirty="0" err="1"/>
              <a:t>ToggleType.Switch</a:t>
            </a:r>
            <a:r>
              <a:rPr lang="en-US" altLang="zh-CN" sz="1400" dirty="0"/>
              <a:t>, </a:t>
            </a:r>
            <a:r>
              <a:rPr lang="en-US" altLang="zh-CN" sz="1400" dirty="0" err="1"/>
              <a:t>isOn</a:t>
            </a:r>
            <a:r>
              <a:rPr lang="en-US" altLang="zh-CN" sz="1400" dirty="0"/>
              <a:t>: false })</a:t>
            </a:r>
          </a:p>
          <a:p>
            <a:pPr marL="0" indent="0">
              <a:buNone/>
            </a:pPr>
            <a:r>
              <a:rPr lang="en-US" altLang="zh-CN" sz="1400" dirty="0"/>
              <a:t>  .size({ width: 40, height: 40 </a:t>
            </a:r>
            <a:r>
              <a:rPr lang="en-US" altLang="zh-CN" sz="1400" dirty="0" smtClean="0"/>
              <a:t>})  //</a:t>
            </a:r>
            <a:r>
              <a:rPr lang="zh-CN" altLang="en-US" sz="1400" dirty="0"/>
              <a:t>设置大小</a:t>
            </a:r>
          </a:p>
          <a:p>
            <a:pPr marL="0" indent="0">
              <a:buNone/>
            </a:pPr>
            <a:r>
              <a:rPr lang="zh-CN" altLang="en-US" sz="1400" dirty="0"/>
              <a:t>  </a:t>
            </a:r>
            <a:r>
              <a:rPr lang="en-US" altLang="zh-CN" sz="1400" dirty="0"/>
              <a:t>.</a:t>
            </a:r>
            <a:r>
              <a:rPr lang="en-US" altLang="zh-CN" sz="1400" dirty="0" err="1"/>
              <a:t>selectedColor</a:t>
            </a:r>
            <a:r>
              <a:rPr lang="en-US" altLang="zh-CN" sz="1400" dirty="0"/>
              <a:t>('#007DFF') </a:t>
            </a:r>
            <a:r>
              <a:rPr lang="en-US" altLang="zh-CN" sz="1400" dirty="0" smtClean="0"/>
              <a:t>    //</a:t>
            </a:r>
            <a:r>
              <a:rPr lang="zh-CN" altLang="en-US" sz="1400" dirty="0"/>
              <a:t>设置组件打开状态的背景颜色</a:t>
            </a:r>
          </a:p>
          <a:p>
            <a:pPr marL="0" indent="0">
              <a:buNone/>
            </a:pPr>
            <a:r>
              <a:rPr lang="zh-CN" altLang="en-US" sz="1400" dirty="0"/>
              <a:t>  </a:t>
            </a:r>
            <a:r>
              <a:rPr lang="en-US" altLang="zh-CN" sz="1400" dirty="0"/>
              <a:t>.</a:t>
            </a:r>
            <a:r>
              <a:rPr lang="en-US" altLang="zh-CN" sz="1400" dirty="0" err="1"/>
              <a:t>switchPointColor</a:t>
            </a:r>
            <a:r>
              <a:rPr lang="en-US" altLang="zh-CN" sz="1400" dirty="0"/>
              <a:t>('#FFFFFF') </a:t>
            </a:r>
            <a:r>
              <a:rPr lang="en-US" altLang="zh-CN" sz="1400" dirty="0" smtClean="0"/>
              <a:t>  //</a:t>
            </a:r>
            <a:r>
              <a:rPr lang="zh-CN" altLang="en-US" sz="1400" dirty="0"/>
              <a:t>设置</a:t>
            </a:r>
            <a:r>
              <a:rPr lang="en-US" altLang="zh-CN" sz="1400" dirty="0"/>
              <a:t>Switch</a:t>
            </a:r>
            <a:r>
              <a:rPr lang="zh-CN" altLang="en-US" sz="1400" dirty="0"/>
              <a:t>类型的圆形滑块颜色</a:t>
            </a:r>
          </a:p>
          <a:p>
            <a:pPr marL="0" indent="0">
              <a:buNone/>
            </a:pPr>
            <a:endParaRPr lang="zh-CN" altLang="en-US" sz="1400" dirty="0"/>
          </a:p>
          <a:p>
            <a:pPr marL="0" indent="0">
              <a:buNone/>
            </a:pPr>
            <a:r>
              <a:rPr lang="en-US" altLang="zh-CN" sz="1400" dirty="0"/>
              <a:t>//</a:t>
            </a:r>
            <a:r>
              <a:rPr lang="zh-CN" altLang="en-US" sz="1400" dirty="0"/>
              <a:t>打开的</a:t>
            </a:r>
            <a:r>
              <a:rPr lang="en-US" altLang="zh-CN" sz="1400" dirty="0"/>
              <a:t>Switch</a:t>
            </a:r>
            <a:r>
              <a:rPr lang="zh-CN" altLang="en-US" sz="1400" dirty="0"/>
              <a:t>类型</a:t>
            </a:r>
          </a:p>
          <a:p>
            <a:pPr marL="0" indent="0">
              <a:buNone/>
            </a:pPr>
            <a:r>
              <a:rPr lang="en-US" altLang="zh-CN" sz="1400" dirty="0"/>
              <a:t>Toggle({ type: </a:t>
            </a:r>
            <a:r>
              <a:rPr lang="en-US" altLang="zh-CN" sz="1400" dirty="0" err="1"/>
              <a:t>ToggleType.Switch</a:t>
            </a:r>
            <a:r>
              <a:rPr lang="en-US" altLang="zh-CN" sz="1400" dirty="0"/>
              <a:t>, </a:t>
            </a:r>
            <a:r>
              <a:rPr lang="en-US" altLang="zh-CN" sz="1400" dirty="0" err="1"/>
              <a:t>isOn</a:t>
            </a:r>
            <a:r>
              <a:rPr lang="en-US" altLang="zh-CN" sz="1400" dirty="0"/>
              <a:t>: true })</a:t>
            </a:r>
          </a:p>
          <a:p>
            <a:pPr marL="0" indent="0">
              <a:buNone/>
            </a:pPr>
            <a:r>
              <a:rPr lang="en-US" altLang="zh-CN" sz="1400" dirty="0"/>
              <a:t>  .size({ width: 40, height: 40 }) </a:t>
            </a:r>
            <a:r>
              <a:rPr lang="en-US" altLang="zh-CN" sz="1400" dirty="0" smtClean="0"/>
              <a:t>  //</a:t>
            </a:r>
            <a:r>
              <a:rPr lang="zh-CN" altLang="en-US" sz="1400" dirty="0"/>
              <a:t>设置大小</a:t>
            </a:r>
          </a:p>
          <a:p>
            <a:pPr marL="0" indent="0">
              <a:buNone/>
            </a:pPr>
            <a:r>
              <a:rPr lang="zh-CN" altLang="en-US" sz="1400" dirty="0"/>
              <a:t>  </a:t>
            </a:r>
            <a:r>
              <a:rPr lang="en-US" altLang="zh-CN" sz="1400" dirty="0"/>
              <a:t>.</a:t>
            </a:r>
            <a:r>
              <a:rPr lang="en-US" altLang="zh-CN" sz="1400" dirty="0" err="1"/>
              <a:t>selectedColor</a:t>
            </a:r>
            <a:r>
              <a:rPr lang="en-US" altLang="zh-CN" sz="1400" dirty="0"/>
              <a:t>('#007DFF') </a:t>
            </a:r>
            <a:r>
              <a:rPr lang="en-US" altLang="zh-CN" sz="1400" dirty="0" smtClean="0"/>
              <a:t>   //</a:t>
            </a:r>
            <a:r>
              <a:rPr lang="zh-CN" altLang="en-US" sz="1400" dirty="0"/>
              <a:t>设置组件打开状态的背景颜色</a:t>
            </a:r>
          </a:p>
          <a:p>
            <a:pPr marL="0" indent="0">
              <a:buNone/>
            </a:pPr>
            <a:r>
              <a:rPr lang="zh-CN" altLang="en-US" sz="1400" dirty="0"/>
              <a:t>  </a:t>
            </a:r>
            <a:r>
              <a:rPr lang="en-US" altLang="zh-CN" sz="1400" dirty="0"/>
              <a:t>.</a:t>
            </a:r>
            <a:r>
              <a:rPr lang="en-US" altLang="zh-CN" sz="1400" dirty="0" err="1"/>
              <a:t>switchPointColor</a:t>
            </a:r>
            <a:r>
              <a:rPr lang="en-US" altLang="zh-CN" sz="1400" dirty="0"/>
              <a:t>('#FFFFFF</a:t>
            </a:r>
            <a:r>
              <a:rPr lang="en-US" altLang="zh-CN" sz="1400" dirty="0" smtClean="0"/>
              <a:t>')  //</a:t>
            </a:r>
            <a:r>
              <a:rPr lang="zh-CN" altLang="en-US" sz="1400" dirty="0"/>
              <a:t>设置</a:t>
            </a:r>
            <a:r>
              <a:rPr lang="en-US" altLang="zh-CN" sz="1400" dirty="0"/>
              <a:t>Switch</a:t>
            </a:r>
            <a:r>
              <a:rPr lang="zh-CN" altLang="en-US" sz="1400" dirty="0"/>
              <a:t>类型的圆形滑块颜色</a:t>
            </a:r>
          </a:p>
          <a:p>
            <a:pPr marL="0" indent="0">
              <a:buNone/>
            </a:pPr>
            <a:endParaRPr lang="zh-CN" altLang="en-US" sz="1400" dirty="0"/>
          </a:p>
          <a:p>
            <a:pPr marL="0" indent="0">
              <a:buNone/>
            </a:pPr>
            <a:r>
              <a:rPr lang="en-US" altLang="zh-CN" sz="1400" dirty="0"/>
              <a:t>//</a:t>
            </a:r>
            <a:r>
              <a:rPr lang="zh-CN" altLang="en-US" sz="1400" dirty="0"/>
              <a:t>关闭的</a:t>
            </a:r>
            <a:r>
              <a:rPr lang="en-US" altLang="zh-CN" sz="1400" dirty="0"/>
              <a:t>Checkbox</a:t>
            </a:r>
            <a:r>
              <a:rPr lang="zh-CN" altLang="en-US" sz="1400" dirty="0"/>
              <a:t>类型</a:t>
            </a:r>
          </a:p>
          <a:p>
            <a:pPr marL="0" indent="0">
              <a:buNone/>
            </a:pPr>
            <a:r>
              <a:rPr lang="en-US" altLang="zh-CN" sz="1400" dirty="0"/>
              <a:t>Toggle({ type: </a:t>
            </a:r>
            <a:r>
              <a:rPr lang="en-US" altLang="zh-CN" sz="1400" dirty="0" err="1"/>
              <a:t>ToggleType.Checkbox</a:t>
            </a:r>
            <a:r>
              <a:rPr lang="en-US" altLang="zh-CN" sz="1400" dirty="0"/>
              <a:t>, </a:t>
            </a:r>
            <a:r>
              <a:rPr lang="en-US" altLang="zh-CN" sz="1400" dirty="0" err="1"/>
              <a:t>isOn</a:t>
            </a:r>
            <a:r>
              <a:rPr lang="en-US" altLang="zh-CN" sz="1400" dirty="0"/>
              <a:t>: false })</a:t>
            </a:r>
          </a:p>
          <a:p>
            <a:pPr marL="0" indent="0">
              <a:buNone/>
            </a:pPr>
            <a:r>
              <a:rPr lang="en-US" altLang="zh-CN" sz="1400" dirty="0"/>
              <a:t>  .size({ width: 40, height: 40 </a:t>
            </a:r>
            <a:r>
              <a:rPr lang="en-US" altLang="zh-CN" sz="1400" dirty="0" smtClean="0"/>
              <a:t>})  //</a:t>
            </a:r>
            <a:r>
              <a:rPr lang="zh-CN" altLang="en-US" sz="1400" dirty="0"/>
              <a:t>设置大小</a:t>
            </a:r>
          </a:p>
          <a:p>
            <a:pPr marL="0" indent="0">
              <a:buNone/>
            </a:pPr>
            <a:r>
              <a:rPr lang="zh-CN" altLang="en-US" sz="1400" dirty="0"/>
              <a:t>  </a:t>
            </a:r>
            <a:r>
              <a:rPr lang="en-US" altLang="zh-CN" sz="1400" dirty="0"/>
              <a:t>.</a:t>
            </a:r>
            <a:r>
              <a:rPr lang="en-US" altLang="zh-CN" sz="1400" dirty="0" err="1"/>
              <a:t>selectedColor</a:t>
            </a:r>
            <a:r>
              <a:rPr lang="en-US" altLang="zh-CN" sz="1400" dirty="0"/>
              <a:t>('#007DFF') </a:t>
            </a:r>
            <a:r>
              <a:rPr lang="en-US" altLang="zh-CN" sz="1400" dirty="0" smtClean="0"/>
              <a:t>  //</a:t>
            </a:r>
            <a:r>
              <a:rPr lang="zh-CN" altLang="en-US" sz="1400" dirty="0"/>
              <a:t>设置组件打开状态的背景颜色</a:t>
            </a:r>
          </a:p>
          <a:p>
            <a:pPr marL="0" indent="0">
              <a:buNone/>
            </a:pPr>
            <a:endParaRPr lang="zh-CN" altLang="en-US" sz="1400" dirty="0"/>
          </a:p>
        </p:txBody>
      </p:sp>
      <p:sp>
        <p:nvSpPr>
          <p:cNvPr id="4" name="内容占位符 2"/>
          <p:cNvSpPr txBox="1">
            <a:spLocks/>
          </p:cNvSpPr>
          <p:nvPr/>
        </p:nvSpPr>
        <p:spPr>
          <a:xfrm>
            <a:off x="5863812" y="2099510"/>
            <a:ext cx="4870306" cy="6400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smtClean="0"/>
          </a:p>
          <a:p>
            <a:pPr marL="0" indent="0">
              <a:buFont typeface="Arial" panose="020B0604020202020204" pitchFamily="34" charset="0"/>
              <a:buNone/>
            </a:pPr>
            <a:r>
              <a:rPr lang="en-US" altLang="zh-CN" sz="1400" dirty="0" smtClean="0"/>
              <a:t>//</a:t>
            </a:r>
            <a:r>
              <a:rPr lang="zh-CN" altLang="en-US" sz="1400" dirty="0" smtClean="0"/>
              <a:t>打开的</a:t>
            </a:r>
            <a:r>
              <a:rPr lang="en-US" altLang="zh-CN" sz="1400" dirty="0" smtClean="0"/>
              <a:t>Checkbox</a:t>
            </a:r>
            <a:r>
              <a:rPr lang="zh-CN" altLang="en-US" sz="1400" dirty="0" smtClean="0"/>
              <a:t>类型</a:t>
            </a:r>
          </a:p>
          <a:p>
            <a:pPr marL="0" indent="0">
              <a:buFont typeface="Arial" panose="020B0604020202020204" pitchFamily="34" charset="0"/>
              <a:buNone/>
            </a:pPr>
            <a:r>
              <a:rPr lang="en-US" altLang="zh-CN" sz="1400" dirty="0" smtClean="0"/>
              <a:t>Toggle({ type: </a:t>
            </a:r>
            <a:r>
              <a:rPr lang="en-US" altLang="zh-CN" sz="1400" dirty="0" err="1" smtClean="0"/>
              <a:t>ToggleType.Checkbox</a:t>
            </a:r>
            <a:r>
              <a:rPr lang="en-US" altLang="zh-CN" sz="1400" dirty="0" smtClean="0"/>
              <a:t>, </a:t>
            </a:r>
            <a:r>
              <a:rPr lang="en-US" altLang="zh-CN" sz="1400" dirty="0" err="1" smtClean="0"/>
              <a:t>isOn</a:t>
            </a:r>
            <a:r>
              <a:rPr lang="en-US" altLang="zh-CN" sz="1400" dirty="0" smtClean="0"/>
              <a:t>: true })</a:t>
            </a:r>
          </a:p>
          <a:p>
            <a:pPr marL="0" indent="0">
              <a:buFont typeface="Arial" panose="020B0604020202020204" pitchFamily="34" charset="0"/>
              <a:buNone/>
            </a:pPr>
            <a:r>
              <a:rPr lang="en-US" altLang="zh-CN" sz="1400" dirty="0" smtClean="0"/>
              <a:t>  .size({ width: 40, height: 40 })  //</a:t>
            </a:r>
            <a:r>
              <a:rPr lang="zh-CN" altLang="en-US" sz="1400" dirty="0" smtClean="0"/>
              <a:t>设置大小</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selectedColor</a:t>
            </a:r>
            <a:r>
              <a:rPr lang="en-US" altLang="zh-CN" sz="1400" dirty="0" smtClean="0"/>
              <a:t>('#007DFF')   //</a:t>
            </a:r>
            <a:r>
              <a:rPr lang="zh-CN" altLang="en-US" sz="1400" dirty="0" smtClean="0"/>
              <a:t>设置组件打开状态的背景颜色</a:t>
            </a:r>
          </a:p>
          <a:p>
            <a:pPr marL="0" indent="0">
              <a:buFont typeface="Arial" panose="020B0604020202020204" pitchFamily="34" charset="0"/>
              <a:buNone/>
            </a:pPr>
            <a:endParaRPr lang="zh-CN" altLang="en-US" sz="1400" dirty="0" smtClean="0"/>
          </a:p>
          <a:p>
            <a:pPr marL="0" indent="0">
              <a:buFont typeface="Arial" panose="020B0604020202020204" pitchFamily="34" charset="0"/>
              <a:buNone/>
            </a:pPr>
            <a:r>
              <a:rPr lang="en-US" altLang="zh-CN" sz="1400" dirty="0" smtClean="0"/>
              <a:t>//</a:t>
            </a:r>
            <a:r>
              <a:rPr lang="zh-CN" altLang="en-US" sz="1400" dirty="0" smtClean="0"/>
              <a:t>关闭的</a:t>
            </a:r>
            <a:r>
              <a:rPr lang="en-US" altLang="zh-CN" sz="1400" dirty="0" smtClean="0"/>
              <a:t>Button</a:t>
            </a:r>
            <a:r>
              <a:rPr lang="zh-CN" altLang="en-US" sz="1400" dirty="0" smtClean="0"/>
              <a:t>类型</a:t>
            </a:r>
          </a:p>
          <a:p>
            <a:pPr marL="0" indent="0">
              <a:buFont typeface="Arial" panose="020B0604020202020204" pitchFamily="34" charset="0"/>
              <a:buNone/>
            </a:pPr>
            <a:r>
              <a:rPr lang="en-US" altLang="zh-CN" sz="1400" dirty="0" smtClean="0"/>
              <a:t>Toggle({ type: </a:t>
            </a:r>
            <a:r>
              <a:rPr lang="en-US" altLang="zh-CN" sz="1400" dirty="0" err="1" smtClean="0"/>
              <a:t>ToggleType.Button</a:t>
            </a:r>
            <a:r>
              <a:rPr lang="en-US" altLang="zh-CN" sz="1400" dirty="0" smtClean="0"/>
              <a:t>, </a:t>
            </a:r>
            <a:r>
              <a:rPr lang="en-US" altLang="zh-CN" sz="1400" dirty="0" err="1" smtClean="0"/>
              <a:t>isOn</a:t>
            </a:r>
            <a:r>
              <a:rPr lang="en-US" altLang="zh-CN" sz="1400" dirty="0" smtClean="0"/>
              <a:t>: false })</a:t>
            </a:r>
          </a:p>
          <a:p>
            <a:pPr marL="0" indent="0">
              <a:buFont typeface="Arial" panose="020B0604020202020204" pitchFamily="34" charset="0"/>
              <a:buNone/>
            </a:pPr>
            <a:r>
              <a:rPr lang="en-US" altLang="zh-CN" sz="1400" dirty="0" smtClean="0"/>
              <a:t>  .size({ width: 40, height: 40 })  //</a:t>
            </a:r>
            <a:r>
              <a:rPr lang="zh-CN" altLang="en-US" sz="1400" dirty="0" smtClean="0"/>
              <a:t>设置大小</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selectedColor</a:t>
            </a:r>
            <a:r>
              <a:rPr lang="en-US" altLang="zh-CN" sz="1400" dirty="0" smtClean="0"/>
              <a:t>('#007DFF')   //</a:t>
            </a:r>
            <a:r>
              <a:rPr lang="zh-CN" altLang="en-US" sz="1400" dirty="0" smtClean="0"/>
              <a:t>设置组件打开状态的背景颜色</a:t>
            </a:r>
          </a:p>
          <a:p>
            <a:pPr marL="0" indent="0">
              <a:buFont typeface="Arial" panose="020B0604020202020204" pitchFamily="34" charset="0"/>
              <a:buNone/>
            </a:pPr>
            <a:endParaRPr lang="zh-CN" altLang="en-US" sz="1400" dirty="0" smtClean="0"/>
          </a:p>
          <a:p>
            <a:pPr marL="0" indent="0">
              <a:buFont typeface="Arial" panose="020B0604020202020204" pitchFamily="34" charset="0"/>
              <a:buNone/>
            </a:pPr>
            <a:r>
              <a:rPr lang="en-US" altLang="zh-CN" sz="1400" dirty="0" smtClean="0"/>
              <a:t>//</a:t>
            </a:r>
            <a:r>
              <a:rPr lang="zh-CN" altLang="en-US" sz="1400" dirty="0" smtClean="0"/>
              <a:t>打开的</a:t>
            </a:r>
            <a:r>
              <a:rPr lang="en-US" altLang="zh-CN" sz="1400" dirty="0" smtClean="0"/>
              <a:t>Button</a:t>
            </a:r>
            <a:r>
              <a:rPr lang="zh-CN" altLang="en-US" sz="1400" dirty="0" smtClean="0"/>
              <a:t>类型</a:t>
            </a:r>
          </a:p>
          <a:p>
            <a:pPr marL="0" indent="0">
              <a:buFont typeface="Arial" panose="020B0604020202020204" pitchFamily="34" charset="0"/>
              <a:buNone/>
            </a:pPr>
            <a:r>
              <a:rPr lang="en-US" altLang="zh-CN" sz="1400" dirty="0" smtClean="0"/>
              <a:t>Toggle({ type: </a:t>
            </a:r>
            <a:r>
              <a:rPr lang="en-US" altLang="zh-CN" sz="1400" dirty="0" err="1" smtClean="0"/>
              <a:t>ToggleType.Button</a:t>
            </a:r>
            <a:r>
              <a:rPr lang="en-US" altLang="zh-CN" sz="1400" dirty="0" smtClean="0"/>
              <a:t>, </a:t>
            </a:r>
            <a:r>
              <a:rPr lang="en-US" altLang="zh-CN" sz="1400" dirty="0" err="1" smtClean="0"/>
              <a:t>isOn</a:t>
            </a:r>
            <a:r>
              <a:rPr lang="en-US" altLang="zh-CN" sz="1400" dirty="0" smtClean="0"/>
              <a:t>: true })</a:t>
            </a:r>
          </a:p>
          <a:p>
            <a:pPr marL="0" indent="0">
              <a:buFont typeface="Arial" panose="020B0604020202020204" pitchFamily="34" charset="0"/>
              <a:buNone/>
            </a:pPr>
            <a:r>
              <a:rPr lang="en-US" altLang="zh-CN" sz="1400" dirty="0" smtClean="0"/>
              <a:t>  .size({ width: 40, height: 40 })  //</a:t>
            </a:r>
            <a:r>
              <a:rPr lang="zh-CN" altLang="en-US" sz="1400" dirty="0" smtClean="0"/>
              <a:t>设置大小</a:t>
            </a:r>
          </a:p>
          <a:p>
            <a:pPr marL="0" indent="0">
              <a:buFont typeface="Arial" panose="020B0604020202020204" pitchFamily="34" charset="0"/>
              <a:buNone/>
            </a:pPr>
            <a:r>
              <a:rPr lang="zh-CN" altLang="en-US" sz="1400" dirty="0" smtClean="0"/>
              <a:t>  </a:t>
            </a:r>
            <a:r>
              <a:rPr lang="en-US" altLang="zh-CN" sz="1400" dirty="0" smtClean="0"/>
              <a:t>.</a:t>
            </a:r>
            <a:r>
              <a:rPr lang="en-US" altLang="zh-CN" sz="1400" dirty="0" err="1" smtClean="0"/>
              <a:t>selectedColor</a:t>
            </a:r>
            <a:r>
              <a:rPr lang="en-US" altLang="zh-CN" sz="1400" dirty="0" smtClean="0"/>
              <a:t>('#007DFF')   //</a:t>
            </a:r>
            <a:r>
              <a:rPr lang="zh-CN" altLang="en-US" sz="1400" dirty="0" smtClean="0"/>
              <a:t>设置组件打开状态的背景颜色</a:t>
            </a:r>
            <a:endParaRPr lang="en-US" altLang="zh-CN"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222" y="0"/>
            <a:ext cx="1733792" cy="3391373"/>
          </a:xfrm>
          <a:prstGeom prst="rect">
            <a:avLst/>
          </a:prstGeom>
        </p:spPr>
      </p:pic>
    </p:spTree>
    <p:extLst>
      <p:ext uri="{BB962C8B-B14F-4D97-AF65-F5344CB8AC3E}">
        <p14:creationId xmlns:p14="http://schemas.microsoft.com/office/powerpoint/2010/main" val="472649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en-US" altLang="zh-CN" dirty="0" err="1"/>
              <a:t>ArkUI</a:t>
            </a:r>
            <a:r>
              <a:rPr lang="zh-CN" altLang="en-US" dirty="0"/>
              <a:t>的主要特征</a:t>
            </a:r>
          </a:p>
        </p:txBody>
      </p:sp>
      <p:sp>
        <p:nvSpPr>
          <p:cNvPr id="3" name="内容占位符 2"/>
          <p:cNvSpPr>
            <a:spLocks noGrp="1"/>
          </p:cNvSpPr>
          <p:nvPr>
            <p:ph idx="1"/>
          </p:nvPr>
        </p:nvSpPr>
        <p:spPr>
          <a:xfrm>
            <a:off x="838200" y="1690688"/>
            <a:ext cx="10515600" cy="4351338"/>
          </a:xfrm>
        </p:spPr>
        <p:txBody>
          <a:bodyPr>
            <a:normAutofit fontScale="62500" lnSpcReduction="20000"/>
          </a:bodyPr>
          <a:lstStyle/>
          <a:p>
            <a:r>
              <a:rPr lang="en-US" altLang="zh-CN" dirty="0"/>
              <a:t>UI</a:t>
            </a:r>
            <a:r>
              <a:rPr lang="zh-CN" altLang="en-US" dirty="0"/>
              <a:t>组件：</a:t>
            </a:r>
            <a:r>
              <a:rPr lang="en-US" altLang="zh-CN" dirty="0" err="1"/>
              <a:t>ArkUI</a:t>
            </a:r>
            <a:r>
              <a:rPr lang="zh-CN" altLang="en-US" dirty="0"/>
              <a:t>内置了丰富的多态组件，包括</a:t>
            </a:r>
            <a:r>
              <a:rPr lang="en-US" altLang="zh-CN" dirty="0"/>
              <a:t>Image</a:t>
            </a:r>
            <a:r>
              <a:rPr lang="zh-CN" altLang="en-US" dirty="0"/>
              <a:t>、</a:t>
            </a:r>
            <a:r>
              <a:rPr lang="en-US" altLang="zh-CN" dirty="0"/>
              <a:t>Text</a:t>
            </a:r>
            <a:r>
              <a:rPr lang="zh-CN" altLang="en-US" dirty="0"/>
              <a:t>、</a:t>
            </a:r>
            <a:r>
              <a:rPr lang="en-US" altLang="zh-CN" dirty="0"/>
              <a:t>Button</a:t>
            </a:r>
            <a:r>
              <a:rPr lang="zh-CN" altLang="en-US" dirty="0"/>
              <a:t>等基础组件，可包含一个或多个子</a:t>
            </a:r>
            <a:r>
              <a:rPr lang="zh-CN" altLang="en-US" dirty="0" smtClean="0"/>
              <a:t>组件容器</a:t>
            </a:r>
            <a:r>
              <a:rPr lang="zh-CN" altLang="en-US" dirty="0"/>
              <a:t>组件、满足开发者自定义绘图需求的绘制组件以及提供视频播放能力的媒体组件等。其中</a:t>
            </a:r>
            <a:r>
              <a:rPr lang="zh-CN" altLang="en-US" dirty="0" smtClean="0"/>
              <a:t>“多态”是</a:t>
            </a:r>
            <a:r>
              <a:rPr lang="zh-CN" altLang="en-US" dirty="0"/>
              <a:t>指组件针对不同类型设备进行了设计，提供了在不同平台上的样式适配能力。同时，</a:t>
            </a:r>
            <a:r>
              <a:rPr lang="en-US" altLang="zh-CN" dirty="0" err="1"/>
              <a:t>ArkUI</a:t>
            </a:r>
            <a:r>
              <a:rPr lang="zh-CN" altLang="en-US" dirty="0"/>
              <a:t>也支持用户</a:t>
            </a:r>
            <a:r>
              <a:rPr lang="zh-CN" altLang="en-US" dirty="0" smtClean="0"/>
              <a:t>自定义</a:t>
            </a:r>
            <a:r>
              <a:rPr lang="zh-CN" altLang="en-US" dirty="0"/>
              <a:t>组件。</a:t>
            </a:r>
          </a:p>
          <a:p>
            <a:r>
              <a:rPr lang="zh-CN" altLang="en-US" dirty="0"/>
              <a:t>布局：</a:t>
            </a:r>
            <a:r>
              <a:rPr lang="en-US" altLang="zh-CN" dirty="0"/>
              <a:t>UI</a:t>
            </a:r>
            <a:r>
              <a:rPr lang="zh-CN" altLang="en-US" dirty="0"/>
              <a:t>界面设计离不开布局的参与。</a:t>
            </a:r>
            <a:r>
              <a:rPr lang="en-US" altLang="zh-CN" dirty="0" err="1"/>
              <a:t>ArkUI</a:t>
            </a:r>
            <a:r>
              <a:rPr lang="zh-CN" altLang="en-US" dirty="0"/>
              <a:t>提供了多种布局方式，不仅保留了经典的弹性布局能力，还</a:t>
            </a:r>
            <a:r>
              <a:rPr lang="zh-CN" altLang="en-US" dirty="0" smtClean="0"/>
              <a:t>提供</a:t>
            </a:r>
            <a:r>
              <a:rPr lang="zh-CN" altLang="en-US" dirty="0"/>
              <a:t>了列表、宫格、栅格布局和适应多分辨率场景开发的原子布局能力。</a:t>
            </a:r>
          </a:p>
          <a:p>
            <a:r>
              <a:rPr lang="zh-CN" altLang="en-US" dirty="0"/>
              <a:t>动画：</a:t>
            </a:r>
            <a:r>
              <a:rPr lang="en-US" altLang="zh-CN" dirty="0" err="1"/>
              <a:t>ArkUI</a:t>
            </a:r>
            <a:r>
              <a:rPr lang="zh-CN" altLang="en-US" dirty="0"/>
              <a:t>对于</a:t>
            </a:r>
            <a:r>
              <a:rPr lang="en-US" altLang="zh-CN" dirty="0"/>
              <a:t>UI</a:t>
            </a:r>
            <a:r>
              <a:rPr lang="zh-CN" altLang="en-US" dirty="0"/>
              <a:t>界面的美化，除组件内置动画效果外，还提供了属性动画、转场动画和自定义动画</a:t>
            </a:r>
            <a:r>
              <a:rPr lang="zh-CN" altLang="en-US" dirty="0" smtClean="0"/>
              <a:t>能力。</a:t>
            </a:r>
            <a:endParaRPr lang="zh-CN" altLang="en-US" dirty="0"/>
          </a:p>
          <a:p>
            <a:r>
              <a:rPr lang="zh-CN" altLang="en-US" dirty="0"/>
              <a:t>绘制：</a:t>
            </a:r>
            <a:r>
              <a:rPr lang="en-US" altLang="zh-CN" dirty="0" err="1"/>
              <a:t>ArkUI</a:t>
            </a:r>
            <a:r>
              <a:rPr lang="zh-CN" altLang="en-US" dirty="0"/>
              <a:t>提供了多种绘制能力，以满足开发者的自定义绘图需求，支持绘制形状、颜色</a:t>
            </a:r>
            <a:r>
              <a:rPr lang="zh-CN" altLang="en-US" dirty="0" smtClean="0"/>
              <a:t>填充</a:t>
            </a:r>
            <a:r>
              <a:rPr lang="zh-CN" altLang="en-US" dirty="0"/>
              <a:t>、绘制文本、变形与裁剪、嵌入图片等。</a:t>
            </a:r>
          </a:p>
          <a:p>
            <a:r>
              <a:rPr lang="zh-CN" altLang="en-US" dirty="0"/>
              <a:t>交互事件：</a:t>
            </a:r>
            <a:r>
              <a:rPr lang="en-US" altLang="zh-CN" dirty="0" err="1"/>
              <a:t>ArkUI</a:t>
            </a:r>
            <a:r>
              <a:rPr lang="zh-CN" altLang="en-US" dirty="0"/>
              <a:t>提供了多种交互能力，以满足应用在不同平台通过不同输入设备进行</a:t>
            </a:r>
            <a:r>
              <a:rPr lang="en-US" altLang="zh-CN" dirty="0"/>
              <a:t>UI</a:t>
            </a:r>
            <a:r>
              <a:rPr lang="zh-CN" altLang="en-US" dirty="0"/>
              <a:t>交互响应的需求</a:t>
            </a:r>
            <a:r>
              <a:rPr lang="zh-CN" altLang="en-US" dirty="0" smtClean="0"/>
              <a:t>，默认</a:t>
            </a:r>
            <a:r>
              <a:rPr lang="zh-CN" altLang="en-US" dirty="0"/>
              <a:t>适配触摸手势、遥控器按键输入、键鼠输入，同时提供了相应的事件回调以便开发者添加交互逻辑。</a:t>
            </a:r>
          </a:p>
          <a:p>
            <a:r>
              <a:rPr lang="zh-CN" altLang="en-US" dirty="0"/>
              <a:t>平台</a:t>
            </a:r>
            <a:r>
              <a:rPr lang="en-US" altLang="zh-CN" dirty="0"/>
              <a:t>API</a:t>
            </a:r>
            <a:r>
              <a:rPr lang="zh-CN" altLang="en-US" dirty="0"/>
              <a:t>通道：</a:t>
            </a:r>
            <a:r>
              <a:rPr lang="en-US" altLang="zh-CN" dirty="0" err="1"/>
              <a:t>ArkUI</a:t>
            </a:r>
            <a:r>
              <a:rPr lang="zh-CN" altLang="en-US" dirty="0"/>
              <a:t>提供了</a:t>
            </a:r>
            <a:r>
              <a:rPr lang="en-US" altLang="zh-CN" dirty="0"/>
              <a:t>API</a:t>
            </a:r>
            <a:r>
              <a:rPr lang="zh-CN" altLang="en-US" dirty="0"/>
              <a:t>扩展机制，可通过该机制对平台能力进行封装，提供风格统一的</a:t>
            </a:r>
            <a:r>
              <a:rPr lang="en-US" altLang="zh-CN" dirty="0"/>
              <a:t>JS</a:t>
            </a:r>
            <a:r>
              <a:rPr lang="zh-CN" altLang="en-US" dirty="0"/>
              <a:t>接口。</a:t>
            </a:r>
          </a:p>
          <a:p>
            <a:r>
              <a:rPr lang="zh-CN" altLang="en-US" dirty="0"/>
              <a:t>两种开发范式：</a:t>
            </a:r>
            <a:r>
              <a:rPr lang="en-US" altLang="zh-CN" dirty="0" err="1"/>
              <a:t>ArkUI</a:t>
            </a:r>
            <a:r>
              <a:rPr lang="zh-CN" altLang="en-US" dirty="0"/>
              <a:t>针对不同的应用场景以及不同技术背景的开发者提供了两种开发范式，分别是</a:t>
            </a:r>
            <a:r>
              <a:rPr lang="zh-CN" altLang="en-US" dirty="0" smtClean="0"/>
              <a:t>基于</a:t>
            </a:r>
            <a:r>
              <a:rPr lang="en-US" altLang="zh-CN" dirty="0" err="1" smtClean="0"/>
              <a:t>ArkTS</a:t>
            </a:r>
            <a:r>
              <a:rPr lang="zh-CN" altLang="en-US" dirty="0"/>
              <a:t>的声明式开发范式（简称声明式开发范式）和兼容</a:t>
            </a:r>
            <a:r>
              <a:rPr lang="en-US" altLang="zh-CN" dirty="0"/>
              <a:t>JS</a:t>
            </a:r>
            <a:r>
              <a:rPr lang="zh-CN" altLang="en-US" dirty="0"/>
              <a:t>的类</a:t>
            </a:r>
            <a:r>
              <a:rPr lang="en-US" altLang="zh-CN" dirty="0"/>
              <a:t>Web</a:t>
            </a:r>
            <a:r>
              <a:rPr lang="zh-CN" altLang="en-US" dirty="0"/>
              <a:t>开发范式（简称类</a:t>
            </a:r>
            <a:r>
              <a:rPr lang="en-US" altLang="zh-CN" dirty="0"/>
              <a:t>Web</a:t>
            </a:r>
            <a:r>
              <a:rPr lang="zh-CN" altLang="en-US" dirty="0"/>
              <a:t>开发范式）。</a:t>
            </a:r>
          </a:p>
        </p:txBody>
      </p:sp>
    </p:spTree>
    <p:extLst>
      <p:ext uri="{BB962C8B-B14F-4D97-AF65-F5344CB8AC3E}">
        <p14:creationId xmlns:p14="http://schemas.microsoft.com/office/powerpoint/2010/main" val="42000972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880" y="426219"/>
            <a:ext cx="10515600" cy="1325563"/>
          </a:xfrm>
        </p:spPr>
        <p:txBody>
          <a:bodyPr/>
          <a:lstStyle/>
          <a:p>
            <a:r>
              <a:rPr lang="en-US" altLang="zh-CN" dirty="0"/>
              <a:t>3.4.34  Web</a:t>
            </a:r>
          </a:p>
        </p:txBody>
      </p:sp>
      <p:sp>
        <p:nvSpPr>
          <p:cNvPr id="3" name="内容占位符 2"/>
          <p:cNvSpPr>
            <a:spLocks noGrp="1"/>
          </p:cNvSpPr>
          <p:nvPr>
            <p:ph idx="1"/>
          </p:nvPr>
        </p:nvSpPr>
        <p:spPr>
          <a:xfrm>
            <a:off x="895192" y="1622993"/>
            <a:ext cx="5531365" cy="6039938"/>
          </a:xfrm>
        </p:spPr>
        <p:txBody>
          <a:bodyPr>
            <a:normAutofit/>
          </a:bodyPr>
          <a:lstStyle/>
          <a:p>
            <a:pPr marL="0" indent="0">
              <a:buNone/>
            </a:pPr>
            <a:r>
              <a:rPr lang="en-US" altLang="zh-CN" sz="1400" dirty="0"/>
              <a:t>Web</a:t>
            </a:r>
            <a:r>
              <a:rPr lang="zh-CN" altLang="en-US" sz="1400" dirty="0"/>
              <a:t>组件是提供具有网页显示能力的组件。需要注意的是，在访问在线网页时需添加网络权限</a:t>
            </a:r>
          </a:p>
          <a:p>
            <a:pPr marL="0" indent="0">
              <a:buNone/>
            </a:pPr>
            <a:endParaRPr lang="zh-CN" altLang="en-US" sz="1400" dirty="0"/>
          </a:p>
          <a:p>
            <a:pPr marL="0" indent="0">
              <a:buNone/>
            </a:pPr>
            <a:r>
              <a:rPr lang="en-US" altLang="zh-CN" sz="1400" dirty="0" err="1"/>
              <a:t>ohos.permission.INTERNET</a:t>
            </a:r>
            <a:r>
              <a:rPr lang="zh-CN" altLang="en-US" sz="1400" dirty="0"/>
              <a:t>。</a:t>
            </a:r>
          </a:p>
          <a:p>
            <a:pPr marL="0" indent="0">
              <a:buNone/>
            </a:pPr>
            <a:r>
              <a:rPr lang="en-US" altLang="zh-CN" sz="1400" dirty="0"/>
              <a:t>Web</a:t>
            </a:r>
            <a:r>
              <a:rPr lang="zh-CN" altLang="en-US" sz="1400" dirty="0"/>
              <a:t>组件示例如下：</a:t>
            </a:r>
          </a:p>
          <a:p>
            <a:pPr marL="0" indent="0">
              <a:buNone/>
            </a:pPr>
            <a:r>
              <a:rPr lang="en-US" altLang="zh-CN" sz="1400" dirty="0"/>
              <a:t>//Web</a:t>
            </a:r>
            <a:r>
              <a:rPr lang="zh-CN" altLang="en-US" sz="1400" dirty="0"/>
              <a:t>组件控制器需要导入的包</a:t>
            </a:r>
          </a:p>
          <a:p>
            <a:pPr marL="0" indent="0">
              <a:buNone/>
            </a:pPr>
            <a:r>
              <a:rPr lang="en-US" altLang="zh-CN" sz="1400" dirty="0"/>
              <a:t>import </a:t>
            </a:r>
            <a:r>
              <a:rPr lang="en-US" altLang="zh-CN" sz="1400" dirty="0" err="1"/>
              <a:t>web_webview</a:t>
            </a:r>
            <a:r>
              <a:rPr lang="en-US" altLang="zh-CN" sz="1400" dirty="0"/>
              <a:t> from '@</a:t>
            </a:r>
            <a:r>
              <a:rPr lang="en-US" altLang="zh-CN" sz="1400" dirty="0" err="1"/>
              <a:t>ohos.web.webview</a:t>
            </a:r>
            <a:r>
              <a:rPr lang="en-US" altLang="zh-CN" sz="1400" dirty="0"/>
              <a:t>'</a:t>
            </a:r>
          </a:p>
          <a:p>
            <a:pPr marL="0" indent="0">
              <a:buNone/>
            </a:pPr>
            <a:endParaRPr lang="en-US" altLang="zh-CN" sz="1400" dirty="0"/>
          </a:p>
          <a:p>
            <a:pPr marL="0" indent="0">
              <a:buNone/>
            </a:pPr>
            <a:r>
              <a:rPr lang="en-US" altLang="zh-CN" sz="1400" dirty="0"/>
              <a:t>private </a:t>
            </a:r>
            <a:r>
              <a:rPr lang="en-US" altLang="zh-CN" sz="1400" dirty="0" err="1"/>
              <a:t>webviewController</a:t>
            </a:r>
            <a:r>
              <a:rPr lang="en-US" altLang="zh-CN" sz="1400" dirty="0"/>
              <a:t>: </a:t>
            </a:r>
            <a:r>
              <a:rPr lang="en-US" altLang="zh-CN" sz="1400" dirty="0" err="1"/>
              <a:t>web_webview.WebviewController</a:t>
            </a:r>
            <a:r>
              <a:rPr lang="en-US" altLang="zh-CN" sz="1400" dirty="0"/>
              <a:t> = new </a:t>
            </a:r>
            <a:r>
              <a:rPr lang="en-US" altLang="zh-CN" sz="1400" dirty="0" err="1"/>
              <a:t>web_webview.WebviewController</a:t>
            </a:r>
            <a:endParaRPr lang="en-US" altLang="zh-CN" sz="1400" dirty="0"/>
          </a:p>
          <a:p>
            <a:pPr marL="0" indent="0">
              <a:buNone/>
            </a:pPr>
            <a:endParaRPr lang="en-US" altLang="zh-CN" sz="1400" dirty="0"/>
          </a:p>
          <a:p>
            <a:pPr marL="0" indent="0">
              <a:buNone/>
            </a:pPr>
            <a:r>
              <a:rPr lang="en-US" altLang="zh-CN" sz="1400" dirty="0"/>
              <a:t>()</a:t>
            </a:r>
          </a:p>
          <a:p>
            <a:pPr marL="0" indent="0">
              <a:buNone/>
            </a:pPr>
            <a:endParaRPr lang="en-US" altLang="zh-CN" sz="1400" dirty="0"/>
          </a:p>
          <a:p>
            <a:pPr marL="0" indent="0">
              <a:buNone/>
            </a:pPr>
            <a:r>
              <a:rPr lang="en-US" altLang="zh-CN" sz="1400" dirty="0"/>
              <a:t>Web({ </a:t>
            </a:r>
            <a:r>
              <a:rPr lang="en-US" altLang="zh-CN" sz="1400" dirty="0" err="1"/>
              <a:t>src</a:t>
            </a:r>
            <a:r>
              <a:rPr lang="en-US" altLang="zh-CN" sz="1400" dirty="0"/>
              <a:t>: 'https://waylau.com', controller: </a:t>
            </a:r>
            <a:r>
              <a:rPr lang="en-US" altLang="zh-CN" sz="1400" dirty="0" err="1"/>
              <a:t>this.webviewController</a:t>
            </a:r>
            <a:r>
              <a:rPr lang="en-US" altLang="zh-CN" sz="1400" dirty="0"/>
              <a:t> })</a:t>
            </a:r>
            <a:endParaRPr lang="zh-CN" altLang="en-US" sz="1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860" y="1398092"/>
            <a:ext cx="2872055" cy="5186847"/>
          </a:xfrm>
          <a:prstGeom prst="rect">
            <a:avLst/>
          </a:prstGeom>
        </p:spPr>
      </p:pic>
    </p:spTree>
    <p:extLst>
      <p:ext uri="{BB962C8B-B14F-4D97-AF65-F5344CB8AC3E}">
        <p14:creationId xmlns:p14="http://schemas.microsoft.com/office/powerpoint/2010/main" val="17978330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3.5  </a:t>
            </a:r>
            <a:r>
              <a:rPr lang="zh-CN" altLang="en-US" dirty="0"/>
              <a:t>小</a:t>
            </a:r>
            <a:r>
              <a:rPr lang="zh-CN" altLang="en-US" dirty="0" smtClean="0"/>
              <a:t>结</a:t>
            </a:r>
            <a:endParaRPr lang="zh-CN" altLang="en-US" dirty="0"/>
          </a:p>
        </p:txBody>
      </p:sp>
      <p:sp>
        <p:nvSpPr>
          <p:cNvPr id="3" name="内容占位符 2"/>
          <p:cNvSpPr>
            <a:spLocks noGrp="1"/>
          </p:cNvSpPr>
          <p:nvPr>
            <p:ph idx="1"/>
          </p:nvPr>
        </p:nvSpPr>
        <p:spPr/>
        <p:txBody>
          <a:bodyPr/>
          <a:lstStyle/>
          <a:p>
            <a:pPr marL="0" indent="0">
              <a:buNone/>
            </a:pPr>
            <a:r>
              <a:rPr lang="zh-CN" altLang="en-US" dirty="0"/>
              <a:t>本章介绍了</a:t>
            </a:r>
            <a:r>
              <a:rPr lang="en-US" altLang="zh-CN" dirty="0"/>
              <a:t>UI</a:t>
            </a:r>
            <a:r>
              <a:rPr lang="zh-CN" altLang="en-US" dirty="0"/>
              <a:t>开发的基本概念，以及常用组件和基础组件，希望读者能够掌握</a:t>
            </a:r>
            <a:r>
              <a:rPr lang="en-US" altLang="zh-CN" dirty="0"/>
              <a:t>UI</a:t>
            </a:r>
            <a:r>
              <a:rPr lang="zh-CN" altLang="en-US" dirty="0"/>
              <a:t>开发的基本知识，并</a:t>
            </a:r>
            <a:r>
              <a:rPr lang="zh-CN" altLang="en-US" dirty="0" smtClean="0"/>
              <a:t>了解这些</a:t>
            </a:r>
            <a:r>
              <a:rPr lang="zh-CN" altLang="en-US" dirty="0"/>
              <a:t>常用组件和基础组件的功能，学习如何使用这些基础组件。下一章将继续讲解</a:t>
            </a:r>
            <a:r>
              <a:rPr lang="en-US" altLang="zh-CN" dirty="0"/>
              <a:t>UI</a:t>
            </a:r>
            <a:r>
              <a:rPr lang="zh-CN" altLang="en-US" dirty="0"/>
              <a:t>的相关知识。</a:t>
            </a:r>
          </a:p>
        </p:txBody>
      </p:sp>
    </p:spTree>
    <p:extLst>
      <p:ext uri="{BB962C8B-B14F-4D97-AF65-F5344CB8AC3E}">
        <p14:creationId xmlns:p14="http://schemas.microsoft.com/office/powerpoint/2010/main" val="5141768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3.6  </a:t>
            </a:r>
            <a:r>
              <a:rPr lang="zh-CN" altLang="en-US" dirty="0"/>
              <a:t>习题</a:t>
            </a:r>
          </a:p>
        </p:txBody>
      </p:sp>
      <p:sp>
        <p:nvSpPr>
          <p:cNvPr id="3" name="内容占位符 2"/>
          <p:cNvSpPr>
            <a:spLocks noGrp="1"/>
          </p:cNvSpPr>
          <p:nvPr>
            <p:ph idx="1"/>
          </p:nvPr>
        </p:nvSpPr>
        <p:spPr>
          <a:xfrm>
            <a:off x="6339625" y="1806305"/>
            <a:ext cx="5014175" cy="5051695"/>
          </a:xfrm>
        </p:spPr>
        <p:txBody>
          <a:bodyPr>
            <a:normAutofit/>
          </a:bodyPr>
          <a:lstStyle/>
          <a:p>
            <a:r>
              <a:rPr lang="en-US" altLang="zh-CN" sz="1200" dirty="0" smtClean="0"/>
              <a:t>3</a:t>
            </a:r>
            <a:r>
              <a:rPr lang="en-US" altLang="zh-CN" sz="1200" dirty="0"/>
              <a:t>.</a:t>
            </a:r>
            <a:r>
              <a:rPr lang="zh-CN" altLang="en-US" sz="1200" dirty="0"/>
              <a:t>多选题</a:t>
            </a:r>
          </a:p>
          <a:p>
            <a:r>
              <a:rPr lang="zh-CN" altLang="en-US" sz="1200" dirty="0"/>
              <a:t>（</a:t>
            </a:r>
            <a:r>
              <a:rPr lang="en-US" altLang="zh-CN" sz="1200" dirty="0"/>
              <a:t>1</a:t>
            </a:r>
            <a:r>
              <a:rPr lang="zh-CN" altLang="en-US" sz="1200" dirty="0"/>
              <a:t>）关于</a:t>
            </a:r>
            <a:r>
              <a:rPr lang="en-US" altLang="zh-CN" sz="1200" dirty="0"/>
              <a:t>Tabs</a:t>
            </a:r>
            <a:r>
              <a:rPr lang="zh-CN" altLang="en-US" sz="1200" dirty="0"/>
              <a:t>组件页签的位置设置、下面描述正确的是？（  ）</a:t>
            </a:r>
          </a:p>
          <a:p>
            <a:r>
              <a:rPr lang="zh-CN" altLang="en-US" sz="1200" dirty="0"/>
              <a:t>　　</a:t>
            </a:r>
            <a:r>
              <a:rPr lang="en-US" altLang="zh-CN" sz="1200" dirty="0"/>
              <a:t>A. </a:t>
            </a:r>
            <a:r>
              <a:rPr lang="zh-CN" altLang="en-US" sz="1200" dirty="0"/>
              <a:t>当</a:t>
            </a:r>
            <a:r>
              <a:rPr lang="en-US" altLang="zh-CN" sz="1200" dirty="0" err="1"/>
              <a:t>barPosition</a:t>
            </a:r>
            <a:r>
              <a:rPr lang="zh-CN" altLang="en-US" sz="1200" dirty="0"/>
              <a:t>为</a:t>
            </a:r>
            <a:r>
              <a:rPr lang="en-US" altLang="zh-CN" sz="1200" dirty="0"/>
              <a:t>Start</a:t>
            </a:r>
            <a:r>
              <a:rPr lang="zh-CN" altLang="en-US" sz="1200" dirty="0"/>
              <a:t>（默认值）、</a:t>
            </a:r>
            <a:r>
              <a:rPr lang="en-US" altLang="zh-CN" sz="1200" dirty="0"/>
              <a:t>vertical</a:t>
            </a:r>
            <a:r>
              <a:rPr lang="zh-CN" altLang="en-US" sz="1200" dirty="0"/>
              <a:t>属性为</a:t>
            </a:r>
            <a:r>
              <a:rPr lang="en-US" altLang="zh-CN" sz="1200" dirty="0"/>
              <a:t>false</a:t>
            </a:r>
            <a:r>
              <a:rPr lang="zh-CN" altLang="en-US" sz="1200" dirty="0"/>
              <a:t>时（默认值），页签位于 </a:t>
            </a:r>
          </a:p>
          <a:p>
            <a:r>
              <a:rPr lang="zh-CN" altLang="en-US" sz="1200" dirty="0"/>
              <a:t> 容器顶部</a:t>
            </a:r>
          </a:p>
          <a:p>
            <a:r>
              <a:rPr lang="zh-CN" altLang="en-US" sz="1200" dirty="0"/>
              <a:t>　　</a:t>
            </a:r>
            <a:r>
              <a:rPr lang="en-US" altLang="zh-CN" sz="1200" dirty="0"/>
              <a:t>B. </a:t>
            </a:r>
            <a:r>
              <a:rPr lang="zh-CN" altLang="en-US" sz="1200" dirty="0"/>
              <a:t>当</a:t>
            </a:r>
            <a:r>
              <a:rPr lang="en-US" altLang="zh-CN" sz="1200" dirty="0" err="1"/>
              <a:t>barPosition</a:t>
            </a:r>
            <a:r>
              <a:rPr lang="zh-CN" altLang="en-US" sz="1200" dirty="0"/>
              <a:t>为</a:t>
            </a:r>
            <a:r>
              <a:rPr lang="en-US" altLang="zh-CN" sz="1200" dirty="0"/>
              <a:t>Start</a:t>
            </a:r>
            <a:r>
              <a:rPr lang="zh-CN" altLang="en-US" sz="1200" dirty="0"/>
              <a:t>（默认值）、</a:t>
            </a:r>
            <a:r>
              <a:rPr lang="en-US" altLang="zh-CN" sz="1200" dirty="0"/>
              <a:t>vertical</a:t>
            </a:r>
            <a:r>
              <a:rPr lang="zh-CN" altLang="en-US" sz="1200" dirty="0"/>
              <a:t>属性为</a:t>
            </a:r>
            <a:r>
              <a:rPr lang="en-US" altLang="zh-CN" sz="1200" dirty="0"/>
              <a:t>true</a:t>
            </a:r>
            <a:r>
              <a:rPr lang="zh-CN" altLang="en-US" sz="1200" dirty="0"/>
              <a:t>时，页签位于容器左侧</a:t>
            </a:r>
          </a:p>
          <a:p>
            <a:r>
              <a:rPr lang="zh-CN" altLang="en-US" sz="1200" dirty="0"/>
              <a:t>　　</a:t>
            </a:r>
            <a:r>
              <a:rPr lang="en-US" altLang="zh-CN" sz="1200" dirty="0"/>
              <a:t>C. </a:t>
            </a:r>
            <a:r>
              <a:rPr lang="zh-CN" altLang="en-US" sz="1200" dirty="0"/>
              <a:t>当</a:t>
            </a:r>
            <a:r>
              <a:rPr lang="en-US" altLang="zh-CN" sz="1200" dirty="0" err="1"/>
              <a:t>barPosition</a:t>
            </a:r>
            <a:r>
              <a:rPr lang="zh-CN" altLang="en-US" sz="1200" dirty="0"/>
              <a:t>为</a:t>
            </a:r>
            <a:r>
              <a:rPr lang="en-US" altLang="zh-CN" sz="1200" dirty="0"/>
              <a:t>End</a:t>
            </a:r>
            <a:r>
              <a:rPr lang="zh-CN" altLang="en-US" sz="1200" dirty="0"/>
              <a:t>、</a:t>
            </a:r>
            <a:r>
              <a:rPr lang="en-US" altLang="zh-CN" sz="1200" dirty="0"/>
              <a:t>vertical</a:t>
            </a:r>
            <a:r>
              <a:rPr lang="zh-CN" altLang="en-US" sz="1200" dirty="0"/>
              <a:t>属性为</a:t>
            </a:r>
            <a:r>
              <a:rPr lang="en-US" altLang="zh-CN" sz="1200" dirty="0"/>
              <a:t>false</a:t>
            </a:r>
            <a:r>
              <a:rPr lang="zh-CN" altLang="en-US" sz="1200" dirty="0"/>
              <a:t>（默认值）时，页签位于容器底部</a:t>
            </a:r>
          </a:p>
          <a:p>
            <a:r>
              <a:rPr lang="zh-CN" altLang="en-US" sz="1200" dirty="0"/>
              <a:t>　　</a:t>
            </a:r>
            <a:r>
              <a:rPr lang="en-US" altLang="zh-CN" sz="1200" dirty="0"/>
              <a:t>D. </a:t>
            </a:r>
            <a:r>
              <a:rPr lang="zh-CN" altLang="en-US" sz="1200" dirty="0"/>
              <a:t>当</a:t>
            </a:r>
            <a:r>
              <a:rPr lang="en-US" altLang="zh-CN" sz="1200" dirty="0" err="1"/>
              <a:t>barPosition</a:t>
            </a:r>
            <a:r>
              <a:rPr lang="zh-CN" altLang="en-US" sz="1200" dirty="0"/>
              <a:t>为</a:t>
            </a:r>
            <a:r>
              <a:rPr lang="en-US" altLang="zh-CN" sz="1200" dirty="0"/>
              <a:t>End</a:t>
            </a:r>
            <a:r>
              <a:rPr lang="zh-CN" altLang="en-US" sz="1200" dirty="0"/>
              <a:t>、</a:t>
            </a:r>
            <a:r>
              <a:rPr lang="en-US" altLang="zh-CN" sz="1200" dirty="0"/>
              <a:t>vertical</a:t>
            </a:r>
            <a:r>
              <a:rPr lang="zh-CN" altLang="en-US" sz="1200" dirty="0"/>
              <a:t>属性为</a:t>
            </a:r>
            <a:r>
              <a:rPr lang="en-US" altLang="zh-CN" sz="1200" dirty="0"/>
              <a:t>true</a:t>
            </a:r>
            <a:r>
              <a:rPr lang="zh-CN" altLang="en-US" sz="1200" dirty="0"/>
              <a:t>时，页签位于容器右侧</a:t>
            </a:r>
          </a:p>
          <a:p>
            <a:r>
              <a:rPr lang="zh-CN" altLang="en-US" sz="1200" dirty="0"/>
              <a:t>（</a:t>
            </a:r>
            <a:r>
              <a:rPr lang="en-US" altLang="zh-CN" sz="1200" dirty="0"/>
              <a:t>2</a:t>
            </a:r>
            <a:r>
              <a:rPr lang="zh-CN" altLang="en-US" sz="1200" dirty="0"/>
              <a:t>）针对包含文本元素的组件，如</a:t>
            </a:r>
            <a:r>
              <a:rPr lang="en-US" altLang="zh-CN" sz="1200" dirty="0"/>
              <a:t>Text</a:t>
            </a:r>
            <a:r>
              <a:rPr lang="zh-CN" altLang="en-US" sz="1200" dirty="0"/>
              <a:t>、</a:t>
            </a:r>
            <a:r>
              <a:rPr lang="en-US" altLang="zh-CN" sz="1200" dirty="0"/>
              <a:t>Button</a:t>
            </a:r>
            <a:r>
              <a:rPr lang="zh-CN" altLang="en-US" sz="1200" dirty="0"/>
              <a:t>、</a:t>
            </a:r>
            <a:r>
              <a:rPr lang="en-US" altLang="zh-CN" sz="1200" dirty="0" err="1"/>
              <a:t>TextInput</a:t>
            </a:r>
            <a:r>
              <a:rPr lang="zh-CN" altLang="en-US" sz="1200" dirty="0"/>
              <a:t>等，可以使用下列哪些属性？（  ）</a:t>
            </a:r>
          </a:p>
          <a:p>
            <a:r>
              <a:rPr lang="zh-CN" altLang="en-US" sz="1200" dirty="0"/>
              <a:t>　　</a:t>
            </a:r>
            <a:r>
              <a:rPr lang="en-US" altLang="zh-CN" sz="1200" dirty="0"/>
              <a:t>A. </a:t>
            </a:r>
            <a:r>
              <a:rPr lang="en-US" altLang="zh-CN" sz="1200" dirty="0" err="1"/>
              <a:t>fontColor</a:t>
            </a:r>
            <a:r>
              <a:rPr lang="zh-CN" altLang="en-US" sz="1200" dirty="0"/>
              <a:t>　　</a:t>
            </a:r>
            <a:r>
              <a:rPr lang="en-US" altLang="zh-CN" sz="1200" dirty="0"/>
              <a:t>B. </a:t>
            </a:r>
            <a:r>
              <a:rPr lang="en-US" altLang="zh-CN" sz="1200" dirty="0" err="1"/>
              <a:t>fontSize</a:t>
            </a:r>
            <a:r>
              <a:rPr lang="zh-CN" altLang="en-US" sz="1200" dirty="0"/>
              <a:t>　　</a:t>
            </a:r>
            <a:r>
              <a:rPr lang="en-US" altLang="zh-CN" sz="1200" dirty="0"/>
              <a:t>C. </a:t>
            </a:r>
            <a:r>
              <a:rPr lang="en-US" altLang="zh-CN" sz="1200" dirty="0" err="1"/>
              <a:t>fontStyle</a:t>
            </a:r>
            <a:r>
              <a:rPr lang="zh-CN" altLang="en-US" sz="1200" dirty="0"/>
              <a:t>　　</a:t>
            </a:r>
            <a:r>
              <a:rPr lang="en-US" altLang="zh-CN" sz="1200" dirty="0"/>
              <a:t>D. </a:t>
            </a:r>
            <a:r>
              <a:rPr lang="en-US" altLang="zh-CN" sz="1200" dirty="0" err="1"/>
              <a:t>fontWeight</a:t>
            </a:r>
            <a:r>
              <a:rPr lang="zh-CN" altLang="en-US" sz="1200" dirty="0"/>
              <a:t>　　</a:t>
            </a:r>
            <a:r>
              <a:rPr lang="en-US" altLang="zh-CN" sz="1200" dirty="0"/>
              <a:t>E. </a:t>
            </a:r>
            <a:r>
              <a:rPr lang="en-US" altLang="zh-CN" sz="1200" dirty="0" err="1"/>
              <a:t>fontFamily</a:t>
            </a:r>
            <a:endParaRPr lang="zh-CN" altLang="en-US" sz="1200" dirty="0"/>
          </a:p>
        </p:txBody>
      </p:sp>
      <p:sp>
        <p:nvSpPr>
          <p:cNvPr id="4" name="内容占位符 2"/>
          <p:cNvSpPr txBox="1">
            <a:spLocks/>
          </p:cNvSpPr>
          <p:nvPr/>
        </p:nvSpPr>
        <p:spPr>
          <a:xfrm>
            <a:off x="990600" y="1591658"/>
            <a:ext cx="5105400" cy="525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smtClean="0"/>
              <a:t>1.</a:t>
            </a:r>
            <a:r>
              <a:rPr lang="zh-CN" altLang="en-US" sz="1200" dirty="0" smtClean="0"/>
              <a:t>判断题</a:t>
            </a:r>
          </a:p>
          <a:p>
            <a:r>
              <a:rPr lang="zh-CN" altLang="en-US" sz="1200" dirty="0" smtClean="0"/>
              <a:t>（</a:t>
            </a:r>
            <a:r>
              <a:rPr lang="en-US" altLang="zh-CN" sz="1200" dirty="0" smtClean="0"/>
              <a:t>1</a:t>
            </a:r>
            <a:r>
              <a:rPr lang="zh-CN" altLang="en-US" sz="1200" dirty="0" smtClean="0"/>
              <a:t>）</a:t>
            </a:r>
            <a:r>
              <a:rPr lang="en-US" altLang="zh-CN" sz="1200" dirty="0" err="1" smtClean="0"/>
              <a:t>TabContent</a:t>
            </a:r>
            <a:r>
              <a:rPr lang="zh-CN" altLang="en-US" sz="1200" dirty="0" smtClean="0"/>
              <a:t>的</a:t>
            </a:r>
            <a:r>
              <a:rPr lang="en-US" altLang="zh-CN" sz="1200" dirty="0" err="1" smtClean="0"/>
              <a:t>tabBar</a:t>
            </a:r>
            <a:r>
              <a:rPr lang="zh-CN" altLang="en-US" sz="1200" dirty="0" smtClean="0"/>
              <a:t>属性仅支持</a:t>
            </a:r>
            <a:r>
              <a:rPr lang="en-US" altLang="zh-CN" sz="1200" dirty="0" smtClean="0"/>
              <a:t>string</a:t>
            </a:r>
            <a:r>
              <a:rPr lang="zh-CN" altLang="en-US" sz="1200" dirty="0" smtClean="0"/>
              <a:t>类型。（  ）</a:t>
            </a:r>
          </a:p>
          <a:p>
            <a:r>
              <a:rPr lang="zh-CN" altLang="en-US" sz="1200" dirty="0" smtClean="0"/>
              <a:t>（</a:t>
            </a:r>
            <a:r>
              <a:rPr lang="en-US" altLang="zh-CN" sz="1200" dirty="0" smtClean="0"/>
              <a:t>2</a:t>
            </a:r>
            <a:r>
              <a:rPr lang="zh-CN" altLang="en-US" sz="1200" dirty="0" smtClean="0"/>
              <a:t>）当</a:t>
            </a:r>
            <a:r>
              <a:rPr lang="en-US" altLang="zh-CN" sz="1200" dirty="0" smtClean="0"/>
              <a:t>Tabs</a:t>
            </a:r>
            <a:r>
              <a:rPr lang="zh-CN" altLang="en-US" sz="1200" dirty="0" smtClean="0"/>
              <a:t>组件的参数</a:t>
            </a:r>
            <a:r>
              <a:rPr lang="en-US" altLang="zh-CN" sz="1200" dirty="0" err="1" smtClean="0"/>
              <a:t>barPosition</a:t>
            </a:r>
            <a:r>
              <a:rPr lang="zh-CN" altLang="en-US" sz="1200" dirty="0" smtClean="0"/>
              <a:t>为</a:t>
            </a:r>
            <a:r>
              <a:rPr lang="en-US" altLang="zh-CN" sz="1200" dirty="0" err="1" smtClean="0"/>
              <a:t>BarPosition.End</a:t>
            </a:r>
            <a:r>
              <a:rPr lang="zh-CN" altLang="en-US" sz="1200" dirty="0" smtClean="0"/>
              <a:t>时，页签位于页面底部。（  ）</a:t>
            </a:r>
          </a:p>
          <a:p>
            <a:r>
              <a:rPr lang="en-US" altLang="zh-CN" sz="1200" dirty="0" smtClean="0"/>
              <a:t>2.</a:t>
            </a:r>
            <a:r>
              <a:rPr lang="zh-CN" altLang="en-US" sz="1200" dirty="0" smtClean="0"/>
              <a:t>单选题</a:t>
            </a:r>
          </a:p>
          <a:p>
            <a:r>
              <a:rPr lang="zh-CN" altLang="en-US" sz="1200" dirty="0" smtClean="0"/>
              <a:t>（</a:t>
            </a:r>
            <a:r>
              <a:rPr lang="en-US" altLang="zh-CN" sz="1200" dirty="0" smtClean="0"/>
              <a:t>1</a:t>
            </a:r>
            <a:r>
              <a:rPr lang="zh-CN" altLang="en-US" sz="1200" dirty="0" smtClean="0"/>
              <a:t>）关于</a:t>
            </a:r>
            <a:r>
              <a:rPr lang="en-US" altLang="zh-CN" sz="1200" dirty="0" smtClean="0"/>
              <a:t>Button</a:t>
            </a:r>
            <a:r>
              <a:rPr lang="zh-CN" altLang="en-US" sz="1200" dirty="0" smtClean="0"/>
              <a:t>组件，下面哪个样式是胶囊型按钮？（  ）</a:t>
            </a:r>
          </a:p>
          <a:p>
            <a:r>
              <a:rPr lang="zh-CN" altLang="en-US" sz="1200" dirty="0" smtClean="0"/>
              <a:t>　　</a:t>
            </a:r>
            <a:r>
              <a:rPr lang="en-US" altLang="zh-CN" sz="1200" dirty="0" smtClean="0"/>
              <a:t>A. </a:t>
            </a:r>
            <a:r>
              <a:rPr lang="en-US" altLang="zh-CN" sz="1200" dirty="0" err="1" smtClean="0"/>
              <a:t>ButtonType.Capsule</a:t>
            </a:r>
            <a:r>
              <a:rPr lang="en-US" altLang="zh-CN" sz="1200" dirty="0" smtClean="0"/>
              <a:t>	B. </a:t>
            </a:r>
            <a:r>
              <a:rPr lang="en-US" altLang="zh-CN" sz="1200" dirty="0" err="1" smtClean="0"/>
              <a:t>ButtonType.Normal</a:t>
            </a:r>
            <a:r>
              <a:rPr lang="zh-CN" altLang="en-US" sz="1200" dirty="0" smtClean="0"/>
              <a:t>　　</a:t>
            </a:r>
            <a:r>
              <a:rPr lang="en-US" altLang="zh-CN" sz="1200" dirty="0" smtClean="0"/>
              <a:t>C. </a:t>
            </a:r>
            <a:r>
              <a:rPr lang="en-US" altLang="zh-CN" sz="1200" dirty="0" err="1" smtClean="0"/>
              <a:t>ButtonType.Circle</a:t>
            </a:r>
            <a:r>
              <a:rPr lang="en-US" altLang="zh-CN" sz="1200" dirty="0" smtClean="0"/>
              <a:t>	D. </a:t>
            </a:r>
            <a:r>
              <a:rPr lang="zh-CN" altLang="en-US" sz="1200" dirty="0" smtClean="0"/>
              <a:t>以上都不是 </a:t>
            </a:r>
          </a:p>
          <a:p>
            <a:r>
              <a:rPr lang="zh-CN" altLang="en-US" sz="1200" dirty="0" smtClean="0"/>
              <a:t>（</a:t>
            </a:r>
            <a:r>
              <a:rPr lang="en-US" altLang="zh-CN" sz="1200" dirty="0" smtClean="0"/>
              <a:t>2</a:t>
            </a:r>
            <a:r>
              <a:rPr lang="zh-CN" altLang="en-US" sz="1200" dirty="0" smtClean="0"/>
              <a:t>）关于</a:t>
            </a:r>
            <a:r>
              <a:rPr lang="en-US" altLang="zh-CN" sz="1200" dirty="0" smtClean="0"/>
              <a:t>Web</a:t>
            </a:r>
            <a:r>
              <a:rPr lang="zh-CN" altLang="en-US" sz="1200" dirty="0" smtClean="0"/>
              <a:t>组件，下面描述错误的是？（  ）</a:t>
            </a:r>
          </a:p>
          <a:p>
            <a:r>
              <a:rPr lang="zh-CN" altLang="en-US" sz="1200" dirty="0" smtClean="0"/>
              <a:t>　　</a:t>
            </a:r>
            <a:r>
              <a:rPr lang="en-US" altLang="zh-CN" sz="1200" dirty="0" smtClean="0"/>
              <a:t>A. </a:t>
            </a:r>
            <a:r>
              <a:rPr lang="en-US" altLang="zh-CN" sz="1200" dirty="0" err="1" smtClean="0"/>
              <a:t>WebController</a:t>
            </a:r>
            <a:r>
              <a:rPr lang="zh-CN" altLang="en-US" sz="1200" dirty="0" smtClean="0"/>
              <a:t>控制器可以控制</a:t>
            </a:r>
            <a:r>
              <a:rPr lang="en-US" altLang="zh-CN" sz="1200" dirty="0" smtClean="0"/>
              <a:t>Web</a:t>
            </a:r>
            <a:r>
              <a:rPr lang="zh-CN" altLang="en-US" sz="1200" dirty="0" smtClean="0"/>
              <a:t>组件的各种行为，比如</a:t>
            </a:r>
            <a:r>
              <a:rPr lang="en-US" altLang="zh-CN" sz="1200" dirty="0" smtClean="0"/>
              <a:t>forward</a:t>
            </a:r>
            <a:r>
              <a:rPr lang="zh-CN" altLang="en-US" sz="1200" dirty="0" smtClean="0"/>
              <a:t>、</a:t>
            </a:r>
            <a:r>
              <a:rPr lang="en-US" altLang="zh-CN" sz="1200" dirty="0" smtClean="0"/>
              <a:t>backward</a:t>
            </a:r>
            <a:r>
              <a:rPr lang="zh-CN" altLang="en-US" sz="1200" dirty="0" smtClean="0"/>
              <a:t>、 </a:t>
            </a:r>
            <a:r>
              <a:rPr lang="en-US" altLang="zh-CN" sz="1200" dirty="0" err="1" smtClean="0"/>
              <a:t>runJavaScript</a:t>
            </a:r>
            <a:r>
              <a:rPr lang="zh-CN" altLang="en-US" sz="1200" dirty="0" smtClean="0"/>
              <a:t>等</a:t>
            </a:r>
          </a:p>
          <a:p>
            <a:r>
              <a:rPr lang="zh-CN" altLang="en-US" sz="1200" dirty="0" smtClean="0"/>
              <a:t>　　</a:t>
            </a:r>
            <a:r>
              <a:rPr lang="en-US" altLang="zh-CN" sz="1200" dirty="0" smtClean="0"/>
              <a:t>B. Web</a:t>
            </a:r>
            <a:r>
              <a:rPr lang="zh-CN" altLang="en-US" sz="1200" dirty="0" smtClean="0"/>
              <a:t>组件支持</a:t>
            </a:r>
            <a:r>
              <a:rPr lang="en-US" altLang="zh-CN" sz="1200" dirty="0" err="1" smtClean="0"/>
              <a:t>fileAccess</a:t>
            </a:r>
            <a:r>
              <a:rPr lang="zh-CN" altLang="en-US" sz="1200" dirty="0" smtClean="0"/>
              <a:t>、</a:t>
            </a:r>
            <a:r>
              <a:rPr lang="en-US" altLang="zh-CN" sz="1200" dirty="0" err="1" smtClean="0"/>
              <a:t>javaScriptAccess</a:t>
            </a:r>
            <a:r>
              <a:rPr lang="zh-CN" altLang="en-US" sz="1200" dirty="0" smtClean="0"/>
              <a:t>等多种属性的设置，例如 </a:t>
            </a:r>
            <a:r>
              <a:rPr lang="en-US" altLang="zh-CN" sz="1200" dirty="0" smtClean="0"/>
              <a:t>.</a:t>
            </a:r>
            <a:r>
              <a:rPr lang="en-US" altLang="zh-CN" sz="1200" dirty="0" err="1" smtClean="0"/>
              <a:t>javaScriptAccess</a:t>
            </a:r>
            <a:r>
              <a:rPr lang="en-US" altLang="zh-CN" sz="1200" dirty="0" smtClean="0"/>
              <a:t>(true)</a:t>
            </a:r>
            <a:r>
              <a:rPr lang="zh-CN" altLang="en-US" sz="1200" dirty="0" smtClean="0"/>
              <a:t>表示允许执行</a:t>
            </a:r>
            <a:r>
              <a:rPr lang="en-US" altLang="zh-CN" sz="1200" dirty="0" smtClean="0"/>
              <a:t>JavaScript</a:t>
            </a:r>
            <a:r>
              <a:rPr lang="zh-CN" altLang="en-US" sz="1200" dirty="0" smtClean="0"/>
              <a:t>脚本</a:t>
            </a:r>
          </a:p>
          <a:p>
            <a:r>
              <a:rPr lang="zh-CN" altLang="en-US" sz="1200" dirty="0" smtClean="0"/>
              <a:t>　　</a:t>
            </a:r>
            <a:r>
              <a:rPr lang="en-US" altLang="zh-CN" sz="1200" dirty="0" smtClean="0"/>
              <a:t>C. Web</a:t>
            </a:r>
            <a:r>
              <a:rPr lang="zh-CN" altLang="en-US" sz="1200" dirty="0" smtClean="0"/>
              <a:t>组件支持</a:t>
            </a:r>
            <a:r>
              <a:rPr lang="en-US" altLang="zh-CN" sz="1200" dirty="0" err="1" smtClean="0"/>
              <a:t>onConfirm</a:t>
            </a:r>
            <a:r>
              <a:rPr lang="zh-CN" altLang="en-US" sz="1200" dirty="0" smtClean="0"/>
              <a:t>、</a:t>
            </a:r>
            <a:r>
              <a:rPr lang="en-US" altLang="zh-CN" sz="1200" dirty="0" err="1" smtClean="0"/>
              <a:t>onConsole</a:t>
            </a:r>
            <a:r>
              <a:rPr lang="zh-CN" altLang="en-US" sz="1200" dirty="0" smtClean="0"/>
              <a:t>等多种事件，例如网页调用</a:t>
            </a:r>
            <a:r>
              <a:rPr lang="en-US" altLang="zh-CN" sz="1200" dirty="0" smtClean="0"/>
              <a:t>confirm()</a:t>
            </a:r>
            <a:r>
              <a:rPr lang="zh-CN" altLang="en-US" sz="1200" dirty="0" smtClean="0"/>
              <a:t>告警  时触发 </a:t>
            </a:r>
            <a:r>
              <a:rPr lang="en-US" altLang="zh-CN" sz="1200" dirty="0" err="1" smtClean="0"/>
              <a:t>onConfirm</a:t>
            </a:r>
            <a:r>
              <a:rPr lang="zh-CN" altLang="en-US" sz="1200" dirty="0" smtClean="0"/>
              <a:t>回调</a:t>
            </a:r>
          </a:p>
          <a:p>
            <a:r>
              <a:rPr lang="zh-CN" altLang="en-US" sz="1200" dirty="0" smtClean="0"/>
              <a:t>　　</a:t>
            </a:r>
            <a:r>
              <a:rPr lang="en-US" altLang="zh-CN" sz="1200" dirty="0" smtClean="0"/>
              <a:t>D. </a:t>
            </a:r>
            <a:r>
              <a:rPr lang="zh-CN" altLang="en-US" sz="1200" dirty="0" smtClean="0"/>
              <a:t>使用</a:t>
            </a:r>
            <a:r>
              <a:rPr lang="en-US" altLang="zh-CN" sz="1200" dirty="0" smtClean="0"/>
              <a:t>Web</a:t>
            </a:r>
            <a:r>
              <a:rPr lang="zh-CN" altLang="en-US" sz="1200" dirty="0" smtClean="0"/>
              <a:t>组件访问在线和离线网页都需要添加</a:t>
            </a:r>
            <a:r>
              <a:rPr lang="en-US" altLang="zh-CN" sz="1200" dirty="0" err="1" smtClean="0"/>
              <a:t>ohos.permission.INTERNET</a:t>
            </a:r>
            <a:r>
              <a:rPr lang="zh-CN" altLang="en-US" sz="1200" dirty="0" smtClean="0"/>
              <a:t>权限</a:t>
            </a:r>
          </a:p>
        </p:txBody>
      </p:sp>
    </p:spTree>
    <p:extLst>
      <p:ext uri="{BB962C8B-B14F-4D97-AF65-F5344CB8AC3E}">
        <p14:creationId xmlns:p14="http://schemas.microsoft.com/office/powerpoint/2010/main" val="1416862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3.1.3  JS</a:t>
            </a:r>
            <a:r>
              <a:rPr lang="zh-CN" altLang="en-US" dirty="0"/>
              <a:t>、</a:t>
            </a:r>
            <a:r>
              <a:rPr lang="en-US" altLang="zh-CN" dirty="0"/>
              <a:t>TS</a:t>
            </a:r>
            <a:r>
              <a:rPr lang="zh-CN" altLang="en-US" dirty="0"/>
              <a:t>、</a:t>
            </a:r>
            <a:r>
              <a:rPr lang="en-US" altLang="zh-CN" dirty="0" err="1"/>
              <a:t>ArkTS</a:t>
            </a:r>
            <a:r>
              <a:rPr lang="zh-CN" altLang="en-US" dirty="0"/>
              <a:t>、</a:t>
            </a:r>
            <a:r>
              <a:rPr lang="en-US" altLang="zh-CN" dirty="0" err="1"/>
              <a:t>ArkUI</a:t>
            </a:r>
            <a:r>
              <a:rPr lang="zh-CN" altLang="en-US" dirty="0"/>
              <a:t>和</a:t>
            </a:r>
            <a:r>
              <a:rPr lang="en-US" altLang="zh-CN" dirty="0" err="1"/>
              <a:t>ArkCompiler</a:t>
            </a:r>
            <a:r>
              <a:rPr lang="zh-CN" altLang="en-US" dirty="0"/>
              <a:t>之间的联系</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542" y="2338070"/>
            <a:ext cx="3534268" cy="342947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95175"/>
            <a:ext cx="4201111" cy="3572374"/>
          </a:xfrm>
          <a:prstGeom prst="rect">
            <a:avLst/>
          </a:prstGeom>
        </p:spPr>
      </p:pic>
    </p:spTree>
    <p:extLst>
      <p:ext uri="{BB962C8B-B14F-4D97-AF65-F5344CB8AC3E}">
        <p14:creationId xmlns:p14="http://schemas.microsoft.com/office/powerpoint/2010/main" val="4040649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3.2  </a:t>
            </a:r>
            <a:r>
              <a:rPr lang="zh-CN" altLang="en-US" dirty="0"/>
              <a:t>声明式开发范式</a:t>
            </a:r>
          </a:p>
        </p:txBody>
      </p:sp>
      <p:sp>
        <p:nvSpPr>
          <p:cNvPr id="3" name="内容占位符 2"/>
          <p:cNvSpPr>
            <a:spLocks noGrp="1"/>
          </p:cNvSpPr>
          <p:nvPr>
            <p:ph idx="1"/>
          </p:nvPr>
        </p:nvSpPr>
        <p:spPr/>
        <p:txBody>
          <a:bodyPr/>
          <a:lstStyle/>
          <a:p>
            <a:pPr marL="0" indent="0">
              <a:buNone/>
            </a:pPr>
            <a:r>
              <a:rPr lang="en-US" altLang="zh-CN" dirty="0" err="1"/>
              <a:t>ArkUI</a:t>
            </a:r>
            <a:r>
              <a:rPr lang="zh-CN" altLang="en-US" dirty="0"/>
              <a:t>是一套开发极简、高性能、跨设备应用的</a:t>
            </a:r>
            <a:r>
              <a:rPr lang="en-US" altLang="zh-CN" dirty="0"/>
              <a:t>UI</a:t>
            </a:r>
            <a:r>
              <a:rPr lang="zh-CN" altLang="en-US" dirty="0"/>
              <a:t>开发框架，支持开发者高效地构建跨设备应用</a:t>
            </a:r>
            <a:r>
              <a:rPr lang="en-US" altLang="zh-CN" dirty="0"/>
              <a:t>UI</a:t>
            </a:r>
            <a:r>
              <a:rPr lang="zh-CN" altLang="en-US" dirty="0"/>
              <a:t>界面。</a:t>
            </a:r>
            <a:r>
              <a:rPr lang="en-US" altLang="zh-CN" dirty="0" smtClean="0"/>
              <a:t>3.2.1  </a:t>
            </a:r>
            <a:r>
              <a:rPr lang="zh-CN" altLang="en-US" dirty="0" smtClean="0"/>
              <a:t>原样</a:t>
            </a:r>
            <a:r>
              <a:rPr lang="zh-CN" altLang="en-US" dirty="0"/>
              <a:t>复制视频文件</a:t>
            </a:r>
          </a:p>
          <a:p>
            <a:r>
              <a:rPr lang="en-US" altLang="zh-CN" dirty="0"/>
              <a:t>3.2.1  </a:t>
            </a:r>
            <a:r>
              <a:rPr lang="zh-CN" altLang="en-US" dirty="0"/>
              <a:t>声明式开发范式与类</a:t>
            </a:r>
            <a:r>
              <a:rPr lang="en-US" altLang="zh-CN" dirty="0"/>
              <a:t>Web</a:t>
            </a:r>
            <a:r>
              <a:rPr lang="zh-CN" altLang="en-US" dirty="0"/>
              <a:t>开发</a:t>
            </a:r>
            <a:r>
              <a:rPr lang="zh-CN" altLang="en-US" dirty="0" smtClean="0"/>
              <a:t>范式</a:t>
            </a:r>
            <a:endParaRPr lang="en-US" altLang="zh-CN" dirty="0" smtClean="0"/>
          </a:p>
          <a:p>
            <a:r>
              <a:rPr lang="en-US" altLang="zh-CN" dirty="0"/>
              <a:t>3.2.2  </a:t>
            </a:r>
            <a:r>
              <a:rPr lang="zh-CN" altLang="en-US" dirty="0"/>
              <a:t>声明式开发范式的基础</a:t>
            </a:r>
            <a:r>
              <a:rPr lang="zh-CN" altLang="en-US" dirty="0" smtClean="0"/>
              <a:t>能力</a:t>
            </a:r>
            <a:endParaRPr lang="en-US" altLang="zh-CN" dirty="0" smtClean="0"/>
          </a:p>
          <a:p>
            <a:r>
              <a:rPr lang="en-US" altLang="zh-CN" dirty="0"/>
              <a:t>3.2.3  </a:t>
            </a:r>
            <a:r>
              <a:rPr lang="zh-CN" altLang="en-US" dirty="0"/>
              <a:t>声明式开发范式的整体</a:t>
            </a:r>
            <a:r>
              <a:rPr lang="zh-CN" altLang="en-US" dirty="0" smtClean="0"/>
              <a:t>架构</a:t>
            </a:r>
            <a:endParaRPr lang="en-US" altLang="zh-CN" dirty="0" smtClean="0"/>
          </a:p>
          <a:p>
            <a:r>
              <a:rPr lang="en-US" altLang="zh-CN" dirty="0"/>
              <a:t>3.2.4  </a:t>
            </a:r>
            <a:r>
              <a:rPr lang="zh-CN" altLang="en-US" dirty="0"/>
              <a:t>声明式开发范式的基本</a:t>
            </a:r>
            <a:r>
              <a:rPr lang="zh-CN" altLang="en-US" dirty="0" smtClean="0"/>
              <a:t>组成</a:t>
            </a:r>
            <a:endParaRPr lang="en-US" altLang="zh-CN" dirty="0" smtClean="0"/>
          </a:p>
          <a:p>
            <a:endParaRPr lang="zh-CN" altLang="en-US" dirty="0"/>
          </a:p>
        </p:txBody>
      </p:sp>
    </p:spTree>
    <p:extLst>
      <p:ext uri="{BB962C8B-B14F-4D97-AF65-F5344CB8AC3E}">
        <p14:creationId xmlns:p14="http://schemas.microsoft.com/office/powerpoint/2010/main" val="57751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6914</Words>
  <Application>Microsoft Office PowerPoint</Application>
  <PresentationFormat>宽屏</PresentationFormat>
  <Paragraphs>955</Paragraphs>
  <Slides>72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72</vt:i4>
      </vt:variant>
    </vt:vector>
  </HeadingPairs>
  <TitlesOfParts>
    <vt:vector size="77" baseType="lpstr">
      <vt:lpstr>宋体</vt:lpstr>
      <vt:lpstr>Arial</vt:lpstr>
      <vt:lpstr>Calibri</vt:lpstr>
      <vt:lpstr>Calibri Light</vt:lpstr>
      <vt:lpstr>Office 主题</vt:lpstr>
      <vt:lpstr>第3章  UI开发（上）</vt:lpstr>
      <vt:lpstr>本章简介</vt:lpstr>
      <vt:lpstr>本章内容</vt:lpstr>
      <vt:lpstr> 3.1  ArkUI概述</vt:lpstr>
      <vt:lpstr> 3.1.1  ArkUI的基本概念</vt:lpstr>
      <vt:lpstr>PowerPoint 演示文稿</vt:lpstr>
      <vt:lpstr>3.1.2  ArkUI的主要特征</vt:lpstr>
      <vt:lpstr> 3.1.3  JS、TS、ArkTS、ArkUI和ArkCompiler之间的联系</vt:lpstr>
      <vt:lpstr> 3.2  声明式开发范式</vt:lpstr>
      <vt:lpstr>3.2.1  声明式开发范式与类Web开发范式</vt:lpstr>
      <vt:lpstr>3.2.3  声明式开发范式的整体架构</vt:lpstr>
      <vt:lpstr>3.2.4  声明式开发范式的基本组成</vt:lpstr>
      <vt:lpstr>3.3  常用的组件</vt:lpstr>
      <vt:lpstr>3.4  基础组件详解</vt:lpstr>
      <vt:lpstr>3.4.1  Blank</vt:lpstr>
      <vt:lpstr>PowerPoint 演示文稿</vt:lpstr>
      <vt:lpstr>PowerPoint 演示文稿</vt:lpstr>
      <vt:lpstr>3.4.2  Button</vt:lpstr>
      <vt:lpstr>PowerPoint 演示文稿</vt:lpstr>
      <vt:lpstr>PowerPoint 演示文稿</vt:lpstr>
      <vt:lpstr>PowerPoint 演示文稿</vt:lpstr>
      <vt:lpstr>3.4.3  Checkbox</vt:lpstr>
      <vt:lpstr>3.4.4  CheckboxGroup</vt:lpstr>
      <vt:lpstr>3.4.5  DataPanel</vt:lpstr>
      <vt:lpstr>3.4.6  DatePicker</vt:lpstr>
      <vt:lpstr>PowerPoint 演示文稿</vt:lpstr>
      <vt:lpstr>3.4.7  Divider</vt:lpstr>
      <vt:lpstr>PowerPoint 演示文稿</vt:lpstr>
      <vt:lpstr>PowerPoint 演示文稿</vt:lpstr>
      <vt:lpstr>3.4.8  Gauge</vt:lpstr>
      <vt:lpstr>PowerPoint 演示文稿</vt:lpstr>
      <vt:lpstr>PowerPoint 演示文稿</vt:lpstr>
      <vt:lpstr>3.4.9  Image</vt:lpstr>
      <vt:lpstr>PowerPoint 演示文稿</vt:lpstr>
      <vt:lpstr>PowerPoint 演示文稿</vt:lpstr>
      <vt:lpstr>PowerPoint 演示文稿</vt:lpstr>
      <vt:lpstr>3.4.10  ImageAnimator</vt:lpstr>
      <vt:lpstr>PowerPoint 演示文稿</vt:lpstr>
      <vt:lpstr>PowerPoint 演示文稿</vt:lpstr>
      <vt:lpstr>3.4.11  LoadingProgress</vt:lpstr>
      <vt:lpstr>3.4.12  Marquee</vt:lpstr>
      <vt:lpstr>3.4.13  Navigation</vt:lpstr>
      <vt:lpstr>3.4.14  PatternLock</vt:lpstr>
      <vt:lpstr> 3.4.15  Progress</vt:lpstr>
      <vt:lpstr>PowerPoint 演示文稿</vt:lpstr>
      <vt:lpstr> 3.4.16  QRCode</vt:lpstr>
      <vt:lpstr> 3.4.17  Radio</vt:lpstr>
      <vt:lpstr>3.4.18  Rating</vt:lpstr>
      <vt:lpstr>3.4.19  RichText</vt:lpstr>
      <vt:lpstr>3.4.20  ScrollBar</vt:lpstr>
      <vt:lpstr>PowerPoint 演示文稿</vt:lpstr>
      <vt:lpstr>3.4.21  Search</vt:lpstr>
      <vt:lpstr>3.4.22  Select</vt:lpstr>
      <vt:lpstr>3.4.23  Slider</vt:lpstr>
      <vt:lpstr>3.4.24  Span</vt:lpstr>
      <vt:lpstr>3.4.24  Span</vt:lpstr>
      <vt:lpstr>3.4.25  Stepper与StepperItem</vt:lpstr>
      <vt:lpstr>3.4.26  Text</vt:lpstr>
      <vt:lpstr>PowerPoint 演示文稿</vt:lpstr>
      <vt:lpstr>3.4.27  TextArea</vt:lpstr>
      <vt:lpstr>3.4.27  TextArea</vt:lpstr>
      <vt:lpstr>3.4.28  TextClock</vt:lpstr>
      <vt:lpstr>3.4.29  TextInput</vt:lpstr>
      <vt:lpstr>PowerPoint 演示文稿</vt:lpstr>
      <vt:lpstr>3.4.30  TextPicker</vt:lpstr>
      <vt:lpstr>3.4.31  TextTimer</vt:lpstr>
      <vt:lpstr>3.4.32  TimePicker</vt:lpstr>
      <vt:lpstr>3.4.33  Toggle</vt:lpstr>
      <vt:lpstr>3.4.33  Toggle</vt:lpstr>
      <vt:lpstr>3.4.34  Web</vt:lpstr>
      <vt:lpstr> 3.5  小结</vt:lpstr>
      <vt:lpstr>  3.6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164</cp:revision>
  <dcterms:created xsi:type="dcterms:W3CDTF">2020-09-05T11:09:37Z</dcterms:created>
  <dcterms:modified xsi:type="dcterms:W3CDTF">2024-01-03T07:19:42Z</dcterms:modified>
</cp:coreProperties>
</file>